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9" r:id="rId3"/>
    <p:sldId id="270" r:id="rId4"/>
    <p:sldId id="273" r:id="rId5"/>
    <p:sldId id="274" r:id="rId6"/>
    <p:sldId id="271" r:id="rId7"/>
    <p:sldId id="272" r:id="rId8"/>
    <p:sldId id="277" r:id="rId9"/>
    <p:sldId id="282" r:id="rId10"/>
    <p:sldId id="283" r:id="rId11"/>
    <p:sldId id="28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Self-narration and the voice of the ‘othered’</a:t>
            </a:r>
            <a:br>
              <a:rPr lang="en-GB" dirty="0"/>
            </a:br>
            <a:r>
              <a:rPr lang="en-GB" dirty="0"/>
              <a:t>Section iv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Mark Philp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3FF4BCFB-C307-45BC-84C6-88E55CE5BE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58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676"/>
    </mc:Choice>
    <mc:Fallback xmlns="">
      <p:transition spd="slow" advTm="556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41FE8-63D0-4B95-92D9-B221C8E93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1231900"/>
            <a:ext cx="11072812" cy="31877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https://www.theatlantic.com/magazine/archive/2017/06/lolas-story/524490/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F1C60C51-D502-49B9-9809-D3997ACA6D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97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25"/>
    </mc:Choice>
    <mc:Fallback xmlns="">
      <p:transition spd="slow" advTm="411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67F1D-0168-4E89-BD8B-DF21CE4A8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Formative assignment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80D80-AE9F-4396-88B1-36B1D42F4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the lectures and the primary texts you have been reading write 500 words answering one of the following two questions.</a:t>
            </a:r>
          </a:p>
          <a:p>
            <a:endParaRPr lang="en-US" dirty="0"/>
          </a:p>
          <a:p>
            <a:r>
              <a:rPr lang="en-US" dirty="0"/>
              <a:t>What is right or wrong about punishing people to exact retribution?</a:t>
            </a:r>
          </a:p>
          <a:p>
            <a:endParaRPr lang="en-US" dirty="0"/>
          </a:p>
          <a:p>
            <a:r>
              <a:rPr lang="en-US" dirty="0"/>
              <a:t>What do the descendants of the dominant class owe to the descendants of those whom their </a:t>
            </a:r>
            <a:r>
              <a:rPr lang="en-US"/>
              <a:t>forebears oppressed </a:t>
            </a:r>
            <a:r>
              <a:rPr lang="en-US" dirty="0"/>
              <a:t>and exploited?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61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4315875" cy="1738090"/>
          </a:xfrm>
        </p:spPr>
        <p:txBody>
          <a:bodyPr>
            <a:normAutofit fontScale="90000"/>
          </a:bodyPr>
          <a:lstStyle/>
          <a:p>
            <a:r>
              <a:rPr lang="en-GB" dirty="0"/>
              <a:t>G. W. F. Hegel</a:t>
            </a:r>
            <a:br>
              <a:rPr lang="en-GB" dirty="0"/>
            </a:br>
            <a:r>
              <a:rPr lang="en-GB" dirty="0"/>
              <a:t>1770-1831</a:t>
            </a:r>
            <a:br>
              <a:rPr lang="en-GB" dirty="0"/>
            </a:br>
            <a:r>
              <a:rPr lang="en-GB" i="1" dirty="0"/>
              <a:t>Phenomenology</a:t>
            </a:r>
            <a:br>
              <a:rPr lang="en-GB" i="1" dirty="0"/>
            </a:br>
            <a:br>
              <a:rPr lang="en-GB" i="1" dirty="0"/>
            </a:br>
            <a:r>
              <a:rPr lang="en-GB" i="1" dirty="0"/>
              <a:t>Section B iv 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712075" y="1664593"/>
            <a:ext cx="3997325" cy="5033069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9F6BAC34-81C1-4084-A475-BE59C439C4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25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11"/>
    </mc:Choice>
    <mc:Fallback xmlns="">
      <p:transition spd="slow" advTm="194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Master and slave dialectic: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Desire – Hobbesian self preservation</a:t>
            </a:r>
          </a:p>
          <a:p>
            <a:r>
              <a:rPr lang="en-GB" dirty="0"/>
              <a:t>Desire for recognition ‘Each wills to be valid for the other; it is the end of each to look upon itself in the other.’</a:t>
            </a:r>
          </a:p>
          <a:p>
            <a:r>
              <a:rPr lang="en-GB" dirty="0"/>
              <a:t>A recognises B when A has an image of B as a self-conscious being like A; but for recognising B to work, B also has to recognise A. But..</a:t>
            </a:r>
          </a:p>
          <a:p>
            <a:r>
              <a:rPr lang="en-GB" dirty="0"/>
              <a:t>Recognising B threatens A (and vice versa). The other’s independence threatens my self-certainty.  Struggle to the death, as an existential struggle for self, life and certainty. Hobbesian ‘nasty, poor, brutish and short’</a:t>
            </a:r>
          </a:p>
          <a:p>
            <a:r>
              <a:rPr lang="en-GB" dirty="0"/>
              <a:t>Emergence of patterns of domination: facing death, we accept life under subordination, thereby surrendering self-recognition – master and servant 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21A9A84B-EB22-4CCF-A03F-31C78B0507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80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937"/>
    </mc:Choice>
    <mc:Fallback xmlns="">
      <p:transition spd="slow" advTm="1189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Master and slave dialectic: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Master (A) dominates B, B recognises A, A does not have to recognise B.</a:t>
            </a:r>
          </a:p>
          <a:p>
            <a:r>
              <a:rPr lang="en-GB" dirty="0"/>
              <a:t>B has no recognition – ‘its essence is life or being </a:t>
            </a:r>
            <a:r>
              <a:rPr lang="en-GB" b="1" dirty="0"/>
              <a:t>for</a:t>
            </a:r>
            <a:r>
              <a:rPr lang="en-GB" dirty="0"/>
              <a:t> another’  - Hobbes’s ‘</a:t>
            </a:r>
            <a:r>
              <a:rPr lang="en-GB" dirty="0" err="1"/>
              <a:t>despotical</a:t>
            </a:r>
            <a:r>
              <a:rPr lang="en-GB" dirty="0"/>
              <a:t> dominion.’  Put into bondage, by his own consent.</a:t>
            </a:r>
          </a:p>
          <a:p>
            <a:r>
              <a:rPr lang="en-GB" dirty="0"/>
              <a:t>Hobbes vs Hegel: In Hobbes the slave is just a tool; in Hegel, he contributes to self-recognition of the master; In Hobbes the slave’s drive is self-preservation – in Hegel, he cannot achieve, but also cannot give up,  self-recognition.</a:t>
            </a:r>
          </a:p>
          <a:p>
            <a:r>
              <a:rPr lang="en-GB" dirty="0"/>
              <a:t>But the Master’s self-recognition through the other is an illusion – the master and his sense of self-recognition are dependent on the slave i.e. – for material things; and becomes dependent on slave’s recognition, which he needs but does not value.</a:t>
            </a:r>
          </a:p>
          <a:p>
            <a:r>
              <a:rPr lang="en-GB" dirty="0"/>
              <a:t>For the slave: his self-consciousness supersedes ‘the inner immediacy of desire’ ‘and in this alienation from the master lies the beginning of wisdom – it makes possible the transition to universal self-consciousness – the beginning of true human freedom.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6BE15133-3DAA-45B2-97AF-C2E976C5246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2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918"/>
    </mc:Choice>
    <mc:Fallback xmlns="">
      <p:transition spd="slow" advTm="1269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Master and Slave III -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1. Selfhood involves the desire for self-certainty – self-positing and self-interpretation</a:t>
            </a:r>
          </a:p>
          <a:p>
            <a:r>
              <a:rPr lang="en-GB" dirty="0"/>
              <a:t>2. Self-certainty requires recognition – need an object reflecting back to me my sense of my self as a free self – but that requires recognition by others</a:t>
            </a:r>
          </a:p>
          <a:p>
            <a:r>
              <a:rPr lang="en-GB" dirty="0"/>
              <a:t>3. self-certainty through domination does not work</a:t>
            </a:r>
          </a:p>
          <a:p>
            <a:r>
              <a:rPr lang="en-GB" dirty="0"/>
              <a:t>4. mutual recognition requires universal self-consciousness – seeing myself as a rational being, independent of particular desires, capable of acting on principles that are universally valid for all selves (Kant’s Idea of Freedom)</a:t>
            </a:r>
          </a:p>
          <a:p>
            <a:r>
              <a:rPr lang="en-GB" dirty="0"/>
              <a:t>5. recognition through universal self-consciousness requires a community of free and equal persons.  The desire for self-certainty cannot be met if it is entirely egoistic and particular – it has to express my universal rationality.</a:t>
            </a:r>
          </a:p>
          <a:p>
            <a:r>
              <a:rPr lang="en-GB" dirty="0"/>
              <a:t>Which underlines both the repression and the corruptness of the master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CC01D7B7-1623-433C-B8D3-93D95F8704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717"/>
    </mc:Choice>
    <mc:Fallback xmlns="">
      <p:transition spd="slow" advTm="2177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425" y="1277655"/>
            <a:ext cx="6381104" cy="5047989"/>
          </a:xfrm>
        </p:spPr>
        <p:txBody>
          <a:bodyPr>
            <a:normAutofit fontScale="90000"/>
          </a:bodyPr>
          <a:lstStyle/>
          <a:p>
            <a:r>
              <a:rPr lang="en-GB" dirty="0"/>
              <a:t>Franz Fanon 1925-1961</a:t>
            </a:r>
            <a:br>
              <a:rPr lang="en-GB" dirty="0"/>
            </a:br>
            <a:r>
              <a:rPr lang="en-GB" i="1" dirty="0"/>
              <a:t>Black Skins/White Masks</a:t>
            </a:r>
            <a:r>
              <a:rPr lang="en-GB" dirty="0"/>
              <a:t> 1952</a:t>
            </a:r>
            <a:br>
              <a:rPr lang="en-GB" dirty="0"/>
            </a:br>
            <a:r>
              <a:rPr lang="en-GB" i="1" dirty="0"/>
              <a:t>Wretched of the Earth </a:t>
            </a:r>
            <a:r>
              <a:rPr lang="en-GB" dirty="0"/>
              <a:t>1961</a:t>
            </a:r>
            <a:br>
              <a:rPr lang="en-GB" dirty="0"/>
            </a:br>
            <a:r>
              <a:rPr lang="en-GB" dirty="0"/>
              <a:t>‘…violence is a cleansing force. It frees the native from his inferiority complex and from his despair and in action; it makes him fearless and restores his self respect.’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163220" y="1460500"/>
            <a:ext cx="3811606" cy="5103219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36356DBC-6724-4052-BB1C-1F8EF88915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2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813"/>
    </mc:Choice>
    <mc:Fallback xmlns="">
      <p:transition spd="slow" advTm="1108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James Scott, Domination and the Arts of Resistance (1990)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102350" y="2247986"/>
            <a:ext cx="5861050" cy="4435389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D8D3FD75-2C46-416F-984C-B73D1172289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6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297"/>
    </mc:Choice>
    <mc:Fallback xmlns="">
      <p:transition spd="slow" advTm="492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Toni Morrison, </a:t>
            </a:r>
            <a:r>
              <a:rPr lang="en-GB" i="1" dirty="0"/>
              <a:t>Beloved</a:t>
            </a:r>
            <a:r>
              <a:rPr lang="en-GB" dirty="0"/>
              <a:t> (1987)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158252" y="2015442"/>
            <a:ext cx="3589248" cy="4544108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014914EE-24AC-49BB-B416-9D1602276FE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5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89"/>
    </mc:Choice>
    <mc:Fallback xmlns="">
      <p:transition spd="slow" advTm="214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D91176-19FD-4373-A0AE-A086A22B2D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450" y="409575"/>
            <a:ext cx="9563100" cy="603885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E0A3D6F5-E461-4126-B6AA-008A2004D3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74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333"/>
    </mc:Choice>
    <mc:Fallback xmlns="">
      <p:transition spd="slow" advTm="443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649</Words>
  <Application>Microsoft Office PowerPoint</Application>
  <PresentationFormat>Widescreen</PresentationFormat>
  <Paragraphs>32</Paragraphs>
  <Slides>11</Slides>
  <Notes>0</Notes>
  <HiddenSlides>0</HiddenSlides>
  <MMClips>10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Wisp</vt:lpstr>
      <vt:lpstr>Self-narration and the voice of the ‘othered’ Section iv</vt:lpstr>
      <vt:lpstr>G. W. F. Hegel 1770-1831 Phenomenology  Section B iv A</vt:lpstr>
      <vt:lpstr>Master and slave dialectic: 1</vt:lpstr>
      <vt:lpstr>Master and slave dialectic: II</vt:lpstr>
      <vt:lpstr>Master and Slave III - summary</vt:lpstr>
      <vt:lpstr>Franz Fanon 1925-1961 Black Skins/White Masks 1952 Wretched of the Earth 1961 ‘…violence is a cleansing force. It frees the native from his inferiority complex and from his despair and in action; it makes him fearless and restores his self respect.’</vt:lpstr>
      <vt:lpstr>James Scott, Domination and the Arts of Resistance (1990)</vt:lpstr>
      <vt:lpstr>Toni Morrison, Beloved (1987)</vt:lpstr>
      <vt:lpstr>PowerPoint Presentation</vt:lpstr>
      <vt:lpstr>    https://www.theatlantic.com/magazine/archive/2017/06/lolas-story/524490/</vt:lpstr>
      <vt:lpstr>Formative assignment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Self-narration and the silence of the ‘othered’</dc:title>
  <dc:creator>Mark Philp</dc:creator>
  <cp:lastModifiedBy>Mark Philp</cp:lastModifiedBy>
  <cp:revision>20</cp:revision>
  <dcterms:created xsi:type="dcterms:W3CDTF">2019-10-13T11:01:17Z</dcterms:created>
  <dcterms:modified xsi:type="dcterms:W3CDTF">2021-10-21T12:43:51Z</dcterms:modified>
</cp:coreProperties>
</file>