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46" r:id="rId4"/>
  </p:sldMasterIdLst>
  <p:sldIdLst>
    <p:sldId id="257" r:id="rId5"/>
    <p:sldId id="258" r:id="rId6"/>
    <p:sldId id="259" r:id="rId7"/>
    <p:sldId id="260"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123" d="100"/>
          <a:sy n="123" d="100"/>
        </p:scale>
        <p:origin x="114"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10/10/2022</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10/10/2022</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10/10/2022</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10/10/2022</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10/10/2022</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10/10/2022</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10/10/2022</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10/10/2022</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10/10/2022</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10/10/2022</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10/10/2022</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10/10/2022</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0AF4F2BA-3C03-4E2C-8ABC-0949B61B3C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tairs, hand rail, and abstract object along the wall">
            <a:extLst>
              <a:ext uri="{FF2B5EF4-FFF2-40B4-BE49-F238E27FC236}">
                <a16:creationId xmlns:a16="http://schemas.microsoft.com/office/drawing/2014/main" id="{282CF6DD-7FE8-4063-9551-1B7BBCE92ABE}"/>
              </a:ext>
            </a:extLst>
          </p:cNvPr>
          <p:cNvPicPr>
            <a:picLocks noChangeAspect="1"/>
          </p:cNvPicPr>
          <p:nvPr/>
        </p:nvPicPr>
        <p:blipFill rotWithShape="1">
          <a:blip r:embed="rId4">
            <a:alphaModFix amt="35000"/>
            <a:extLst>
              <a:ext uri="{28A0092B-C50C-407E-A947-70E740481C1C}">
                <a14:useLocalDpi xmlns:a14="http://schemas.microsoft.com/office/drawing/2010/main" val="0"/>
              </a:ext>
            </a:extLst>
          </a:blip>
          <a:srcRect t="5750" b="18350"/>
          <a:stretch/>
        </p:blipFill>
        <p:spPr>
          <a:xfrm>
            <a:off x="-2" y="10"/>
            <a:ext cx="6099048" cy="6857990"/>
          </a:xfrm>
          <a:prstGeom prst="rect">
            <a:avLst/>
          </a:prstGeom>
        </p:spPr>
      </p:pic>
      <p:pic>
        <p:nvPicPr>
          <p:cNvPr id="6" name="Picture 5" descr="A picture containing building, clock&#10;&#10;Description automatically generated">
            <a:extLst>
              <a:ext uri="{FF2B5EF4-FFF2-40B4-BE49-F238E27FC236}">
                <a16:creationId xmlns:a16="http://schemas.microsoft.com/office/drawing/2014/main" id="{9F157513-AE2F-451A-9B45-B2C873452429}"/>
              </a:ext>
            </a:extLst>
          </p:cNvPr>
          <p:cNvPicPr>
            <a:picLocks noChangeAspect="1"/>
          </p:cNvPicPr>
          <p:nvPr/>
        </p:nvPicPr>
        <p:blipFill rotWithShape="1">
          <a:blip r:embed="rId5">
            <a:alphaModFix amt="35000"/>
          </a:blip>
          <a:srcRect t="9876" r="-1" b="14953"/>
          <a:stretch/>
        </p:blipFill>
        <p:spPr>
          <a:xfrm>
            <a:off x="6102224" y="10"/>
            <a:ext cx="6089777" cy="6857990"/>
          </a:xfrm>
          <a:prstGeom prst="rect">
            <a:avLst/>
          </a:prstGeom>
        </p:spPr>
      </p:pic>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1097280" y="758952"/>
            <a:ext cx="10058400" cy="3566160"/>
          </a:xfrm>
        </p:spPr>
        <p:txBody>
          <a:bodyPr>
            <a:normAutofit/>
          </a:bodyPr>
          <a:lstStyle/>
          <a:p>
            <a:r>
              <a:rPr lang="en-US">
                <a:solidFill>
                  <a:srgbClr val="FFFFFF"/>
                </a:solidFill>
              </a:rPr>
              <a:t>Black Narratives</a:t>
            </a:r>
          </a:p>
        </p:txBody>
      </p:sp>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1100051" y="4645152"/>
            <a:ext cx="10058400" cy="1143000"/>
          </a:xfrm>
        </p:spPr>
        <p:txBody>
          <a:bodyPr>
            <a:normAutofit/>
          </a:bodyPr>
          <a:lstStyle/>
          <a:p>
            <a:r>
              <a:rPr lang="en-US">
                <a:solidFill>
                  <a:srgbClr val="FFFFFF"/>
                </a:solidFill>
              </a:rPr>
              <a:t>Preface and Reading</a:t>
            </a:r>
          </a:p>
        </p:txBody>
      </p:sp>
      <p:cxnSp>
        <p:nvCxnSpPr>
          <p:cNvPr id="31" name="Straight Connector 30">
            <a:extLst>
              <a:ext uri="{FF2B5EF4-FFF2-40B4-BE49-F238E27FC236}">
                <a16:creationId xmlns:a16="http://schemas.microsoft.com/office/drawing/2014/main" id="{A07787ED-5EDC-4C54-AD87-55B60D0FE3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B40A8CA7-7D5A-43B0-A1A0-B558ECA9E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Audio 7">
            <a:hlinkClick r:id="" action="ppaction://media"/>
            <a:extLst>
              <a:ext uri="{FF2B5EF4-FFF2-40B4-BE49-F238E27FC236}">
                <a16:creationId xmlns:a16="http://schemas.microsoft.com/office/drawing/2014/main" id="{49C0C22B-EBF2-4EE3-BB54-028D9DE63F7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437378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14975"/>
    </mc:Choice>
    <mc:Fallback xmlns="">
      <p:transition spd="slow" advTm="149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fontScale="90000"/>
          </a:bodyPr>
          <a:lstStyle/>
          <a:p>
            <a:pPr lvl="0"/>
            <a:r>
              <a:rPr lang="en-US" sz="2200" i="1" dirty="0">
                <a:solidFill>
                  <a:srgbClr val="FFFFFF"/>
                </a:solidFill>
              </a:rPr>
              <a:t>The History of Mary Prince: -A West Indian Slave  (1831)</a:t>
            </a:r>
            <a:br>
              <a:rPr lang="en-US" sz="2200" i="1" dirty="0">
                <a:solidFill>
                  <a:srgbClr val="FFFFFF"/>
                </a:solidFill>
              </a:rPr>
            </a:br>
            <a:br>
              <a:rPr lang="en-US" sz="2200" i="1" dirty="0">
                <a:solidFill>
                  <a:srgbClr val="FFFFFF"/>
                </a:solidFill>
              </a:rPr>
            </a:br>
            <a:r>
              <a:rPr lang="en-US" sz="2200" i="1" dirty="0" err="1">
                <a:solidFill>
                  <a:srgbClr val="FFFFFF"/>
                </a:solidFill>
              </a:rPr>
              <a:t>Quobana</a:t>
            </a:r>
            <a:r>
              <a:rPr lang="en-US" sz="2200" i="1" dirty="0">
                <a:solidFill>
                  <a:srgbClr val="FFFFFF"/>
                </a:solidFill>
              </a:rPr>
              <a:t> </a:t>
            </a:r>
            <a:r>
              <a:rPr lang="en-US" sz="2200" i="1" dirty="0" err="1">
                <a:solidFill>
                  <a:srgbClr val="FFFFFF"/>
                </a:solidFill>
              </a:rPr>
              <a:t>Ottobah</a:t>
            </a:r>
            <a:r>
              <a:rPr lang="en-US" sz="2200" i="1" dirty="0">
                <a:solidFill>
                  <a:srgbClr val="FFFFFF"/>
                </a:solidFill>
              </a:rPr>
              <a:t> </a:t>
            </a:r>
            <a:r>
              <a:rPr lang="en-US" sz="2200" i="1" dirty="0" err="1">
                <a:solidFill>
                  <a:srgbClr val="FFFFFF"/>
                </a:solidFill>
              </a:rPr>
              <a:t>Cugoano</a:t>
            </a:r>
            <a:r>
              <a:rPr lang="en-US" sz="2200" i="1" dirty="0">
                <a:solidFill>
                  <a:srgbClr val="FFFFFF"/>
                </a:solidFill>
              </a:rPr>
              <a:t>: Thoughts and Sentiments on the Evils of Slavery (1787)</a:t>
            </a:r>
            <a:br>
              <a:rPr lang="en-US" sz="2200" i="1" dirty="0">
                <a:solidFill>
                  <a:srgbClr val="FFFFFF"/>
                </a:solidFill>
              </a:rPr>
            </a:br>
            <a:br>
              <a:rPr lang="en-US" sz="2200" i="1" dirty="0">
                <a:solidFill>
                  <a:srgbClr val="FFFFFF"/>
                </a:solidFill>
              </a:rPr>
            </a:br>
            <a:r>
              <a:rPr lang="en-US" sz="2200" i="1" dirty="0">
                <a:solidFill>
                  <a:srgbClr val="FFFFFF"/>
                </a:solidFill>
              </a:rPr>
              <a:t>The Interesting Narrative of the life of Olaudah Equiano, or Gustavus </a:t>
            </a:r>
            <a:r>
              <a:rPr lang="en-US" sz="2200" i="1" dirty="0" err="1">
                <a:solidFill>
                  <a:srgbClr val="FFFFFF"/>
                </a:solidFill>
              </a:rPr>
              <a:t>Vassa</a:t>
            </a:r>
            <a:r>
              <a:rPr lang="en-US" sz="2200" i="1" dirty="0">
                <a:solidFill>
                  <a:srgbClr val="FFFFFF"/>
                </a:solidFill>
              </a:rPr>
              <a:t>, the African (1789)</a:t>
            </a:r>
            <a:br>
              <a:rPr lang="en-US" sz="2200" i="1" dirty="0">
                <a:solidFill>
                  <a:srgbClr val="FFFFFF"/>
                </a:solidFill>
              </a:rPr>
            </a:br>
            <a:br>
              <a:rPr lang="en-US" sz="2200" i="1" dirty="0">
                <a:solidFill>
                  <a:srgbClr val="FFFFFF"/>
                </a:solidFill>
              </a:rPr>
            </a:br>
            <a:r>
              <a:rPr lang="en-US" sz="2200" i="1" dirty="0">
                <a:solidFill>
                  <a:srgbClr val="FFFFFF"/>
                </a:solidFill>
              </a:rPr>
              <a:t>Letters of the Late Ignatius Sancho, an </a:t>
            </a:r>
            <a:r>
              <a:rPr lang="en-US" sz="2200" i="1" dirty="0" err="1">
                <a:solidFill>
                  <a:srgbClr val="FFFFFF"/>
                </a:solidFill>
              </a:rPr>
              <a:t>Arican</a:t>
            </a:r>
            <a:r>
              <a:rPr lang="en-US" sz="2200" i="1" dirty="0">
                <a:solidFill>
                  <a:srgbClr val="FFFFFF"/>
                </a:solidFill>
              </a:rPr>
              <a:t> (1782)</a:t>
            </a:r>
            <a:br>
              <a:rPr lang="en-US" sz="4800" i="1" dirty="0">
                <a:solidFill>
                  <a:srgbClr val="FFFFFF"/>
                </a:solidFill>
              </a:rPr>
            </a:br>
            <a:br>
              <a:rPr lang="en-US" sz="4800" i="1" dirty="0">
                <a:solidFill>
                  <a:srgbClr val="FFFFFF"/>
                </a:solidFill>
              </a:rPr>
            </a:br>
            <a:endParaRPr lang="en-US" sz="4800"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endParaRPr lang="en-US" dirty="0">
              <a:solidFill>
                <a:srgbClr val="FFFFFF"/>
              </a:solidFill>
            </a:endParaRPr>
          </a:p>
        </p:txBody>
      </p:sp>
      <p:pic>
        <p:nvPicPr>
          <p:cNvPr id="5" name="Audio 4">
            <a:hlinkClick r:id="" action="ppaction://media"/>
            <a:extLst>
              <a:ext uri="{FF2B5EF4-FFF2-40B4-BE49-F238E27FC236}">
                <a16:creationId xmlns:a16="http://schemas.microsoft.com/office/drawing/2014/main" id="{373C034F-09AC-45A5-BFE0-5A4AA9F53ED2}"/>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91714609"/>
      </p:ext>
    </p:extLst>
  </p:cSld>
  <p:clrMapOvr>
    <a:masterClrMapping/>
  </p:clrMapOvr>
  <mc:AlternateContent xmlns:mc="http://schemas.openxmlformats.org/markup-compatibility/2006" xmlns:p14="http://schemas.microsoft.com/office/powerpoint/2010/main">
    <mc:Choice Requires="p14">
      <p:transition spd="slow" p14:dur="2000" advTm="34078"/>
    </mc:Choice>
    <mc:Fallback xmlns="">
      <p:transition spd="slow" advTm="340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16A0E3C-60E6-4F39-BC55-5F7C224E1F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C5025DAC-8B93-4160-B017-3A274A5828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844E128-FF69-4E9F-8327-6B504B3C5A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 y="0"/>
            <a:ext cx="12191985"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tle 2">
            <a:extLst>
              <a:ext uri="{FF2B5EF4-FFF2-40B4-BE49-F238E27FC236}">
                <a16:creationId xmlns:a16="http://schemas.microsoft.com/office/drawing/2014/main" id="{8400A8E0-90F9-40F2-A4EA-C251CEF2ACE4}"/>
              </a:ext>
            </a:extLst>
          </p:cNvPr>
          <p:cNvSpPr>
            <a:spLocks noGrp="1"/>
          </p:cNvSpPr>
          <p:nvPr>
            <p:ph type="title"/>
          </p:nvPr>
        </p:nvSpPr>
        <p:spPr>
          <a:xfrm>
            <a:off x="643467" y="516835"/>
            <a:ext cx="3448259" cy="1666501"/>
          </a:xfrm>
        </p:spPr>
        <p:txBody>
          <a:bodyPr vert="horz" lIns="91440" tIns="45720" rIns="91440" bIns="45720" rtlCol="0" anchor="b">
            <a:normAutofit/>
          </a:bodyPr>
          <a:lstStyle/>
          <a:p>
            <a:r>
              <a:rPr lang="en-US" sz="4000" dirty="0"/>
              <a:t>Jean Amery</a:t>
            </a:r>
          </a:p>
        </p:txBody>
      </p:sp>
      <p:cxnSp>
        <p:nvCxnSpPr>
          <p:cNvPr id="17" name="Straight Connector 16">
            <a:extLst>
              <a:ext uri="{FF2B5EF4-FFF2-40B4-BE49-F238E27FC236}">
                <a16:creationId xmlns:a16="http://schemas.microsoft.com/office/drawing/2014/main" id="{055CEADF-09EA-423C-8C45-F94AF44D5A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686" y="2353592"/>
            <a:ext cx="329184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FEFDD376-97BE-422E-A164-94BC402593CA}"/>
              </a:ext>
            </a:extLst>
          </p:cNvPr>
          <p:cNvSpPr>
            <a:spLocks noGrp="1"/>
          </p:cNvSpPr>
          <p:nvPr>
            <p:ph type="body" sz="half" idx="2"/>
          </p:nvPr>
        </p:nvSpPr>
        <p:spPr>
          <a:xfrm>
            <a:off x="643467" y="2546224"/>
            <a:ext cx="3448259" cy="3342747"/>
          </a:xfrm>
        </p:spPr>
        <p:txBody>
          <a:bodyPr vert="horz" lIns="0" tIns="45720" rIns="0" bIns="45720" rtlCol="0">
            <a:normAutofit lnSpcReduction="10000"/>
          </a:bodyPr>
          <a:lstStyle/>
          <a:p>
            <a:pPr>
              <a:lnSpc>
                <a:spcPct val="100000"/>
              </a:lnSpc>
            </a:pPr>
            <a:r>
              <a:rPr lang="en-US" dirty="0"/>
              <a:t>At the Minds Limits: contemplations by a survivor on Auschwitz and its realities (reissue 1977)</a:t>
            </a:r>
          </a:p>
          <a:p>
            <a:pPr>
              <a:lnSpc>
                <a:spcPct val="100000"/>
              </a:lnSpc>
            </a:pPr>
            <a:endParaRPr lang="en-US" dirty="0"/>
          </a:p>
          <a:p>
            <a:pPr>
              <a:lnSpc>
                <a:spcPct val="100000"/>
              </a:lnSpc>
            </a:pPr>
            <a:r>
              <a:rPr lang="en-US" dirty="0"/>
              <a:t>Ch 4 Resentments</a:t>
            </a:r>
          </a:p>
          <a:p>
            <a:pPr>
              <a:lnSpc>
                <a:spcPct val="100000"/>
              </a:lnSpc>
            </a:pPr>
            <a:endParaRPr lang="en-US" dirty="0"/>
          </a:p>
          <a:p>
            <a:pPr>
              <a:lnSpc>
                <a:spcPct val="100000"/>
              </a:lnSpc>
            </a:pPr>
            <a:endParaRPr lang="en-US" dirty="0"/>
          </a:p>
          <a:p>
            <a:pPr>
              <a:lnSpc>
                <a:spcPct val="100000"/>
              </a:lnSpc>
            </a:pPr>
            <a:r>
              <a:rPr lang="en-US" dirty="0"/>
              <a:t>See also</a:t>
            </a:r>
          </a:p>
          <a:p>
            <a:pPr>
              <a:lnSpc>
                <a:spcPct val="100000"/>
              </a:lnSpc>
            </a:pPr>
            <a:r>
              <a:rPr lang="en-US" dirty="0"/>
              <a:t>J. Stauffer, Ethical Loneliness (</a:t>
            </a:r>
            <a:r>
              <a:rPr lang="en-US" dirty="0" err="1"/>
              <a:t>ch</a:t>
            </a:r>
            <a:r>
              <a:rPr lang="en-US" dirty="0"/>
              <a:t> 4 Revision) </a:t>
            </a:r>
          </a:p>
          <a:p>
            <a:pPr>
              <a:lnSpc>
                <a:spcPct val="100000"/>
              </a:lnSpc>
            </a:pPr>
            <a:r>
              <a:rPr lang="en-US" dirty="0"/>
              <a:t>Nietzsche, Beyond Good and Evil</a:t>
            </a:r>
          </a:p>
        </p:txBody>
      </p:sp>
      <p:pic>
        <p:nvPicPr>
          <p:cNvPr id="6" name="Picture Placeholder 5">
            <a:extLst>
              <a:ext uri="{FF2B5EF4-FFF2-40B4-BE49-F238E27FC236}">
                <a16:creationId xmlns:a16="http://schemas.microsoft.com/office/drawing/2014/main" id="{16E4CF97-3234-4F09-AA88-E2850B8041FD}"/>
              </a:ext>
            </a:extLst>
          </p:cNvPr>
          <p:cNvPicPr>
            <a:picLocks noGrp="1" noChangeAspect="1"/>
          </p:cNvPicPr>
          <p:nvPr>
            <p:ph type="pic" idx="1"/>
          </p:nvPr>
        </p:nvPicPr>
        <p:blipFill rotWithShape="1">
          <a:blip r:embed="rId4"/>
          <a:srcRect t="18156" r="-1" b="18155"/>
          <a:stretch/>
        </p:blipFill>
        <p:spPr>
          <a:xfrm>
            <a:off x="4654296" y="10"/>
            <a:ext cx="7537703" cy="6857990"/>
          </a:xfrm>
          <a:prstGeom prst="rect">
            <a:avLst/>
          </a:prstGeom>
        </p:spPr>
      </p:pic>
      <p:pic>
        <p:nvPicPr>
          <p:cNvPr id="7" name="Audio 6">
            <a:hlinkClick r:id="" action="ppaction://media"/>
            <a:extLst>
              <a:ext uri="{FF2B5EF4-FFF2-40B4-BE49-F238E27FC236}">
                <a16:creationId xmlns:a16="http://schemas.microsoft.com/office/drawing/2014/main" id="{D3828CD8-DB4A-4B5D-8DB9-77AAF139538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71039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82672"/>
    </mc:Choice>
    <mc:Fallback xmlns="">
      <p:transition spd="slow" advTm="826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422C5-65BE-4E85-90D4-72E75A22CDED}"/>
              </a:ext>
            </a:extLst>
          </p:cNvPr>
          <p:cNvSpPr>
            <a:spLocks noGrp="1"/>
          </p:cNvSpPr>
          <p:nvPr>
            <p:ph type="title"/>
          </p:nvPr>
        </p:nvSpPr>
        <p:spPr/>
        <p:txBody>
          <a:bodyPr/>
          <a:lstStyle/>
          <a:p>
            <a:r>
              <a:rPr lang="en-US" dirty="0"/>
              <a:t>Resentment  -  and History</a:t>
            </a:r>
            <a:endParaRPr lang="en-GB" dirty="0"/>
          </a:p>
        </p:txBody>
      </p:sp>
      <p:sp>
        <p:nvSpPr>
          <p:cNvPr id="3" name="Content Placeholder 2">
            <a:extLst>
              <a:ext uri="{FF2B5EF4-FFF2-40B4-BE49-F238E27FC236}">
                <a16:creationId xmlns:a16="http://schemas.microsoft.com/office/drawing/2014/main" id="{5D388BDF-B6D2-4CD8-8743-C6668E172BD3}"/>
              </a:ext>
            </a:extLst>
          </p:cNvPr>
          <p:cNvSpPr>
            <a:spLocks noGrp="1"/>
          </p:cNvSpPr>
          <p:nvPr>
            <p:ph sz="half" idx="1"/>
          </p:nvPr>
        </p:nvSpPr>
        <p:spPr/>
        <p:txBody>
          <a:bodyPr/>
          <a:lstStyle/>
          <a:p>
            <a:r>
              <a:rPr lang="en-US" dirty="0"/>
              <a:t>Against the perpetrator</a:t>
            </a:r>
          </a:p>
          <a:p>
            <a:endParaRPr lang="en-US" dirty="0"/>
          </a:p>
          <a:p>
            <a:endParaRPr lang="en-US" dirty="0"/>
          </a:p>
          <a:p>
            <a:endParaRPr lang="en-US" dirty="0"/>
          </a:p>
          <a:p>
            <a:endParaRPr lang="en-US" dirty="0"/>
          </a:p>
          <a:p>
            <a:r>
              <a:rPr lang="en-GB" dirty="0"/>
              <a:t>Should we want revenge?</a:t>
            </a:r>
            <a:endParaRPr lang="en-US" dirty="0"/>
          </a:p>
        </p:txBody>
      </p:sp>
      <p:sp>
        <p:nvSpPr>
          <p:cNvPr id="4" name="Content Placeholder 3">
            <a:extLst>
              <a:ext uri="{FF2B5EF4-FFF2-40B4-BE49-F238E27FC236}">
                <a16:creationId xmlns:a16="http://schemas.microsoft.com/office/drawing/2014/main" id="{A002C0CD-F65A-4701-A433-212EC8F22194}"/>
              </a:ext>
            </a:extLst>
          </p:cNvPr>
          <p:cNvSpPr>
            <a:spLocks noGrp="1"/>
          </p:cNvSpPr>
          <p:nvPr>
            <p:ph sz="half" idx="2"/>
          </p:nvPr>
        </p:nvSpPr>
        <p:spPr/>
        <p:txBody>
          <a:bodyPr/>
          <a:lstStyle/>
          <a:p>
            <a:r>
              <a:rPr lang="en-US" dirty="0"/>
              <a:t>Against those who want to move on</a:t>
            </a:r>
          </a:p>
          <a:p>
            <a:endParaRPr lang="en-US" dirty="0"/>
          </a:p>
          <a:p>
            <a:endParaRPr lang="en-US" dirty="0"/>
          </a:p>
          <a:p>
            <a:endParaRPr lang="en-US" dirty="0"/>
          </a:p>
          <a:p>
            <a:endParaRPr lang="en-US" dirty="0"/>
          </a:p>
          <a:p>
            <a:r>
              <a:rPr lang="en-US" dirty="0"/>
              <a:t>What is the responsibility of the present in relation to the past?</a:t>
            </a:r>
            <a:endParaRPr lang="en-GB" dirty="0"/>
          </a:p>
        </p:txBody>
      </p:sp>
      <p:pic>
        <p:nvPicPr>
          <p:cNvPr id="5" name="Audio 4">
            <a:hlinkClick r:id="" action="ppaction://media"/>
            <a:extLst>
              <a:ext uri="{FF2B5EF4-FFF2-40B4-BE49-F238E27FC236}">
                <a16:creationId xmlns:a16="http://schemas.microsoft.com/office/drawing/2014/main" id="{31C1B764-3359-42F2-AD69-BD2E06C3F82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03507065"/>
      </p:ext>
    </p:extLst>
  </p:cSld>
  <p:clrMapOvr>
    <a:masterClrMapping/>
  </p:clrMapOvr>
  <mc:AlternateContent xmlns:mc="http://schemas.openxmlformats.org/markup-compatibility/2006" xmlns:p14="http://schemas.microsoft.com/office/powerpoint/2010/main">
    <mc:Choice Requires="p14">
      <p:transition spd="slow" p14:dur="2000" advTm="395026"/>
    </mc:Choice>
    <mc:Fallback xmlns="">
      <p:transition spd="slow" advTm="3950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0">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4"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D371816E-B251-4689-92EE-8F53254209E3}"/>
              </a:ext>
            </a:extLst>
          </p:cNvPr>
          <p:cNvPicPr>
            <a:picLocks noChangeAspect="1"/>
          </p:cNvPicPr>
          <p:nvPr/>
        </p:nvPicPr>
        <p:blipFill rotWithShape="1">
          <a:blip r:embed="rId4"/>
          <a:srcRect t="22945"/>
          <a:stretch/>
        </p:blipFill>
        <p:spPr>
          <a:xfrm>
            <a:off x="20" y="975"/>
            <a:ext cx="12191980" cy="6858000"/>
          </a:xfrm>
          <a:prstGeom prst="rect">
            <a:avLst/>
          </a:prstGeom>
        </p:spPr>
      </p:pic>
      <p:sp>
        <p:nvSpPr>
          <p:cNvPr id="15" name="Rectangle 14">
            <a:extLst>
              <a:ext uri="{FF2B5EF4-FFF2-40B4-BE49-F238E27FC236}">
                <a16:creationId xmlns:a16="http://schemas.microsoft.com/office/drawing/2014/main" id="{EEFC1EB0-DB92-4E98-B3A9-0CD6FA5A8B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38326" y="-341385"/>
            <a:ext cx="6858003" cy="7540754"/>
          </a:xfrm>
          <a:prstGeom prst="rect">
            <a:avLst/>
          </a:prstGeom>
          <a:gradFill flip="none" rotWithShape="1">
            <a:gsLst>
              <a:gs pos="48000">
                <a:schemeClr val="tx1">
                  <a:alpha val="25000"/>
                </a:schemeClr>
              </a:gs>
              <a:gs pos="85000">
                <a:schemeClr val="tx1">
                  <a:alpha val="45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579755-4CA0-4239-9B84-2BA314156CC7}"/>
              </a:ext>
            </a:extLst>
          </p:cNvPr>
          <p:cNvSpPr>
            <a:spLocks noGrp="1"/>
          </p:cNvSpPr>
          <p:nvPr>
            <p:ph type="title"/>
          </p:nvPr>
        </p:nvSpPr>
        <p:spPr>
          <a:xfrm>
            <a:off x="854277" y="1475234"/>
            <a:ext cx="3214307" cy="2901694"/>
          </a:xfrm>
        </p:spPr>
        <p:txBody>
          <a:bodyPr vert="horz" lIns="91440" tIns="45720" rIns="91440" bIns="45720" rtlCol="0" anchor="b">
            <a:normAutofit/>
          </a:bodyPr>
          <a:lstStyle/>
          <a:p>
            <a:r>
              <a:rPr lang="en-US" sz="3700">
                <a:solidFill>
                  <a:schemeClr val="bg1"/>
                </a:solidFill>
              </a:rPr>
              <a:t>responsibility to and ownership of the past</a:t>
            </a:r>
          </a:p>
        </p:txBody>
      </p:sp>
      <p:cxnSp>
        <p:nvCxnSpPr>
          <p:cNvPr id="17" name="Straight Connector 16">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6950" y="4508519"/>
            <a:ext cx="310896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Audio 4">
            <a:hlinkClick r:id="" action="ppaction://media"/>
            <a:extLst>
              <a:ext uri="{FF2B5EF4-FFF2-40B4-BE49-F238E27FC236}">
                <a16:creationId xmlns:a16="http://schemas.microsoft.com/office/drawing/2014/main" id="{3B89C91E-3E07-4F1D-8D9E-F2A4E1CD4B8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37933182"/>
      </p:ext>
    </p:extLst>
  </p:cSld>
  <p:clrMapOvr>
    <a:masterClrMapping/>
  </p:clrMapOvr>
  <mc:AlternateContent xmlns:mc="http://schemas.openxmlformats.org/markup-compatibility/2006" xmlns:p14="http://schemas.microsoft.com/office/powerpoint/2010/main">
    <mc:Choice Requires="p14">
      <p:transition spd="slow" p14:dur="2000" advTm="62943"/>
    </mc:Choice>
    <mc:Fallback xmlns="">
      <p:transition spd="slow" advTm="629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1579-785C-D154-56CB-08CE9759FC21}"/>
              </a:ext>
            </a:extLst>
          </p:cNvPr>
          <p:cNvSpPr>
            <a:spLocks noGrp="1"/>
          </p:cNvSpPr>
          <p:nvPr>
            <p:ph type="title"/>
          </p:nvPr>
        </p:nvSpPr>
        <p:spPr/>
        <p:txBody>
          <a:bodyPr/>
          <a:lstStyle/>
          <a:p>
            <a:r>
              <a:rPr lang="en-US" dirty="0" err="1"/>
              <a:t>Saidiya</a:t>
            </a:r>
            <a:r>
              <a:rPr lang="en-US" dirty="0"/>
              <a:t> Hartman</a:t>
            </a:r>
            <a:endParaRPr lang="en-GB" dirty="0"/>
          </a:p>
        </p:txBody>
      </p:sp>
      <p:sp>
        <p:nvSpPr>
          <p:cNvPr id="3" name="Content Placeholder 2">
            <a:extLst>
              <a:ext uri="{FF2B5EF4-FFF2-40B4-BE49-F238E27FC236}">
                <a16:creationId xmlns:a16="http://schemas.microsoft.com/office/drawing/2014/main" id="{EBFBDB93-6B97-EE5B-A56B-4E56BF43550E}"/>
              </a:ext>
            </a:extLst>
          </p:cNvPr>
          <p:cNvSpPr>
            <a:spLocks noGrp="1"/>
          </p:cNvSpPr>
          <p:nvPr>
            <p:ph idx="1"/>
          </p:nvPr>
        </p:nvSpPr>
        <p:spPr/>
        <p:txBody>
          <a:bodyPr/>
          <a:lstStyle/>
          <a:p>
            <a:r>
              <a:rPr lang="en-US" i="1" dirty="0"/>
              <a:t>Venus in Two Acts</a:t>
            </a:r>
          </a:p>
          <a:p>
            <a:r>
              <a:rPr lang="en-US" dirty="0"/>
              <a:t>On what we can and cannot know/say about the slaves’ experience. </a:t>
            </a:r>
          </a:p>
          <a:p>
            <a:endParaRPr lang="en-US" dirty="0"/>
          </a:p>
          <a:p>
            <a:r>
              <a:rPr lang="en-US" dirty="0"/>
              <a:t>Captain Kimber</a:t>
            </a:r>
          </a:p>
          <a:p>
            <a:r>
              <a:rPr lang="en-US" dirty="0"/>
              <a:t>See Nicholas Rogers, </a:t>
            </a:r>
            <a:r>
              <a:rPr lang="en-US" i="1" dirty="0"/>
              <a:t>Murder on the Middle Passage: The Trial of Captain Kimber </a:t>
            </a:r>
            <a:r>
              <a:rPr lang="en-US" dirty="0"/>
              <a:t>(2020) (177—186 on the Hartman’s account).</a:t>
            </a:r>
            <a:endParaRPr lang="en-GB" dirty="0"/>
          </a:p>
        </p:txBody>
      </p:sp>
      <p:pic>
        <p:nvPicPr>
          <p:cNvPr id="7" name="Audio 6">
            <a:hlinkClick r:id="" action="ppaction://media"/>
            <a:extLst>
              <a:ext uri="{FF2B5EF4-FFF2-40B4-BE49-F238E27FC236}">
                <a16:creationId xmlns:a16="http://schemas.microsoft.com/office/drawing/2014/main" id="{20F561BA-75F6-31BE-3325-D78D50AAA7F0}"/>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91035330"/>
      </p:ext>
    </p:extLst>
  </p:cSld>
  <p:clrMapOvr>
    <a:masterClrMapping/>
  </p:clrMapOvr>
  <mc:AlternateContent xmlns:mc="http://schemas.openxmlformats.org/markup-compatibility/2006">
    <mc:Choice xmlns:p14="http://schemas.microsoft.com/office/powerpoint/2010/main" Requires="p14">
      <p:transition spd="slow" p14:dur="2000" advTm="61546"/>
    </mc:Choice>
    <mc:Fallback>
      <p:transition spd="slow" advTm="615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A2A4E875-040F-4F4E-A5A7-1188084B7F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7854D2-C2B1-4273-BEE8-C059778BC500}">
  <ds:schemaRefs>
    <ds:schemaRef ds:uri="http://schemas.microsoft.com/sharepoint/v3/contenttype/forms"/>
  </ds:schemaRefs>
</ds:datastoreItem>
</file>

<file path=customXml/itemProps3.xml><?xml version="1.0" encoding="utf-8"?>
<ds:datastoreItem xmlns:ds="http://schemas.openxmlformats.org/officeDocument/2006/customXml" ds:itemID="{00646C36-D994-4DBD-9A53-9B2DFD8D7208}">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otalTime>0</TotalTime>
  <Words>202</Words>
  <Application>Microsoft Office PowerPoint</Application>
  <PresentationFormat>Widescreen</PresentationFormat>
  <Paragraphs>32</Paragraphs>
  <Slides>6</Slides>
  <Notes>0</Notes>
  <HiddenSlides>0</HiddenSlides>
  <MMClips>6</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Bookman Old Style</vt:lpstr>
      <vt:lpstr>Calibri</vt:lpstr>
      <vt:lpstr>Franklin Gothic Book</vt:lpstr>
      <vt:lpstr>1_RetrospectVTI</vt:lpstr>
      <vt:lpstr>Black Narratives</vt:lpstr>
      <vt:lpstr>The History of Mary Prince: -A West Indian Slave  (1831)  Quobana Ottobah Cugoano: Thoughts and Sentiments on the Evils of Slavery (1787)  The Interesting Narrative of the life of Olaudah Equiano, or Gustavus Vassa, the African (1789)  Letters of the Late Ignatius Sancho, an Arican (1782)  </vt:lpstr>
      <vt:lpstr>Jean Amery</vt:lpstr>
      <vt:lpstr>Resentment  -  and History</vt:lpstr>
      <vt:lpstr>responsibility to and ownership of the past</vt:lpstr>
      <vt:lpstr>Saidiya Hartman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2020-07-25T10:00:28Z</dcterms:created>
  <dcterms:modified xsi:type="dcterms:W3CDTF">2022-10-10T17:46:55Z</dcterms:modified>
</cp:coreProperties>
</file>