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31"/>
  </p:notesMasterIdLst>
  <p:sldIdLst>
    <p:sldId id="278" r:id="rId5"/>
    <p:sldId id="281" r:id="rId6"/>
    <p:sldId id="279" r:id="rId7"/>
    <p:sldId id="280" r:id="rId8"/>
    <p:sldId id="282" r:id="rId9"/>
    <p:sldId id="283" r:id="rId10"/>
    <p:sldId id="284" r:id="rId11"/>
    <p:sldId id="303" r:id="rId12"/>
    <p:sldId id="285" r:id="rId13"/>
    <p:sldId id="286" r:id="rId14"/>
    <p:sldId id="287" r:id="rId15"/>
    <p:sldId id="289" r:id="rId16"/>
    <p:sldId id="288" r:id="rId17"/>
    <p:sldId id="290" r:id="rId18"/>
    <p:sldId id="291" r:id="rId19"/>
    <p:sldId id="292" r:id="rId20"/>
    <p:sldId id="293" r:id="rId21"/>
    <p:sldId id="294" r:id="rId22"/>
    <p:sldId id="295" r:id="rId23"/>
    <p:sldId id="296" r:id="rId24"/>
    <p:sldId id="297" r:id="rId25"/>
    <p:sldId id="298" r:id="rId26"/>
    <p:sldId id="299" r:id="rId27"/>
    <p:sldId id="300" r:id="rId28"/>
    <p:sldId id="302" r:id="rId29"/>
    <p:sldId id="301"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19" autoAdjust="0"/>
  </p:normalViewPr>
  <p:slideViewPr>
    <p:cSldViewPr snapToGrid="0">
      <p:cViewPr varScale="1">
        <p:scale>
          <a:sx n="81" d="100"/>
          <a:sy n="81" d="100"/>
        </p:scale>
        <p:origin x="120" y="9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C91802-E3E5-4DFB-9D36-8E22C68321C9}"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E03A9D07-3B8F-4794-BE4A-EE7FDDD92EA7}">
      <dgm:prSet/>
      <dgm:spPr/>
      <dgm:t>
        <a:bodyPr/>
        <a:lstStyle/>
        <a:p>
          <a:r>
            <a:rPr lang="en-US"/>
            <a:t>Problem is trying to unite the small republic principle for internal government with the need for a combined external force that monarchical government gives.</a:t>
          </a:r>
        </a:p>
      </dgm:t>
    </dgm:pt>
    <dgm:pt modelId="{0E638AAB-D9E3-4275-BAFC-DBFDF84D7B05}" type="parTrans" cxnId="{0841DF21-0C5D-4A50-B208-080F425359A8}">
      <dgm:prSet/>
      <dgm:spPr/>
      <dgm:t>
        <a:bodyPr/>
        <a:lstStyle/>
        <a:p>
          <a:endParaRPr lang="en-US"/>
        </a:p>
      </dgm:t>
    </dgm:pt>
    <dgm:pt modelId="{367ED879-A394-463D-95F7-DAD527BB5B3A}" type="sibTrans" cxnId="{0841DF21-0C5D-4A50-B208-080F425359A8}">
      <dgm:prSet/>
      <dgm:spPr/>
      <dgm:t>
        <a:bodyPr/>
        <a:lstStyle/>
        <a:p>
          <a:endParaRPr lang="en-US"/>
        </a:p>
      </dgm:t>
    </dgm:pt>
    <dgm:pt modelId="{238EB9CC-B927-440D-9AC0-4BAC5C720D29}">
      <dgm:prSet/>
      <dgm:spPr/>
      <dgm:t>
        <a:bodyPr/>
        <a:lstStyle/>
        <a:p>
          <a:r>
            <a:rPr lang="en-US"/>
            <a:t>A confederate government is a convention whereby several smaller states agree to become members of a larger one – extensive quotation from Spirit of Laws, IX (i)</a:t>
          </a:r>
        </a:p>
      </dgm:t>
    </dgm:pt>
    <dgm:pt modelId="{62FC8747-A929-40DC-B9B8-A93A7437E113}" type="parTrans" cxnId="{5FB3A1F1-865A-467C-8B9E-688B3976B05C}">
      <dgm:prSet/>
      <dgm:spPr/>
      <dgm:t>
        <a:bodyPr/>
        <a:lstStyle/>
        <a:p>
          <a:endParaRPr lang="en-US"/>
        </a:p>
      </dgm:t>
    </dgm:pt>
    <dgm:pt modelId="{1B81AC6B-7E9F-4086-A7E6-044F165FAF16}" type="sibTrans" cxnId="{5FB3A1F1-865A-467C-8B9E-688B3976B05C}">
      <dgm:prSet/>
      <dgm:spPr/>
      <dgm:t>
        <a:bodyPr/>
        <a:lstStyle/>
        <a:p>
          <a:endParaRPr lang="en-US"/>
        </a:p>
      </dgm:t>
    </dgm:pt>
    <dgm:pt modelId="{108EB1C8-235F-4BB3-B2B6-CA7C71A90B8F}">
      <dgm:prSet/>
      <dgm:spPr/>
      <dgm:t>
        <a:bodyPr/>
        <a:lstStyle/>
        <a:p>
          <a:r>
            <a:rPr lang="en-US"/>
            <a:t>Elements of balance of powers – no one state would be granted ascendancy, collectively it can quell internal disorders</a:t>
          </a:r>
        </a:p>
      </dgm:t>
    </dgm:pt>
    <dgm:pt modelId="{ED345123-7FD9-4A81-9C6D-998777FD937F}" type="parTrans" cxnId="{3ADFE8B8-55CD-4383-8D5B-E7BB48C47239}">
      <dgm:prSet/>
      <dgm:spPr/>
      <dgm:t>
        <a:bodyPr/>
        <a:lstStyle/>
        <a:p>
          <a:endParaRPr lang="en-US"/>
        </a:p>
      </dgm:t>
    </dgm:pt>
    <dgm:pt modelId="{29E0366A-D90B-4A1F-9D63-1FBF0B024475}" type="sibTrans" cxnId="{3ADFE8B8-55CD-4383-8D5B-E7BB48C47239}">
      <dgm:prSet/>
      <dgm:spPr/>
      <dgm:t>
        <a:bodyPr/>
        <a:lstStyle/>
        <a:p>
          <a:endParaRPr lang="en-US"/>
        </a:p>
      </dgm:t>
    </dgm:pt>
    <dgm:pt modelId="{E4A4C654-BDE9-4630-9DDD-C68E4B262273}">
      <dgm:prSet/>
      <dgm:spPr/>
      <dgm:t>
        <a:bodyPr/>
        <a:lstStyle/>
        <a:p>
          <a:r>
            <a:rPr lang="en-GB" dirty="0"/>
            <a:t>Montesquieu: ‘..were I to give a model of an excellent confederate republic, it would be that of Lycia.’ viz – </a:t>
          </a:r>
          <a:r>
            <a:rPr lang="en-GB" b="0" i="0" dirty="0"/>
            <a:t>a thriving maritime people confederated in at least a score of cities that made up the Lycian League</a:t>
          </a:r>
          <a:endParaRPr lang="en-US" dirty="0"/>
        </a:p>
      </dgm:t>
    </dgm:pt>
    <dgm:pt modelId="{FAA38A9F-9C86-4C48-8E6D-D14D1D0C9067}" type="parTrans" cxnId="{92CA5ED6-12F7-4F57-A81F-3FB1C4A8E861}">
      <dgm:prSet/>
      <dgm:spPr/>
      <dgm:t>
        <a:bodyPr/>
        <a:lstStyle/>
        <a:p>
          <a:endParaRPr lang="en-US"/>
        </a:p>
      </dgm:t>
    </dgm:pt>
    <dgm:pt modelId="{395D0217-4047-4691-9036-B4F7AD533AC6}" type="sibTrans" cxnId="{92CA5ED6-12F7-4F57-A81F-3FB1C4A8E861}">
      <dgm:prSet/>
      <dgm:spPr/>
      <dgm:t>
        <a:bodyPr/>
        <a:lstStyle/>
        <a:p>
          <a:endParaRPr lang="en-US"/>
        </a:p>
      </dgm:t>
    </dgm:pt>
    <dgm:pt modelId="{A0A230B4-EA61-4ECF-AB78-0989C4A43900}" type="pres">
      <dgm:prSet presAssocID="{B3C91802-E3E5-4DFB-9D36-8E22C68321C9}" presName="linear" presStyleCnt="0">
        <dgm:presLayoutVars>
          <dgm:animLvl val="lvl"/>
          <dgm:resizeHandles val="exact"/>
        </dgm:presLayoutVars>
      </dgm:prSet>
      <dgm:spPr/>
    </dgm:pt>
    <dgm:pt modelId="{FB61F18B-7FB9-4A4E-9237-183BD122110D}" type="pres">
      <dgm:prSet presAssocID="{E03A9D07-3B8F-4794-BE4A-EE7FDDD92EA7}" presName="parentText" presStyleLbl="node1" presStyleIdx="0" presStyleCnt="4">
        <dgm:presLayoutVars>
          <dgm:chMax val="0"/>
          <dgm:bulletEnabled val="1"/>
        </dgm:presLayoutVars>
      </dgm:prSet>
      <dgm:spPr/>
    </dgm:pt>
    <dgm:pt modelId="{86A74CEB-6F87-4505-8866-1D024F8C9683}" type="pres">
      <dgm:prSet presAssocID="{367ED879-A394-463D-95F7-DAD527BB5B3A}" presName="spacer" presStyleCnt="0"/>
      <dgm:spPr/>
    </dgm:pt>
    <dgm:pt modelId="{59A8661A-EA39-48C0-A2B3-9A4BF6013E2C}" type="pres">
      <dgm:prSet presAssocID="{238EB9CC-B927-440D-9AC0-4BAC5C720D29}" presName="parentText" presStyleLbl="node1" presStyleIdx="1" presStyleCnt="4">
        <dgm:presLayoutVars>
          <dgm:chMax val="0"/>
          <dgm:bulletEnabled val="1"/>
        </dgm:presLayoutVars>
      </dgm:prSet>
      <dgm:spPr/>
    </dgm:pt>
    <dgm:pt modelId="{0F8385A0-405D-4382-BE11-A8E06BD3D1B4}" type="pres">
      <dgm:prSet presAssocID="{1B81AC6B-7E9F-4086-A7E6-044F165FAF16}" presName="spacer" presStyleCnt="0"/>
      <dgm:spPr/>
    </dgm:pt>
    <dgm:pt modelId="{4814A367-59C4-464B-A622-A212515D7906}" type="pres">
      <dgm:prSet presAssocID="{108EB1C8-235F-4BB3-B2B6-CA7C71A90B8F}" presName="parentText" presStyleLbl="node1" presStyleIdx="2" presStyleCnt="4">
        <dgm:presLayoutVars>
          <dgm:chMax val="0"/>
          <dgm:bulletEnabled val="1"/>
        </dgm:presLayoutVars>
      </dgm:prSet>
      <dgm:spPr/>
    </dgm:pt>
    <dgm:pt modelId="{AE4D8D55-2720-4F0E-A6F3-52E9CC8A067D}" type="pres">
      <dgm:prSet presAssocID="{29E0366A-D90B-4A1F-9D63-1FBF0B024475}" presName="spacer" presStyleCnt="0"/>
      <dgm:spPr/>
    </dgm:pt>
    <dgm:pt modelId="{2B454B0C-9D6A-49B6-8ED8-E1F0CE675B8D}" type="pres">
      <dgm:prSet presAssocID="{E4A4C654-BDE9-4630-9DDD-C68E4B262273}" presName="parentText" presStyleLbl="node1" presStyleIdx="3" presStyleCnt="4">
        <dgm:presLayoutVars>
          <dgm:chMax val="0"/>
          <dgm:bulletEnabled val="1"/>
        </dgm:presLayoutVars>
      </dgm:prSet>
      <dgm:spPr/>
    </dgm:pt>
  </dgm:ptLst>
  <dgm:cxnLst>
    <dgm:cxn modelId="{0841DF21-0C5D-4A50-B208-080F425359A8}" srcId="{B3C91802-E3E5-4DFB-9D36-8E22C68321C9}" destId="{E03A9D07-3B8F-4794-BE4A-EE7FDDD92EA7}" srcOrd="0" destOrd="0" parTransId="{0E638AAB-D9E3-4275-BAFC-DBFDF84D7B05}" sibTransId="{367ED879-A394-463D-95F7-DAD527BB5B3A}"/>
    <dgm:cxn modelId="{6BD33033-6DE4-480C-8C9A-E193459EAC17}" type="presOf" srcId="{E4A4C654-BDE9-4630-9DDD-C68E4B262273}" destId="{2B454B0C-9D6A-49B6-8ED8-E1F0CE675B8D}" srcOrd="0" destOrd="0" presId="urn:microsoft.com/office/officeart/2005/8/layout/vList2"/>
    <dgm:cxn modelId="{650E325E-61AC-4D8A-990F-A09F442A0BD8}" type="presOf" srcId="{B3C91802-E3E5-4DFB-9D36-8E22C68321C9}" destId="{A0A230B4-EA61-4ECF-AB78-0989C4A43900}" srcOrd="0" destOrd="0" presId="urn:microsoft.com/office/officeart/2005/8/layout/vList2"/>
    <dgm:cxn modelId="{AEEAEB7A-7B23-4E7F-814E-1A6EFF65BC7C}" type="presOf" srcId="{E03A9D07-3B8F-4794-BE4A-EE7FDDD92EA7}" destId="{FB61F18B-7FB9-4A4E-9237-183BD122110D}" srcOrd="0" destOrd="0" presId="urn:microsoft.com/office/officeart/2005/8/layout/vList2"/>
    <dgm:cxn modelId="{3ADFE8B8-55CD-4383-8D5B-E7BB48C47239}" srcId="{B3C91802-E3E5-4DFB-9D36-8E22C68321C9}" destId="{108EB1C8-235F-4BB3-B2B6-CA7C71A90B8F}" srcOrd="2" destOrd="0" parTransId="{ED345123-7FD9-4A81-9C6D-998777FD937F}" sibTransId="{29E0366A-D90B-4A1F-9D63-1FBF0B024475}"/>
    <dgm:cxn modelId="{92CA5ED6-12F7-4F57-A81F-3FB1C4A8E861}" srcId="{B3C91802-E3E5-4DFB-9D36-8E22C68321C9}" destId="{E4A4C654-BDE9-4630-9DDD-C68E4B262273}" srcOrd="3" destOrd="0" parTransId="{FAA38A9F-9C86-4C48-8E6D-D14D1D0C9067}" sibTransId="{395D0217-4047-4691-9036-B4F7AD533AC6}"/>
    <dgm:cxn modelId="{EC01A5D8-0F31-4DB3-8344-1947F1FF8C6B}" type="presOf" srcId="{108EB1C8-235F-4BB3-B2B6-CA7C71A90B8F}" destId="{4814A367-59C4-464B-A622-A212515D7906}" srcOrd="0" destOrd="0" presId="urn:microsoft.com/office/officeart/2005/8/layout/vList2"/>
    <dgm:cxn modelId="{D9ACC3E7-09B8-4800-B2EC-D3C4374B6239}" type="presOf" srcId="{238EB9CC-B927-440D-9AC0-4BAC5C720D29}" destId="{59A8661A-EA39-48C0-A2B3-9A4BF6013E2C}" srcOrd="0" destOrd="0" presId="urn:microsoft.com/office/officeart/2005/8/layout/vList2"/>
    <dgm:cxn modelId="{5FB3A1F1-865A-467C-8B9E-688B3976B05C}" srcId="{B3C91802-E3E5-4DFB-9D36-8E22C68321C9}" destId="{238EB9CC-B927-440D-9AC0-4BAC5C720D29}" srcOrd="1" destOrd="0" parTransId="{62FC8747-A929-40DC-B9B8-A93A7437E113}" sibTransId="{1B81AC6B-7E9F-4086-A7E6-044F165FAF16}"/>
    <dgm:cxn modelId="{1699AC5B-185B-4101-9B09-0821B0B7DB69}" type="presParOf" srcId="{A0A230B4-EA61-4ECF-AB78-0989C4A43900}" destId="{FB61F18B-7FB9-4A4E-9237-183BD122110D}" srcOrd="0" destOrd="0" presId="urn:microsoft.com/office/officeart/2005/8/layout/vList2"/>
    <dgm:cxn modelId="{34F8C7DF-8D55-46DE-917B-2841158D6BDA}" type="presParOf" srcId="{A0A230B4-EA61-4ECF-AB78-0989C4A43900}" destId="{86A74CEB-6F87-4505-8866-1D024F8C9683}" srcOrd="1" destOrd="0" presId="urn:microsoft.com/office/officeart/2005/8/layout/vList2"/>
    <dgm:cxn modelId="{14732FC7-EC18-47C5-8A48-D53032CCE9E5}" type="presParOf" srcId="{A0A230B4-EA61-4ECF-AB78-0989C4A43900}" destId="{59A8661A-EA39-48C0-A2B3-9A4BF6013E2C}" srcOrd="2" destOrd="0" presId="urn:microsoft.com/office/officeart/2005/8/layout/vList2"/>
    <dgm:cxn modelId="{5EA968C0-AABE-4433-8ED0-2B4EB33D0DFD}" type="presParOf" srcId="{A0A230B4-EA61-4ECF-AB78-0989C4A43900}" destId="{0F8385A0-405D-4382-BE11-A8E06BD3D1B4}" srcOrd="3" destOrd="0" presId="urn:microsoft.com/office/officeart/2005/8/layout/vList2"/>
    <dgm:cxn modelId="{9B46A146-B566-4489-B511-E31F6DDFA51E}" type="presParOf" srcId="{A0A230B4-EA61-4ECF-AB78-0989C4A43900}" destId="{4814A367-59C4-464B-A622-A212515D7906}" srcOrd="4" destOrd="0" presId="urn:microsoft.com/office/officeart/2005/8/layout/vList2"/>
    <dgm:cxn modelId="{9297A43D-AF4E-49DE-BD07-11E8AA86AD79}" type="presParOf" srcId="{A0A230B4-EA61-4ECF-AB78-0989C4A43900}" destId="{AE4D8D55-2720-4F0E-A6F3-52E9CC8A067D}" srcOrd="5" destOrd="0" presId="urn:microsoft.com/office/officeart/2005/8/layout/vList2"/>
    <dgm:cxn modelId="{5DBBBF5B-0D72-46C8-AACF-87D56FDE504F}" type="presParOf" srcId="{A0A230B4-EA61-4ECF-AB78-0989C4A43900}" destId="{2B454B0C-9D6A-49B6-8ED8-E1F0CE675B8D}"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989690-7895-423C-8677-28E25885CEB9}" type="doc">
      <dgm:prSet loTypeId="urn:microsoft.com/office/officeart/2005/8/layout/default" loCatId="list" qsTypeId="urn:microsoft.com/office/officeart/2005/8/quickstyle/simple4" qsCatId="simple" csTypeId="urn:microsoft.com/office/officeart/2005/8/colors/colorful5" csCatId="colorful" phldr="1"/>
      <dgm:spPr/>
      <dgm:t>
        <a:bodyPr/>
        <a:lstStyle/>
        <a:p>
          <a:endParaRPr lang="en-US"/>
        </a:p>
      </dgm:t>
    </dgm:pt>
    <dgm:pt modelId="{96F01AC8-27DE-4E2F-9FEF-6979CFB7F8F1}">
      <dgm:prSet/>
      <dgm:spPr/>
      <dgm:t>
        <a:bodyPr/>
        <a:lstStyle/>
        <a:p>
          <a:r>
            <a:rPr lang="en-US"/>
            <a:t>Where faction is a minority then the republican principle of majority rule will correct it</a:t>
          </a:r>
        </a:p>
      </dgm:t>
    </dgm:pt>
    <dgm:pt modelId="{96F341DF-FA01-4531-B779-96623C05F6C5}" type="parTrans" cxnId="{0A317153-C193-455F-B8D7-C13571C87FB2}">
      <dgm:prSet/>
      <dgm:spPr/>
      <dgm:t>
        <a:bodyPr/>
        <a:lstStyle/>
        <a:p>
          <a:endParaRPr lang="en-US"/>
        </a:p>
      </dgm:t>
    </dgm:pt>
    <dgm:pt modelId="{8C955A70-D41F-43C6-B077-2B73E602BD5C}" type="sibTrans" cxnId="{0A317153-C193-455F-B8D7-C13571C87FB2}">
      <dgm:prSet/>
      <dgm:spPr/>
      <dgm:t>
        <a:bodyPr/>
        <a:lstStyle/>
        <a:p>
          <a:endParaRPr lang="en-US"/>
        </a:p>
      </dgm:t>
    </dgm:pt>
    <dgm:pt modelId="{99D055F5-294A-4A74-A027-9819AF2BADB5}">
      <dgm:prSet/>
      <dgm:spPr/>
      <dgm:t>
        <a:bodyPr/>
        <a:lstStyle/>
        <a:p>
          <a:r>
            <a:rPr lang="en-US"/>
            <a:t>Where it is a majority how do you protect public good and private rights? </a:t>
          </a:r>
        </a:p>
      </dgm:t>
    </dgm:pt>
    <dgm:pt modelId="{CD289178-1E8F-4C86-BFC8-C37587320E12}" type="parTrans" cxnId="{8CB56350-E7D7-4FAA-B815-0251A45A097E}">
      <dgm:prSet/>
      <dgm:spPr/>
      <dgm:t>
        <a:bodyPr/>
        <a:lstStyle/>
        <a:p>
          <a:endParaRPr lang="en-US"/>
        </a:p>
      </dgm:t>
    </dgm:pt>
    <dgm:pt modelId="{65A2A018-65D9-4F59-9A4C-1D4EAF9D20AF}" type="sibTrans" cxnId="{8CB56350-E7D7-4FAA-B815-0251A45A097E}">
      <dgm:prSet/>
      <dgm:spPr/>
      <dgm:t>
        <a:bodyPr/>
        <a:lstStyle/>
        <a:p>
          <a:endParaRPr lang="en-US"/>
        </a:p>
      </dgm:t>
    </dgm:pt>
    <dgm:pt modelId="{0192E19D-5888-4BFD-BAA5-2C752C4C1CAD}">
      <dgm:prSet/>
      <dgm:spPr/>
      <dgm:t>
        <a:bodyPr/>
        <a:lstStyle/>
        <a:p>
          <a:r>
            <a:rPr lang="en-US" dirty="0"/>
            <a:t>Democracy vs republic – in the latter you have representation</a:t>
          </a:r>
        </a:p>
      </dgm:t>
    </dgm:pt>
    <dgm:pt modelId="{DA3CF4EB-5D11-48AF-BBF1-9A0A7A5342E9}" type="parTrans" cxnId="{9C1116DD-C108-496C-A19D-8347FBAD4980}">
      <dgm:prSet/>
      <dgm:spPr/>
      <dgm:t>
        <a:bodyPr/>
        <a:lstStyle/>
        <a:p>
          <a:endParaRPr lang="en-US"/>
        </a:p>
      </dgm:t>
    </dgm:pt>
    <dgm:pt modelId="{92D6400E-F9B7-49BC-8B42-F5DDCD6C97AA}" type="sibTrans" cxnId="{9C1116DD-C108-496C-A19D-8347FBAD4980}">
      <dgm:prSet/>
      <dgm:spPr/>
      <dgm:t>
        <a:bodyPr/>
        <a:lstStyle/>
        <a:p>
          <a:endParaRPr lang="en-US"/>
        </a:p>
      </dgm:t>
    </dgm:pt>
    <dgm:pt modelId="{AD8A1E29-F5B6-4927-9599-AD046CDE2BEB}">
      <dgm:prSet/>
      <dgm:spPr/>
      <dgm:t>
        <a:bodyPr/>
        <a:lstStyle/>
        <a:p>
          <a:r>
            <a:rPr lang="en-US"/>
            <a:t>Election by the greater number of citizens refines and enlarges public views</a:t>
          </a:r>
        </a:p>
      </dgm:t>
    </dgm:pt>
    <dgm:pt modelId="{4AD36567-2485-4864-9E99-9517D10F00C0}" type="parTrans" cxnId="{1658879B-34C6-426B-A017-332EFCA13576}">
      <dgm:prSet/>
      <dgm:spPr/>
      <dgm:t>
        <a:bodyPr/>
        <a:lstStyle/>
        <a:p>
          <a:endParaRPr lang="en-US"/>
        </a:p>
      </dgm:t>
    </dgm:pt>
    <dgm:pt modelId="{EAB1FD54-F949-48EF-A6B0-9C2CD632322D}" type="sibTrans" cxnId="{1658879B-34C6-426B-A017-332EFCA13576}">
      <dgm:prSet/>
      <dgm:spPr/>
      <dgm:t>
        <a:bodyPr/>
        <a:lstStyle/>
        <a:p>
          <a:endParaRPr lang="en-US"/>
        </a:p>
      </dgm:t>
    </dgm:pt>
    <dgm:pt modelId="{FAC064A7-724B-4229-8E23-3EA09C473135}">
      <dgm:prSet/>
      <dgm:spPr/>
      <dgm:t>
        <a:bodyPr/>
        <a:lstStyle/>
        <a:p>
          <a:r>
            <a:rPr lang="en-US"/>
            <a:t>Body elected will be animated by concern for their country and less likely to sacrifice it to partial considerations</a:t>
          </a:r>
        </a:p>
      </dgm:t>
    </dgm:pt>
    <dgm:pt modelId="{C61799E3-BA3D-4107-B245-4AB0BE084BFF}" type="parTrans" cxnId="{6BE001A2-4EC3-4725-830F-CAA4BF589BC4}">
      <dgm:prSet/>
      <dgm:spPr/>
      <dgm:t>
        <a:bodyPr/>
        <a:lstStyle/>
        <a:p>
          <a:endParaRPr lang="en-US"/>
        </a:p>
      </dgm:t>
    </dgm:pt>
    <dgm:pt modelId="{3440A7D3-CE39-4199-B2CE-E5037E0A14F2}" type="sibTrans" cxnId="{6BE001A2-4EC3-4725-830F-CAA4BF589BC4}">
      <dgm:prSet/>
      <dgm:spPr/>
      <dgm:t>
        <a:bodyPr/>
        <a:lstStyle/>
        <a:p>
          <a:endParaRPr lang="en-US"/>
        </a:p>
      </dgm:t>
    </dgm:pt>
    <dgm:pt modelId="{7C2CF513-8BB8-4960-8556-8D5743E86A19}">
      <dgm:prSet/>
      <dgm:spPr/>
      <dgm:t>
        <a:bodyPr/>
        <a:lstStyle/>
        <a:p>
          <a:r>
            <a:rPr lang="en-US"/>
            <a:t>Changing proportion of rep to constituent – the larger the state- the more difficult to secure a majority</a:t>
          </a:r>
        </a:p>
      </dgm:t>
    </dgm:pt>
    <dgm:pt modelId="{36A7FAF5-5673-42FB-A642-5700B7489E74}" type="parTrans" cxnId="{9E0E937F-1D92-4C87-80A6-0CB382E0E0B1}">
      <dgm:prSet/>
      <dgm:spPr/>
      <dgm:t>
        <a:bodyPr/>
        <a:lstStyle/>
        <a:p>
          <a:endParaRPr lang="en-US"/>
        </a:p>
      </dgm:t>
    </dgm:pt>
    <dgm:pt modelId="{33B3EACA-35AC-41A2-9532-036288B7E522}" type="sibTrans" cxnId="{9E0E937F-1D92-4C87-80A6-0CB382E0E0B1}">
      <dgm:prSet/>
      <dgm:spPr/>
      <dgm:t>
        <a:bodyPr/>
        <a:lstStyle/>
        <a:p>
          <a:endParaRPr lang="en-US"/>
        </a:p>
      </dgm:t>
    </dgm:pt>
    <dgm:pt modelId="{B760773A-9D77-424A-AB38-0FBCA9E9B972}">
      <dgm:prSet/>
      <dgm:spPr/>
      <dgm:t>
        <a:bodyPr/>
        <a:lstStyle/>
        <a:p>
          <a:r>
            <a:rPr lang="en-US"/>
            <a:t>Extending territory you get wider range of interests and reduce common motives inimical to the whole</a:t>
          </a:r>
        </a:p>
      </dgm:t>
    </dgm:pt>
    <dgm:pt modelId="{5A286976-6C0F-4653-860B-DF63C0FE4947}" type="parTrans" cxnId="{5A6EB838-B3B4-4312-B6DA-E245DA5B81F6}">
      <dgm:prSet/>
      <dgm:spPr/>
      <dgm:t>
        <a:bodyPr/>
        <a:lstStyle/>
        <a:p>
          <a:endParaRPr lang="en-US"/>
        </a:p>
      </dgm:t>
    </dgm:pt>
    <dgm:pt modelId="{CE4FFCB7-D58A-4CBB-9CF3-BF5F124A80EB}" type="sibTrans" cxnId="{5A6EB838-B3B4-4312-B6DA-E245DA5B81F6}">
      <dgm:prSet/>
      <dgm:spPr/>
      <dgm:t>
        <a:bodyPr/>
        <a:lstStyle/>
        <a:p>
          <a:endParaRPr lang="en-US"/>
        </a:p>
      </dgm:t>
    </dgm:pt>
    <dgm:pt modelId="{DEBD6854-E8A6-48E8-9A82-296E82E37755}">
      <dgm:prSet/>
      <dgm:spPr/>
      <dgm:t>
        <a:bodyPr/>
        <a:lstStyle/>
        <a:p>
          <a:r>
            <a:rPr lang="en-US"/>
            <a:t>Large republics better placed than small to control the effects of faction – and confederated republics still more so.</a:t>
          </a:r>
        </a:p>
      </dgm:t>
    </dgm:pt>
    <dgm:pt modelId="{EE2D7F30-310C-4908-8EDE-35015A36E11A}" type="parTrans" cxnId="{1805EF46-E1B5-42B0-BA3D-8AB3350F35A9}">
      <dgm:prSet/>
      <dgm:spPr/>
      <dgm:t>
        <a:bodyPr/>
        <a:lstStyle/>
        <a:p>
          <a:endParaRPr lang="en-US"/>
        </a:p>
      </dgm:t>
    </dgm:pt>
    <dgm:pt modelId="{9F4829CE-9A6D-4574-957D-D5223A38CDAD}" type="sibTrans" cxnId="{1805EF46-E1B5-42B0-BA3D-8AB3350F35A9}">
      <dgm:prSet/>
      <dgm:spPr/>
      <dgm:t>
        <a:bodyPr/>
        <a:lstStyle/>
        <a:p>
          <a:endParaRPr lang="en-US"/>
        </a:p>
      </dgm:t>
    </dgm:pt>
    <dgm:pt modelId="{6601F2FC-53C8-446E-B86C-BFB7492160FF}" type="pres">
      <dgm:prSet presAssocID="{D8989690-7895-423C-8677-28E25885CEB9}" presName="diagram" presStyleCnt="0">
        <dgm:presLayoutVars>
          <dgm:dir/>
          <dgm:resizeHandles val="exact"/>
        </dgm:presLayoutVars>
      </dgm:prSet>
      <dgm:spPr/>
    </dgm:pt>
    <dgm:pt modelId="{688525A8-C21D-4377-AA0F-D9424C3A270F}" type="pres">
      <dgm:prSet presAssocID="{96F01AC8-27DE-4E2F-9FEF-6979CFB7F8F1}" presName="node" presStyleLbl="node1" presStyleIdx="0" presStyleCnt="8">
        <dgm:presLayoutVars>
          <dgm:bulletEnabled val="1"/>
        </dgm:presLayoutVars>
      </dgm:prSet>
      <dgm:spPr/>
    </dgm:pt>
    <dgm:pt modelId="{A5B839B6-B517-4410-850A-98AFC1C7D3BD}" type="pres">
      <dgm:prSet presAssocID="{8C955A70-D41F-43C6-B077-2B73E602BD5C}" presName="sibTrans" presStyleCnt="0"/>
      <dgm:spPr/>
    </dgm:pt>
    <dgm:pt modelId="{20EEDDE6-1673-4B15-8E5C-9A6969C371B4}" type="pres">
      <dgm:prSet presAssocID="{99D055F5-294A-4A74-A027-9819AF2BADB5}" presName="node" presStyleLbl="node1" presStyleIdx="1" presStyleCnt="8">
        <dgm:presLayoutVars>
          <dgm:bulletEnabled val="1"/>
        </dgm:presLayoutVars>
      </dgm:prSet>
      <dgm:spPr/>
    </dgm:pt>
    <dgm:pt modelId="{29782E06-7AD5-4530-8A5C-C654E582F881}" type="pres">
      <dgm:prSet presAssocID="{65A2A018-65D9-4F59-9A4C-1D4EAF9D20AF}" presName="sibTrans" presStyleCnt="0"/>
      <dgm:spPr/>
    </dgm:pt>
    <dgm:pt modelId="{EB004848-EDF7-43B2-B106-8DDD793B57FB}" type="pres">
      <dgm:prSet presAssocID="{0192E19D-5888-4BFD-BAA5-2C752C4C1CAD}" presName="node" presStyleLbl="node1" presStyleIdx="2" presStyleCnt="8">
        <dgm:presLayoutVars>
          <dgm:bulletEnabled val="1"/>
        </dgm:presLayoutVars>
      </dgm:prSet>
      <dgm:spPr/>
    </dgm:pt>
    <dgm:pt modelId="{36E7D435-7BD8-41BA-897F-D8BB56DACB45}" type="pres">
      <dgm:prSet presAssocID="{92D6400E-F9B7-49BC-8B42-F5DDCD6C97AA}" presName="sibTrans" presStyleCnt="0"/>
      <dgm:spPr/>
    </dgm:pt>
    <dgm:pt modelId="{D13E2444-5F3D-479B-935B-28B8C8171120}" type="pres">
      <dgm:prSet presAssocID="{AD8A1E29-F5B6-4927-9599-AD046CDE2BEB}" presName="node" presStyleLbl="node1" presStyleIdx="3" presStyleCnt="8">
        <dgm:presLayoutVars>
          <dgm:bulletEnabled val="1"/>
        </dgm:presLayoutVars>
      </dgm:prSet>
      <dgm:spPr/>
    </dgm:pt>
    <dgm:pt modelId="{8945FF9D-DBE9-4F7C-BEEC-9A3EB5D4ACB1}" type="pres">
      <dgm:prSet presAssocID="{EAB1FD54-F949-48EF-A6B0-9C2CD632322D}" presName="sibTrans" presStyleCnt="0"/>
      <dgm:spPr/>
    </dgm:pt>
    <dgm:pt modelId="{F290AEFE-35CC-4181-B90D-86B4EC5195CD}" type="pres">
      <dgm:prSet presAssocID="{FAC064A7-724B-4229-8E23-3EA09C473135}" presName="node" presStyleLbl="node1" presStyleIdx="4" presStyleCnt="8">
        <dgm:presLayoutVars>
          <dgm:bulletEnabled val="1"/>
        </dgm:presLayoutVars>
      </dgm:prSet>
      <dgm:spPr/>
    </dgm:pt>
    <dgm:pt modelId="{D98D9E0A-84E5-441E-862F-5A162858B5C6}" type="pres">
      <dgm:prSet presAssocID="{3440A7D3-CE39-4199-B2CE-E5037E0A14F2}" presName="sibTrans" presStyleCnt="0"/>
      <dgm:spPr/>
    </dgm:pt>
    <dgm:pt modelId="{733DA40E-C64E-47E2-B93C-D701E2BA9A58}" type="pres">
      <dgm:prSet presAssocID="{7C2CF513-8BB8-4960-8556-8D5743E86A19}" presName="node" presStyleLbl="node1" presStyleIdx="5" presStyleCnt="8">
        <dgm:presLayoutVars>
          <dgm:bulletEnabled val="1"/>
        </dgm:presLayoutVars>
      </dgm:prSet>
      <dgm:spPr/>
    </dgm:pt>
    <dgm:pt modelId="{451E5BC3-A1C0-44F0-AAA0-74253C027238}" type="pres">
      <dgm:prSet presAssocID="{33B3EACA-35AC-41A2-9532-036288B7E522}" presName="sibTrans" presStyleCnt="0"/>
      <dgm:spPr/>
    </dgm:pt>
    <dgm:pt modelId="{5E3D5011-A660-4318-8994-038590171D3F}" type="pres">
      <dgm:prSet presAssocID="{B760773A-9D77-424A-AB38-0FBCA9E9B972}" presName="node" presStyleLbl="node1" presStyleIdx="6" presStyleCnt="8">
        <dgm:presLayoutVars>
          <dgm:bulletEnabled val="1"/>
        </dgm:presLayoutVars>
      </dgm:prSet>
      <dgm:spPr/>
    </dgm:pt>
    <dgm:pt modelId="{3E6E246A-7889-47F7-8D1B-61E5F4A3CB43}" type="pres">
      <dgm:prSet presAssocID="{CE4FFCB7-D58A-4CBB-9CF3-BF5F124A80EB}" presName="sibTrans" presStyleCnt="0"/>
      <dgm:spPr/>
    </dgm:pt>
    <dgm:pt modelId="{A5AB4C16-FF46-4050-955D-6C6648F597EC}" type="pres">
      <dgm:prSet presAssocID="{DEBD6854-E8A6-48E8-9A82-296E82E37755}" presName="node" presStyleLbl="node1" presStyleIdx="7" presStyleCnt="8">
        <dgm:presLayoutVars>
          <dgm:bulletEnabled val="1"/>
        </dgm:presLayoutVars>
      </dgm:prSet>
      <dgm:spPr/>
    </dgm:pt>
  </dgm:ptLst>
  <dgm:cxnLst>
    <dgm:cxn modelId="{16B1D210-521C-4ED9-B54B-2A10EB80E9D2}" type="presOf" srcId="{96F01AC8-27DE-4E2F-9FEF-6979CFB7F8F1}" destId="{688525A8-C21D-4377-AA0F-D9424C3A270F}" srcOrd="0" destOrd="0" presId="urn:microsoft.com/office/officeart/2005/8/layout/default"/>
    <dgm:cxn modelId="{5A6EB838-B3B4-4312-B6DA-E245DA5B81F6}" srcId="{D8989690-7895-423C-8677-28E25885CEB9}" destId="{B760773A-9D77-424A-AB38-0FBCA9E9B972}" srcOrd="6" destOrd="0" parTransId="{5A286976-6C0F-4653-860B-DF63C0FE4947}" sibTransId="{CE4FFCB7-D58A-4CBB-9CF3-BF5F124A80EB}"/>
    <dgm:cxn modelId="{E075815E-0861-48CD-9A50-4C6F25FBCB0E}" type="presOf" srcId="{D8989690-7895-423C-8677-28E25885CEB9}" destId="{6601F2FC-53C8-446E-B86C-BFB7492160FF}" srcOrd="0" destOrd="0" presId="urn:microsoft.com/office/officeart/2005/8/layout/default"/>
    <dgm:cxn modelId="{1805EF46-E1B5-42B0-BA3D-8AB3350F35A9}" srcId="{D8989690-7895-423C-8677-28E25885CEB9}" destId="{DEBD6854-E8A6-48E8-9A82-296E82E37755}" srcOrd="7" destOrd="0" parTransId="{EE2D7F30-310C-4908-8EDE-35015A36E11A}" sibTransId="{9F4829CE-9A6D-4574-957D-D5223A38CDAD}"/>
    <dgm:cxn modelId="{65BA294E-25FB-40C8-83D4-B697547B745F}" type="presOf" srcId="{0192E19D-5888-4BFD-BAA5-2C752C4C1CAD}" destId="{EB004848-EDF7-43B2-B106-8DDD793B57FB}" srcOrd="0" destOrd="0" presId="urn:microsoft.com/office/officeart/2005/8/layout/default"/>
    <dgm:cxn modelId="{8CB56350-E7D7-4FAA-B815-0251A45A097E}" srcId="{D8989690-7895-423C-8677-28E25885CEB9}" destId="{99D055F5-294A-4A74-A027-9819AF2BADB5}" srcOrd="1" destOrd="0" parTransId="{CD289178-1E8F-4C86-BFC8-C37587320E12}" sibTransId="{65A2A018-65D9-4F59-9A4C-1D4EAF9D20AF}"/>
    <dgm:cxn modelId="{0A317153-C193-455F-B8D7-C13571C87FB2}" srcId="{D8989690-7895-423C-8677-28E25885CEB9}" destId="{96F01AC8-27DE-4E2F-9FEF-6979CFB7F8F1}" srcOrd="0" destOrd="0" parTransId="{96F341DF-FA01-4531-B779-96623C05F6C5}" sibTransId="{8C955A70-D41F-43C6-B077-2B73E602BD5C}"/>
    <dgm:cxn modelId="{15257277-2E69-4390-8BA9-0952AFB462C3}" type="presOf" srcId="{DEBD6854-E8A6-48E8-9A82-296E82E37755}" destId="{A5AB4C16-FF46-4050-955D-6C6648F597EC}" srcOrd="0" destOrd="0" presId="urn:microsoft.com/office/officeart/2005/8/layout/default"/>
    <dgm:cxn modelId="{9E0E937F-1D92-4C87-80A6-0CB382E0E0B1}" srcId="{D8989690-7895-423C-8677-28E25885CEB9}" destId="{7C2CF513-8BB8-4960-8556-8D5743E86A19}" srcOrd="5" destOrd="0" parTransId="{36A7FAF5-5673-42FB-A642-5700B7489E74}" sibTransId="{33B3EACA-35AC-41A2-9532-036288B7E522}"/>
    <dgm:cxn modelId="{AD771C97-0C1A-4EDF-8A2C-0338C476E6A1}" type="presOf" srcId="{AD8A1E29-F5B6-4927-9599-AD046CDE2BEB}" destId="{D13E2444-5F3D-479B-935B-28B8C8171120}" srcOrd="0" destOrd="0" presId="urn:microsoft.com/office/officeart/2005/8/layout/default"/>
    <dgm:cxn modelId="{1658879B-34C6-426B-A017-332EFCA13576}" srcId="{D8989690-7895-423C-8677-28E25885CEB9}" destId="{AD8A1E29-F5B6-4927-9599-AD046CDE2BEB}" srcOrd="3" destOrd="0" parTransId="{4AD36567-2485-4864-9E99-9517D10F00C0}" sibTransId="{EAB1FD54-F949-48EF-A6B0-9C2CD632322D}"/>
    <dgm:cxn modelId="{6BE001A2-4EC3-4725-830F-CAA4BF589BC4}" srcId="{D8989690-7895-423C-8677-28E25885CEB9}" destId="{FAC064A7-724B-4229-8E23-3EA09C473135}" srcOrd="4" destOrd="0" parTransId="{C61799E3-BA3D-4107-B245-4AB0BE084BFF}" sibTransId="{3440A7D3-CE39-4199-B2CE-E5037E0A14F2}"/>
    <dgm:cxn modelId="{0FA7FDB1-DBC4-4631-9954-5AA3AD8499DD}" type="presOf" srcId="{7C2CF513-8BB8-4960-8556-8D5743E86A19}" destId="{733DA40E-C64E-47E2-B93C-D701E2BA9A58}" srcOrd="0" destOrd="0" presId="urn:microsoft.com/office/officeart/2005/8/layout/default"/>
    <dgm:cxn modelId="{BFF239D3-E515-45FC-83D9-6BF14C8E6879}" type="presOf" srcId="{FAC064A7-724B-4229-8E23-3EA09C473135}" destId="{F290AEFE-35CC-4181-B90D-86B4EC5195CD}" srcOrd="0" destOrd="0" presId="urn:microsoft.com/office/officeart/2005/8/layout/default"/>
    <dgm:cxn modelId="{9C1116DD-C108-496C-A19D-8347FBAD4980}" srcId="{D8989690-7895-423C-8677-28E25885CEB9}" destId="{0192E19D-5888-4BFD-BAA5-2C752C4C1CAD}" srcOrd="2" destOrd="0" parTransId="{DA3CF4EB-5D11-48AF-BBF1-9A0A7A5342E9}" sibTransId="{92D6400E-F9B7-49BC-8B42-F5DDCD6C97AA}"/>
    <dgm:cxn modelId="{AD9579E3-AD03-412B-AD4A-28D0DBF2A48B}" type="presOf" srcId="{B760773A-9D77-424A-AB38-0FBCA9E9B972}" destId="{5E3D5011-A660-4318-8994-038590171D3F}" srcOrd="0" destOrd="0" presId="urn:microsoft.com/office/officeart/2005/8/layout/default"/>
    <dgm:cxn modelId="{9F3E31EC-D90D-4E27-BF52-FC587168ACBD}" type="presOf" srcId="{99D055F5-294A-4A74-A027-9819AF2BADB5}" destId="{20EEDDE6-1673-4B15-8E5C-9A6969C371B4}" srcOrd="0" destOrd="0" presId="urn:microsoft.com/office/officeart/2005/8/layout/default"/>
    <dgm:cxn modelId="{7F6C6BB9-489A-4A53-A460-F558F4150B85}" type="presParOf" srcId="{6601F2FC-53C8-446E-B86C-BFB7492160FF}" destId="{688525A8-C21D-4377-AA0F-D9424C3A270F}" srcOrd="0" destOrd="0" presId="urn:microsoft.com/office/officeart/2005/8/layout/default"/>
    <dgm:cxn modelId="{4BD6A512-5123-40A8-9B83-1010B69C8EDC}" type="presParOf" srcId="{6601F2FC-53C8-446E-B86C-BFB7492160FF}" destId="{A5B839B6-B517-4410-850A-98AFC1C7D3BD}" srcOrd="1" destOrd="0" presId="urn:microsoft.com/office/officeart/2005/8/layout/default"/>
    <dgm:cxn modelId="{71F7DC18-99B9-441F-95C0-7BD96A9EE9DB}" type="presParOf" srcId="{6601F2FC-53C8-446E-B86C-BFB7492160FF}" destId="{20EEDDE6-1673-4B15-8E5C-9A6969C371B4}" srcOrd="2" destOrd="0" presId="urn:microsoft.com/office/officeart/2005/8/layout/default"/>
    <dgm:cxn modelId="{7680F3CC-AA95-43AD-9E0A-2D122DA1666D}" type="presParOf" srcId="{6601F2FC-53C8-446E-B86C-BFB7492160FF}" destId="{29782E06-7AD5-4530-8A5C-C654E582F881}" srcOrd="3" destOrd="0" presId="urn:microsoft.com/office/officeart/2005/8/layout/default"/>
    <dgm:cxn modelId="{723A01F2-7939-46C7-BFB5-056F01B8D4C8}" type="presParOf" srcId="{6601F2FC-53C8-446E-B86C-BFB7492160FF}" destId="{EB004848-EDF7-43B2-B106-8DDD793B57FB}" srcOrd="4" destOrd="0" presId="urn:microsoft.com/office/officeart/2005/8/layout/default"/>
    <dgm:cxn modelId="{02E8F889-EEE9-4F0F-AA86-5970AE304B71}" type="presParOf" srcId="{6601F2FC-53C8-446E-B86C-BFB7492160FF}" destId="{36E7D435-7BD8-41BA-897F-D8BB56DACB45}" srcOrd="5" destOrd="0" presId="urn:microsoft.com/office/officeart/2005/8/layout/default"/>
    <dgm:cxn modelId="{E3287F88-CD07-48D2-843A-91786AA51F9D}" type="presParOf" srcId="{6601F2FC-53C8-446E-B86C-BFB7492160FF}" destId="{D13E2444-5F3D-479B-935B-28B8C8171120}" srcOrd="6" destOrd="0" presId="urn:microsoft.com/office/officeart/2005/8/layout/default"/>
    <dgm:cxn modelId="{8A45C8D4-01BA-47CC-98D1-969D3678CBBF}" type="presParOf" srcId="{6601F2FC-53C8-446E-B86C-BFB7492160FF}" destId="{8945FF9D-DBE9-4F7C-BEEC-9A3EB5D4ACB1}" srcOrd="7" destOrd="0" presId="urn:microsoft.com/office/officeart/2005/8/layout/default"/>
    <dgm:cxn modelId="{F693C844-B427-4D9B-A738-DA72A03C6081}" type="presParOf" srcId="{6601F2FC-53C8-446E-B86C-BFB7492160FF}" destId="{F290AEFE-35CC-4181-B90D-86B4EC5195CD}" srcOrd="8" destOrd="0" presId="urn:microsoft.com/office/officeart/2005/8/layout/default"/>
    <dgm:cxn modelId="{47E66621-B879-4EF1-B09E-F88A0B686FBF}" type="presParOf" srcId="{6601F2FC-53C8-446E-B86C-BFB7492160FF}" destId="{D98D9E0A-84E5-441E-862F-5A162858B5C6}" srcOrd="9" destOrd="0" presId="urn:microsoft.com/office/officeart/2005/8/layout/default"/>
    <dgm:cxn modelId="{5FD47CAF-EB42-4600-BF14-18493EA00F9D}" type="presParOf" srcId="{6601F2FC-53C8-446E-B86C-BFB7492160FF}" destId="{733DA40E-C64E-47E2-B93C-D701E2BA9A58}" srcOrd="10" destOrd="0" presId="urn:microsoft.com/office/officeart/2005/8/layout/default"/>
    <dgm:cxn modelId="{A3513A31-6C3F-4386-9958-A85915347DC5}" type="presParOf" srcId="{6601F2FC-53C8-446E-B86C-BFB7492160FF}" destId="{451E5BC3-A1C0-44F0-AAA0-74253C027238}" srcOrd="11" destOrd="0" presId="urn:microsoft.com/office/officeart/2005/8/layout/default"/>
    <dgm:cxn modelId="{93F4B868-1E32-483F-B15F-7A749EA15DF0}" type="presParOf" srcId="{6601F2FC-53C8-446E-B86C-BFB7492160FF}" destId="{5E3D5011-A660-4318-8994-038590171D3F}" srcOrd="12" destOrd="0" presId="urn:microsoft.com/office/officeart/2005/8/layout/default"/>
    <dgm:cxn modelId="{75C5AB92-0E14-4B8A-B521-CB8DB9293141}" type="presParOf" srcId="{6601F2FC-53C8-446E-B86C-BFB7492160FF}" destId="{3E6E246A-7889-47F7-8D1B-61E5F4A3CB43}" srcOrd="13" destOrd="0" presId="urn:microsoft.com/office/officeart/2005/8/layout/default"/>
    <dgm:cxn modelId="{46169970-B388-4309-B78D-CF4FF7A4A49E}" type="presParOf" srcId="{6601F2FC-53C8-446E-B86C-BFB7492160FF}" destId="{A5AB4C16-FF46-4050-955D-6C6648F597EC}" srcOrd="1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4E1A8AD-E724-4854-817D-073AE24768E4}" type="doc">
      <dgm:prSet loTypeId="urn:microsoft.com/office/officeart/2005/8/layout/default" loCatId="list" qsTypeId="urn:microsoft.com/office/officeart/2005/8/quickstyle/simple4" qsCatId="simple" csTypeId="urn:microsoft.com/office/officeart/2005/8/colors/colorful1" csCatId="colorful" phldr="1"/>
      <dgm:spPr/>
      <dgm:t>
        <a:bodyPr/>
        <a:lstStyle/>
        <a:p>
          <a:endParaRPr lang="en-US"/>
        </a:p>
      </dgm:t>
    </dgm:pt>
    <dgm:pt modelId="{9FA203AC-422E-4C4B-8A9E-234053CEAC61}">
      <dgm:prSet/>
      <dgm:spPr/>
      <dgm:t>
        <a:bodyPr/>
        <a:lstStyle/>
        <a:p>
          <a:r>
            <a:rPr lang="en-US"/>
            <a:t>Can see in the arguments about design the idea:</a:t>
          </a:r>
        </a:p>
      </dgm:t>
    </dgm:pt>
    <dgm:pt modelId="{86008C92-F43B-4852-9CFD-09E96E147676}" type="parTrans" cxnId="{3D42BF1F-B80C-44A5-9F73-5237A73ABD4E}">
      <dgm:prSet/>
      <dgm:spPr/>
      <dgm:t>
        <a:bodyPr/>
        <a:lstStyle/>
        <a:p>
          <a:endParaRPr lang="en-US"/>
        </a:p>
      </dgm:t>
    </dgm:pt>
    <dgm:pt modelId="{CE5CAE0F-707B-4A1A-A66E-4CE489680447}" type="sibTrans" cxnId="{3D42BF1F-B80C-44A5-9F73-5237A73ABD4E}">
      <dgm:prSet/>
      <dgm:spPr/>
      <dgm:t>
        <a:bodyPr/>
        <a:lstStyle/>
        <a:p>
          <a:endParaRPr lang="en-US"/>
        </a:p>
      </dgm:t>
    </dgm:pt>
    <dgm:pt modelId="{843FBB87-2461-422F-AFB7-80F1E9D0DC5E}">
      <dgm:prSet/>
      <dgm:spPr/>
      <dgm:t>
        <a:bodyPr/>
        <a:lstStyle/>
        <a:p>
          <a:r>
            <a:rPr lang="en-US"/>
            <a:t>That it is possible to create a self-equilibriating system (not unlike mixed government – BUT not based on social classes – moved from that to a story of interests and parties)</a:t>
          </a:r>
        </a:p>
      </dgm:t>
    </dgm:pt>
    <dgm:pt modelId="{BB106801-7394-462F-BCE6-E141370406BC}" type="parTrans" cxnId="{49884949-0875-4316-A0FF-77A625051F66}">
      <dgm:prSet/>
      <dgm:spPr/>
      <dgm:t>
        <a:bodyPr/>
        <a:lstStyle/>
        <a:p>
          <a:endParaRPr lang="en-US"/>
        </a:p>
      </dgm:t>
    </dgm:pt>
    <dgm:pt modelId="{183247D8-D72B-4BFB-9219-0121DC06D103}" type="sibTrans" cxnId="{49884949-0875-4316-A0FF-77A625051F66}">
      <dgm:prSet/>
      <dgm:spPr/>
      <dgm:t>
        <a:bodyPr/>
        <a:lstStyle/>
        <a:p>
          <a:endParaRPr lang="en-US"/>
        </a:p>
      </dgm:t>
    </dgm:pt>
    <dgm:pt modelId="{9EDF574A-7EF6-4FFD-80F8-5EBB7F3D6ED8}">
      <dgm:prSet/>
      <dgm:spPr/>
      <dgm:t>
        <a:bodyPr/>
        <a:lstStyle/>
        <a:p>
          <a:r>
            <a:rPr lang="en-US"/>
            <a:t>In contrast – very much about separation of powers.</a:t>
          </a:r>
        </a:p>
      </dgm:t>
    </dgm:pt>
    <dgm:pt modelId="{37AF4361-F98F-4FA9-8FFC-3FB3F82664C6}" type="parTrans" cxnId="{B76E67D8-2D22-4C88-AB28-8218066E6EC1}">
      <dgm:prSet/>
      <dgm:spPr/>
      <dgm:t>
        <a:bodyPr/>
        <a:lstStyle/>
        <a:p>
          <a:endParaRPr lang="en-US"/>
        </a:p>
      </dgm:t>
    </dgm:pt>
    <dgm:pt modelId="{2631E196-84C0-4940-ABA8-C18B965665A7}" type="sibTrans" cxnId="{B76E67D8-2D22-4C88-AB28-8218066E6EC1}">
      <dgm:prSet/>
      <dgm:spPr/>
      <dgm:t>
        <a:bodyPr/>
        <a:lstStyle/>
        <a:p>
          <a:endParaRPr lang="en-US"/>
        </a:p>
      </dgm:t>
    </dgm:pt>
    <dgm:pt modelId="{403C3DA8-36FE-4AFB-A4FA-97A3031BFD2D}">
      <dgm:prSet/>
      <dgm:spPr/>
      <dgm:t>
        <a:bodyPr/>
        <a:lstStyle/>
        <a:p>
          <a:r>
            <a:rPr lang="en-US"/>
            <a:t>Paradox of design for the imperfectly virtuous.</a:t>
          </a:r>
        </a:p>
      </dgm:t>
    </dgm:pt>
    <dgm:pt modelId="{25B7CA53-6660-4F7D-8D18-989A32531BC1}" type="parTrans" cxnId="{9B689283-762E-40DA-8A74-DC6BC9CBC672}">
      <dgm:prSet/>
      <dgm:spPr/>
      <dgm:t>
        <a:bodyPr/>
        <a:lstStyle/>
        <a:p>
          <a:endParaRPr lang="en-US"/>
        </a:p>
      </dgm:t>
    </dgm:pt>
    <dgm:pt modelId="{FE3573EF-A579-4552-BF36-52E4A5AA7973}" type="sibTrans" cxnId="{9B689283-762E-40DA-8A74-DC6BC9CBC672}">
      <dgm:prSet/>
      <dgm:spPr/>
      <dgm:t>
        <a:bodyPr/>
        <a:lstStyle/>
        <a:p>
          <a:endParaRPr lang="en-US"/>
        </a:p>
      </dgm:t>
    </dgm:pt>
    <dgm:pt modelId="{8DBCC3FC-BB8D-472B-9ABB-E16E0426ED0D}">
      <dgm:prSet/>
      <dgm:spPr/>
      <dgm:t>
        <a:bodyPr/>
        <a:lstStyle/>
        <a:p>
          <a:r>
            <a:rPr lang="en-US"/>
            <a:t>Crucial to recognize how much it is concerned with Federal matters – setting up State’s rights issues.</a:t>
          </a:r>
        </a:p>
      </dgm:t>
    </dgm:pt>
    <dgm:pt modelId="{8234A5E4-D77E-4829-BCC8-EA54D368EFB9}" type="parTrans" cxnId="{2FFFABD0-762A-4FDF-8B97-075431132BC2}">
      <dgm:prSet/>
      <dgm:spPr/>
      <dgm:t>
        <a:bodyPr/>
        <a:lstStyle/>
        <a:p>
          <a:endParaRPr lang="en-US"/>
        </a:p>
      </dgm:t>
    </dgm:pt>
    <dgm:pt modelId="{61C17050-1B48-48E1-AAAD-A43EFE384FCA}" type="sibTrans" cxnId="{2FFFABD0-762A-4FDF-8B97-075431132BC2}">
      <dgm:prSet/>
      <dgm:spPr/>
      <dgm:t>
        <a:bodyPr/>
        <a:lstStyle/>
        <a:p>
          <a:endParaRPr lang="en-US"/>
        </a:p>
      </dgm:t>
    </dgm:pt>
    <dgm:pt modelId="{22E1AA13-61FF-4D5D-A34D-57C4C2E733F9}">
      <dgm:prSet/>
      <dgm:spPr/>
      <dgm:t>
        <a:bodyPr/>
        <a:lstStyle/>
        <a:p>
          <a:r>
            <a:rPr lang="en-US"/>
            <a:t>Flexible enough to cope with new experiences and elements, but capable of standing the test of time (BUT – Hamilton’s expectations)</a:t>
          </a:r>
        </a:p>
      </dgm:t>
    </dgm:pt>
    <dgm:pt modelId="{B10E9D08-75C3-4F89-A1E3-C5B8D0D3D5AE}" type="parTrans" cxnId="{045DE45D-F1B8-4954-9EF3-4166134F5EC8}">
      <dgm:prSet/>
      <dgm:spPr/>
      <dgm:t>
        <a:bodyPr/>
        <a:lstStyle/>
        <a:p>
          <a:endParaRPr lang="en-US"/>
        </a:p>
      </dgm:t>
    </dgm:pt>
    <dgm:pt modelId="{FE5F745B-5FA2-4942-BCC1-B97FE3C03930}" type="sibTrans" cxnId="{045DE45D-F1B8-4954-9EF3-4166134F5EC8}">
      <dgm:prSet/>
      <dgm:spPr/>
      <dgm:t>
        <a:bodyPr/>
        <a:lstStyle/>
        <a:p>
          <a:endParaRPr lang="en-US"/>
        </a:p>
      </dgm:t>
    </dgm:pt>
    <dgm:pt modelId="{1120F0D9-5E4E-47E7-ABAE-3F6EC75F7FB4}">
      <dgm:prSet/>
      <dgm:spPr/>
      <dgm:t>
        <a:bodyPr/>
        <a:lstStyle/>
        <a:p>
          <a:r>
            <a:rPr lang="en-US" dirty="0"/>
            <a:t>Constitutional design as a new thing  - Linda Colley, The Gun, the Ship and the Pen (2021)</a:t>
          </a:r>
        </a:p>
      </dgm:t>
    </dgm:pt>
    <dgm:pt modelId="{E21B2116-3F9B-4018-A77B-D0864E01CE4C}" type="parTrans" cxnId="{CCCC7185-53CF-40FE-93A7-054E89C8AA37}">
      <dgm:prSet/>
      <dgm:spPr/>
      <dgm:t>
        <a:bodyPr/>
        <a:lstStyle/>
        <a:p>
          <a:endParaRPr lang="en-US"/>
        </a:p>
      </dgm:t>
    </dgm:pt>
    <dgm:pt modelId="{210EEC23-788E-4D54-8A19-BE9868BC6424}" type="sibTrans" cxnId="{CCCC7185-53CF-40FE-93A7-054E89C8AA37}">
      <dgm:prSet/>
      <dgm:spPr/>
      <dgm:t>
        <a:bodyPr/>
        <a:lstStyle/>
        <a:p>
          <a:endParaRPr lang="en-US"/>
        </a:p>
      </dgm:t>
    </dgm:pt>
    <dgm:pt modelId="{6B05B97F-3E5E-4C47-B2E9-6F2070BCA42C}" type="pres">
      <dgm:prSet presAssocID="{F4E1A8AD-E724-4854-817D-073AE24768E4}" presName="diagram" presStyleCnt="0">
        <dgm:presLayoutVars>
          <dgm:dir/>
          <dgm:resizeHandles val="exact"/>
        </dgm:presLayoutVars>
      </dgm:prSet>
      <dgm:spPr/>
    </dgm:pt>
    <dgm:pt modelId="{F8735EF5-8706-4266-A634-E862F4ADC5EC}" type="pres">
      <dgm:prSet presAssocID="{9FA203AC-422E-4C4B-8A9E-234053CEAC61}" presName="node" presStyleLbl="node1" presStyleIdx="0" presStyleCnt="7">
        <dgm:presLayoutVars>
          <dgm:bulletEnabled val="1"/>
        </dgm:presLayoutVars>
      </dgm:prSet>
      <dgm:spPr/>
    </dgm:pt>
    <dgm:pt modelId="{CD5225CE-563C-4B2C-80CE-E46ACA906230}" type="pres">
      <dgm:prSet presAssocID="{CE5CAE0F-707B-4A1A-A66E-4CE489680447}" presName="sibTrans" presStyleCnt="0"/>
      <dgm:spPr/>
    </dgm:pt>
    <dgm:pt modelId="{C23888A5-BEEA-4017-AB3A-06F07AB17CEF}" type="pres">
      <dgm:prSet presAssocID="{843FBB87-2461-422F-AFB7-80F1E9D0DC5E}" presName="node" presStyleLbl="node1" presStyleIdx="1" presStyleCnt="7">
        <dgm:presLayoutVars>
          <dgm:bulletEnabled val="1"/>
        </dgm:presLayoutVars>
      </dgm:prSet>
      <dgm:spPr/>
    </dgm:pt>
    <dgm:pt modelId="{A924372A-800F-42C9-AD59-C3C01C69D623}" type="pres">
      <dgm:prSet presAssocID="{183247D8-D72B-4BFB-9219-0121DC06D103}" presName="sibTrans" presStyleCnt="0"/>
      <dgm:spPr/>
    </dgm:pt>
    <dgm:pt modelId="{0F24D971-24F5-4E75-BFCB-6C21A3AEB9F6}" type="pres">
      <dgm:prSet presAssocID="{9EDF574A-7EF6-4FFD-80F8-5EBB7F3D6ED8}" presName="node" presStyleLbl="node1" presStyleIdx="2" presStyleCnt="7">
        <dgm:presLayoutVars>
          <dgm:bulletEnabled val="1"/>
        </dgm:presLayoutVars>
      </dgm:prSet>
      <dgm:spPr/>
    </dgm:pt>
    <dgm:pt modelId="{26FD2A1B-6D97-4237-A8C5-D866AB01F3BC}" type="pres">
      <dgm:prSet presAssocID="{2631E196-84C0-4940-ABA8-C18B965665A7}" presName="sibTrans" presStyleCnt="0"/>
      <dgm:spPr/>
    </dgm:pt>
    <dgm:pt modelId="{7651851B-81F4-4EC2-8E4F-D55661FF5F49}" type="pres">
      <dgm:prSet presAssocID="{403C3DA8-36FE-4AFB-A4FA-97A3031BFD2D}" presName="node" presStyleLbl="node1" presStyleIdx="3" presStyleCnt="7">
        <dgm:presLayoutVars>
          <dgm:bulletEnabled val="1"/>
        </dgm:presLayoutVars>
      </dgm:prSet>
      <dgm:spPr/>
    </dgm:pt>
    <dgm:pt modelId="{078DE183-54E8-471F-8C54-2C86E81CD38F}" type="pres">
      <dgm:prSet presAssocID="{FE3573EF-A579-4552-BF36-52E4A5AA7973}" presName="sibTrans" presStyleCnt="0"/>
      <dgm:spPr/>
    </dgm:pt>
    <dgm:pt modelId="{F5DF6F50-DABD-45FE-9113-9C0FB8173403}" type="pres">
      <dgm:prSet presAssocID="{8DBCC3FC-BB8D-472B-9ABB-E16E0426ED0D}" presName="node" presStyleLbl="node1" presStyleIdx="4" presStyleCnt="7">
        <dgm:presLayoutVars>
          <dgm:bulletEnabled val="1"/>
        </dgm:presLayoutVars>
      </dgm:prSet>
      <dgm:spPr/>
    </dgm:pt>
    <dgm:pt modelId="{F9EE0674-C05B-4231-A36D-7F1B5A43E0E9}" type="pres">
      <dgm:prSet presAssocID="{61C17050-1B48-48E1-AAAD-A43EFE384FCA}" presName="sibTrans" presStyleCnt="0"/>
      <dgm:spPr/>
    </dgm:pt>
    <dgm:pt modelId="{DE3AAA29-0020-46FD-8293-3465A23CC1B5}" type="pres">
      <dgm:prSet presAssocID="{22E1AA13-61FF-4D5D-A34D-57C4C2E733F9}" presName="node" presStyleLbl="node1" presStyleIdx="5" presStyleCnt="7">
        <dgm:presLayoutVars>
          <dgm:bulletEnabled val="1"/>
        </dgm:presLayoutVars>
      </dgm:prSet>
      <dgm:spPr/>
    </dgm:pt>
    <dgm:pt modelId="{AC14A504-9409-4AF1-83ED-308A0C573864}" type="pres">
      <dgm:prSet presAssocID="{FE5F745B-5FA2-4942-BCC1-B97FE3C03930}" presName="sibTrans" presStyleCnt="0"/>
      <dgm:spPr/>
    </dgm:pt>
    <dgm:pt modelId="{4134FF81-46E5-4407-9AC1-62ADFF1CB60B}" type="pres">
      <dgm:prSet presAssocID="{1120F0D9-5E4E-47E7-ABAE-3F6EC75F7FB4}" presName="node" presStyleLbl="node1" presStyleIdx="6" presStyleCnt="7">
        <dgm:presLayoutVars>
          <dgm:bulletEnabled val="1"/>
        </dgm:presLayoutVars>
      </dgm:prSet>
      <dgm:spPr/>
    </dgm:pt>
  </dgm:ptLst>
  <dgm:cxnLst>
    <dgm:cxn modelId="{3D42BF1F-B80C-44A5-9F73-5237A73ABD4E}" srcId="{F4E1A8AD-E724-4854-817D-073AE24768E4}" destId="{9FA203AC-422E-4C4B-8A9E-234053CEAC61}" srcOrd="0" destOrd="0" parTransId="{86008C92-F43B-4852-9CFD-09E96E147676}" sibTransId="{CE5CAE0F-707B-4A1A-A66E-4CE489680447}"/>
    <dgm:cxn modelId="{045DE45D-F1B8-4954-9EF3-4166134F5EC8}" srcId="{F4E1A8AD-E724-4854-817D-073AE24768E4}" destId="{22E1AA13-61FF-4D5D-A34D-57C4C2E733F9}" srcOrd="5" destOrd="0" parTransId="{B10E9D08-75C3-4F89-A1E3-C5B8D0D3D5AE}" sibTransId="{FE5F745B-5FA2-4942-BCC1-B97FE3C03930}"/>
    <dgm:cxn modelId="{49884949-0875-4316-A0FF-77A625051F66}" srcId="{F4E1A8AD-E724-4854-817D-073AE24768E4}" destId="{843FBB87-2461-422F-AFB7-80F1E9D0DC5E}" srcOrd="1" destOrd="0" parTransId="{BB106801-7394-462F-BCE6-E141370406BC}" sibTransId="{183247D8-D72B-4BFB-9219-0121DC06D103}"/>
    <dgm:cxn modelId="{787F1982-3B94-488E-A3FB-FC359AF329A5}" type="presOf" srcId="{22E1AA13-61FF-4D5D-A34D-57C4C2E733F9}" destId="{DE3AAA29-0020-46FD-8293-3465A23CC1B5}" srcOrd="0" destOrd="0" presId="urn:microsoft.com/office/officeart/2005/8/layout/default"/>
    <dgm:cxn modelId="{9B689283-762E-40DA-8A74-DC6BC9CBC672}" srcId="{F4E1A8AD-E724-4854-817D-073AE24768E4}" destId="{403C3DA8-36FE-4AFB-A4FA-97A3031BFD2D}" srcOrd="3" destOrd="0" parTransId="{25B7CA53-6660-4F7D-8D18-989A32531BC1}" sibTransId="{FE3573EF-A579-4552-BF36-52E4A5AA7973}"/>
    <dgm:cxn modelId="{CCCC7185-53CF-40FE-93A7-054E89C8AA37}" srcId="{F4E1A8AD-E724-4854-817D-073AE24768E4}" destId="{1120F0D9-5E4E-47E7-ABAE-3F6EC75F7FB4}" srcOrd="6" destOrd="0" parTransId="{E21B2116-3F9B-4018-A77B-D0864E01CE4C}" sibTransId="{210EEC23-788E-4D54-8A19-BE9868BC6424}"/>
    <dgm:cxn modelId="{FE98D28E-4090-4A99-A715-6D3DA8B66B84}" type="presOf" srcId="{9FA203AC-422E-4C4B-8A9E-234053CEAC61}" destId="{F8735EF5-8706-4266-A634-E862F4ADC5EC}" srcOrd="0" destOrd="0" presId="urn:microsoft.com/office/officeart/2005/8/layout/default"/>
    <dgm:cxn modelId="{AC35CEA5-2270-411F-9944-02510FCC5C9E}" type="presOf" srcId="{843FBB87-2461-422F-AFB7-80F1E9D0DC5E}" destId="{C23888A5-BEEA-4017-AB3A-06F07AB17CEF}" srcOrd="0" destOrd="0" presId="urn:microsoft.com/office/officeart/2005/8/layout/default"/>
    <dgm:cxn modelId="{8F74BCB5-7F84-4A88-982E-25CF831E8A9C}" type="presOf" srcId="{403C3DA8-36FE-4AFB-A4FA-97A3031BFD2D}" destId="{7651851B-81F4-4EC2-8E4F-D55661FF5F49}" srcOrd="0" destOrd="0" presId="urn:microsoft.com/office/officeart/2005/8/layout/default"/>
    <dgm:cxn modelId="{CFBCE1CE-DDEB-42EC-ACDA-FDC69F2415EE}" type="presOf" srcId="{8DBCC3FC-BB8D-472B-9ABB-E16E0426ED0D}" destId="{F5DF6F50-DABD-45FE-9113-9C0FB8173403}" srcOrd="0" destOrd="0" presId="urn:microsoft.com/office/officeart/2005/8/layout/default"/>
    <dgm:cxn modelId="{2FFFABD0-762A-4FDF-8B97-075431132BC2}" srcId="{F4E1A8AD-E724-4854-817D-073AE24768E4}" destId="{8DBCC3FC-BB8D-472B-9ABB-E16E0426ED0D}" srcOrd="4" destOrd="0" parTransId="{8234A5E4-D77E-4829-BCC8-EA54D368EFB9}" sibTransId="{61C17050-1B48-48E1-AAAD-A43EFE384FCA}"/>
    <dgm:cxn modelId="{39F7BED1-B3B1-49FF-8EF5-1073006EF44A}" type="presOf" srcId="{F4E1A8AD-E724-4854-817D-073AE24768E4}" destId="{6B05B97F-3E5E-4C47-B2E9-6F2070BCA42C}" srcOrd="0" destOrd="0" presId="urn:microsoft.com/office/officeart/2005/8/layout/default"/>
    <dgm:cxn modelId="{B76E67D8-2D22-4C88-AB28-8218066E6EC1}" srcId="{F4E1A8AD-E724-4854-817D-073AE24768E4}" destId="{9EDF574A-7EF6-4FFD-80F8-5EBB7F3D6ED8}" srcOrd="2" destOrd="0" parTransId="{37AF4361-F98F-4FA9-8FFC-3FB3F82664C6}" sibTransId="{2631E196-84C0-4940-ABA8-C18B965665A7}"/>
    <dgm:cxn modelId="{00AB30DF-05FC-440D-8EB1-2BA282CA305A}" type="presOf" srcId="{9EDF574A-7EF6-4FFD-80F8-5EBB7F3D6ED8}" destId="{0F24D971-24F5-4E75-BFCB-6C21A3AEB9F6}" srcOrd="0" destOrd="0" presId="urn:microsoft.com/office/officeart/2005/8/layout/default"/>
    <dgm:cxn modelId="{831F9FF7-5459-4DAF-BC71-A73ECD930F69}" type="presOf" srcId="{1120F0D9-5E4E-47E7-ABAE-3F6EC75F7FB4}" destId="{4134FF81-46E5-4407-9AC1-62ADFF1CB60B}" srcOrd="0" destOrd="0" presId="urn:microsoft.com/office/officeart/2005/8/layout/default"/>
    <dgm:cxn modelId="{8FC7E8D3-3BB1-45F1-B2A4-3758F50B5E7C}" type="presParOf" srcId="{6B05B97F-3E5E-4C47-B2E9-6F2070BCA42C}" destId="{F8735EF5-8706-4266-A634-E862F4ADC5EC}" srcOrd="0" destOrd="0" presId="urn:microsoft.com/office/officeart/2005/8/layout/default"/>
    <dgm:cxn modelId="{21540BB8-7523-4C85-99EF-5A23DBD1BBDE}" type="presParOf" srcId="{6B05B97F-3E5E-4C47-B2E9-6F2070BCA42C}" destId="{CD5225CE-563C-4B2C-80CE-E46ACA906230}" srcOrd="1" destOrd="0" presId="urn:microsoft.com/office/officeart/2005/8/layout/default"/>
    <dgm:cxn modelId="{2CCCFD46-E535-443D-A1BF-081D495A25E3}" type="presParOf" srcId="{6B05B97F-3E5E-4C47-B2E9-6F2070BCA42C}" destId="{C23888A5-BEEA-4017-AB3A-06F07AB17CEF}" srcOrd="2" destOrd="0" presId="urn:microsoft.com/office/officeart/2005/8/layout/default"/>
    <dgm:cxn modelId="{D587F838-D010-498A-A057-A03F3AD058F5}" type="presParOf" srcId="{6B05B97F-3E5E-4C47-B2E9-6F2070BCA42C}" destId="{A924372A-800F-42C9-AD59-C3C01C69D623}" srcOrd="3" destOrd="0" presId="urn:microsoft.com/office/officeart/2005/8/layout/default"/>
    <dgm:cxn modelId="{02CFFBE9-5832-4041-9986-E8215E4BC9BC}" type="presParOf" srcId="{6B05B97F-3E5E-4C47-B2E9-6F2070BCA42C}" destId="{0F24D971-24F5-4E75-BFCB-6C21A3AEB9F6}" srcOrd="4" destOrd="0" presId="urn:microsoft.com/office/officeart/2005/8/layout/default"/>
    <dgm:cxn modelId="{B2160E77-9E30-46D1-87E0-2172EC6B5E68}" type="presParOf" srcId="{6B05B97F-3E5E-4C47-B2E9-6F2070BCA42C}" destId="{26FD2A1B-6D97-4237-A8C5-D866AB01F3BC}" srcOrd="5" destOrd="0" presId="urn:microsoft.com/office/officeart/2005/8/layout/default"/>
    <dgm:cxn modelId="{D3920C7B-743B-4844-B866-145FEFDCC286}" type="presParOf" srcId="{6B05B97F-3E5E-4C47-B2E9-6F2070BCA42C}" destId="{7651851B-81F4-4EC2-8E4F-D55661FF5F49}" srcOrd="6" destOrd="0" presId="urn:microsoft.com/office/officeart/2005/8/layout/default"/>
    <dgm:cxn modelId="{2A54871F-2420-4101-8541-EE5E53C5ACCF}" type="presParOf" srcId="{6B05B97F-3E5E-4C47-B2E9-6F2070BCA42C}" destId="{078DE183-54E8-471F-8C54-2C86E81CD38F}" srcOrd="7" destOrd="0" presId="urn:microsoft.com/office/officeart/2005/8/layout/default"/>
    <dgm:cxn modelId="{D0D567DA-DC84-426B-87B8-9C2BCB945251}" type="presParOf" srcId="{6B05B97F-3E5E-4C47-B2E9-6F2070BCA42C}" destId="{F5DF6F50-DABD-45FE-9113-9C0FB8173403}" srcOrd="8" destOrd="0" presId="urn:microsoft.com/office/officeart/2005/8/layout/default"/>
    <dgm:cxn modelId="{D7D280D4-33AF-480C-840C-CAE22BD1E516}" type="presParOf" srcId="{6B05B97F-3E5E-4C47-B2E9-6F2070BCA42C}" destId="{F9EE0674-C05B-4231-A36D-7F1B5A43E0E9}" srcOrd="9" destOrd="0" presId="urn:microsoft.com/office/officeart/2005/8/layout/default"/>
    <dgm:cxn modelId="{6898A8B2-B4BD-43D2-921C-BA937A32A1B3}" type="presParOf" srcId="{6B05B97F-3E5E-4C47-B2E9-6F2070BCA42C}" destId="{DE3AAA29-0020-46FD-8293-3465A23CC1B5}" srcOrd="10" destOrd="0" presId="urn:microsoft.com/office/officeart/2005/8/layout/default"/>
    <dgm:cxn modelId="{E2C0729E-B16C-4A32-8F4C-D45F7B6E8EE9}" type="presParOf" srcId="{6B05B97F-3E5E-4C47-B2E9-6F2070BCA42C}" destId="{AC14A504-9409-4AF1-83ED-308A0C573864}" srcOrd="11" destOrd="0" presId="urn:microsoft.com/office/officeart/2005/8/layout/default"/>
    <dgm:cxn modelId="{89236B02-CF63-4818-B243-765CDAE44610}" type="presParOf" srcId="{6B05B97F-3E5E-4C47-B2E9-6F2070BCA42C}" destId="{4134FF81-46E5-4407-9AC1-62ADFF1CB60B}"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61F18B-7FB9-4A4E-9237-183BD122110D}">
      <dsp:nvSpPr>
        <dsp:cNvPr id="0" name=""/>
        <dsp:cNvSpPr/>
      </dsp:nvSpPr>
      <dsp:spPr>
        <a:xfrm>
          <a:off x="0" y="620973"/>
          <a:ext cx="6266011" cy="879840"/>
        </a:xfrm>
        <a:prstGeom prst="round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Problem is trying to unite the small republic principle for internal government with the need for a combined external force that monarchical government gives.</a:t>
          </a:r>
        </a:p>
      </dsp:txBody>
      <dsp:txXfrm>
        <a:off x="42950" y="663923"/>
        <a:ext cx="6180111" cy="793940"/>
      </dsp:txXfrm>
    </dsp:sp>
    <dsp:sp modelId="{59A8661A-EA39-48C0-A2B3-9A4BF6013E2C}">
      <dsp:nvSpPr>
        <dsp:cNvPr id="0" name=""/>
        <dsp:cNvSpPr/>
      </dsp:nvSpPr>
      <dsp:spPr>
        <a:xfrm>
          <a:off x="0" y="1546893"/>
          <a:ext cx="6266011" cy="879840"/>
        </a:xfrm>
        <a:prstGeom prst="roundRect">
          <a:avLst/>
        </a:prstGeom>
        <a:gradFill rotWithShape="0">
          <a:gsLst>
            <a:gs pos="0">
              <a:schemeClr val="accent2">
                <a:hueOff val="-54397"/>
                <a:satOff val="-3144"/>
                <a:lumOff val="4314"/>
                <a:alphaOff val="0"/>
                <a:tint val="96000"/>
                <a:lumMod val="104000"/>
              </a:schemeClr>
            </a:gs>
            <a:gs pos="100000">
              <a:schemeClr val="accent2">
                <a:hueOff val="-54397"/>
                <a:satOff val="-3144"/>
                <a:lumOff val="4314"/>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A confederate government is a convention whereby several smaller states agree to become members of a larger one – extensive quotation from Spirit of Laws, IX (i)</a:t>
          </a:r>
        </a:p>
      </dsp:txBody>
      <dsp:txXfrm>
        <a:off x="42950" y="1589843"/>
        <a:ext cx="6180111" cy="793940"/>
      </dsp:txXfrm>
    </dsp:sp>
    <dsp:sp modelId="{4814A367-59C4-464B-A622-A212515D7906}">
      <dsp:nvSpPr>
        <dsp:cNvPr id="0" name=""/>
        <dsp:cNvSpPr/>
      </dsp:nvSpPr>
      <dsp:spPr>
        <a:xfrm>
          <a:off x="0" y="2472813"/>
          <a:ext cx="6266011" cy="879840"/>
        </a:xfrm>
        <a:prstGeom prst="roundRect">
          <a:avLst/>
        </a:prstGeom>
        <a:gradFill rotWithShape="0">
          <a:gsLst>
            <a:gs pos="0">
              <a:schemeClr val="accent2">
                <a:hueOff val="-108793"/>
                <a:satOff val="-6288"/>
                <a:lumOff val="8627"/>
                <a:alphaOff val="0"/>
                <a:tint val="96000"/>
                <a:lumMod val="104000"/>
              </a:schemeClr>
            </a:gs>
            <a:gs pos="100000">
              <a:schemeClr val="accent2">
                <a:hueOff val="-108793"/>
                <a:satOff val="-6288"/>
                <a:lumOff val="8627"/>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Elements of balance of powers – no one state would be granted ascendancy, collectively it can quell internal disorders</a:t>
          </a:r>
        </a:p>
      </dsp:txBody>
      <dsp:txXfrm>
        <a:off x="42950" y="2515763"/>
        <a:ext cx="6180111" cy="793940"/>
      </dsp:txXfrm>
    </dsp:sp>
    <dsp:sp modelId="{2B454B0C-9D6A-49B6-8ED8-E1F0CE675B8D}">
      <dsp:nvSpPr>
        <dsp:cNvPr id="0" name=""/>
        <dsp:cNvSpPr/>
      </dsp:nvSpPr>
      <dsp:spPr>
        <a:xfrm>
          <a:off x="0" y="3398733"/>
          <a:ext cx="6266011" cy="879840"/>
        </a:xfrm>
        <a:prstGeom prst="roundRect">
          <a:avLst/>
        </a:prstGeom>
        <a:gradFill rotWithShape="0">
          <a:gsLst>
            <a:gs pos="0">
              <a:schemeClr val="accent2">
                <a:hueOff val="-163190"/>
                <a:satOff val="-9432"/>
                <a:lumOff val="12941"/>
                <a:alphaOff val="0"/>
                <a:tint val="96000"/>
                <a:lumMod val="104000"/>
              </a:schemeClr>
            </a:gs>
            <a:gs pos="100000">
              <a:schemeClr val="accent2">
                <a:hueOff val="-163190"/>
                <a:satOff val="-9432"/>
                <a:lumOff val="12941"/>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dirty="0"/>
            <a:t>Montesquieu: ‘..were I to give a model of an excellent confederate republic, it would be that of Lycia.’ viz – </a:t>
          </a:r>
          <a:r>
            <a:rPr lang="en-GB" sz="1600" b="0" i="0" kern="1200" dirty="0"/>
            <a:t>a thriving maritime people confederated in at least a score of cities that made up the Lycian League</a:t>
          </a:r>
          <a:endParaRPr lang="en-US" sz="1600" kern="1200" dirty="0"/>
        </a:p>
      </dsp:txBody>
      <dsp:txXfrm>
        <a:off x="42950" y="3441683"/>
        <a:ext cx="6180111" cy="7939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8525A8-C21D-4377-AA0F-D9424C3A270F}">
      <dsp:nvSpPr>
        <dsp:cNvPr id="0" name=""/>
        <dsp:cNvSpPr/>
      </dsp:nvSpPr>
      <dsp:spPr>
        <a:xfrm>
          <a:off x="3033" y="293201"/>
          <a:ext cx="2406420" cy="1443852"/>
        </a:xfrm>
        <a:prstGeom prst="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Where faction is a minority then the republican principle of majority rule will correct it</a:t>
          </a:r>
        </a:p>
      </dsp:txBody>
      <dsp:txXfrm>
        <a:off x="3033" y="293201"/>
        <a:ext cx="2406420" cy="1443852"/>
      </dsp:txXfrm>
    </dsp:sp>
    <dsp:sp modelId="{20EEDDE6-1673-4B15-8E5C-9A6969C371B4}">
      <dsp:nvSpPr>
        <dsp:cNvPr id="0" name=""/>
        <dsp:cNvSpPr/>
      </dsp:nvSpPr>
      <dsp:spPr>
        <a:xfrm>
          <a:off x="2650095" y="293201"/>
          <a:ext cx="2406420" cy="1443852"/>
        </a:xfrm>
        <a:prstGeom prst="rect">
          <a:avLst/>
        </a:prstGeom>
        <a:gradFill rotWithShape="0">
          <a:gsLst>
            <a:gs pos="0">
              <a:schemeClr val="accent5">
                <a:hueOff val="-119981"/>
                <a:satOff val="6521"/>
                <a:lumOff val="-1205"/>
                <a:alphaOff val="0"/>
                <a:tint val="96000"/>
                <a:lumMod val="104000"/>
              </a:schemeClr>
            </a:gs>
            <a:gs pos="100000">
              <a:schemeClr val="accent5">
                <a:hueOff val="-119981"/>
                <a:satOff val="6521"/>
                <a:lumOff val="-1205"/>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Where it is a majority how do you protect public good and private rights? </a:t>
          </a:r>
        </a:p>
      </dsp:txBody>
      <dsp:txXfrm>
        <a:off x="2650095" y="293201"/>
        <a:ext cx="2406420" cy="1443852"/>
      </dsp:txXfrm>
    </dsp:sp>
    <dsp:sp modelId="{EB004848-EDF7-43B2-B106-8DDD793B57FB}">
      <dsp:nvSpPr>
        <dsp:cNvPr id="0" name=""/>
        <dsp:cNvSpPr/>
      </dsp:nvSpPr>
      <dsp:spPr>
        <a:xfrm>
          <a:off x="5297158" y="293201"/>
          <a:ext cx="2406420" cy="1443852"/>
        </a:xfrm>
        <a:prstGeom prst="rect">
          <a:avLst/>
        </a:prstGeom>
        <a:gradFill rotWithShape="0">
          <a:gsLst>
            <a:gs pos="0">
              <a:schemeClr val="accent5">
                <a:hueOff val="-239961"/>
                <a:satOff val="13042"/>
                <a:lumOff val="-2409"/>
                <a:alphaOff val="0"/>
                <a:tint val="96000"/>
                <a:lumMod val="104000"/>
              </a:schemeClr>
            </a:gs>
            <a:gs pos="100000">
              <a:schemeClr val="accent5">
                <a:hueOff val="-239961"/>
                <a:satOff val="13042"/>
                <a:lumOff val="-2409"/>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Democracy vs republic – in the latter you have representation</a:t>
          </a:r>
        </a:p>
      </dsp:txBody>
      <dsp:txXfrm>
        <a:off x="5297158" y="293201"/>
        <a:ext cx="2406420" cy="1443852"/>
      </dsp:txXfrm>
    </dsp:sp>
    <dsp:sp modelId="{D13E2444-5F3D-479B-935B-28B8C8171120}">
      <dsp:nvSpPr>
        <dsp:cNvPr id="0" name=""/>
        <dsp:cNvSpPr/>
      </dsp:nvSpPr>
      <dsp:spPr>
        <a:xfrm>
          <a:off x="7944221" y="293201"/>
          <a:ext cx="2406420" cy="1443852"/>
        </a:xfrm>
        <a:prstGeom prst="rect">
          <a:avLst/>
        </a:prstGeom>
        <a:gradFill rotWithShape="0">
          <a:gsLst>
            <a:gs pos="0">
              <a:schemeClr val="accent5">
                <a:hueOff val="-359942"/>
                <a:satOff val="19563"/>
                <a:lumOff val="-3614"/>
                <a:alphaOff val="0"/>
                <a:tint val="96000"/>
                <a:lumMod val="104000"/>
              </a:schemeClr>
            </a:gs>
            <a:gs pos="100000">
              <a:schemeClr val="accent5">
                <a:hueOff val="-359942"/>
                <a:satOff val="19563"/>
                <a:lumOff val="-3614"/>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Election by the greater number of citizens refines and enlarges public views</a:t>
          </a:r>
        </a:p>
      </dsp:txBody>
      <dsp:txXfrm>
        <a:off x="7944221" y="293201"/>
        <a:ext cx="2406420" cy="1443852"/>
      </dsp:txXfrm>
    </dsp:sp>
    <dsp:sp modelId="{F290AEFE-35CC-4181-B90D-86B4EC5195CD}">
      <dsp:nvSpPr>
        <dsp:cNvPr id="0" name=""/>
        <dsp:cNvSpPr/>
      </dsp:nvSpPr>
      <dsp:spPr>
        <a:xfrm>
          <a:off x="3033" y="1977696"/>
          <a:ext cx="2406420" cy="1443852"/>
        </a:xfrm>
        <a:prstGeom prst="rect">
          <a:avLst/>
        </a:prstGeom>
        <a:gradFill rotWithShape="0">
          <a:gsLst>
            <a:gs pos="0">
              <a:schemeClr val="accent5">
                <a:hueOff val="-479923"/>
                <a:satOff val="26084"/>
                <a:lumOff val="-4818"/>
                <a:alphaOff val="0"/>
                <a:tint val="96000"/>
                <a:lumMod val="104000"/>
              </a:schemeClr>
            </a:gs>
            <a:gs pos="100000">
              <a:schemeClr val="accent5">
                <a:hueOff val="-479923"/>
                <a:satOff val="26084"/>
                <a:lumOff val="-4818"/>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Body elected will be animated by concern for their country and less likely to sacrifice it to partial considerations</a:t>
          </a:r>
        </a:p>
      </dsp:txBody>
      <dsp:txXfrm>
        <a:off x="3033" y="1977696"/>
        <a:ext cx="2406420" cy="1443852"/>
      </dsp:txXfrm>
    </dsp:sp>
    <dsp:sp modelId="{733DA40E-C64E-47E2-B93C-D701E2BA9A58}">
      <dsp:nvSpPr>
        <dsp:cNvPr id="0" name=""/>
        <dsp:cNvSpPr/>
      </dsp:nvSpPr>
      <dsp:spPr>
        <a:xfrm>
          <a:off x="2650095" y="1977696"/>
          <a:ext cx="2406420" cy="1443852"/>
        </a:xfrm>
        <a:prstGeom prst="rect">
          <a:avLst/>
        </a:prstGeom>
        <a:gradFill rotWithShape="0">
          <a:gsLst>
            <a:gs pos="0">
              <a:schemeClr val="accent5">
                <a:hueOff val="-599904"/>
                <a:satOff val="32605"/>
                <a:lumOff val="-6023"/>
                <a:alphaOff val="0"/>
                <a:tint val="96000"/>
                <a:lumMod val="104000"/>
              </a:schemeClr>
            </a:gs>
            <a:gs pos="100000">
              <a:schemeClr val="accent5">
                <a:hueOff val="-599904"/>
                <a:satOff val="32605"/>
                <a:lumOff val="-6023"/>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Changing proportion of rep to constituent – the larger the state- the more difficult to secure a majority</a:t>
          </a:r>
        </a:p>
      </dsp:txBody>
      <dsp:txXfrm>
        <a:off x="2650095" y="1977696"/>
        <a:ext cx="2406420" cy="1443852"/>
      </dsp:txXfrm>
    </dsp:sp>
    <dsp:sp modelId="{5E3D5011-A660-4318-8994-038590171D3F}">
      <dsp:nvSpPr>
        <dsp:cNvPr id="0" name=""/>
        <dsp:cNvSpPr/>
      </dsp:nvSpPr>
      <dsp:spPr>
        <a:xfrm>
          <a:off x="5297158" y="1977696"/>
          <a:ext cx="2406420" cy="1443852"/>
        </a:xfrm>
        <a:prstGeom prst="rect">
          <a:avLst/>
        </a:prstGeom>
        <a:gradFill rotWithShape="0">
          <a:gsLst>
            <a:gs pos="0">
              <a:schemeClr val="accent5">
                <a:hueOff val="-719884"/>
                <a:satOff val="39126"/>
                <a:lumOff val="-7227"/>
                <a:alphaOff val="0"/>
                <a:tint val="96000"/>
                <a:lumMod val="104000"/>
              </a:schemeClr>
            </a:gs>
            <a:gs pos="100000">
              <a:schemeClr val="accent5">
                <a:hueOff val="-719884"/>
                <a:satOff val="39126"/>
                <a:lumOff val="-7227"/>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Extending territory you get wider range of interests and reduce common motives inimical to the whole</a:t>
          </a:r>
        </a:p>
      </dsp:txBody>
      <dsp:txXfrm>
        <a:off x="5297158" y="1977696"/>
        <a:ext cx="2406420" cy="1443852"/>
      </dsp:txXfrm>
    </dsp:sp>
    <dsp:sp modelId="{A5AB4C16-FF46-4050-955D-6C6648F597EC}">
      <dsp:nvSpPr>
        <dsp:cNvPr id="0" name=""/>
        <dsp:cNvSpPr/>
      </dsp:nvSpPr>
      <dsp:spPr>
        <a:xfrm>
          <a:off x="7944221" y="1977696"/>
          <a:ext cx="2406420" cy="1443852"/>
        </a:xfrm>
        <a:prstGeom prst="rect">
          <a:avLst/>
        </a:prstGeom>
        <a:gradFill rotWithShape="0">
          <a:gsLst>
            <a:gs pos="0">
              <a:schemeClr val="accent5">
                <a:hueOff val="-839865"/>
                <a:satOff val="45647"/>
                <a:lumOff val="-8432"/>
                <a:alphaOff val="0"/>
                <a:tint val="96000"/>
                <a:lumMod val="104000"/>
              </a:schemeClr>
            </a:gs>
            <a:gs pos="100000">
              <a:schemeClr val="accent5">
                <a:hueOff val="-839865"/>
                <a:satOff val="45647"/>
                <a:lumOff val="-8432"/>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Large republics better placed than small to control the effects of faction – and confederated republics still more so.</a:t>
          </a:r>
        </a:p>
      </dsp:txBody>
      <dsp:txXfrm>
        <a:off x="7944221" y="1977696"/>
        <a:ext cx="2406420" cy="14438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735EF5-8706-4266-A634-E862F4ADC5EC}">
      <dsp:nvSpPr>
        <dsp:cNvPr id="0" name=""/>
        <dsp:cNvSpPr/>
      </dsp:nvSpPr>
      <dsp:spPr>
        <a:xfrm>
          <a:off x="3033" y="293201"/>
          <a:ext cx="2406420" cy="1443852"/>
        </a:xfrm>
        <a:prstGeom prst="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Can see in the arguments about design the idea:</a:t>
          </a:r>
        </a:p>
      </dsp:txBody>
      <dsp:txXfrm>
        <a:off x="3033" y="293201"/>
        <a:ext cx="2406420" cy="1443852"/>
      </dsp:txXfrm>
    </dsp:sp>
    <dsp:sp modelId="{C23888A5-BEEA-4017-AB3A-06F07AB17CEF}">
      <dsp:nvSpPr>
        <dsp:cNvPr id="0" name=""/>
        <dsp:cNvSpPr/>
      </dsp:nvSpPr>
      <dsp:spPr>
        <a:xfrm>
          <a:off x="2650095" y="293201"/>
          <a:ext cx="2406420" cy="1443852"/>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That it is possible to create a self-equilibriating system (not unlike mixed government – BUT not based on social classes – moved from that to a story of interests and parties)</a:t>
          </a:r>
        </a:p>
      </dsp:txBody>
      <dsp:txXfrm>
        <a:off x="2650095" y="293201"/>
        <a:ext cx="2406420" cy="1443852"/>
      </dsp:txXfrm>
    </dsp:sp>
    <dsp:sp modelId="{0F24D971-24F5-4E75-BFCB-6C21A3AEB9F6}">
      <dsp:nvSpPr>
        <dsp:cNvPr id="0" name=""/>
        <dsp:cNvSpPr/>
      </dsp:nvSpPr>
      <dsp:spPr>
        <a:xfrm>
          <a:off x="5297158" y="293201"/>
          <a:ext cx="2406420" cy="1443852"/>
        </a:xfrm>
        <a:prstGeom prst="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In contrast – very much about separation of powers.</a:t>
          </a:r>
        </a:p>
      </dsp:txBody>
      <dsp:txXfrm>
        <a:off x="5297158" y="293201"/>
        <a:ext cx="2406420" cy="1443852"/>
      </dsp:txXfrm>
    </dsp:sp>
    <dsp:sp modelId="{7651851B-81F4-4EC2-8E4F-D55661FF5F49}">
      <dsp:nvSpPr>
        <dsp:cNvPr id="0" name=""/>
        <dsp:cNvSpPr/>
      </dsp:nvSpPr>
      <dsp:spPr>
        <a:xfrm>
          <a:off x="7944221" y="293201"/>
          <a:ext cx="2406420" cy="1443852"/>
        </a:xfrm>
        <a:prstGeom prst="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Paradox of design for the imperfectly virtuous.</a:t>
          </a:r>
        </a:p>
      </dsp:txBody>
      <dsp:txXfrm>
        <a:off x="7944221" y="293201"/>
        <a:ext cx="2406420" cy="1443852"/>
      </dsp:txXfrm>
    </dsp:sp>
    <dsp:sp modelId="{F5DF6F50-DABD-45FE-9113-9C0FB8173403}">
      <dsp:nvSpPr>
        <dsp:cNvPr id="0" name=""/>
        <dsp:cNvSpPr/>
      </dsp:nvSpPr>
      <dsp:spPr>
        <a:xfrm>
          <a:off x="1326564" y="1977696"/>
          <a:ext cx="2406420" cy="1443852"/>
        </a:xfrm>
        <a:prstGeom prst="rect">
          <a:avLst/>
        </a:prstGeom>
        <a:gradFill rotWithShape="0">
          <a:gsLst>
            <a:gs pos="0">
              <a:schemeClr val="accent6">
                <a:hueOff val="0"/>
                <a:satOff val="0"/>
                <a:lumOff val="0"/>
                <a:alphaOff val="0"/>
                <a:tint val="96000"/>
                <a:lumMod val="104000"/>
              </a:schemeClr>
            </a:gs>
            <a:gs pos="100000">
              <a:schemeClr val="accent6">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Crucial to recognize how much it is concerned with Federal matters – setting up State’s rights issues.</a:t>
          </a:r>
        </a:p>
      </dsp:txBody>
      <dsp:txXfrm>
        <a:off x="1326564" y="1977696"/>
        <a:ext cx="2406420" cy="1443852"/>
      </dsp:txXfrm>
    </dsp:sp>
    <dsp:sp modelId="{DE3AAA29-0020-46FD-8293-3465A23CC1B5}">
      <dsp:nvSpPr>
        <dsp:cNvPr id="0" name=""/>
        <dsp:cNvSpPr/>
      </dsp:nvSpPr>
      <dsp:spPr>
        <a:xfrm>
          <a:off x="3973627" y="1977696"/>
          <a:ext cx="2406420" cy="1443852"/>
        </a:xfrm>
        <a:prstGeom prst="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Flexible enough to cope with new experiences and elements, but capable of standing the test of time (BUT – Hamilton’s expectations)</a:t>
          </a:r>
        </a:p>
      </dsp:txBody>
      <dsp:txXfrm>
        <a:off x="3973627" y="1977696"/>
        <a:ext cx="2406420" cy="1443852"/>
      </dsp:txXfrm>
    </dsp:sp>
    <dsp:sp modelId="{4134FF81-46E5-4407-9AC1-62ADFF1CB60B}">
      <dsp:nvSpPr>
        <dsp:cNvPr id="0" name=""/>
        <dsp:cNvSpPr/>
      </dsp:nvSpPr>
      <dsp:spPr>
        <a:xfrm>
          <a:off x="6620689" y="1977696"/>
          <a:ext cx="2406420" cy="1443852"/>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Constitutional design as a new thing  - Linda Colley, The Gun, the Ship and the Pen (2021)</a:t>
          </a:r>
        </a:p>
      </dsp:txBody>
      <dsp:txXfrm>
        <a:off x="6620689" y="1977696"/>
        <a:ext cx="2406420" cy="144385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D01546-198A-4195-BCF8-F0FF54C90E5E}" type="datetimeFigureOut">
              <a:rPr lang="en-US" smtClean="0"/>
              <a:t>1/24/2023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6DE88F-1F85-4A27-9D34-D74A50E7B0DA}" type="slidenum">
              <a:rPr lang="en-US" smtClean="0"/>
              <a:t>‹#›</a:t>
            </a:fld>
            <a:endParaRPr lang="en-US" dirty="0"/>
          </a:p>
        </p:txBody>
      </p:sp>
    </p:spTree>
    <p:extLst>
      <p:ext uri="{BB962C8B-B14F-4D97-AF65-F5344CB8AC3E}">
        <p14:creationId xmlns:p14="http://schemas.microsoft.com/office/powerpoint/2010/main" val="3730091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57847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370693" y="377348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8D38747-4367-4BD2-8D51-C97E202738E2}" type="datetime1">
              <a:rPr lang="en-US" smtClean="0"/>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150746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a:extLst>
              <a:ext uri="{FF2B5EF4-FFF2-40B4-BE49-F238E27FC236}">
                <a16:creationId xmlns:a16="http://schemas.microsoft.com/office/drawing/2014/main" id="{CE39118B-B3AD-4BD4-BA22-DEFF4E76CE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247728"/>
            <a:ext cx="10353762" cy="543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1F1B079-7EF0-44EE-B798-BCC497C9F3B2}" type="datetime1">
              <a:rPr lang="en-US" smtClean="0"/>
              <a:t>1/24/2023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09502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normAutofit/>
          </a:bodyPr>
          <a:lstStyle>
            <a:lvl1pPr>
              <a:defRPr sz="4000"/>
            </a:lvl1pPr>
          </a:lstStyle>
          <a:p>
            <a:r>
              <a:rPr lang="en-US"/>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8FF70A8-1D13-4657-95F0-A9EA54967B8D}" type="datetime1">
              <a:rPr lang="en-US" smtClean="0"/>
              <a:t>1/24/2023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53850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1EB90AC-71BD-4C7F-8ACA-7B3F18292E63}" type="datetime1">
              <a:rPr lang="en-US" smtClean="0"/>
              <a:t>1/24/2023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
        <p:nvSpPr>
          <p:cNvPr id="11" name="TextBox 10">
            <a:extLst>
              <a:ext uri="{FF2B5EF4-FFF2-40B4-BE49-F238E27FC236}">
                <a16:creationId xmlns:a16="http://schemas.microsoft.com/office/drawing/2014/main" id="{223F0D53-0705-41B7-8554-09D21E7807F9}"/>
              </a:ext>
            </a:extLst>
          </p:cNvPr>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a:extLst>
              <a:ext uri="{FF2B5EF4-FFF2-40B4-BE49-F238E27FC236}">
                <a16:creationId xmlns:a16="http://schemas.microsoft.com/office/drawing/2014/main" id="{C7F647CD-0F1A-4BB3-89E0-A74F1E1B098D}"/>
              </a:ext>
            </a:extLst>
          </p:cNvPr>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775291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E6EFC2C-8905-46F0-B443-CE905B76BA01}" type="datetime1">
              <a:rPr lang="en-US" smtClean="0"/>
              <a:t>1/24/2023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450925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5" y="1885950"/>
            <a:ext cx="3300984" cy="764782"/>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5" y="2768112"/>
            <a:ext cx="3300984" cy="302308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6711" y="1885949"/>
            <a:ext cx="3300984" cy="764783"/>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435" y="2768112"/>
            <a:ext cx="3300984" cy="302308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66572" y="1885950"/>
            <a:ext cx="3300984" cy="764782"/>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66572" y="2768110"/>
            <a:ext cx="3300984" cy="302308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9079DC3-C9B5-499E-9140-0DC28B7074E2}" type="datetime1">
              <a:rPr lang="en-US" smtClean="0"/>
              <a:t>1/24/2023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326478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a:extLst>
              <a:ext uri="{FF2B5EF4-FFF2-40B4-BE49-F238E27FC236}">
                <a16:creationId xmlns:a16="http://schemas.microsoft.com/office/drawing/2014/main" id="{7E87C569-D426-4615-ADA7-B370EA9834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a:extLst>
              <a:ext uri="{FF2B5EF4-FFF2-40B4-BE49-F238E27FC236}">
                <a16:creationId xmlns:a16="http://schemas.microsoft.com/office/drawing/2014/main" id="{7B353ED4-7AD0-46C9-88ED-1A16B1433A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a:extLst>
              <a:ext uri="{FF2B5EF4-FFF2-40B4-BE49-F238E27FC236}">
                <a16:creationId xmlns:a16="http://schemas.microsoft.com/office/drawing/2014/main" id="{F561D985-AD57-459A-B3A6-EBF2960397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572443"/>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435" y="4572442"/>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66572" y="4572442"/>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0BB33EA-E472-4D22-9C03-A9C14AA21CED}" type="datetime1">
              <a:rPr lang="en-US" smtClean="0"/>
              <a:t>1/24/2023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793254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C55A3C-5767-4844-A0A3-83778C2E5409}" type="datetime1">
              <a:rPr lang="en-US" smtClean="0"/>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154865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3763439"/>
            <a:ext cx="9590550" cy="133349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AE507A8-A5CF-4D38-AB86-7EDDA87A85D4}" type="datetime1">
              <a:rPr lang="en-US" smtClean="0"/>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84640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126187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76450"/>
            <a:ext cx="4856841" cy="362267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0716" y="2076451"/>
            <a:ext cx="4856841" cy="3622672"/>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FCD27C-8599-43EF-BA1D-14DDC1946E06}" type="datetime1">
              <a:rPr lang="en-US" smtClean="0"/>
              <a:t>1/24/2023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98820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a:extLst>
              <a:ext uri="{FF2B5EF4-FFF2-40B4-BE49-F238E27FC236}">
                <a16:creationId xmlns:a16="http://schemas.microsoft.com/office/drawing/2014/main" id="{37B721FF-D609-4D98-9D19-CF75AA8A54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29200" cy="4099959"/>
          </a:xfrm>
          <a:prstGeom prst="rect">
            <a:avLst/>
          </a:prstGeom>
        </p:spPr>
      </p:pic>
      <p:pic>
        <p:nvPicPr>
          <p:cNvPr id="21" name="Picture 20" descr="Slate-V2-HD-compPhotoInset.png">
            <a:extLst>
              <a:ext uri="{FF2B5EF4-FFF2-40B4-BE49-F238E27FC236}">
                <a16:creationId xmlns:a16="http://schemas.microsoft.com/office/drawing/2014/main" id="{073936BD-C868-433F-8E84-D6DD8E640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357" y="1734506"/>
            <a:ext cx="5029200" cy="4099959"/>
          </a:xfrm>
          <a:prstGeom prst="rect">
            <a:avLst/>
          </a:prstGeom>
        </p:spPr>
      </p:pic>
      <p:sp>
        <p:nvSpPr>
          <p:cNvPr id="2" name="Title 1"/>
          <p:cNvSpPr>
            <a:spLocks noGrp="1"/>
          </p:cNvSpPr>
          <p:nvPr>
            <p:ph type="title"/>
          </p:nvPr>
        </p:nvSpPr>
        <p:spPr>
          <a:xfrm>
            <a:off x="913795" y="609600"/>
            <a:ext cx="10353762" cy="97045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046013" y="1855153"/>
            <a:ext cx="4764764" cy="69249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46013" y="2702103"/>
            <a:ext cx="4764764" cy="304353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3166" y="1855152"/>
            <a:ext cx="4779582" cy="692495"/>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3167" y="2702103"/>
            <a:ext cx="4779581" cy="304353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9343D99-809A-49C0-96E5-4250D0B498EE}" type="datetime1">
              <a:rPr lang="en-US" smtClean="0"/>
              <a:t>1/24/2023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235120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143DE9B-B678-4EFB-BB7D-A4370204A0B0}" type="datetime1">
              <a:rPr lang="en-US" smtClean="0"/>
              <a:t>1/24/2023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9094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8812DA-F765-4142-A6A3-A8ED7235E082}" type="datetime1">
              <a:rPr lang="en-US" smtClean="0"/>
              <a:t>1/24/2023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55130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800" b="0"/>
            </a:lvl1pPr>
          </a:lstStyle>
          <a:p>
            <a:r>
              <a:rPr lang="en-US"/>
              <a:t>Click to edit Master title style</a:t>
            </a:r>
            <a:endParaRPr lang="en-US" dirty="0"/>
          </a:p>
        </p:txBody>
      </p:sp>
      <p:sp>
        <p:nvSpPr>
          <p:cNvPr id="3" name="Content Placeholder 2"/>
          <p:cNvSpPr>
            <a:spLocks noGrp="1"/>
          </p:cNvSpPr>
          <p:nvPr>
            <p:ph idx="1"/>
          </p:nvPr>
        </p:nvSpPr>
        <p:spPr>
          <a:xfrm>
            <a:off x="4855633" y="609600"/>
            <a:ext cx="6411924" cy="50800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95" y="2673351"/>
            <a:ext cx="3706889" cy="301625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0277FD-7DE6-41D4-930D-AC99F5AFE54E}" type="datetime1">
              <a:rPr lang="en-US" smtClean="0"/>
              <a:t>1/24/2023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793556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a:extLst>
              <a:ext uri="{FF2B5EF4-FFF2-40B4-BE49-F238E27FC236}">
                <a16:creationId xmlns:a16="http://schemas.microsoft.com/office/drawing/2014/main" id="{4D06E496-ACBA-4063-B4A1-C5C484EE5A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763701"/>
            <a:ext cx="5707899" cy="1675559"/>
          </a:xfrm>
        </p:spPr>
        <p:txBody>
          <a:bodyPr anchor="b">
            <a:noAutofit/>
          </a:bodyPr>
          <a:lstStyle>
            <a:lvl1pPr algn="ct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73698" y="2679699"/>
            <a:ext cx="4588094" cy="3135695"/>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A15526-7079-4B7B-987C-1B5FAE11A0FF}" type="datetime1">
              <a:rPr lang="en-US" smtClean="0"/>
              <a:t>1/24/2023</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3056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125730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76450"/>
            <a:ext cx="10353762" cy="3714749"/>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6000749"/>
            <a:ext cx="2743200"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fld id="{073ED0CC-082F-4160-86E5-0D6041F12778}" type="datetime1">
              <a:rPr lang="en-US" smtClean="0"/>
              <a:t>1/24/2023</a:t>
            </a:fld>
            <a:endParaRPr lang="en-US" dirty="0"/>
          </a:p>
        </p:txBody>
      </p:sp>
      <p:sp>
        <p:nvSpPr>
          <p:cNvPr id="5" name="Footer Placeholder 4"/>
          <p:cNvSpPr>
            <a:spLocks noGrp="1"/>
          </p:cNvSpPr>
          <p:nvPr>
            <p:ph type="ftr" sz="quarter" idx="3"/>
          </p:nvPr>
        </p:nvSpPr>
        <p:spPr>
          <a:xfrm>
            <a:off x="913795" y="6000749"/>
            <a:ext cx="6672865" cy="365125"/>
          </a:xfrm>
          <a:prstGeom prst="rect">
            <a:avLst/>
          </a:prstGeom>
        </p:spPr>
        <p:txBody>
          <a:bodyPr vert="horz" lIns="91440" tIns="45720" rIns="91440" bIns="45720" rtlCol="0" anchor="ctr"/>
          <a:lstStyle>
            <a:lvl1pPr algn="l">
              <a:defRPr sz="11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6000749"/>
            <a:ext cx="753545"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185897835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sldNum="0" hdr="0" ftr="0" dt="0"/>
  <p:txStyles>
    <p:titleStyle>
      <a:lvl1pPr algn="ctr" defTabSz="457200" rtl="0" eaLnBrk="1" latinLnBrk="0" hangingPunct="1">
        <a:lnSpc>
          <a:spcPct val="90000"/>
        </a:lnSpc>
        <a:spcBef>
          <a:spcPct val="0"/>
        </a:spcBef>
        <a:buNone/>
        <a:defRPr sz="4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lnSpc>
          <a:spcPct val="110000"/>
        </a:lnSpc>
        <a:spcBef>
          <a:spcPct val="20000"/>
        </a:spcBef>
        <a:spcAft>
          <a:spcPts val="600"/>
        </a:spcAft>
        <a:buClr>
          <a:schemeClr val="tx2"/>
        </a:buClr>
        <a:buSzPct val="70000"/>
        <a:buFont typeface="Wingdings 2" charset="2"/>
        <a:buChar char=""/>
        <a:defRPr sz="23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21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8A1C807-B9AD-4C9B-BF9F-60F03428998E}"/>
              </a:ext>
              <a:ext uri="{C183D7F6-B498-43B3-948B-1728B52AA6E4}">
                <adec:decorative xmlns:adec="http://schemas.microsoft.com/office/drawing/2017/decorative" val="1"/>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 y="10"/>
            <a:ext cx="12192001" cy="6857990"/>
          </a:xfrm>
          <a:prstGeom prst="rect">
            <a:avLst/>
          </a:prstGeom>
        </p:spPr>
      </p:pic>
      <p:sp useBgFill="1">
        <p:nvSpPr>
          <p:cNvPr id="103" name="Freeform 5">
            <a:extLst>
              <a:ext uri="{FF2B5EF4-FFF2-40B4-BE49-F238E27FC236}">
                <a16:creationId xmlns:a16="http://schemas.microsoft.com/office/drawing/2014/main" id="{FE469E50-3893-4ED6-92BA-2985C32B0C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5400000">
            <a:off x="7131809" y="1385982"/>
            <a:ext cx="4031414" cy="4100418"/>
          </a:xfrm>
          <a:custGeom>
            <a:avLst/>
            <a:gdLst>
              <a:gd name="T0" fmla="*/ 1577 w 1601"/>
              <a:gd name="T1" fmla="*/ 0 h 696"/>
              <a:gd name="T2" fmla="*/ 833 w 1601"/>
              <a:gd name="T3" fmla="*/ 0 h 696"/>
              <a:gd name="T4" fmla="*/ 768 w 1601"/>
              <a:gd name="T5" fmla="*/ 0 h 696"/>
              <a:gd name="T6" fmla="*/ 24 w 1601"/>
              <a:gd name="T7" fmla="*/ 0 h 696"/>
              <a:gd name="T8" fmla="*/ 0 w 1601"/>
              <a:gd name="T9" fmla="*/ 27 h 696"/>
              <a:gd name="T10" fmla="*/ 0 w 1601"/>
              <a:gd name="T11" fmla="*/ 669 h 696"/>
              <a:gd name="T12" fmla="*/ 24 w 1601"/>
              <a:gd name="T13" fmla="*/ 696 h 696"/>
              <a:gd name="T14" fmla="*/ 768 w 1601"/>
              <a:gd name="T15" fmla="*/ 696 h 696"/>
              <a:gd name="T16" fmla="*/ 833 w 1601"/>
              <a:gd name="T17" fmla="*/ 696 h 696"/>
              <a:gd name="T18" fmla="*/ 1577 w 1601"/>
              <a:gd name="T19" fmla="*/ 696 h 696"/>
              <a:gd name="T20" fmla="*/ 1601 w 1601"/>
              <a:gd name="T21" fmla="*/ 669 h 696"/>
              <a:gd name="T22" fmla="*/ 1601 w 1601"/>
              <a:gd name="T23" fmla="*/ 27 h 696"/>
              <a:gd name="T24" fmla="*/ 1577 w 1601"/>
              <a:gd name="T25" fmla="*/ 0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1" h="696">
                <a:moveTo>
                  <a:pt x="1577" y="0"/>
                </a:moveTo>
                <a:cubicBezTo>
                  <a:pt x="833" y="0"/>
                  <a:pt x="833" y="0"/>
                  <a:pt x="833" y="0"/>
                </a:cubicBezTo>
                <a:cubicBezTo>
                  <a:pt x="768" y="0"/>
                  <a:pt x="768" y="0"/>
                  <a:pt x="768" y="0"/>
                </a:cubicBezTo>
                <a:cubicBezTo>
                  <a:pt x="24" y="0"/>
                  <a:pt x="24" y="0"/>
                  <a:pt x="24" y="0"/>
                </a:cubicBezTo>
                <a:cubicBezTo>
                  <a:pt x="11" y="0"/>
                  <a:pt x="0" y="12"/>
                  <a:pt x="0" y="27"/>
                </a:cubicBezTo>
                <a:cubicBezTo>
                  <a:pt x="0" y="669"/>
                  <a:pt x="0" y="669"/>
                  <a:pt x="0" y="669"/>
                </a:cubicBezTo>
                <a:cubicBezTo>
                  <a:pt x="0" y="684"/>
                  <a:pt x="11" y="696"/>
                  <a:pt x="24" y="696"/>
                </a:cubicBezTo>
                <a:cubicBezTo>
                  <a:pt x="768" y="696"/>
                  <a:pt x="768" y="696"/>
                  <a:pt x="768" y="696"/>
                </a:cubicBezTo>
                <a:cubicBezTo>
                  <a:pt x="833" y="696"/>
                  <a:pt x="833" y="696"/>
                  <a:pt x="833" y="696"/>
                </a:cubicBezTo>
                <a:cubicBezTo>
                  <a:pt x="1577" y="696"/>
                  <a:pt x="1577" y="696"/>
                  <a:pt x="1577" y="696"/>
                </a:cubicBezTo>
                <a:cubicBezTo>
                  <a:pt x="1590" y="696"/>
                  <a:pt x="1601" y="684"/>
                  <a:pt x="1601" y="669"/>
                </a:cubicBezTo>
                <a:cubicBezTo>
                  <a:pt x="1601" y="27"/>
                  <a:pt x="1601" y="27"/>
                  <a:pt x="1601" y="27"/>
                </a:cubicBezTo>
                <a:cubicBezTo>
                  <a:pt x="1601" y="12"/>
                  <a:pt x="1590" y="0"/>
                  <a:pt x="1577" y="0"/>
                </a:cubicBezTo>
                <a:close/>
              </a:path>
            </a:pathLst>
          </a:custGeom>
          <a:ln>
            <a:noFill/>
          </a:ln>
          <a:effectLst>
            <a:outerShdw blurRad="50800" dist="38100" dir="5400000" algn="tl" rotWithShape="0">
              <a:srgbClr val="000000">
                <a:alpha val="43000"/>
              </a:srgbClr>
            </a:outerShdw>
          </a:effectLst>
          <a:extLst>
            <a:ext uri="{91240B29-F687-4f45-9708-019B960494DF}">
              <a14:hiddenLine xmlns="" xmlns:a14="http://schemas.microsoft.com/office/drawing/2010/main" xmlns:p14="http://schemas.microsoft.com/office/powerpoint/2010/main" xmlns:a16="http://schemas.microsoft.com/office/drawing/2014/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oudy Old Style"/>
              <a:ea typeface="+mn-ea"/>
              <a:cs typeface="+mn-cs"/>
            </a:endParaRPr>
          </a:p>
        </p:txBody>
      </p:sp>
      <p:sp>
        <p:nvSpPr>
          <p:cNvPr id="2" name="Title 1">
            <a:extLst>
              <a:ext uri="{FF2B5EF4-FFF2-40B4-BE49-F238E27FC236}">
                <a16:creationId xmlns:a16="http://schemas.microsoft.com/office/drawing/2014/main" id="{0D1F047C-C727-42A7-85C5-68C5AA1B1A93}"/>
              </a:ext>
            </a:extLst>
          </p:cNvPr>
          <p:cNvSpPr>
            <a:spLocks noGrp="1"/>
          </p:cNvSpPr>
          <p:nvPr>
            <p:ph type="ctrTitle"/>
          </p:nvPr>
        </p:nvSpPr>
        <p:spPr>
          <a:xfrm>
            <a:off x="7389962" y="1673524"/>
            <a:ext cx="3485073" cy="2420504"/>
          </a:xfrm>
        </p:spPr>
        <p:txBody>
          <a:bodyPr>
            <a:normAutofit/>
          </a:bodyPr>
          <a:lstStyle/>
          <a:p>
            <a:pPr algn="l"/>
            <a:r>
              <a:rPr lang="en-US" sz="4000" dirty="0"/>
              <a:t>Institutional design: Polybius to the Federalist Papers</a:t>
            </a:r>
          </a:p>
        </p:txBody>
      </p:sp>
      <p:sp>
        <p:nvSpPr>
          <p:cNvPr id="3" name="Subtitle 2">
            <a:extLst>
              <a:ext uri="{FF2B5EF4-FFF2-40B4-BE49-F238E27FC236}">
                <a16:creationId xmlns:a16="http://schemas.microsoft.com/office/drawing/2014/main" id="{DB93FB3F-A8D4-46D3-A1C6-C79C64563729}"/>
              </a:ext>
            </a:extLst>
          </p:cNvPr>
          <p:cNvSpPr>
            <a:spLocks noGrp="1"/>
          </p:cNvSpPr>
          <p:nvPr>
            <p:ph type="subTitle" idx="1"/>
          </p:nvPr>
        </p:nvSpPr>
        <p:spPr>
          <a:xfrm>
            <a:off x="7389965" y="4157933"/>
            <a:ext cx="3485072" cy="1026544"/>
          </a:xfrm>
        </p:spPr>
        <p:txBody>
          <a:bodyPr>
            <a:normAutofit/>
          </a:bodyPr>
          <a:lstStyle/>
          <a:p>
            <a:pPr algn="l"/>
            <a:r>
              <a:rPr lang="en-US" dirty="0"/>
              <a:t>MP</a:t>
            </a:r>
            <a:endParaRPr lang="en-US" sz="2300" dirty="0"/>
          </a:p>
        </p:txBody>
      </p:sp>
    </p:spTree>
    <p:extLst>
      <p:ext uri="{BB962C8B-B14F-4D97-AF65-F5344CB8AC3E}">
        <p14:creationId xmlns:p14="http://schemas.microsoft.com/office/powerpoint/2010/main" val="41678842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4915C-30A1-443D-BBB8-1CA47D694553}"/>
              </a:ext>
            </a:extLst>
          </p:cNvPr>
          <p:cNvSpPr>
            <a:spLocks noGrp="1"/>
          </p:cNvSpPr>
          <p:nvPr>
            <p:ph type="title"/>
          </p:nvPr>
        </p:nvSpPr>
        <p:spPr/>
        <p:txBody>
          <a:bodyPr/>
          <a:lstStyle/>
          <a:p>
            <a:r>
              <a:rPr lang="en-US" dirty="0"/>
              <a:t>Montesquieu </a:t>
            </a:r>
            <a:r>
              <a:rPr lang="en-US" dirty="0" err="1"/>
              <a:t>L’Esprit</a:t>
            </a:r>
            <a:r>
              <a:rPr lang="en-US" dirty="0"/>
              <a:t> des Lois 1748</a:t>
            </a:r>
            <a:endParaRPr lang="en-GB" dirty="0"/>
          </a:p>
        </p:txBody>
      </p:sp>
      <p:sp>
        <p:nvSpPr>
          <p:cNvPr id="3" name="Content Placeholder 2">
            <a:extLst>
              <a:ext uri="{FF2B5EF4-FFF2-40B4-BE49-F238E27FC236}">
                <a16:creationId xmlns:a16="http://schemas.microsoft.com/office/drawing/2014/main" id="{D45DD830-E7D4-4F4D-A9B0-11D907079B36}"/>
              </a:ext>
            </a:extLst>
          </p:cNvPr>
          <p:cNvSpPr>
            <a:spLocks noGrp="1"/>
          </p:cNvSpPr>
          <p:nvPr>
            <p:ph sz="half" idx="1"/>
          </p:nvPr>
        </p:nvSpPr>
        <p:spPr/>
        <p:txBody>
          <a:bodyPr>
            <a:normAutofit fontScale="92500"/>
          </a:bodyPr>
          <a:lstStyle/>
          <a:p>
            <a:r>
              <a:rPr lang="en-US" dirty="0"/>
              <a:t>Classification of Government</a:t>
            </a:r>
          </a:p>
          <a:p>
            <a:r>
              <a:rPr lang="en-US" dirty="0"/>
              <a:t>3 fold: Monarchy, Republic, Despotism</a:t>
            </a:r>
          </a:p>
          <a:p>
            <a:r>
              <a:rPr lang="en-US" dirty="0"/>
              <a:t>4 fold: Monarchy/Republic =Aristocracy or democracy/Despotism</a:t>
            </a:r>
          </a:p>
          <a:p>
            <a:r>
              <a:rPr lang="en-US" dirty="0"/>
              <a:t>6 fold:</a:t>
            </a:r>
          </a:p>
          <a:p>
            <a:pPr lvl="1"/>
            <a:r>
              <a:rPr lang="en-US" dirty="0"/>
              <a:t>Monarchy- despotism</a:t>
            </a:r>
          </a:p>
          <a:p>
            <a:pPr lvl="1"/>
            <a:r>
              <a:rPr lang="en-US" dirty="0"/>
              <a:t>Aristocracy – despotism</a:t>
            </a:r>
          </a:p>
          <a:p>
            <a:pPr lvl="1"/>
            <a:r>
              <a:rPr lang="en-US" dirty="0"/>
              <a:t>Democracy - despotism</a:t>
            </a:r>
            <a:endParaRPr lang="en-GB" dirty="0"/>
          </a:p>
        </p:txBody>
      </p:sp>
      <p:pic>
        <p:nvPicPr>
          <p:cNvPr id="6" name="Content Placeholder 5">
            <a:extLst>
              <a:ext uri="{FF2B5EF4-FFF2-40B4-BE49-F238E27FC236}">
                <a16:creationId xmlns:a16="http://schemas.microsoft.com/office/drawing/2014/main" id="{D362EC66-1C78-419F-A5A6-56F01440F294}"/>
              </a:ext>
            </a:extLst>
          </p:cNvPr>
          <p:cNvPicPr>
            <a:picLocks noGrp="1" noChangeAspect="1"/>
          </p:cNvPicPr>
          <p:nvPr>
            <p:ph sz="half" idx="2"/>
          </p:nvPr>
        </p:nvPicPr>
        <p:blipFill>
          <a:blip r:embed="rId2"/>
          <a:stretch>
            <a:fillRect/>
          </a:stretch>
        </p:blipFill>
        <p:spPr>
          <a:xfrm>
            <a:off x="7421389" y="2076450"/>
            <a:ext cx="2835622" cy="3622675"/>
          </a:xfrm>
        </p:spPr>
      </p:pic>
    </p:spTree>
    <p:extLst>
      <p:ext uri="{BB962C8B-B14F-4D97-AF65-F5344CB8AC3E}">
        <p14:creationId xmlns:p14="http://schemas.microsoft.com/office/powerpoint/2010/main" val="25490074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5210D-2A0E-4144-8883-AC7637480ED7}"/>
              </a:ext>
            </a:extLst>
          </p:cNvPr>
          <p:cNvSpPr>
            <a:spLocks noGrp="1"/>
          </p:cNvSpPr>
          <p:nvPr>
            <p:ph type="title"/>
          </p:nvPr>
        </p:nvSpPr>
        <p:spPr/>
        <p:txBody>
          <a:bodyPr/>
          <a:lstStyle/>
          <a:p>
            <a:r>
              <a:rPr lang="en-US" dirty="0"/>
              <a:t>Montesquieu Bk 11, </a:t>
            </a:r>
            <a:r>
              <a:rPr lang="en-US" dirty="0" err="1"/>
              <a:t>ch</a:t>
            </a:r>
            <a:r>
              <a:rPr lang="en-US" dirty="0"/>
              <a:t> 6</a:t>
            </a:r>
            <a:endParaRPr lang="en-GB" dirty="0"/>
          </a:p>
        </p:txBody>
      </p:sp>
      <p:sp>
        <p:nvSpPr>
          <p:cNvPr id="3" name="Content Placeholder 2">
            <a:extLst>
              <a:ext uri="{FF2B5EF4-FFF2-40B4-BE49-F238E27FC236}">
                <a16:creationId xmlns:a16="http://schemas.microsoft.com/office/drawing/2014/main" id="{E352144A-1440-48DC-AA33-4115B8F3F226}"/>
              </a:ext>
            </a:extLst>
          </p:cNvPr>
          <p:cNvSpPr>
            <a:spLocks noGrp="1"/>
          </p:cNvSpPr>
          <p:nvPr>
            <p:ph idx="1"/>
          </p:nvPr>
        </p:nvSpPr>
        <p:spPr/>
        <p:txBody>
          <a:bodyPr/>
          <a:lstStyle/>
          <a:p>
            <a:r>
              <a:rPr lang="en-US" dirty="0"/>
              <a:t>Distinction between three sorts of power:</a:t>
            </a:r>
          </a:p>
          <a:p>
            <a:r>
              <a:rPr lang="en-US" dirty="0"/>
              <a:t>Legislative power;  executive power re: Law of nations (war, embassies, peace etc.; executive power or power of judging over civil right (punishment of crimes or judging disputes). </a:t>
            </a:r>
          </a:p>
          <a:p>
            <a:r>
              <a:rPr lang="en-US" dirty="0"/>
              <a:t>Legislative power must be separate from executive power and power of judging must be separate from both. </a:t>
            </a:r>
          </a:p>
          <a:p>
            <a:r>
              <a:rPr lang="en-US" dirty="0"/>
              <a:t>Model is England – if somewhat roseate</a:t>
            </a:r>
            <a:endParaRPr lang="en-GB" dirty="0"/>
          </a:p>
        </p:txBody>
      </p:sp>
    </p:spTree>
    <p:extLst>
      <p:ext uri="{BB962C8B-B14F-4D97-AF65-F5344CB8AC3E}">
        <p14:creationId xmlns:p14="http://schemas.microsoft.com/office/powerpoint/2010/main" val="733680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B4018-8777-45E7-A986-14D95EAE9EC7}"/>
              </a:ext>
            </a:extLst>
          </p:cNvPr>
          <p:cNvSpPr>
            <a:spLocks noGrp="1"/>
          </p:cNvSpPr>
          <p:nvPr>
            <p:ph type="title"/>
          </p:nvPr>
        </p:nvSpPr>
        <p:spPr/>
        <p:txBody>
          <a:bodyPr/>
          <a:lstStyle/>
          <a:p>
            <a:r>
              <a:rPr lang="en-US" dirty="0"/>
              <a:t>2 doctrines</a:t>
            </a:r>
            <a:endParaRPr lang="en-GB" dirty="0"/>
          </a:p>
        </p:txBody>
      </p:sp>
      <p:sp>
        <p:nvSpPr>
          <p:cNvPr id="3" name="Content Placeholder 2">
            <a:extLst>
              <a:ext uri="{FF2B5EF4-FFF2-40B4-BE49-F238E27FC236}">
                <a16:creationId xmlns:a16="http://schemas.microsoft.com/office/drawing/2014/main" id="{5E43771A-97F7-40D3-8F53-948BC8076BAA}"/>
              </a:ext>
            </a:extLst>
          </p:cNvPr>
          <p:cNvSpPr>
            <a:spLocks noGrp="1"/>
          </p:cNvSpPr>
          <p:nvPr>
            <p:ph sz="half" idx="1"/>
          </p:nvPr>
        </p:nvSpPr>
        <p:spPr/>
        <p:txBody>
          <a:bodyPr/>
          <a:lstStyle/>
          <a:p>
            <a:r>
              <a:rPr lang="en-US" dirty="0"/>
              <a:t>Mixed government and the balance of powers</a:t>
            </a:r>
          </a:p>
          <a:p>
            <a:endParaRPr lang="en-US" dirty="0"/>
          </a:p>
          <a:p>
            <a:r>
              <a:rPr lang="en-US" dirty="0"/>
              <a:t>Countervailing powers</a:t>
            </a:r>
          </a:p>
          <a:p>
            <a:r>
              <a:rPr lang="en-US" dirty="0"/>
              <a:t>Compatible with class conflict</a:t>
            </a:r>
          </a:p>
          <a:p>
            <a:r>
              <a:rPr lang="en-US" dirty="0"/>
              <a:t>Dynamic tensions</a:t>
            </a:r>
            <a:endParaRPr lang="en-GB" dirty="0"/>
          </a:p>
        </p:txBody>
      </p:sp>
      <p:sp>
        <p:nvSpPr>
          <p:cNvPr id="4" name="Content Placeholder 3">
            <a:extLst>
              <a:ext uri="{FF2B5EF4-FFF2-40B4-BE49-F238E27FC236}">
                <a16:creationId xmlns:a16="http://schemas.microsoft.com/office/drawing/2014/main" id="{C6523E06-451D-426A-9259-728E530AF05C}"/>
              </a:ext>
            </a:extLst>
          </p:cNvPr>
          <p:cNvSpPr>
            <a:spLocks noGrp="1"/>
          </p:cNvSpPr>
          <p:nvPr>
            <p:ph sz="half" idx="2"/>
          </p:nvPr>
        </p:nvSpPr>
        <p:spPr/>
        <p:txBody>
          <a:bodyPr/>
          <a:lstStyle/>
          <a:p>
            <a:r>
              <a:rPr lang="en-US" dirty="0"/>
              <a:t>Separation of powers and division of office</a:t>
            </a:r>
          </a:p>
          <a:p>
            <a:endParaRPr lang="en-US" dirty="0"/>
          </a:p>
          <a:p>
            <a:r>
              <a:rPr lang="en-US" dirty="0"/>
              <a:t>Separate powers and jurisdiction</a:t>
            </a:r>
          </a:p>
          <a:p>
            <a:r>
              <a:rPr lang="en-US" dirty="0"/>
              <a:t>Legalistic and institutional rather than social in character</a:t>
            </a:r>
          </a:p>
          <a:p>
            <a:r>
              <a:rPr lang="en-US" dirty="0"/>
              <a:t>Demarcation of spheres</a:t>
            </a:r>
            <a:endParaRPr lang="en-GB" dirty="0"/>
          </a:p>
        </p:txBody>
      </p:sp>
    </p:spTree>
    <p:extLst>
      <p:ext uri="{BB962C8B-B14F-4D97-AF65-F5344CB8AC3E}">
        <p14:creationId xmlns:p14="http://schemas.microsoft.com/office/powerpoint/2010/main" val="4270392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1F6734-4B0A-4200-A98C-0C220A2CDC93}"/>
              </a:ext>
            </a:extLst>
          </p:cNvPr>
          <p:cNvSpPr>
            <a:spLocks noGrp="1"/>
          </p:cNvSpPr>
          <p:nvPr>
            <p:ph type="title"/>
          </p:nvPr>
        </p:nvSpPr>
        <p:spPr/>
        <p:txBody>
          <a:bodyPr/>
          <a:lstStyle/>
          <a:p>
            <a:r>
              <a:rPr lang="en-US" dirty="0"/>
              <a:t>Which is Montesquieu’s account</a:t>
            </a:r>
            <a:endParaRPr lang="en-GB" dirty="0"/>
          </a:p>
        </p:txBody>
      </p:sp>
      <p:sp>
        <p:nvSpPr>
          <p:cNvPr id="3" name="Content Placeholder 2">
            <a:extLst>
              <a:ext uri="{FF2B5EF4-FFF2-40B4-BE49-F238E27FC236}">
                <a16:creationId xmlns:a16="http://schemas.microsoft.com/office/drawing/2014/main" id="{B13DC816-5239-461C-94FF-9B0FA5DC6D05}"/>
              </a:ext>
            </a:extLst>
          </p:cNvPr>
          <p:cNvSpPr>
            <a:spLocks noGrp="1"/>
          </p:cNvSpPr>
          <p:nvPr>
            <p:ph idx="1"/>
          </p:nvPr>
        </p:nvSpPr>
        <p:spPr/>
        <p:txBody>
          <a:bodyPr/>
          <a:lstStyle/>
          <a:p>
            <a:r>
              <a:rPr lang="en-US" dirty="0"/>
              <a:t>Combination of different elements </a:t>
            </a:r>
          </a:p>
          <a:p>
            <a:r>
              <a:rPr lang="en-US" dirty="0"/>
              <a:t>Working with both a class-based sense of the separate character of legislature and executive</a:t>
            </a:r>
          </a:p>
          <a:p>
            <a:r>
              <a:rPr lang="en-US" dirty="0"/>
              <a:t>Clearly regards different interests in the community as central to the form of government</a:t>
            </a:r>
          </a:p>
          <a:p>
            <a:r>
              <a:rPr lang="en-GB" dirty="0"/>
              <a:t>Partly drawn to law – but interprets it in a very wide way – necessary relation between things</a:t>
            </a:r>
          </a:p>
          <a:p>
            <a:endParaRPr lang="en-GB" dirty="0"/>
          </a:p>
        </p:txBody>
      </p:sp>
    </p:spTree>
    <p:extLst>
      <p:ext uri="{BB962C8B-B14F-4D97-AF65-F5344CB8AC3E}">
        <p14:creationId xmlns:p14="http://schemas.microsoft.com/office/powerpoint/2010/main" val="11478014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5F5AA-CD24-4095-8029-D14D8CAD6B06}"/>
              </a:ext>
            </a:extLst>
          </p:cNvPr>
          <p:cNvSpPr>
            <a:spLocks noGrp="1"/>
          </p:cNvSpPr>
          <p:nvPr>
            <p:ph type="title"/>
          </p:nvPr>
        </p:nvSpPr>
        <p:spPr>
          <a:xfrm>
            <a:off x="913795" y="609599"/>
            <a:ext cx="10327362" cy="2073965"/>
          </a:xfrm>
        </p:spPr>
        <p:txBody>
          <a:bodyPr>
            <a:normAutofit fontScale="90000"/>
          </a:bodyPr>
          <a:lstStyle/>
          <a:p>
            <a:r>
              <a:rPr lang="en-US" dirty="0"/>
              <a:t>Federalist Papers Oct 1787-May 1788</a:t>
            </a:r>
            <a:br>
              <a:rPr lang="en-US" dirty="0"/>
            </a:br>
            <a:r>
              <a:rPr lang="en-US" dirty="0"/>
              <a:t>Alexander Hamilton, James Madison, John Jay </a:t>
            </a:r>
            <a:br>
              <a:rPr lang="en-US" dirty="0"/>
            </a:br>
            <a:r>
              <a:rPr lang="en-US" dirty="0"/>
              <a:t>a.k.a. Publius </a:t>
            </a:r>
            <a:endParaRPr lang="en-GB" dirty="0"/>
          </a:p>
        </p:txBody>
      </p:sp>
      <p:pic>
        <p:nvPicPr>
          <p:cNvPr id="4" name="Picture 3">
            <a:extLst>
              <a:ext uri="{FF2B5EF4-FFF2-40B4-BE49-F238E27FC236}">
                <a16:creationId xmlns:a16="http://schemas.microsoft.com/office/drawing/2014/main" id="{D547DAAB-A019-4BF6-A2DF-7FBE7C674080}"/>
              </a:ext>
            </a:extLst>
          </p:cNvPr>
          <p:cNvPicPr>
            <a:picLocks noChangeAspect="1"/>
          </p:cNvPicPr>
          <p:nvPr/>
        </p:nvPicPr>
        <p:blipFill>
          <a:blip r:embed="rId2"/>
          <a:stretch>
            <a:fillRect/>
          </a:stretch>
        </p:blipFill>
        <p:spPr>
          <a:xfrm>
            <a:off x="2531435" y="2936821"/>
            <a:ext cx="6883285" cy="3311580"/>
          </a:xfrm>
          <a:prstGeom prst="rect">
            <a:avLst/>
          </a:prstGeom>
        </p:spPr>
      </p:pic>
    </p:spTree>
    <p:extLst>
      <p:ext uri="{BB962C8B-B14F-4D97-AF65-F5344CB8AC3E}">
        <p14:creationId xmlns:p14="http://schemas.microsoft.com/office/powerpoint/2010/main" val="1739194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9EDFD-2798-4490-BAFC-C0B06508E500}"/>
              </a:ext>
            </a:extLst>
          </p:cNvPr>
          <p:cNvSpPr>
            <a:spLocks noGrp="1"/>
          </p:cNvSpPr>
          <p:nvPr>
            <p:ph type="title"/>
          </p:nvPr>
        </p:nvSpPr>
        <p:spPr/>
        <p:txBody>
          <a:bodyPr/>
          <a:lstStyle/>
          <a:p>
            <a:r>
              <a:rPr lang="en-US" dirty="0"/>
              <a:t>Constitutional Congress </a:t>
            </a:r>
            <a:br>
              <a:rPr lang="en-US" dirty="0"/>
            </a:br>
            <a:r>
              <a:rPr lang="en-US" dirty="0"/>
              <a:t>Philadelphia Convention May 1787</a:t>
            </a:r>
            <a:endParaRPr lang="en-GB" dirty="0"/>
          </a:p>
        </p:txBody>
      </p:sp>
      <p:pic>
        <p:nvPicPr>
          <p:cNvPr id="6" name="Content Placeholder 5">
            <a:extLst>
              <a:ext uri="{FF2B5EF4-FFF2-40B4-BE49-F238E27FC236}">
                <a16:creationId xmlns:a16="http://schemas.microsoft.com/office/drawing/2014/main" id="{3B7843B5-34E1-46C2-83F0-8CAE80559A3D}"/>
              </a:ext>
            </a:extLst>
          </p:cNvPr>
          <p:cNvPicPr>
            <a:picLocks noGrp="1" noChangeAspect="1"/>
          </p:cNvPicPr>
          <p:nvPr>
            <p:ph idx="1"/>
          </p:nvPr>
        </p:nvPicPr>
        <p:blipFill>
          <a:blip r:embed="rId2"/>
          <a:stretch>
            <a:fillRect/>
          </a:stretch>
        </p:blipFill>
        <p:spPr>
          <a:xfrm>
            <a:off x="4856162" y="1012296"/>
            <a:ext cx="7015959" cy="4677305"/>
          </a:xfrm>
        </p:spPr>
      </p:pic>
      <p:sp>
        <p:nvSpPr>
          <p:cNvPr id="4" name="Text Placeholder 3">
            <a:extLst>
              <a:ext uri="{FF2B5EF4-FFF2-40B4-BE49-F238E27FC236}">
                <a16:creationId xmlns:a16="http://schemas.microsoft.com/office/drawing/2014/main" id="{7FEF9E78-EF8F-4319-A80A-E4B620CA45A6}"/>
              </a:ext>
            </a:extLst>
          </p:cNvPr>
          <p:cNvSpPr>
            <a:spLocks noGrp="1"/>
          </p:cNvSpPr>
          <p:nvPr>
            <p:ph type="body" sz="half" idx="2"/>
          </p:nvPr>
        </p:nvSpPr>
        <p:spPr/>
        <p:txBody>
          <a:bodyPr/>
          <a:lstStyle/>
          <a:p>
            <a:r>
              <a:rPr lang="en-US" dirty="0"/>
              <a:t>States Rights</a:t>
            </a:r>
          </a:p>
          <a:p>
            <a:r>
              <a:rPr lang="en-US" dirty="0"/>
              <a:t>Internal trade and order</a:t>
            </a:r>
          </a:p>
          <a:p>
            <a:r>
              <a:rPr lang="en-US" dirty="0"/>
              <a:t>External defense</a:t>
            </a:r>
          </a:p>
          <a:p>
            <a:r>
              <a:rPr lang="en-US" dirty="0"/>
              <a:t>Negotiation with other powers</a:t>
            </a:r>
          </a:p>
          <a:p>
            <a:r>
              <a:rPr lang="en-US" dirty="0"/>
              <a:t>Character of the central government</a:t>
            </a:r>
          </a:p>
          <a:p>
            <a:r>
              <a:rPr lang="en-US" dirty="0"/>
              <a:t>Protection of the rights of citizens</a:t>
            </a:r>
          </a:p>
          <a:p>
            <a:endParaRPr lang="en-GB" dirty="0"/>
          </a:p>
        </p:txBody>
      </p:sp>
    </p:spTree>
    <p:extLst>
      <p:ext uri="{BB962C8B-B14F-4D97-AF65-F5344CB8AC3E}">
        <p14:creationId xmlns:p14="http://schemas.microsoft.com/office/powerpoint/2010/main" val="12572367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280AB-DB2E-42E0-8100-503586849506}"/>
              </a:ext>
            </a:extLst>
          </p:cNvPr>
          <p:cNvSpPr>
            <a:spLocks noGrp="1"/>
          </p:cNvSpPr>
          <p:nvPr>
            <p:ph type="title"/>
          </p:nvPr>
        </p:nvSpPr>
        <p:spPr/>
        <p:txBody>
          <a:bodyPr/>
          <a:lstStyle/>
          <a:p>
            <a:r>
              <a:rPr lang="en-US" dirty="0"/>
              <a:t>Why USA can’t work!</a:t>
            </a:r>
            <a:endParaRPr lang="en-GB" dirty="0"/>
          </a:p>
        </p:txBody>
      </p:sp>
      <p:sp>
        <p:nvSpPr>
          <p:cNvPr id="3" name="Content Placeholder 2">
            <a:extLst>
              <a:ext uri="{FF2B5EF4-FFF2-40B4-BE49-F238E27FC236}">
                <a16:creationId xmlns:a16="http://schemas.microsoft.com/office/drawing/2014/main" id="{E66F2E42-9A3E-4756-BA90-2F1625E7365E}"/>
              </a:ext>
            </a:extLst>
          </p:cNvPr>
          <p:cNvSpPr>
            <a:spLocks noGrp="1"/>
          </p:cNvSpPr>
          <p:nvPr>
            <p:ph idx="1"/>
          </p:nvPr>
        </p:nvSpPr>
        <p:spPr>
          <a:xfrm>
            <a:off x="913794" y="2076450"/>
            <a:ext cx="10625535" cy="4403863"/>
          </a:xfrm>
        </p:spPr>
        <p:txBody>
          <a:bodyPr>
            <a:normAutofit fontScale="85000" lnSpcReduction="20000"/>
          </a:bodyPr>
          <a:lstStyle/>
          <a:p>
            <a:r>
              <a:rPr lang="en-US" dirty="0"/>
              <a:t>Extensive territory – Montesquieu is clear that a republic can only survive in small city states – which is treated as an argument for state’s rights (but with difficulty given their geographical extent)</a:t>
            </a:r>
          </a:p>
          <a:p>
            <a:r>
              <a:rPr lang="en-US" dirty="0"/>
              <a:t>Where is the virtue?  Commitment to the common good (and clear challenges to this in the war, and subsequently)</a:t>
            </a:r>
          </a:p>
          <a:p>
            <a:r>
              <a:rPr lang="en-US" dirty="0"/>
              <a:t>Must it inevitably become a monarchy :</a:t>
            </a:r>
          </a:p>
          <a:p>
            <a:pPr marL="36900" indent="0">
              <a:buNone/>
            </a:pPr>
            <a:r>
              <a:rPr lang="en-US" dirty="0"/>
              <a:t>	‘</a:t>
            </a:r>
            <a:r>
              <a:rPr lang="en-GB" sz="1800" dirty="0">
                <a:solidFill>
                  <a:schemeClr val="tx1"/>
                </a:solidFill>
                <a:effectLst/>
                <a:latin typeface="Georgia" panose="02040502050405020303" pitchFamily="18" charset="0"/>
                <a:ea typeface="Times New Roman" panose="02020603050405020304" pitchFamily="18" charset="0"/>
                <a:cs typeface="Times New Roman" panose="02020603050405020304" pitchFamily="18" charset="0"/>
              </a:rPr>
              <a:t>On these shores freedom has planted her standard, </a:t>
            </a:r>
            <a:r>
              <a:rPr lang="en-GB" sz="1800" dirty="0" err="1">
                <a:solidFill>
                  <a:schemeClr val="tx1"/>
                </a:solidFill>
                <a:effectLst/>
                <a:latin typeface="Georgia" panose="02040502050405020303" pitchFamily="18" charset="0"/>
                <a:ea typeface="Times New Roman" panose="02020603050405020304" pitchFamily="18" charset="0"/>
                <a:cs typeface="Times New Roman" panose="02020603050405020304" pitchFamily="18" charset="0"/>
              </a:rPr>
              <a:t>diped</a:t>
            </a:r>
            <a:r>
              <a:rPr lang="en-GB" sz="1800" dirty="0">
                <a:solidFill>
                  <a:schemeClr val="tx1"/>
                </a:solidFill>
                <a:effectLst/>
                <a:latin typeface="Georgia" panose="02040502050405020303" pitchFamily="18" charset="0"/>
                <a:ea typeface="Times New Roman" panose="02020603050405020304" pitchFamily="18" charset="0"/>
                <a:cs typeface="Times New Roman" panose="02020603050405020304" pitchFamily="18" charset="0"/>
              </a:rPr>
              <a:t> in the purple tide that flowed from the veins of her martyred heroes; and here every uncorrupted American yet hopes to see it supported by the vigour, the justice, the wisdom and unanimity of the people, in spite of the deep-laid plots, the secret intrigues, or the bold effrontery of those interested and avaricious adventurers for place, who intoxicated with the ideas of distinction and preferment have prostrated every worthy principle beneath the shrine of ambition. Yet these are the men who tell us republicanism is dwindled into theory—that we are incapable of enjoying our liberties—and that we must have a master</a:t>
            </a:r>
            <a:r>
              <a:rPr lang="en-GB" sz="1800" dirty="0">
                <a:solidFill>
                  <a:srgbClr val="4D4D4D"/>
                </a:solidFill>
                <a:effectLst/>
                <a:latin typeface="Georgia" panose="02040502050405020303" pitchFamily="18" charset="0"/>
                <a:ea typeface="Times New Roman" panose="02020603050405020304" pitchFamily="18" charset="0"/>
                <a:cs typeface="Times New Roman" panose="02020603050405020304" pitchFamily="18" charset="0"/>
              </a:rPr>
              <a:t>.</a:t>
            </a:r>
            <a:r>
              <a:rPr lang="en-US" dirty="0"/>
              <a:t>.’ Mercy Otis Warren</a:t>
            </a:r>
          </a:p>
          <a:p>
            <a:r>
              <a:rPr lang="en-US" dirty="0"/>
              <a:t>Fundamental divisions over slavery, taxation, fear of big government</a:t>
            </a:r>
          </a:p>
          <a:p>
            <a:r>
              <a:rPr lang="en-GB" dirty="0"/>
              <a:t>Bill of rights</a:t>
            </a:r>
          </a:p>
        </p:txBody>
      </p:sp>
    </p:spTree>
    <p:extLst>
      <p:ext uri="{BB962C8B-B14F-4D97-AF65-F5344CB8AC3E}">
        <p14:creationId xmlns:p14="http://schemas.microsoft.com/office/powerpoint/2010/main" val="27287003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74EC0-B2BC-40AB-B27E-604639501409}"/>
              </a:ext>
            </a:extLst>
          </p:cNvPr>
          <p:cNvSpPr>
            <a:spLocks noGrp="1"/>
          </p:cNvSpPr>
          <p:nvPr>
            <p:ph type="title"/>
          </p:nvPr>
        </p:nvSpPr>
        <p:spPr/>
        <p:txBody>
          <a:bodyPr>
            <a:normAutofit fontScale="90000"/>
          </a:bodyPr>
          <a:lstStyle/>
          <a:p>
            <a:r>
              <a:rPr lang="en-US" dirty="0"/>
              <a:t>Federalist Papers and the Struggle for ratification </a:t>
            </a:r>
            <a:endParaRPr lang="en-GB" dirty="0"/>
          </a:p>
        </p:txBody>
      </p:sp>
      <p:sp>
        <p:nvSpPr>
          <p:cNvPr id="3" name="Content Placeholder 2">
            <a:extLst>
              <a:ext uri="{FF2B5EF4-FFF2-40B4-BE49-F238E27FC236}">
                <a16:creationId xmlns:a16="http://schemas.microsoft.com/office/drawing/2014/main" id="{ABBC9036-67C0-4169-95C1-C98C7F7E78AE}"/>
              </a:ext>
            </a:extLst>
          </p:cNvPr>
          <p:cNvSpPr>
            <a:spLocks noGrp="1"/>
          </p:cNvSpPr>
          <p:nvPr>
            <p:ph idx="1"/>
          </p:nvPr>
        </p:nvSpPr>
        <p:spPr/>
        <p:txBody>
          <a:bodyPr>
            <a:normAutofit fontScale="92500" lnSpcReduction="10000"/>
          </a:bodyPr>
          <a:lstStyle/>
          <a:p>
            <a:r>
              <a:rPr lang="en-US" dirty="0"/>
              <a:t>Struggle to ensure participation in the Convention - </a:t>
            </a:r>
          </a:p>
          <a:p>
            <a:r>
              <a:rPr lang="en-US" dirty="0"/>
              <a:t>Then struggle to secure 2/3rds ratification by the 13 states</a:t>
            </a:r>
          </a:p>
          <a:p>
            <a:pPr marL="36900" indent="0">
              <a:buNone/>
            </a:pPr>
            <a:r>
              <a:rPr lang="en-US" dirty="0"/>
              <a:t>	First Delaware Dec 7 1787, then Pennsylvania, New Jersey and Georgia, Connecticut</a:t>
            </a:r>
          </a:p>
          <a:p>
            <a:pPr marL="36900" indent="0">
              <a:buNone/>
            </a:pPr>
            <a:r>
              <a:rPr lang="en-US" dirty="0"/>
              <a:t>	Then it gets stickier – narrowly squeaks past in Massachusetts, </a:t>
            </a:r>
          </a:p>
          <a:p>
            <a:pPr marL="36900" indent="0">
              <a:buNone/>
            </a:pPr>
            <a:r>
              <a:rPr lang="en-US" dirty="0"/>
              <a:t>	Then Maryland, South Carolina, and New Hampshire (by 57-46) </a:t>
            </a:r>
          </a:p>
          <a:p>
            <a:pPr marL="36900" indent="0">
              <a:buNone/>
            </a:pPr>
            <a:r>
              <a:rPr lang="en-US" dirty="0"/>
              <a:t>	That vote meant it was accepted – then followed by New York  (30-27) and Virginia</a:t>
            </a:r>
          </a:p>
          <a:p>
            <a:pPr marL="36900" indent="0">
              <a:buNone/>
            </a:pPr>
            <a:r>
              <a:rPr lang="en-US" dirty="0"/>
              <a:t>	North Carolina first rejected it – then re-voted  in Nov 1789 and accepted it.</a:t>
            </a:r>
          </a:p>
          <a:p>
            <a:pPr marL="36900" indent="0">
              <a:buNone/>
            </a:pPr>
            <a:r>
              <a:rPr lang="en-GB" dirty="0"/>
              <a:t>	Rhode Island was the last to accept (by 34 to 32) </a:t>
            </a:r>
          </a:p>
        </p:txBody>
      </p:sp>
    </p:spTree>
    <p:extLst>
      <p:ext uri="{BB962C8B-B14F-4D97-AF65-F5344CB8AC3E}">
        <p14:creationId xmlns:p14="http://schemas.microsoft.com/office/powerpoint/2010/main" val="39650363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085B5-44C8-4699-9A0B-A674886BF683}"/>
              </a:ext>
            </a:extLst>
          </p:cNvPr>
          <p:cNvSpPr>
            <a:spLocks noGrp="1"/>
          </p:cNvSpPr>
          <p:nvPr>
            <p:ph type="title"/>
          </p:nvPr>
        </p:nvSpPr>
        <p:spPr>
          <a:xfrm>
            <a:off x="913794" y="609600"/>
            <a:ext cx="10446631" cy="1567070"/>
          </a:xfrm>
        </p:spPr>
        <p:txBody>
          <a:bodyPr>
            <a:normAutofit fontScale="90000"/>
          </a:bodyPr>
          <a:lstStyle/>
          <a:p>
            <a:r>
              <a:rPr lang="en-US" dirty="0"/>
              <a:t>85 original essays by Publius, published in a variety of newspapers, then drawn together as the Federalist Papers</a:t>
            </a:r>
            <a:endParaRPr lang="en-GB" dirty="0"/>
          </a:p>
        </p:txBody>
      </p:sp>
      <p:sp>
        <p:nvSpPr>
          <p:cNvPr id="3" name="Content Placeholder 2">
            <a:extLst>
              <a:ext uri="{FF2B5EF4-FFF2-40B4-BE49-F238E27FC236}">
                <a16:creationId xmlns:a16="http://schemas.microsoft.com/office/drawing/2014/main" id="{5A34AAE5-4836-4EEC-B33D-59EA4AA1FD51}"/>
              </a:ext>
            </a:extLst>
          </p:cNvPr>
          <p:cNvSpPr>
            <a:spLocks noGrp="1"/>
          </p:cNvSpPr>
          <p:nvPr>
            <p:ph idx="1"/>
          </p:nvPr>
        </p:nvSpPr>
        <p:spPr>
          <a:xfrm>
            <a:off x="913795" y="2623930"/>
            <a:ext cx="10267727" cy="3167269"/>
          </a:xfrm>
        </p:spPr>
        <p:txBody>
          <a:bodyPr/>
          <a:lstStyle/>
          <a:p>
            <a:r>
              <a:rPr lang="en-US" dirty="0"/>
              <a:t>Deeply informed by contemporary debates – which were in turn deeply informed by classical literature and enlightenment thinking.</a:t>
            </a:r>
          </a:p>
          <a:p>
            <a:r>
              <a:rPr lang="en-US" dirty="0"/>
              <a:t>Claims an improved science of politics from the times of Greece and Rome</a:t>
            </a:r>
          </a:p>
          <a:p>
            <a:r>
              <a:rPr lang="en-US" dirty="0" err="1"/>
              <a:t>Esp</a:t>
            </a:r>
            <a:r>
              <a:rPr lang="en-US" dirty="0"/>
              <a:t>: doctrines of separation of powers; legislative balances and checks, judicial independence, the system of representation (the republican principle).</a:t>
            </a:r>
          </a:p>
          <a:p>
            <a:r>
              <a:rPr lang="en-US" dirty="0"/>
              <a:t>FP 9 – Confederate Republic – Montesquieu’s doctrine</a:t>
            </a:r>
            <a:endParaRPr lang="en-GB" dirty="0"/>
          </a:p>
        </p:txBody>
      </p:sp>
    </p:spTree>
    <p:extLst>
      <p:ext uri="{BB962C8B-B14F-4D97-AF65-F5344CB8AC3E}">
        <p14:creationId xmlns:p14="http://schemas.microsoft.com/office/powerpoint/2010/main" val="25008279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2198B-9881-4D4F-ACEF-755B38399E03}"/>
              </a:ext>
            </a:extLst>
          </p:cNvPr>
          <p:cNvSpPr>
            <a:spLocks noGrp="1"/>
          </p:cNvSpPr>
          <p:nvPr>
            <p:ph type="title"/>
          </p:nvPr>
        </p:nvSpPr>
        <p:spPr>
          <a:xfrm>
            <a:off x="633743" y="609599"/>
            <a:ext cx="3413156" cy="5273675"/>
          </a:xfrm>
        </p:spPr>
        <p:txBody>
          <a:bodyPr>
            <a:normAutofit/>
          </a:bodyPr>
          <a:lstStyle/>
          <a:p>
            <a:r>
              <a:rPr lang="en-US" dirty="0"/>
              <a:t>FP 9 Jay</a:t>
            </a:r>
            <a:endParaRPr lang="en-GB" dirty="0"/>
          </a:p>
        </p:txBody>
      </p:sp>
      <p:pic>
        <p:nvPicPr>
          <p:cNvPr id="9" name="Picture 8">
            <a:extLst>
              <a:ext uri="{FF2B5EF4-FFF2-40B4-BE49-F238E27FC236}">
                <a16:creationId xmlns:a16="http://schemas.microsoft.com/office/drawing/2014/main" id="{82AABC82-C2D1-4340-A6DF-6E73DF06FCA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964" r="2807" b="1446"/>
          <a:stretch/>
        </p:blipFill>
        <p:spPr>
          <a:xfrm>
            <a:off x="4639056" y="2"/>
            <a:ext cx="7552944" cy="6857998"/>
          </a:xfrm>
          <a:prstGeom prst="rect">
            <a:avLst/>
          </a:prstGeom>
        </p:spPr>
      </p:pic>
      <p:graphicFrame>
        <p:nvGraphicFramePr>
          <p:cNvPr id="5" name="Content Placeholder 2">
            <a:extLst>
              <a:ext uri="{FF2B5EF4-FFF2-40B4-BE49-F238E27FC236}">
                <a16:creationId xmlns:a16="http://schemas.microsoft.com/office/drawing/2014/main" id="{E8C56738-65B3-46AF-B7D9-4B53F92F899A}"/>
              </a:ext>
            </a:extLst>
          </p:cNvPr>
          <p:cNvGraphicFramePr>
            <a:graphicFrameLocks noGrp="1"/>
          </p:cNvGraphicFramePr>
          <p:nvPr>
            <p:ph idx="1"/>
            <p:extLst>
              <p:ext uri="{D42A27DB-BD31-4B8C-83A1-F6EECF244321}">
                <p14:modId xmlns:p14="http://schemas.microsoft.com/office/powerpoint/2010/main" val="3100005202"/>
              </p:ext>
            </p:extLst>
          </p:nvPr>
        </p:nvGraphicFramePr>
        <p:xfrm>
          <a:off x="5282521" y="709683"/>
          <a:ext cx="6266011" cy="489954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Picture 3">
            <a:extLst>
              <a:ext uri="{FF2B5EF4-FFF2-40B4-BE49-F238E27FC236}">
                <a16:creationId xmlns:a16="http://schemas.microsoft.com/office/drawing/2014/main" id="{42F59F55-210B-F7A8-AE7C-2362DF6913E8}"/>
              </a:ext>
            </a:extLst>
          </p:cNvPr>
          <p:cNvPicPr>
            <a:picLocks noChangeAspect="1"/>
          </p:cNvPicPr>
          <p:nvPr/>
        </p:nvPicPr>
        <p:blipFill>
          <a:blip r:embed="rId9"/>
          <a:stretch>
            <a:fillRect/>
          </a:stretch>
        </p:blipFill>
        <p:spPr>
          <a:xfrm>
            <a:off x="497684" y="0"/>
            <a:ext cx="3685273" cy="2771829"/>
          </a:xfrm>
          <a:prstGeom prst="rect">
            <a:avLst/>
          </a:prstGeom>
        </p:spPr>
      </p:pic>
    </p:spTree>
    <p:extLst>
      <p:ext uri="{BB962C8B-B14F-4D97-AF65-F5344CB8AC3E}">
        <p14:creationId xmlns:p14="http://schemas.microsoft.com/office/powerpoint/2010/main" val="4079599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0A0E2-3422-4427-8936-1FE92A1A019C}"/>
              </a:ext>
            </a:extLst>
          </p:cNvPr>
          <p:cNvSpPr>
            <a:spLocks noGrp="1"/>
          </p:cNvSpPr>
          <p:nvPr>
            <p:ph type="title"/>
          </p:nvPr>
        </p:nvSpPr>
        <p:spPr/>
        <p:txBody>
          <a:bodyPr/>
          <a:lstStyle/>
          <a:p>
            <a:r>
              <a:rPr lang="en-US" dirty="0"/>
              <a:t>Aristotle  384-322 BCE</a:t>
            </a:r>
            <a:endParaRPr lang="en-GB" dirty="0"/>
          </a:p>
        </p:txBody>
      </p:sp>
      <p:pic>
        <p:nvPicPr>
          <p:cNvPr id="6" name="Content Placeholder 5">
            <a:extLst>
              <a:ext uri="{FF2B5EF4-FFF2-40B4-BE49-F238E27FC236}">
                <a16:creationId xmlns:a16="http://schemas.microsoft.com/office/drawing/2014/main" id="{DDAD48CE-8E33-4BF1-BC36-66C7DA0B4B5F}"/>
              </a:ext>
            </a:extLst>
          </p:cNvPr>
          <p:cNvPicPr>
            <a:picLocks noGrp="1" noChangeAspect="1"/>
          </p:cNvPicPr>
          <p:nvPr>
            <p:ph sz="half" idx="1"/>
          </p:nvPr>
        </p:nvPicPr>
        <p:blipFill>
          <a:blip r:embed="rId2"/>
          <a:stretch>
            <a:fillRect/>
          </a:stretch>
        </p:blipFill>
        <p:spPr>
          <a:xfrm>
            <a:off x="2158145" y="2544693"/>
            <a:ext cx="2368672" cy="2686188"/>
          </a:xfrm>
        </p:spPr>
      </p:pic>
      <p:sp>
        <p:nvSpPr>
          <p:cNvPr id="4" name="Content Placeholder 3">
            <a:extLst>
              <a:ext uri="{FF2B5EF4-FFF2-40B4-BE49-F238E27FC236}">
                <a16:creationId xmlns:a16="http://schemas.microsoft.com/office/drawing/2014/main" id="{435FD2CD-1457-41FE-A677-F9FDB9763530}"/>
              </a:ext>
            </a:extLst>
          </p:cNvPr>
          <p:cNvSpPr>
            <a:spLocks noGrp="1"/>
          </p:cNvSpPr>
          <p:nvPr>
            <p:ph sz="half" idx="2"/>
          </p:nvPr>
        </p:nvSpPr>
        <p:spPr/>
        <p:txBody>
          <a:bodyPr>
            <a:normAutofit fontScale="62500" lnSpcReduction="20000"/>
          </a:bodyPr>
          <a:lstStyle/>
          <a:p>
            <a:r>
              <a:rPr lang="en-US" dirty="0"/>
              <a:t>6 fold classification of government</a:t>
            </a:r>
          </a:p>
          <a:p>
            <a:endParaRPr lang="en-US" dirty="0"/>
          </a:p>
          <a:p>
            <a:r>
              <a:rPr lang="en-US" dirty="0"/>
              <a:t>Monarchy         Tyranny</a:t>
            </a:r>
          </a:p>
          <a:p>
            <a:r>
              <a:rPr lang="en-US" dirty="0"/>
              <a:t>Aristocracy       Oligarchy</a:t>
            </a:r>
          </a:p>
          <a:p>
            <a:r>
              <a:rPr lang="en-US" dirty="0"/>
              <a:t>Polity                 Democracy</a:t>
            </a:r>
          </a:p>
          <a:p>
            <a:r>
              <a:rPr lang="en-US" b="0" i="0" dirty="0">
                <a:solidFill>
                  <a:schemeClr val="tx1"/>
                </a:solidFill>
                <a:effectLst/>
                <a:latin typeface="Times New Roman" panose="02020603050405020304" pitchFamily="18" charset="0"/>
              </a:rPr>
              <a:t>…every city-state is a sort of community and every community is established for the sake of some good (for everyone does everything for the sake of what they believe to be good), it is clear that every community aims at some good, and the community which has the most authority of all and includes all the others aims highest, that is, at the good with the most authority. This is what is called the city-state or political community. [I.1.1252a1–7]</a:t>
            </a:r>
            <a:endParaRPr lang="en-GB" dirty="0">
              <a:solidFill>
                <a:schemeClr val="tx1"/>
              </a:solidFill>
            </a:endParaRPr>
          </a:p>
        </p:txBody>
      </p:sp>
    </p:spTree>
    <p:extLst>
      <p:ext uri="{BB962C8B-B14F-4D97-AF65-F5344CB8AC3E}">
        <p14:creationId xmlns:p14="http://schemas.microsoft.com/office/powerpoint/2010/main" val="38080165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69960A3-4EE1-43D2-ABFC-C7A03ED214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89A84A-292A-4ED8-8809-78B4EAC9FEB4}"/>
              </a:ext>
            </a:extLst>
          </p:cNvPr>
          <p:cNvSpPr>
            <a:spLocks noGrp="1"/>
          </p:cNvSpPr>
          <p:nvPr>
            <p:ph type="title"/>
          </p:nvPr>
        </p:nvSpPr>
        <p:spPr>
          <a:xfrm>
            <a:off x="913794" y="335280"/>
            <a:ext cx="10922606" cy="1188720"/>
          </a:xfrm>
        </p:spPr>
        <p:txBody>
          <a:bodyPr>
            <a:normAutofit/>
          </a:bodyPr>
          <a:lstStyle/>
          <a:p>
            <a:r>
              <a:rPr lang="en-US" dirty="0"/>
              <a:t>FP 10 Madison</a:t>
            </a:r>
            <a:endParaRPr lang="en-GB" dirty="0"/>
          </a:p>
        </p:txBody>
      </p:sp>
      <p:pic>
        <p:nvPicPr>
          <p:cNvPr id="10" name="Picture 9">
            <a:extLst>
              <a:ext uri="{FF2B5EF4-FFF2-40B4-BE49-F238E27FC236}">
                <a16:creationId xmlns:a16="http://schemas.microsoft.com/office/drawing/2014/main" id="{16ABCF9F-46A6-4370-8EC8-B1EDB4510B54}"/>
              </a:ext>
              <a:ext uri="{C183D7F6-B498-43B3-948B-1728B52AA6E4}">
                <adec:decorative xmlns:adec="http://schemas.microsoft.com/office/drawing/2017/decorative" val="1"/>
              </a:ext>
            </a:extLst>
          </p:cNvPr>
          <p:cNvPicPr preferRelativeResize="0">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98" t="2669" r="616"/>
          <a:stretch/>
        </p:blipFill>
        <p:spPr>
          <a:xfrm>
            <a:off x="-1" y="2046514"/>
            <a:ext cx="12192001" cy="4811485"/>
          </a:xfrm>
          <a:prstGeom prst="rect">
            <a:avLst/>
          </a:prstGeom>
          <a:effectLst>
            <a:innerShdw blurRad="63500" dist="50800" dir="16200000">
              <a:prstClr val="black">
                <a:alpha val="50000"/>
              </a:prstClr>
            </a:innerShdw>
          </a:effectLst>
        </p:spPr>
      </p:pic>
      <p:sp>
        <p:nvSpPr>
          <p:cNvPr id="11" name="Content Placeholder 2">
            <a:extLst>
              <a:ext uri="{FF2B5EF4-FFF2-40B4-BE49-F238E27FC236}">
                <a16:creationId xmlns:a16="http://schemas.microsoft.com/office/drawing/2014/main" id="{2BBCBDFB-85F4-4E9C-B832-8AAA65A3C819}"/>
              </a:ext>
            </a:extLst>
          </p:cNvPr>
          <p:cNvSpPr>
            <a:spLocks noGrp="1"/>
          </p:cNvSpPr>
          <p:nvPr>
            <p:ph idx="1"/>
          </p:nvPr>
        </p:nvSpPr>
        <p:spPr>
          <a:xfrm>
            <a:off x="1235528" y="1625600"/>
            <a:ext cx="10529752" cy="4897120"/>
          </a:xfrm>
        </p:spPr>
        <p:txBody>
          <a:bodyPr>
            <a:normAutofit/>
          </a:bodyPr>
          <a:lstStyle/>
          <a:p>
            <a:pPr>
              <a:lnSpc>
                <a:spcPct val="100000"/>
              </a:lnSpc>
            </a:pPr>
            <a:r>
              <a:rPr lang="en-US" sz="2000" dirty="0"/>
              <a:t>Dangers of faction in a republic: our governments are too unstable; the public good is disregarded in the conflict of rival parties and measures are often decided by the superior force of an interested and overbearing majority.</a:t>
            </a:r>
          </a:p>
          <a:p>
            <a:pPr>
              <a:lnSpc>
                <a:spcPct val="100000"/>
              </a:lnSpc>
            </a:pPr>
            <a:r>
              <a:rPr lang="en-US" sz="2000" dirty="0"/>
              <a:t>Faction – a number of citizens united and actuated by some common impulse of passion, or of interest, adverse to the rights of other citizens, or to the permanent and aggregate interests of the community.</a:t>
            </a:r>
          </a:p>
          <a:p>
            <a:pPr>
              <a:lnSpc>
                <a:spcPct val="100000"/>
              </a:lnSpc>
            </a:pPr>
            <a:r>
              <a:rPr lang="en-US" sz="2000" dirty="0"/>
              <a:t>Two ways of controlling it – removing its causes; controlling its effects</a:t>
            </a:r>
          </a:p>
          <a:p>
            <a:pPr>
              <a:lnSpc>
                <a:spcPct val="100000"/>
              </a:lnSpc>
            </a:pPr>
            <a:r>
              <a:rPr lang="en-US" sz="2000" dirty="0"/>
              <a:t>For the first we must either destroy people’s liberty, or give every citizen the same opinions, passions and interests.  Liberty is to faction what air is to fire. Can’t create unity where men are fallible, of diverse faculties, different degrees of property; inevitable that parties of interest form, and parties in relation to religion. Cannot assume wise statemen.</a:t>
            </a:r>
          </a:p>
          <a:p>
            <a:pPr>
              <a:lnSpc>
                <a:spcPct val="100000"/>
              </a:lnSpc>
            </a:pPr>
            <a:endParaRPr lang="en-GB" sz="1600" dirty="0"/>
          </a:p>
        </p:txBody>
      </p:sp>
    </p:spTree>
    <p:extLst>
      <p:ext uri="{BB962C8B-B14F-4D97-AF65-F5344CB8AC3E}">
        <p14:creationId xmlns:p14="http://schemas.microsoft.com/office/powerpoint/2010/main" val="24676054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91C3C-5306-4692-BEE6-BA0D844B8589}"/>
              </a:ext>
            </a:extLst>
          </p:cNvPr>
          <p:cNvSpPr>
            <a:spLocks noGrp="1"/>
          </p:cNvSpPr>
          <p:nvPr>
            <p:ph type="title"/>
          </p:nvPr>
        </p:nvSpPr>
        <p:spPr>
          <a:xfrm>
            <a:off x="913795" y="609600"/>
            <a:ext cx="10353762" cy="1257300"/>
          </a:xfrm>
        </p:spPr>
        <p:txBody>
          <a:bodyPr>
            <a:normAutofit/>
          </a:bodyPr>
          <a:lstStyle/>
          <a:p>
            <a:r>
              <a:rPr lang="en-US" dirty="0"/>
              <a:t>Controlling the effects of faction</a:t>
            </a:r>
            <a:endParaRPr lang="en-GB" dirty="0"/>
          </a:p>
        </p:txBody>
      </p:sp>
      <p:graphicFrame>
        <p:nvGraphicFramePr>
          <p:cNvPr id="5" name="Content Placeholder 2">
            <a:extLst>
              <a:ext uri="{FF2B5EF4-FFF2-40B4-BE49-F238E27FC236}">
                <a16:creationId xmlns:a16="http://schemas.microsoft.com/office/drawing/2014/main" id="{E4E82E89-5832-4A8E-8894-CC47CEAC32ED}"/>
              </a:ext>
            </a:extLst>
          </p:cNvPr>
          <p:cNvGraphicFramePr>
            <a:graphicFrameLocks noGrp="1"/>
          </p:cNvGraphicFramePr>
          <p:nvPr>
            <p:ph idx="1"/>
            <p:extLst>
              <p:ext uri="{D42A27DB-BD31-4B8C-83A1-F6EECF244321}">
                <p14:modId xmlns:p14="http://schemas.microsoft.com/office/powerpoint/2010/main" val="578543538"/>
              </p:ext>
            </p:extLst>
          </p:nvPr>
        </p:nvGraphicFramePr>
        <p:xfrm>
          <a:off x="914400" y="2076450"/>
          <a:ext cx="10353675" cy="3714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33930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4AB646F-3BE3-47A3-B14F-9CB84F6BF5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35B669-55CF-4A01-BA0F-96B21355D17D}"/>
              </a:ext>
            </a:extLst>
          </p:cNvPr>
          <p:cNvSpPr>
            <a:spLocks noGrp="1"/>
          </p:cNvSpPr>
          <p:nvPr>
            <p:ph type="title"/>
          </p:nvPr>
        </p:nvSpPr>
        <p:spPr>
          <a:xfrm>
            <a:off x="913795" y="609599"/>
            <a:ext cx="5978072" cy="1481150"/>
          </a:xfrm>
        </p:spPr>
        <p:txBody>
          <a:bodyPr vert="horz" lIns="91440" tIns="45720" rIns="91440" bIns="45720" rtlCol="0" anchor="ctr">
            <a:normAutofit/>
          </a:bodyPr>
          <a:lstStyle/>
          <a:p>
            <a:r>
              <a:rPr lang="en-US" sz="4000"/>
              <a:t>Why are they important</a:t>
            </a:r>
          </a:p>
        </p:txBody>
      </p:sp>
      <p:sp>
        <p:nvSpPr>
          <p:cNvPr id="3" name="Content Placeholder 2">
            <a:extLst>
              <a:ext uri="{FF2B5EF4-FFF2-40B4-BE49-F238E27FC236}">
                <a16:creationId xmlns:a16="http://schemas.microsoft.com/office/drawing/2014/main" id="{602CCD6E-207F-40B6-87C3-50A765653EAF}"/>
              </a:ext>
            </a:extLst>
          </p:cNvPr>
          <p:cNvSpPr>
            <a:spLocks noGrp="1"/>
          </p:cNvSpPr>
          <p:nvPr>
            <p:ph sz="half" idx="1"/>
          </p:nvPr>
        </p:nvSpPr>
        <p:spPr>
          <a:xfrm>
            <a:off x="913795" y="2279176"/>
            <a:ext cx="5978072" cy="3415672"/>
          </a:xfrm>
        </p:spPr>
        <p:txBody>
          <a:bodyPr vert="horz" lIns="91440" tIns="45720" rIns="91440" bIns="45720" rtlCol="0" anchor="ctr">
            <a:normAutofit/>
          </a:bodyPr>
          <a:lstStyle/>
          <a:p>
            <a:r>
              <a:rPr lang="en-US" dirty="0"/>
              <a:t>Similarities and Contrast with Rousseau</a:t>
            </a:r>
          </a:p>
          <a:p>
            <a:pPr lvl="1"/>
            <a:r>
              <a:rPr lang="en-US"/>
              <a:t>Natural society</a:t>
            </a:r>
          </a:p>
          <a:p>
            <a:pPr lvl="1"/>
            <a:r>
              <a:rPr lang="en-US"/>
              <a:t>Fears of corruption</a:t>
            </a:r>
          </a:p>
          <a:p>
            <a:pPr lvl="1"/>
            <a:r>
              <a:rPr lang="en-US"/>
              <a:t>Republic of virtue</a:t>
            </a:r>
          </a:p>
          <a:p>
            <a:pPr lvl="1"/>
            <a:r>
              <a:rPr lang="en-US"/>
              <a:t>Republic of interest</a:t>
            </a:r>
          </a:p>
          <a:p>
            <a:pPr lvl="1"/>
            <a:r>
              <a:rPr lang="en-US"/>
              <a:t>Reworking of Montesquieu - </a:t>
            </a:r>
          </a:p>
          <a:p>
            <a:endParaRPr lang="en-US"/>
          </a:p>
        </p:txBody>
      </p:sp>
      <p:pic>
        <p:nvPicPr>
          <p:cNvPr id="13" name="Picture 12">
            <a:extLst>
              <a:ext uri="{FF2B5EF4-FFF2-40B4-BE49-F238E27FC236}">
                <a16:creationId xmlns:a16="http://schemas.microsoft.com/office/drawing/2014/main" id="{E0BE7827-5B1A-4F37-BF70-19F7C5C6BDE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964" r="2807" b="1446"/>
          <a:stretch/>
        </p:blipFill>
        <p:spPr>
          <a:xfrm>
            <a:off x="7501468" y="1"/>
            <a:ext cx="4690532" cy="6858000"/>
          </a:xfrm>
          <a:prstGeom prst="rect">
            <a:avLst/>
          </a:prstGeom>
        </p:spPr>
      </p:pic>
      <p:pic>
        <p:nvPicPr>
          <p:cNvPr id="6" name="Content Placeholder 5">
            <a:extLst>
              <a:ext uri="{FF2B5EF4-FFF2-40B4-BE49-F238E27FC236}">
                <a16:creationId xmlns:a16="http://schemas.microsoft.com/office/drawing/2014/main" id="{399C04FA-9E91-427A-8754-B3485A9E8623}"/>
              </a:ext>
            </a:extLst>
          </p:cNvPr>
          <p:cNvPicPr>
            <a:picLocks noGrp="1" noChangeAspect="1"/>
          </p:cNvPicPr>
          <p:nvPr>
            <p:ph sz="half" idx="2"/>
          </p:nvPr>
        </p:nvPicPr>
        <p:blipFill rotWithShape="1">
          <a:blip r:embed="rId4"/>
          <a:srcRect l="2534" r="17719" b="3"/>
          <a:stretch/>
        </p:blipFill>
        <p:spPr>
          <a:xfrm>
            <a:off x="7620351" y="10"/>
            <a:ext cx="4571649" cy="6857990"/>
          </a:xfrm>
          <a:prstGeom prst="rect">
            <a:avLst/>
          </a:prstGeom>
        </p:spPr>
      </p:pic>
    </p:spTree>
    <p:extLst>
      <p:ext uri="{BB962C8B-B14F-4D97-AF65-F5344CB8AC3E}">
        <p14:creationId xmlns:p14="http://schemas.microsoft.com/office/powerpoint/2010/main" val="9454125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CD3C3-1765-45FF-A113-774994591B5A}"/>
              </a:ext>
            </a:extLst>
          </p:cNvPr>
          <p:cNvSpPr>
            <a:spLocks noGrp="1"/>
          </p:cNvSpPr>
          <p:nvPr>
            <p:ph type="title"/>
          </p:nvPr>
        </p:nvSpPr>
        <p:spPr/>
        <p:txBody>
          <a:bodyPr/>
          <a:lstStyle/>
          <a:p>
            <a:r>
              <a:rPr lang="en-US" dirty="0"/>
              <a:t>Institutional design</a:t>
            </a:r>
            <a:endParaRPr lang="en-GB" dirty="0"/>
          </a:p>
        </p:txBody>
      </p:sp>
      <p:sp>
        <p:nvSpPr>
          <p:cNvPr id="3" name="Content Placeholder 2">
            <a:extLst>
              <a:ext uri="{FF2B5EF4-FFF2-40B4-BE49-F238E27FC236}">
                <a16:creationId xmlns:a16="http://schemas.microsoft.com/office/drawing/2014/main" id="{0811D631-9BAA-4929-A81F-DC4A7C9ABDB3}"/>
              </a:ext>
            </a:extLst>
          </p:cNvPr>
          <p:cNvSpPr>
            <a:spLocks noGrp="1"/>
          </p:cNvSpPr>
          <p:nvPr>
            <p:ph idx="1"/>
          </p:nvPr>
        </p:nvSpPr>
        <p:spPr/>
        <p:txBody>
          <a:bodyPr>
            <a:normAutofit lnSpcReduction="10000"/>
          </a:bodyPr>
          <a:lstStyle/>
          <a:p>
            <a:r>
              <a:rPr lang="en-US" dirty="0"/>
              <a:t>Emphasis in Montesquieu and Rousseau on the suitability of institutions for the distinctive character of the people. </a:t>
            </a:r>
          </a:p>
          <a:p>
            <a:r>
              <a:rPr lang="en-US" dirty="0"/>
              <a:t>Is that present?</a:t>
            </a:r>
          </a:p>
          <a:p>
            <a:r>
              <a:rPr lang="en-US" dirty="0"/>
              <a:t>Extremely detailed </a:t>
            </a:r>
            <a:r>
              <a:rPr lang="en-US" dirty="0" err="1"/>
              <a:t>defence</a:t>
            </a:r>
            <a:r>
              <a:rPr lang="en-US" dirty="0"/>
              <a:t> of institutional structure of Federal government and its relation to the State governments and to the states. Turning theory into practice. Devil is in the detail.  Highly political document. </a:t>
            </a:r>
          </a:p>
          <a:p>
            <a:r>
              <a:rPr lang="en-US" dirty="0"/>
              <a:t>As we saw from Paine’s statement last week – there is a sense of America as different.</a:t>
            </a:r>
          </a:p>
          <a:p>
            <a:r>
              <a:rPr lang="en-US" dirty="0"/>
              <a:t>BUT…</a:t>
            </a:r>
            <a:endParaRPr lang="en-GB" dirty="0"/>
          </a:p>
        </p:txBody>
      </p:sp>
    </p:spTree>
    <p:extLst>
      <p:ext uri="{BB962C8B-B14F-4D97-AF65-F5344CB8AC3E}">
        <p14:creationId xmlns:p14="http://schemas.microsoft.com/office/powerpoint/2010/main" val="21617006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D0CD4-319A-4260-AA3C-070C579A4789}"/>
              </a:ext>
            </a:extLst>
          </p:cNvPr>
          <p:cNvSpPr>
            <a:spLocks noGrp="1"/>
          </p:cNvSpPr>
          <p:nvPr>
            <p:ph type="title"/>
          </p:nvPr>
        </p:nvSpPr>
        <p:spPr>
          <a:xfrm>
            <a:off x="913795" y="609600"/>
            <a:ext cx="10353762" cy="1257300"/>
          </a:xfrm>
        </p:spPr>
        <p:txBody>
          <a:bodyPr>
            <a:normAutofit/>
          </a:bodyPr>
          <a:lstStyle/>
          <a:p>
            <a:r>
              <a:rPr lang="en-US" dirty="0"/>
              <a:t>Institutional design 2</a:t>
            </a:r>
            <a:endParaRPr lang="en-GB" dirty="0"/>
          </a:p>
        </p:txBody>
      </p:sp>
      <p:graphicFrame>
        <p:nvGraphicFramePr>
          <p:cNvPr id="5" name="Content Placeholder 2">
            <a:extLst>
              <a:ext uri="{FF2B5EF4-FFF2-40B4-BE49-F238E27FC236}">
                <a16:creationId xmlns:a16="http://schemas.microsoft.com/office/drawing/2014/main" id="{C6C36B64-BC89-4269-B39F-757924AE11EA}"/>
              </a:ext>
            </a:extLst>
          </p:cNvPr>
          <p:cNvGraphicFramePr>
            <a:graphicFrameLocks noGrp="1"/>
          </p:cNvGraphicFramePr>
          <p:nvPr>
            <p:ph idx="1"/>
            <p:extLst>
              <p:ext uri="{D42A27DB-BD31-4B8C-83A1-F6EECF244321}">
                <p14:modId xmlns:p14="http://schemas.microsoft.com/office/powerpoint/2010/main" val="2960865523"/>
              </p:ext>
            </p:extLst>
          </p:nvPr>
        </p:nvGraphicFramePr>
        <p:xfrm>
          <a:off x="914400" y="2076450"/>
          <a:ext cx="10353675" cy="3714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720120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1028" name="Rectangle 134">
            <a:extLst>
              <a:ext uri="{FF2B5EF4-FFF2-40B4-BE49-F238E27FC236}">
                <a16:creationId xmlns:a16="http://schemas.microsoft.com/office/drawing/2014/main" id="{95CB840F-8E41-4CA5-B79B-25CC80AD23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8E76F6F-D446-4602-A074-C9FDA852A336}"/>
              </a:ext>
            </a:extLst>
          </p:cNvPr>
          <p:cNvSpPr>
            <a:spLocks noGrp="1"/>
          </p:cNvSpPr>
          <p:nvPr>
            <p:ph type="title"/>
          </p:nvPr>
        </p:nvSpPr>
        <p:spPr>
          <a:xfrm>
            <a:off x="913796" y="643465"/>
            <a:ext cx="3382638" cy="1370605"/>
          </a:xfrm>
        </p:spPr>
        <p:txBody>
          <a:bodyPr>
            <a:normAutofit/>
          </a:bodyPr>
          <a:lstStyle/>
          <a:p>
            <a:pPr algn="l"/>
            <a:r>
              <a:rPr lang="en-US" sz="3000"/>
              <a:t>Founding Fathers and History</a:t>
            </a:r>
            <a:endParaRPr lang="en-GB" sz="3000"/>
          </a:p>
        </p:txBody>
      </p:sp>
      <p:sp>
        <p:nvSpPr>
          <p:cNvPr id="3" name="Content Placeholder 2">
            <a:extLst>
              <a:ext uri="{FF2B5EF4-FFF2-40B4-BE49-F238E27FC236}">
                <a16:creationId xmlns:a16="http://schemas.microsoft.com/office/drawing/2014/main" id="{E0EAEE87-1445-4895-B977-4BB805F7C5C4}"/>
              </a:ext>
            </a:extLst>
          </p:cNvPr>
          <p:cNvSpPr>
            <a:spLocks noGrp="1"/>
          </p:cNvSpPr>
          <p:nvPr>
            <p:ph idx="1"/>
          </p:nvPr>
        </p:nvSpPr>
        <p:spPr>
          <a:xfrm>
            <a:off x="913796" y="2247153"/>
            <a:ext cx="3358084" cy="3544046"/>
          </a:xfrm>
        </p:spPr>
        <p:txBody>
          <a:bodyPr>
            <a:normAutofit/>
          </a:bodyPr>
          <a:lstStyle/>
          <a:p>
            <a:r>
              <a:rPr lang="en-US" sz="1800" dirty="0"/>
              <a:t>Constitutional interpretation – as a very live element</a:t>
            </a:r>
          </a:p>
          <a:p>
            <a:r>
              <a:rPr lang="en-US" sz="1800" dirty="0"/>
              <a:t>Founding Covenant</a:t>
            </a:r>
          </a:p>
          <a:p>
            <a:r>
              <a:rPr lang="en-US" sz="1800" dirty="0"/>
              <a:t>Manifest destiny</a:t>
            </a:r>
          </a:p>
          <a:p>
            <a:r>
              <a:rPr lang="en-US" sz="1800" dirty="0"/>
              <a:t>American exceptionalism</a:t>
            </a:r>
          </a:p>
          <a:p>
            <a:endParaRPr lang="en-US" sz="1800" dirty="0"/>
          </a:p>
          <a:p>
            <a:endParaRPr lang="en-US" sz="1800" dirty="0"/>
          </a:p>
          <a:p>
            <a:endParaRPr lang="en-GB" sz="1800" dirty="0"/>
          </a:p>
        </p:txBody>
      </p:sp>
      <p:pic>
        <p:nvPicPr>
          <p:cNvPr id="1026" name="Picture 2">
            <a:extLst>
              <a:ext uri="{FF2B5EF4-FFF2-40B4-BE49-F238E27FC236}">
                <a16:creationId xmlns:a16="http://schemas.microsoft.com/office/drawing/2014/main" id="{2CE4D365-F2E7-4BC1-8744-BF88CF291A8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915348" y="744964"/>
            <a:ext cx="6633184" cy="4944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3767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4FF02-2645-48E9-92EA-A1DB52613CCB}"/>
              </a:ext>
            </a:extLst>
          </p:cNvPr>
          <p:cNvSpPr>
            <a:spLocks noGrp="1"/>
          </p:cNvSpPr>
          <p:nvPr>
            <p:ph type="title"/>
          </p:nvPr>
        </p:nvSpPr>
        <p:spPr/>
        <p:txBody>
          <a:bodyPr>
            <a:normAutofit fontScale="90000"/>
          </a:bodyPr>
          <a:lstStyle/>
          <a:p>
            <a:r>
              <a:rPr lang="en-US" dirty="0"/>
              <a:t>Oops – and another thing… or two, or more</a:t>
            </a:r>
            <a:endParaRPr lang="en-GB" dirty="0"/>
          </a:p>
        </p:txBody>
      </p:sp>
      <p:sp>
        <p:nvSpPr>
          <p:cNvPr id="3" name="Content Placeholder 2">
            <a:extLst>
              <a:ext uri="{FF2B5EF4-FFF2-40B4-BE49-F238E27FC236}">
                <a16:creationId xmlns:a16="http://schemas.microsoft.com/office/drawing/2014/main" id="{98EFCACC-DF87-4B3C-A99F-681B617D050F}"/>
              </a:ext>
            </a:extLst>
          </p:cNvPr>
          <p:cNvSpPr>
            <a:spLocks noGrp="1"/>
          </p:cNvSpPr>
          <p:nvPr>
            <p:ph idx="1"/>
          </p:nvPr>
        </p:nvSpPr>
        <p:spPr/>
        <p:txBody>
          <a:bodyPr>
            <a:normAutofit fontScale="92500" lnSpcReduction="10000"/>
          </a:bodyPr>
          <a:lstStyle/>
          <a:p>
            <a:r>
              <a:rPr lang="en-US" dirty="0"/>
              <a:t>Bill of rights and their place</a:t>
            </a:r>
          </a:p>
          <a:p>
            <a:r>
              <a:rPr lang="en-US" dirty="0"/>
              <a:t>Judicial review</a:t>
            </a:r>
          </a:p>
          <a:p>
            <a:r>
              <a:rPr lang="en-US" dirty="0"/>
              <a:t>Direct election of Senate</a:t>
            </a:r>
          </a:p>
          <a:p>
            <a:r>
              <a:rPr lang="en-US" dirty="0"/>
              <a:t>Direct election of the President</a:t>
            </a:r>
          </a:p>
          <a:p>
            <a:r>
              <a:rPr lang="en-US" dirty="0"/>
              <a:t>Limiting terms of office for Presidents</a:t>
            </a:r>
          </a:p>
          <a:p>
            <a:r>
              <a:rPr lang="en-US" dirty="0"/>
              <a:t>Slavery – and apportionment (Art 1, s. 3)</a:t>
            </a:r>
          </a:p>
          <a:p>
            <a:endParaRPr lang="en-GB" dirty="0"/>
          </a:p>
          <a:p>
            <a:r>
              <a:rPr lang="en-GB" dirty="0"/>
              <a:t>But compare with France’s 5 republics</a:t>
            </a:r>
          </a:p>
        </p:txBody>
      </p:sp>
    </p:spTree>
    <p:extLst>
      <p:ext uri="{BB962C8B-B14F-4D97-AF65-F5344CB8AC3E}">
        <p14:creationId xmlns:p14="http://schemas.microsoft.com/office/powerpoint/2010/main" val="2487363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4">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55" name="Rectangle 54">
            <a:extLst>
              <a:ext uri="{FF2B5EF4-FFF2-40B4-BE49-F238E27FC236}">
                <a16:creationId xmlns:a16="http://schemas.microsoft.com/office/drawing/2014/main" id="{0EF2A0DA-AE81-4A45-972E-646AC2870C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oudy Old Style"/>
              <a:ea typeface="+mn-ea"/>
              <a:cs typeface="+mn-cs"/>
            </a:endParaRPr>
          </a:p>
        </p:txBody>
      </p:sp>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5">
            <a:extLst>
              <a:ext uri="{28A0092B-C50C-407E-A947-70E740481C1C}">
                <a14:useLocalDpi xmlns:a14="http://schemas.microsoft.com/office/drawing/2010/main" val="0"/>
              </a:ext>
            </a:extLst>
          </a:blip>
          <a:srcRect b="-1"/>
          <a:stretch/>
        </p:blipFill>
        <p:spPr>
          <a:xfrm>
            <a:off x="-8622" y="10"/>
            <a:ext cx="6096000" cy="6857990"/>
          </a:xfrm>
          <a:prstGeom prst="rect">
            <a:avLst/>
          </a:prstGeom>
        </p:spPr>
      </p:pic>
      <p:pic>
        <p:nvPicPr>
          <p:cNvPr id="57" name="Picture 56">
            <a:extLst>
              <a:ext uri="{FF2B5EF4-FFF2-40B4-BE49-F238E27FC236}">
                <a16:creationId xmlns:a16="http://schemas.microsoft.com/office/drawing/2014/main" id="{B536FA4E-0152-4E27-91DA-0FC22D1846B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a:stretch/>
        </p:blipFill>
        <p:spPr>
          <a:xfrm>
            <a:off x="6257026" y="1"/>
            <a:ext cx="5934973" cy="6858000"/>
          </a:xfrm>
          <a:prstGeom prst="rect">
            <a:avLst/>
          </a:prstGeom>
        </p:spPr>
      </p:pic>
      <p:sp>
        <p:nvSpPr>
          <p:cNvPr id="2" name="Title 1">
            <a:extLst>
              <a:ext uri="{FF2B5EF4-FFF2-40B4-BE49-F238E27FC236}">
                <a16:creationId xmlns:a16="http://schemas.microsoft.com/office/drawing/2014/main" id="{89559F60-4CE1-4E2F-86EA-1B60679F1F4A}"/>
              </a:ext>
            </a:extLst>
          </p:cNvPr>
          <p:cNvSpPr>
            <a:spLocks noGrp="1"/>
          </p:cNvSpPr>
          <p:nvPr>
            <p:ph type="title"/>
          </p:nvPr>
        </p:nvSpPr>
        <p:spPr>
          <a:xfrm>
            <a:off x="6900493" y="609600"/>
            <a:ext cx="4538124" cy="970450"/>
          </a:xfrm>
        </p:spPr>
        <p:txBody>
          <a:bodyPr anchor="b">
            <a:normAutofit fontScale="90000"/>
          </a:bodyPr>
          <a:lstStyle/>
          <a:p>
            <a:pPr algn="l"/>
            <a:r>
              <a:rPr lang="en-US" sz="4000" dirty="0"/>
              <a:t>Polybius 200-120 BCE</a:t>
            </a:r>
            <a:br>
              <a:rPr lang="en-US" sz="4000" dirty="0"/>
            </a:br>
            <a:endParaRPr lang="en-US" sz="4000" dirty="0"/>
          </a:p>
        </p:txBody>
      </p:sp>
      <p:sp>
        <p:nvSpPr>
          <p:cNvPr id="24" name="Content Placeholder 2">
            <a:extLst>
              <a:ext uri="{FF2B5EF4-FFF2-40B4-BE49-F238E27FC236}">
                <a16:creationId xmlns:a16="http://schemas.microsoft.com/office/drawing/2014/main" id="{F260476B-CCA6-412B-A9C5-399C34AE6F05}"/>
              </a:ext>
            </a:extLst>
          </p:cNvPr>
          <p:cNvSpPr>
            <a:spLocks noGrp="1"/>
          </p:cNvSpPr>
          <p:nvPr>
            <p:ph idx="1"/>
          </p:nvPr>
        </p:nvSpPr>
        <p:spPr>
          <a:xfrm>
            <a:off x="6900493" y="1732449"/>
            <a:ext cx="4403596" cy="4058751"/>
          </a:xfrm>
        </p:spPr>
        <p:txBody>
          <a:bodyPr anchor="t">
            <a:normAutofit fontScale="92500"/>
          </a:bodyPr>
          <a:lstStyle/>
          <a:p>
            <a:pPr marL="36900" lvl="0" indent="0">
              <a:buNone/>
            </a:pPr>
            <a:r>
              <a:rPr lang="en-US" sz="2400" dirty="0"/>
              <a:t>The Rise of the Roman Empire</a:t>
            </a:r>
          </a:p>
          <a:p>
            <a:pPr marL="36900" lvl="0" indent="0">
              <a:buNone/>
            </a:pPr>
            <a:r>
              <a:rPr lang="en-US" sz="2400" dirty="0"/>
              <a:t>Greek – forced to move to Rome after Greek defeat at Macedon in 167 BCE – where he became friends with the son of the Roman general who had led the Roman forces at Macedon, Scipio </a:t>
            </a:r>
            <a:r>
              <a:rPr lang="en-US" sz="2400" dirty="0" err="1"/>
              <a:t>Amelianus</a:t>
            </a:r>
            <a:r>
              <a:rPr lang="en-US" sz="2400" dirty="0"/>
              <a:t>.  Allowed to return to Greece in 150, but remained close, and accompanied him in the 3</a:t>
            </a:r>
            <a:r>
              <a:rPr lang="en-US" sz="2400" baseline="30000" dirty="0"/>
              <a:t>rd</a:t>
            </a:r>
            <a:r>
              <a:rPr lang="en-US" sz="2400" dirty="0"/>
              <a:t> Punic War against Carthage. </a:t>
            </a:r>
          </a:p>
        </p:txBody>
      </p:sp>
      <p:pic>
        <p:nvPicPr>
          <p:cNvPr id="5" name="Picture 4">
            <a:extLst>
              <a:ext uri="{FF2B5EF4-FFF2-40B4-BE49-F238E27FC236}">
                <a16:creationId xmlns:a16="http://schemas.microsoft.com/office/drawing/2014/main" id="{A40509B2-B129-439C-B925-1A7A9D8FA8C9}"/>
              </a:ext>
            </a:extLst>
          </p:cNvPr>
          <p:cNvPicPr>
            <a:picLocks noChangeAspect="1"/>
          </p:cNvPicPr>
          <p:nvPr/>
        </p:nvPicPr>
        <p:blipFill>
          <a:blip r:embed="rId7"/>
          <a:stretch>
            <a:fillRect/>
          </a:stretch>
        </p:blipFill>
        <p:spPr>
          <a:xfrm>
            <a:off x="1642378" y="1094825"/>
            <a:ext cx="3073558" cy="3867349"/>
          </a:xfrm>
          <a:prstGeom prst="rect">
            <a:avLst/>
          </a:prstGeom>
        </p:spPr>
      </p:pic>
    </p:spTree>
    <p:extLst>
      <p:ext uri="{BB962C8B-B14F-4D97-AF65-F5344CB8AC3E}">
        <p14:creationId xmlns:p14="http://schemas.microsoft.com/office/powerpoint/2010/main" val="3220235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D8F8A-8A50-4C0E-A179-9D8E7235C83A}"/>
              </a:ext>
            </a:extLst>
          </p:cNvPr>
          <p:cNvSpPr>
            <a:spLocks noGrp="1"/>
          </p:cNvSpPr>
          <p:nvPr>
            <p:ph type="title"/>
          </p:nvPr>
        </p:nvSpPr>
        <p:spPr/>
        <p:txBody>
          <a:bodyPr/>
          <a:lstStyle/>
          <a:p>
            <a:r>
              <a:rPr lang="en-US" dirty="0"/>
              <a:t>Book 6 sect. 2-11</a:t>
            </a:r>
            <a:endParaRPr lang="en-GB" dirty="0"/>
          </a:p>
        </p:txBody>
      </p:sp>
      <p:sp>
        <p:nvSpPr>
          <p:cNvPr id="3" name="Content Placeholder 2">
            <a:extLst>
              <a:ext uri="{FF2B5EF4-FFF2-40B4-BE49-F238E27FC236}">
                <a16:creationId xmlns:a16="http://schemas.microsoft.com/office/drawing/2014/main" id="{CE882BC9-20AE-4E89-8E47-D7D09B664A28}"/>
              </a:ext>
            </a:extLst>
          </p:cNvPr>
          <p:cNvSpPr>
            <a:spLocks noGrp="1"/>
          </p:cNvSpPr>
          <p:nvPr>
            <p:ph idx="1"/>
          </p:nvPr>
        </p:nvSpPr>
        <p:spPr/>
        <p:txBody>
          <a:bodyPr>
            <a:normAutofit fontScale="92500" lnSpcReduction="10000"/>
          </a:bodyPr>
          <a:lstStyle/>
          <a:p>
            <a:r>
              <a:rPr lang="en-US" dirty="0"/>
              <a:t>Analysis of political constitutions</a:t>
            </a:r>
          </a:p>
          <a:p>
            <a:r>
              <a:rPr lang="en-US" dirty="0"/>
              <a:t>Generally distinguished into 3 types: Monarchy, Aristocracy and Democracy</a:t>
            </a:r>
          </a:p>
          <a:p>
            <a:r>
              <a:rPr lang="en-US" dirty="0"/>
              <a:t>Resists the typology as overly normative – involving arguments about the best states</a:t>
            </a:r>
          </a:p>
          <a:p>
            <a:r>
              <a:rPr lang="en-US" dirty="0"/>
              <a:t>Kinship – only where rule by one man – and where he is voluntarily accepted by his subjects, and which are governed by an appeal to reason rather than fear or force.</a:t>
            </a:r>
          </a:p>
          <a:p>
            <a:r>
              <a:rPr lang="en-US" dirty="0"/>
              <a:t>Aristocracy – the </a:t>
            </a:r>
            <a:r>
              <a:rPr lang="en-US" dirty="0" err="1"/>
              <a:t>justest</a:t>
            </a:r>
            <a:r>
              <a:rPr lang="en-US" dirty="0"/>
              <a:t> and wisest men who have been selected on their merits </a:t>
            </a:r>
          </a:p>
          <a:p>
            <a:r>
              <a:rPr lang="en-US" dirty="0"/>
              <a:t>Democracy – not where the people are free to do what they want – but where it is customary to reverence the gods, to care for our parents, to respect our elders, to obey the laws, and to ensure that the will of the majority prevails.</a:t>
            </a:r>
            <a:endParaRPr lang="en-GB" dirty="0"/>
          </a:p>
        </p:txBody>
      </p:sp>
    </p:spTree>
    <p:extLst>
      <p:ext uri="{BB962C8B-B14F-4D97-AF65-F5344CB8AC3E}">
        <p14:creationId xmlns:p14="http://schemas.microsoft.com/office/powerpoint/2010/main" val="3577913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68212-B8A9-479E-B24E-87C3E9D633EE}"/>
              </a:ext>
            </a:extLst>
          </p:cNvPr>
          <p:cNvSpPr>
            <a:spLocks noGrp="1"/>
          </p:cNvSpPr>
          <p:nvPr>
            <p:ph type="title"/>
          </p:nvPr>
        </p:nvSpPr>
        <p:spPr/>
        <p:txBody>
          <a:bodyPr>
            <a:normAutofit fontScale="90000"/>
          </a:bodyPr>
          <a:lstStyle/>
          <a:p>
            <a:r>
              <a:rPr lang="en-US" dirty="0"/>
              <a:t>The cycle of states and revolutions</a:t>
            </a:r>
            <a:br>
              <a:rPr lang="en-US" dirty="0"/>
            </a:br>
            <a:r>
              <a:rPr lang="en-US" dirty="0"/>
              <a:t>(Polybius) </a:t>
            </a:r>
            <a:endParaRPr lang="en-GB" dirty="0"/>
          </a:p>
        </p:txBody>
      </p:sp>
      <p:sp>
        <p:nvSpPr>
          <p:cNvPr id="3" name="Text Placeholder 2">
            <a:extLst>
              <a:ext uri="{FF2B5EF4-FFF2-40B4-BE49-F238E27FC236}">
                <a16:creationId xmlns:a16="http://schemas.microsoft.com/office/drawing/2014/main" id="{8980D278-FC27-4FB2-863C-7A59DA16C519}"/>
              </a:ext>
            </a:extLst>
          </p:cNvPr>
          <p:cNvSpPr>
            <a:spLocks noGrp="1"/>
          </p:cNvSpPr>
          <p:nvPr>
            <p:ph type="body" idx="1"/>
          </p:nvPr>
        </p:nvSpPr>
        <p:spPr/>
        <p:txBody>
          <a:bodyPr/>
          <a:lstStyle/>
          <a:p>
            <a:r>
              <a:rPr lang="en-US" dirty="0"/>
              <a:t>Kingship/Tyranny</a:t>
            </a:r>
            <a:endParaRPr lang="en-GB" dirty="0"/>
          </a:p>
        </p:txBody>
      </p:sp>
      <p:sp>
        <p:nvSpPr>
          <p:cNvPr id="4" name="Text Placeholder 3">
            <a:extLst>
              <a:ext uri="{FF2B5EF4-FFF2-40B4-BE49-F238E27FC236}">
                <a16:creationId xmlns:a16="http://schemas.microsoft.com/office/drawing/2014/main" id="{988DBC6D-36E8-47BF-9581-1C1924860A3C}"/>
              </a:ext>
            </a:extLst>
          </p:cNvPr>
          <p:cNvSpPr>
            <a:spLocks noGrp="1"/>
          </p:cNvSpPr>
          <p:nvPr>
            <p:ph type="body" sz="half" idx="15"/>
          </p:nvPr>
        </p:nvSpPr>
        <p:spPr/>
        <p:txBody>
          <a:bodyPr/>
          <a:lstStyle/>
          <a:p>
            <a:r>
              <a:rPr lang="en-US" dirty="0"/>
              <a:t>Rule by single individual</a:t>
            </a:r>
          </a:p>
          <a:p>
            <a:endParaRPr lang="en-US" dirty="0"/>
          </a:p>
          <a:p>
            <a:r>
              <a:rPr lang="en-US" dirty="0"/>
              <a:t>Rule in the interests of</a:t>
            </a:r>
          </a:p>
          <a:p>
            <a:r>
              <a:rPr lang="en-US" dirty="0"/>
              <a:t> the state vs the ruler</a:t>
            </a:r>
          </a:p>
          <a:p>
            <a:endParaRPr lang="en-US" dirty="0"/>
          </a:p>
          <a:p>
            <a:r>
              <a:rPr lang="en-US" dirty="0"/>
              <a:t>Corruption and overthrow</a:t>
            </a:r>
            <a:endParaRPr lang="en-GB" dirty="0"/>
          </a:p>
        </p:txBody>
      </p:sp>
      <p:sp>
        <p:nvSpPr>
          <p:cNvPr id="5" name="Text Placeholder 4">
            <a:extLst>
              <a:ext uri="{FF2B5EF4-FFF2-40B4-BE49-F238E27FC236}">
                <a16:creationId xmlns:a16="http://schemas.microsoft.com/office/drawing/2014/main" id="{D80F593A-DE8A-4104-81AA-042BE961F4FC}"/>
              </a:ext>
            </a:extLst>
          </p:cNvPr>
          <p:cNvSpPr>
            <a:spLocks noGrp="1"/>
          </p:cNvSpPr>
          <p:nvPr>
            <p:ph type="body" sz="quarter" idx="3"/>
          </p:nvPr>
        </p:nvSpPr>
        <p:spPr/>
        <p:txBody>
          <a:bodyPr/>
          <a:lstStyle/>
          <a:p>
            <a:r>
              <a:rPr lang="en-US" dirty="0"/>
              <a:t>Aristocracy/ Oligarchy</a:t>
            </a:r>
            <a:endParaRPr lang="en-GB" dirty="0"/>
          </a:p>
        </p:txBody>
      </p:sp>
      <p:sp>
        <p:nvSpPr>
          <p:cNvPr id="6" name="Text Placeholder 5">
            <a:extLst>
              <a:ext uri="{FF2B5EF4-FFF2-40B4-BE49-F238E27FC236}">
                <a16:creationId xmlns:a16="http://schemas.microsoft.com/office/drawing/2014/main" id="{846B3F32-3201-4FE6-BD01-6061D69F070A}"/>
              </a:ext>
            </a:extLst>
          </p:cNvPr>
          <p:cNvSpPr>
            <a:spLocks noGrp="1"/>
          </p:cNvSpPr>
          <p:nvPr>
            <p:ph type="body" sz="half" idx="16"/>
          </p:nvPr>
        </p:nvSpPr>
        <p:spPr/>
        <p:txBody>
          <a:bodyPr/>
          <a:lstStyle/>
          <a:p>
            <a:r>
              <a:rPr lang="en-US" dirty="0"/>
              <a:t>Rule by the few</a:t>
            </a:r>
            <a:endParaRPr lang="en-GB" dirty="0"/>
          </a:p>
          <a:p>
            <a:endParaRPr lang="en-US" dirty="0"/>
          </a:p>
          <a:p>
            <a:r>
              <a:rPr lang="en-US" dirty="0"/>
              <a:t>Rule in the interests of</a:t>
            </a:r>
          </a:p>
          <a:p>
            <a:r>
              <a:rPr lang="en-US" dirty="0"/>
              <a:t> the state vs the rulers</a:t>
            </a:r>
          </a:p>
          <a:p>
            <a:endParaRPr lang="en-US" dirty="0"/>
          </a:p>
          <a:p>
            <a:r>
              <a:rPr lang="en-US" dirty="0"/>
              <a:t>Corruption and overthrow</a:t>
            </a:r>
            <a:endParaRPr lang="en-GB" dirty="0"/>
          </a:p>
        </p:txBody>
      </p:sp>
      <p:sp>
        <p:nvSpPr>
          <p:cNvPr id="7" name="Text Placeholder 6">
            <a:extLst>
              <a:ext uri="{FF2B5EF4-FFF2-40B4-BE49-F238E27FC236}">
                <a16:creationId xmlns:a16="http://schemas.microsoft.com/office/drawing/2014/main" id="{8685722F-0193-4E4A-B007-65A7ED828264}"/>
              </a:ext>
            </a:extLst>
          </p:cNvPr>
          <p:cNvSpPr>
            <a:spLocks noGrp="1"/>
          </p:cNvSpPr>
          <p:nvPr>
            <p:ph type="body" sz="quarter" idx="13"/>
          </p:nvPr>
        </p:nvSpPr>
        <p:spPr/>
        <p:txBody>
          <a:bodyPr/>
          <a:lstStyle/>
          <a:p>
            <a:r>
              <a:rPr lang="en-US" dirty="0"/>
              <a:t>Polity/Democracy</a:t>
            </a:r>
          </a:p>
          <a:p>
            <a:r>
              <a:rPr lang="en-US" dirty="0"/>
              <a:t>Or Democracy/Mob rule</a:t>
            </a:r>
            <a:endParaRPr lang="en-GB" dirty="0"/>
          </a:p>
        </p:txBody>
      </p:sp>
      <p:sp>
        <p:nvSpPr>
          <p:cNvPr id="8" name="Text Placeholder 7">
            <a:extLst>
              <a:ext uri="{FF2B5EF4-FFF2-40B4-BE49-F238E27FC236}">
                <a16:creationId xmlns:a16="http://schemas.microsoft.com/office/drawing/2014/main" id="{9FA699E7-C086-42D9-9BE0-990CB0F4BF63}"/>
              </a:ext>
            </a:extLst>
          </p:cNvPr>
          <p:cNvSpPr>
            <a:spLocks noGrp="1"/>
          </p:cNvSpPr>
          <p:nvPr>
            <p:ph type="body" sz="half" idx="17"/>
          </p:nvPr>
        </p:nvSpPr>
        <p:spPr/>
        <p:txBody>
          <a:bodyPr/>
          <a:lstStyle/>
          <a:p>
            <a:r>
              <a:rPr lang="en-US" dirty="0"/>
              <a:t>Rule by the many</a:t>
            </a:r>
          </a:p>
          <a:p>
            <a:endParaRPr lang="en-US" dirty="0"/>
          </a:p>
          <a:p>
            <a:r>
              <a:rPr lang="en-US" dirty="0"/>
              <a:t>Rule justly vs license and lawlessness</a:t>
            </a:r>
          </a:p>
          <a:p>
            <a:endParaRPr lang="en-US" dirty="0"/>
          </a:p>
          <a:p>
            <a:endParaRPr lang="en-GB" dirty="0"/>
          </a:p>
          <a:p>
            <a:r>
              <a:rPr lang="en-GB" dirty="0"/>
              <a:t>Corruption and overthrow</a:t>
            </a:r>
          </a:p>
          <a:p>
            <a:r>
              <a:rPr lang="en-GB" dirty="0"/>
              <a:t>‘after which they must once more find a master and a despot</a:t>
            </a:r>
          </a:p>
        </p:txBody>
      </p:sp>
    </p:spTree>
    <p:extLst>
      <p:ext uri="{BB962C8B-B14F-4D97-AF65-F5344CB8AC3E}">
        <p14:creationId xmlns:p14="http://schemas.microsoft.com/office/powerpoint/2010/main" val="4171044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00618B-8DE1-43A5-B564-54424494CEEC}"/>
              </a:ext>
            </a:extLst>
          </p:cNvPr>
          <p:cNvSpPr>
            <a:spLocks noGrp="1"/>
          </p:cNvSpPr>
          <p:nvPr>
            <p:ph type="title"/>
          </p:nvPr>
        </p:nvSpPr>
        <p:spPr/>
        <p:txBody>
          <a:bodyPr/>
          <a:lstStyle/>
          <a:p>
            <a:r>
              <a:rPr lang="en-US" dirty="0"/>
              <a:t>Lycurgus – Spartan Law-giver  820 BCE</a:t>
            </a:r>
            <a:endParaRPr lang="en-GB" dirty="0"/>
          </a:p>
        </p:txBody>
      </p:sp>
      <p:sp>
        <p:nvSpPr>
          <p:cNvPr id="3" name="Content Placeholder 2">
            <a:extLst>
              <a:ext uri="{FF2B5EF4-FFF2-40B4-BE49-F238E27FC236}">
                <a16:creationId xmlns:a16="http://schemas.microsoft.com/office/drawing/2014/main" id="{18C12E1E-CDE6-4825-9475-F1A97AC8896A}"/>
              </a:ext>
            </a:extLst>
          </p:cNvPr>
          <p:cNvSpPr>
            <a:spLocks noGrp="1"/>
          </p:cNvSpPr>
          <p:nvPr>
            <p:ph idx="1"/>
          </p:nvPr>
        </p:nvSpPr>
        <p:spPr>
          <a:xfrm>
            <a:off x="913795" y="1768980"/>
            <a:ext cx="6324493" cy="4022220"/>
          </a:xfrm>
        </p:spPr>
        <p:txBody>
          <a:bodyPr/>
          <a:lstStyle/>
          <a:p>
            <a:r>
              <a:rPr lang="en-US" dirty="0"/>
              <a:t>‘he (Lycurgus) took the view that every type of constitution which is simple and founded on a single principle is unstable, because it quickly degenerates into that form of corruption which is peculiar to and inherent in it. </a:t>
            </a:r>
            <a:r>
              <a:rPr lang="en-US" i="1" dirty="0"/>
              <a:t>For just as rust eats iron, and wood worms or ship worms eat away timber, and these substances are destroyed by the processes which are generated within themselves, so each constitution possesses its own inherent and inseparable vice. </a:t>
            </a:r>
            <a:r>
              <a:rPr lang="en-US" dirty="0"/>
              <a:t>Polybius,  VI.10</a:t>
            </a:r>
            <a:r>
              <a:rPr lang="en-US" i="1" dirty="0"/>
              <a:t> </a:t>
            </a:r>
            <a:endParaRPr lang="en-GB" dirty="0"/>
          </a:p>
        </p:txBody>
      </p:sp>
      <p:pic>
        <p:nvPicPr>
          <p:cNvPr id="5" name="Picture 4">
            <a:extLst>
              <a:ext uri="{FF2B5EF4-FFF2-40B4-BE49-F238E27FC236}">
                <a16:creationId xmlns:a16="http://schemas.microsoft.com/office/drawing/2014/main" id="{47E5E900-D062-4F18-B0E7-42721C6863DF}"/>
              </a:ext>
            </a:extLst>
          </p:cNvPr>
          <p:cNvPicPr>
            <a:picLocks noChangeAspect="1"/>
          </p:cNvPicPr>
          <p:nvPr/>
        </p:nvPicPr>
        <p:blipFill>
          <a:blip r:embed="rId2"/>
          <a:stretch>
            <a:fillRect/>
          </a:stretch>
        </p:blipFill>
        <p:spPr>
          <a:xfrm>
            <a:off x="7685733" y="1853425"/>
            <a:ext cx="2971953" cy="3835597"/>
          </a:xfrm>
          <a:prstGeom prst="rect">
            <a:avLst/>
          </a:prstGeom>
        </p:spPr>
      </p:pic>
    </p:spTree>
    <p:extLst>
      <p:ext uri="{BB962C8B-B14F-4D97-AF65-F5344CB8AC3E}">
        <p14:creationId xmlns:p14="http://schemas.microsoft.com/office/powerpoint/2010/main" val="3685805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249DD-39B2-43F8-8BD5-6313C23D914C}"/>
              </a:ext>
            </a:extLst>
          </p:cNvPr>
          <p:cNvSpPr>
            <a:spLocks noGrp="1"/>
          </p:cNvSpPr>
          <p:nvPr>
            <p:ph type="title"/>
          </p:nvPr>
        </p:nvSpPr>
        <p:spPr/>
        <p:txBody>
          <a:bodyPr/>
          <a:lstStyle/>
          <a:p>
            <a:r>
              <a:rPr lang="en-US" dirty="0"/>
              <a:t>VI (10) </a:t>
            </a:r>
            <a:r>
              <a:rPr lang="en-US" dirty="0" err="1"/>
              <a:t>contd</a:t>
            </a:r>
            <a:endParaRPr lang="en-GB" dirty="0"/>
          </a:p>
        </p:txBody>
      </p:sp>
      <p:sp>
        <p:nvSpPr>
          <p:cNvPr id="3" name="Content Placeholder 2">
            <a:extLst>
              <a:ext uri="{FF2B5EF4-FFF2-40B4-BE49-F238E27FC236}">
                <a16:creationId xmlns:a16="http://schemas.microsoft.com/office/drawing/2014/main" id="{D0FD0EBB-BB7E-4F5A-B8BC-997F3610207F}"/>
              </a:ext>
            </a:extLst>
          </p:cNvPr>
          <p:cNvSpPr>
            <a:spLocks noGrp="1"/>
          </p:cNvSpPr>
          <p:nvPr>
            <p:ph idx="1"/>
          </p:nvPr>
        </p:nvSpPr>
        <p:spPr/>
        <p:txBody>
          <a:bodyPr>
            <a:normAutofit lnSpcReduction="10000"/>
          </a:bodyPr>
          <a:lstStyle/>
          <a:p>
            <a:r>
              <a:rPr lang="en-US" dirty="0"/>
              <a:t>In kingship the inbred vice is despotism, in aristocracy it is oligarchy, and in democracy it is the brutal rule of violence – and it is impossible to prevent these forms of government from degenerating into the debased form of itself.</a:t>
            </a:r>
          </a:p>
          <a:p>
            <a:r>
              <a:rPr lang="en-US" dirty="0"/>
              <a:t>Seeing this Lycurgus did not make his constitution simple or uniform, but combined in it the virtues and distinctive features of the best governments, so that no one principle should become preponderant, and thus be perverted into its kindred vice, but that the power of each element should be counterbalanced by the others</a:t>
            </a:r>
          </a:p>
          <a:p>
            <a:r>
              <a:rPr lang="en-US" dirty="0"/>
              <a:t>..the constitution should remain </a:t>
            </a:r>
            <a:r>
              <a:rPr lang="en-US" i="1" dirty="0"/>
              <a:t>for a long time </a:t>
            </a:r>
            <a:r>
              <a:rPr lang="en-US" dirty="0"/>
              <a:t>in a state of equilibrium thanks to the principle of reciprocity or counteraction  (but nothing human is immortal!)</a:t>
            </a:r>
            <a:endParaRPr lang="en-GB" dirty="0"/>
          </a:p>
        </p:txBody>
      </p:sp>
    </p:spTree>
    <p:extLst>
      <p:ext uri="{BB962C8B-B14F-4D97-AF65-F5344CB8AC3E}">
        <p14:creationId xmlns:p14="http://schemas.microsoft.com/office/powerpoint/2010/main" val="774951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67B0F-401D-89CB-1A64-C632A942C556}"/>
              </a:ext>
            </a:extLst>
          </p:cNvPr>
          <p:cNvSpPr>
            <a:spLocks noGrp="1"/>
          </p:cNvSpPr>
          <p:nvPr>
            <p:ph type="title"/>
          </p:nvPr>
        </p:nvSpPr>
        <p:spPr>
          <a:xfrm>
            <a:off x="913795" y="97972"/>
            <a:ext cx="10059005" cy="1273628"/>
          </a:xfrm>
        </p:spPr>
        <p:txBody>
          <a:bodyPr/>
          <a:lstStyle/>
          <a:p>
            <a:r>
              <a:rPr lang="en-US" dirty="0"/>
              <a:t>The Legislator</a:t>
            </a:r>
            <a:endParaRPr lang="en-GB" dirty="0"/>
          </a:p>
        </p:txBody>
      </p:sp>
      <p:sp>
        <p:nvSpPr>
          <p:cNvPr id="3" name="Content Placeholder 2">
            <a:extLst>
              <a:ext uri="{FF2B5EF4-FFF2-40B4-BE49-F238E27FC236}">
                <a16:creationId xmlns:a16="http://schemas.microsoft.com/office/drawing/2014/main" id="{53BA62F4-C6DE-9F66-D6F7-A893F655A4A7}"/>
              </a:ext>
            </a:extLst>
          </p:cNvPr>
          <p:cNvSpPr>
            <a:spLocks noGrp="1"/>
          </p:cNvSpPr>
          <p:nvPr>
            <p:ph idx="1"/>
          </p:nvPr>
        </p:nvSpPr>
        <p:spPr>
          <a:xfrm>
            <a:off x="913795" y="1494064"/>
            <a:ext cx="10353762" cy="4297135"/>
          </a:xfrm>
        </p:spPr>
        <p:txBody>
          <a:bodyPr>
            <a:normAutofit fontScale="92500" lnSpcReduction="10000"/>
          </a:bodyPr>
          <a:lstStyle/>
          <a:p>
            <a:r>
              <a:rPr lang="en-US" dirty="0"/>
              <a:t>Plato’s Guardians (</a:t>
            </a:r>
            <a:r>
              <a:rPr lang="en-US" i="1" dirty="0"/>
              <a:t>Republic</a:t>
            </a:r>
            <a:r>
              <a:rPr lang="en-US" dirty="0"/>
              <a:t>), Statesman (</a:t>
            </a:r>
            <a:r>
              <a:rPr lang="en-US" i="1" dirty="0"/>
              <a:t>Statesman/</a:t>
            </a:r>
            <a:r>
              <a:rPr lang="en-US" i="1" dirty="0" err="1"/>
              <a:t>Politicus</a:t>
            </a:r>
            <a:r>
              <a:rPr lang="en-US" dirty="0"/>
              <a:t>), Nocturnal Council (</a:t>
            </a:r>
            <a:r>
              <a:rPr lang="en-US" i="1" dirty="0"/>
              <a:t>Laws)</a:t>
            </a:r>
          </a:p>
          <a:p>
            <a:r>
              <a:rPr lang="en-US" dirty="0"/>
              <a:t>Aristotle’s</a:t>
            </a:r>
            <a:r>
              <a:rPr lang="en-US" i="1" dirty="0"/>
              <a:t> Politics</a:t>
            </a:r>
          </a:p>
          <a:p>
            <a:r>
              <a:rPr lang="en-US" dirty="0"/>
              <a:t>Recurrent motif – a function of the perceived short-fall of rationality and self-interest, and the need for good institutions to ensure good citizens.</a:t>
            </a:r>
          </a:p>
          <a:p>
            <a:r>
              <a:rPr lang="en-US" dirty="0"/>
              <a:t>And … the tension between will and law: ‘He who bids the law rule bids God and reason alone rule; he who bids man rule adds an element of the beast….The law is reason unaffected by desire.’ (Aristotle’s </a:t>
            </a:r>
            <a:r>
              <a:rPr lang="en-US" i="1" dirty="0"/>
              <a:t>Politics</a:t>
            </a:r>
            <a:r>
              <a:rPr lang="en-US" dirty="0"/>
              <a:t>)</a:t>
            </a:r>
          </a:p>
          <a:p>
            <a:r>
              <a:rPr lang="en-US" dirty="0"/>
              <a:t>Machiavelli’s </a:t>
            </a:r>
            <a:r>
              <a:rPr lang="en-US" i="1" dirty="0"/>
              <a:t>Prince</a:t>
            </a:r>
            <a:endParaRPr lang="en-US" dirty="0"/>
          </a:p>
          <a:p>
            <a:r>
              <a:rPr lang="en-US" dirty="0"/>
              <a:t>Rousseau’s </a:t>
            </a:r>
            <a:r>
              <a:rPr lang="en-US" i="1" dirty="0"/>
              <a:t>Social Contract</a:t>
            </a:r>
          </a:p>
          <a:p>
            <a:r>
              <a:rPr lang="en-US" dirty="0"/>
              <a:t>Historical examples: Solon, Lycurgus, Philip and Alexander of Macedon, </a:t>
            </a:r>
          </a:p>
          <a:p>
            <a:endParaRPr lang="en-GB" dirty="0"/>
          </a:p>
        </p:txBody>
      </p:sp>
    </p:spTree>
    <p:extLst>
      <p:ext uri="{BB962C8B-B14F-4D97-AF65-F5344CB8AC3E}">
        <p14:creationId xmlns:p14="http://schemas.microsoft.com/office/powerpoint/2010/main" val="1366545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92F59-C089-4E5E-9FD0-2714DF46C217}"/>
              </a:ext>
            </a:extLst>
          </p:cNvPr>
          <p:cNvSpPr>
            <a:spLocks noGrp="1"/>
          </p:cNvSpPr>
          <p:nvPr>
            <p:ph type="title"/>
          </p:nvPr>
        </p:nvSpPr>
        <p:spPr/>
        <p:txBody>
          <a:bodyPr/>
          <a:lstStyle/>
          <a:p>
            <a:r>
              <a:rPr lang="en-US" dirty="0"/>
              <a:t>Machiavelli </a:t>
            </a:r>
            <a:r>
              <a:rPr lang="en-US" i="1" dirty="0"/>
              <a:t>Discourses</a:t>
            </a:r>
            <a:r>
              <a:rPr lang="en-US" dirty="0"/>
              <a:t> (c. 1517) bk 1.2</a:t>
            </a:r>
            <a:endParaRPr lang="en-GB" dirty="0"/>
          </a:p>
        </p:txBody>
      </p:sp>
      <p:pic>
        <p:nvPicPr>
          <p:cNvPr id="6" name="Content Placeholder 5">
            <a:extLst>
              <a:ext uri="{FF2B5EF4-FFF2-40B4-BE49-F238E27FC236}">
                <a16:creationId xmlns:a16="http://schemas.microsoft.com/office/drawing/2014/main" id="{5B8B8513-BD54-4E4C-8339-D007D2630DA6}"/>
              </a:ext>
            </a:extLst>
          </p:cNvPr>
          <p:cNvPicPr>
            <a:picLocks noGrp="1" noChangeAspect="1"/>
          </p:cNvPicPr>
          <p:nvPr>
            <p:ph sz="half" idx="1"/>
          </p:nvPr>
        </p:nvPicPr>
        <p:blipFill>
          <a:blip r:embed="rId2"/>
          <a:stretch>
            <a:fillRect/>
          </a:stretch>
        </p:blipFill>
        <p:spPr>
          <a:xfrm>
            <a:off x="1945002" y="2076450"/>
            <a:ext cx="2794958" cy="3622675"/>
          </a:xfrm>
        </p:spPr>
      </p:pic>
      <p:sp>
        <p:nvSpPr>
          <p:cNvPr id="4" name="Content Placeholder 3">
            <a:extLst>
              <a:ext uri="{FF2B5EF4-FFF2-40B4-BE49-F238E27FC236}">
                <a16:creationId xmlns:a16="http://schemas.microsoft.com/office/drawing/2014/main" id="{A7B91A18-CB2D-4EB6-8601-444D3B1B6F32}"/>
              </a:ext>
            </a:extLst>
          </p:cNvPr>
          <p:cNvSpPr>
            <a:spLocks noGrp="1"/>
          </p:cNvSpPr>
          <p:nvPr>
            <p:ph sz="half" idx="2"/>
          </p:nvPr>
        </p:nvSpPr>
        <p:spPr>
          <a:xfrm>
            <a:off x="6410716" y="2076450"/>
            <a:ext cx="5305568" cy="4341441"/>
          </a:xfrm>
        </p:spPr>
        <p:txBody>
          <a:bodyPr>
            <a:normAutofit fontScale="70000" lnSpcReduction="20000"/>
          </a:bodyPr>
          <a:lstStyle/>
          <a:p>
            <a:r>
              <a:rPr lang="en-US" dirty="0"/>
              <a:t>All the forms of government mentioned above (the 6) are far from satisfactory, the three good ones because their life if so short, the three bad ones because of their inherent malignity. Hence prudent legislators , aware of their defects, refrained from adopting as such any one of these forms, and chose instead one that shared in them all, since they thought such a government would be stronger and more stable, for if in one and the same state there was a principality, aristocracy and democracy, each would keep a watch over the other.</a:t>
            </a:r>
          </a:p>
          <a:p>
            <a:r>
              <a:rPr lang="en-US" dirty="0"/>
              <a:t>Then argues that the Roman republic started with Kingship but gradually evolved, more by accident than design, to combine elements of kingship (Consuls), aristocracy (Senate), and people and their Tribunes.</a:t>
            </a:r>
          </a:p>
          <a:p>
            <a:r>
              <a:rPr lang="en-US" i="1" dirty="0"/>
              <a:t>Prince</a:t>
            </a:r>
            <a:r>
              <a:rPr lang="en-US" dirty="0"/>
              <a:t> and </a:t>
            </a:r>
            <a:r>
              <a:rPr lang="en-US" i="1" dirty="0"/>
              <a:t>Discourses</a:t>
            </a:r>
            <a:endParaRPr lang="en-GB" i="1" dirty="0"/>
          </a:p>
        </p:txBody>
      </p:sp>
    </p:spTree>
    <p:extLst>
      <p:ext uri="{BB962C8B-B14F-4D97-AF65-F5344CB8AC3E}">
        <p14:creationId xmlns:p14="http://schemas.microsoft.com/office/powerpoint/2010/main" val="3068694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VTI">
  <a:themeElements>
    <a:clrScheme name="Custom 35">
      <a:dk1>
        <a:sysClr val="windowText" lastClr="000000"/>
      </a:dk1>
      <a:lt1>
        <a:sysClr val="window" lastClr="FFFFFF"/>
      </a:lt1>
      <a:dk2>
        <a:srgbClr val="4E3B30"/>
      </a:dk2>
      <a:lt2>
        <a:srgbClr val="F4EDD8"/>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ustom 4">
      <a:majorFont>
        <a:latin typeface="Goudy Old Style"/>
        <a:ea typeface=""/>
        <a:cs typeface=""/>
      </a:majorFont>
      <a:minorFont>
        <a:latin typeface="Goudy Old Style"/>
        <a:ea typeface=""/>
        <a:cs typeface=""/>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VTI" id="{35C4A07C-0176-4A32-9BCB-B016516853F0}" vid="{9B70D35C-BCA8-4715-BB49-8BE54A7FC07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2.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C4C00F4-06E9-43E3-AD97-88A857CEFA82}">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64B270AB-C138-415C-897E-3C24487DECF1}">
  <ds:schemaRefs>
    <ds:schemaRef ds:uri="http://schemas.microsoft.com/sharepoint/v3/contenttype/forms"/>
  </ds:schemaRefs>
</ds:datastoreItem>
</file>

<file path=customXml/itemProps3.xml><?xml version="1.0" encoding="utf-8"?>
<ds:datastoreItem xmlns:ds="http://schemas.openxmlformats.org/officeDocument/2006/customXml" ds:itemID="{0585E981-8C91-4205-A0C3-C991F42B4C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{45FEC4A0-4D8A-49A0-8F52-7DBF380E930D}tf55705232_win32</Template>
  <TotalTime>2308</TotalTime>
  <Words>2287</Words>
  <Application>Microsoft Office PowerPoint</Application>
  <PresentationFormat>Widescreen</PresentationFormat>
  <Paragraphs>175</Paragraphs>
  <Slides>26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Calibri</vt:lpstr>
      <vt:lpstr>Georgia</vt:lpstr>
      <vt:lpstr>Goudy Old Style</vt:lpstr>
      <vt:lpstr>Times New Roman</vt:lpstr>
      <vt:lpstr>Wingdings 2</vt:lpstr>
      <vt:lpstr>SlateVTI</vt:lpstr>
      <vt:lpstr>Institutional design: Polybius to the Federalist Papers</vt:lpstr>
      <vt:lpstr>Aristotle  384-322 BCE</vt:lpstr>
      <vt:lpstr>Polybius 200-120 BCE </vt:lpstr>
      <vt:lpstr>Book 6 sect. 2-11</vt:lpstr>
      <vt:lpstr>The cycle of states and revolutions (Polybius) </vt:lpstr>
      <vt:lpstr>Lycurgus – Spartan Law-giver  820 BCE</vt:lpstr>
      <vt:lpstr>VI (10) contd</vt:lpstr>
      <vt:lpstr>The Legislator</vt:lpstr>
      <vt:lpstr>Machiavelli Discourses (c. 1517) bk 1.2</vt:lpstr>
      <vt:lpstr>Montesquieu L’Esprit des Lois 1748</vt:lpstr>
      <vt:lpstr>Montesquieu Bk 11, ch 6</vt:lpstr>
      <vt:lpstr>2 doctrines</vt:lpstr>
      <vt:lpstr>Which is Montesquieu’s account</vt:lpstr>
      <vt:lpstr>Federalist Papers Oct 1787-May 1788 Alexander Hamilton, James Madison, John Jay  a.k.a. Publius </vt:lpstr>
      <vt:lpstr>Constitutional Congress  Philadelphia Convention May 1787</vt:lpstr>
      <vt:lpstr>Why USA can’t work!</vt:lpstr>
      <vt:lpstr>Federalist Papers and the Struggle for ratification </vt:lpstr>
      <vt:lpstr>85 original essays by Publius, published in a variety of newspapers, then drawn together as the Federalist Papers</vt:lpstr>
      <vt:lpstr>FP 9 Jay</vt:lpstr>
      <vt:lpstr>FP 10 Madison</vt:lpstr>
      <vt:lpstr>Controlling the effects of faction</vt:lpstr>
      <vt:lpstr>Why are they important</vt:lpstr>
      <vt:lpstr>Institutional design</vt:lpstr>
      <vt:lpstr>Institutional design 2</vt:lpstr>
      <vt:lpstr>Founding Fathers and History</vt:lpstr>
      <vt:lpstr>Oops – and another thing… or two, or more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Institutional design: Polybius to the Federalist Papers</dc:title>
  <dc:creator>Mark Philp</dc:creator>
  <cp:lastModifiedBy>Philp, Mark</cp:lastModifiedBy>
  <cp:revision>10</cp:revision>
  <dcterms:created xsi:type="dcterms:W3CDTF">2022-01-29T11:15:47Z</dcterms:created>
  <dcterms:modified xsi:type="dcterms:W3CDTF">2023-01-24T09:11:24Z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