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2" r:id="rId20"/>
    <p:sldId id="275" r:id="rId21"/>
    <p:sldId id="276"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1B205-766A-4405-9755-8A5503F21E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FE0E00-A00B-4FF0-ABAD-03C15049A3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9F510D9-563D-421B-BD19-11C05CD29ABD}"/>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5" name="Footer Placeholder 4">
            <a:extLst>
              <a:ext uri="{FF2B5EF4-FFF2-40B4-BE49-F238E27FC236}">
                <a16:creationId xmlns:a16="http://schemas.microsoft.com/office/drawing/2014/main" id="{2B7A504C-57D2-488A-BA32-CC551BCD88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C7DF0B-2C29-49FD-B9AE-50CEF32DC8A1}"/>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3955004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44305-B05A-438D-B3FE-BEB8DDFA592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E7B3CB1-6C5F-4A8B-AE6F-BDC704E406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04E545-256E-4A7D-9F51-3745665BBEF4}"/>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5" name="Footer Placeholder 4">
            <a:extLst>
              <a:ext uri="{FF2B5EF4-FFF2-40B4-BE49-F238E27FC236}">
                <a16:creationId xmlns:a16="http://schemas.microsoft.com/office/drawing/2014/main" id="{613BA5DE-2360-47D9-A5FD-8777215581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AD7B66-2C33-4459-B2D4-671011F98925}"/>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607635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F06EAE-5C9A-4377-8E6A-64C8602E72E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EF594CA-0D36-4D79-8A3E-A06055EB50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0FED7E-9E5D-45C9-A542-7C9871F2EE73}"/>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5" name="Footer Placeholder 4">
            <a:extLst>
              <a:ext uri="{FF2B5EF4-FFF2-40B4-BE49-F238E27FC236}">
                <a16:creationId xmlns:a16="http://schemas.microsoft.com/office/drawing/2014/main" id="{4F3AABC3-C6FE-47CA-9B3D-1F21F0ED88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BFC754-F19F-43AD-BA4C-C300048F4833}"/>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1757802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62692-14E4-4E9B-BB35-A7B87FA0A08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F017D3-752E-4801-B3E9-B503E81200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677E8A6-B34D-4D5F-BCC3-7D37C6389610}"/>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5" name="Footer Placeholder 4">
            <a:extLst>
              <a:ext uri="{FF2B5EF4-FFF2-40B4-BE49-F238E27FC236}">
                <a16:creationId xmlns:a16="http://schemas.microsoft.com/office/drawing/2014/main" id="{F8844001-E30D-4855-BB01-174244DB05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B8EF68-49FA-4502-967F-BD668441226F}"/>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3203359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5725C-399F-4720-B09E-51B3C17737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2C49E43-F60A-423C-A2DE-3B17EBACCDF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B5AC7-FFD0-49A8-8E67-41DA079CAA4E}"/>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5" name="Footer Placeholder 4">
            <a:extLst>
              <a:ext uri="{FF2B5EF4-FFF2-40B4-BE49-F238E27FC236}">
                <a16:creationId xmlns:a16="http://schemas.microsoft.com/office/drawing/2014/main" id="{AEA1C9E3-FEE0-45F4-A659-45493DF920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190E89-5D96-41DD-9C32-8B23833AA4CB}"/>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794341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209EF-9FD4-4931-854F-5CA9091A8A2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49BB09A-B107-4AA8-B504-471470F9640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9D43CCA-F2F5-4880-A345-C1D3659E3B3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27587B6-1734-4988-A42C-AF27DB6E834F}"/>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6" name="Footer Placeholder 5">
            <a:extLst>
              <a:ext uri="{FF2B5EF4-FFF2-40B4-BE49-F238E27FC236}">
                <a16:creationId xmlns:a16="http://schemas.microsoft.com/office/drawing/2014/main" id="{3724A199-B59C-4F2B-86DA-4E437F9A740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72DEA5-7C96-4FBD-99D9-004E6FBE7122}"/>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3894346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43959-8185-433E-827B-CA5BD458BC5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40CD5C9-3BEA-4F26-802B-4025801FF7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810DCC-54E2-4DCA-8EDE-35E99F2D292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16E0E82-045C-473F-B426-42A83B5BD9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ED971C4-4590-41C6-BCAA-F9DE4BE3FD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2B00039-ACE0-4306-AF58-753F1E640A82}"/>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8" name="Footer Placeholder 7">
            <a:extLst>
              <a:ext uri="{FF2B5EF4-FFF2-40B4-BE49-F238E27FC236}">
                <a16:creationId xmlns:a16="http://schemas.microsoft.com/office/drawing/2014/main" id="{AFE5807B-812C-40FB-BD62-B271D2E33C3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1CCCCC0-5633-4B4E-9B45-806651FD03E4}"/>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3131397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5A1A3-ECD9-4BD7-9067-403D69A6999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36FF5F4-7AB7-49F6-9866-A0A0FFE6527D}"/>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4" name="Footer Placeholder 3">
            <a:extLst>
              <a:ext uri="{FF2B5EF4-FFF2-40B4-BE49-F238E27FC236}">
                <a16:creationId xmlns:a16="http://schemas.microsoft.com/office/drawing/2014/main" id="{4150EF96-A88F-43E5-8542-BB90051D6D1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16F037D-C408-456E-94F2-141D33A9FB6B}"/>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2521191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DADC10-6C15-43F8-9682-C30C0067214A}"/>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3" name="Footer Placeholder 2">
            <a:extLst>
              <a:ext uri="{FF2B5EF4-FFF2-40B4-BE49-F238E27FC236}">
                <a16:creationId xmlns:a16="http://schemas.microsoft.com/office/drawing/2014/main" id="{5DC4211C-5D91-43EE-A74F-3D153CA065C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CAAD65B-6288-46BB-B568-9894ABF735C4}"/>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10131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79C0C-20DF-47B5-9A1C-81A968C005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44ABAB-B012-4CE6-ACC7-B2C1E6B01C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CA89E49-E6DE-48D8-A7A5-E033395C9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8D93BA-D207-4F99-9DE0-0CDBE2E53B6E}"/>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6" name="Footer Placeholder 5">
            <a:extLst>
              <a:ext uri="{FF2B5EF4-FFF2-40B4-BE49-F238E27FC236}">
                <a16:creationId xmlns:a16="http://schemas.microsoft.com/office/drawing/2014/main" id="{DE910AE5-EF21-49CE-8A68-ACAC842DF6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82E7B54-801F-4BF2-855B-D3EF7BC4D0E0}"/>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110509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B1F34-81FE-4497-8A0B-A096DFD4B9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3B79E59-1E9D-46E0-914E-6580075E39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94C1786-BB70-478E-A284-4F65D3AC58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7687C6-F738-45D6-97E6-9237329A68CC}"/>
              </a:ext>
            </a:extLst>
          </p:cNvPr>
          <p:cNvSpPr>
            <a:spLocks noGrp="1"/>
          </p:cNvSpPr>
          <p:nvPr>
            <p:ph type="dt" sz="half" idx="10"/>
          </p:nvPr>
        </p:nvSpPr>
        <p:spPr/>
        <p:txBody>
          <a:bodyPr/>
          <a:lstStyle/>
          <a:p>
            <a:fld id="{7F0EE7A2-5F23-4871-89A3-0D2412344F6E}" type="datetimeFigureOut">
              <a:rPr lang="en-GB" smtClean="0"/>
              <a:t>29/04/2020</a:t>
            </a:fld>
            <a:endParaRPr lang="en-GB"/>
          </a:p>
        </p:txBody>
      </p:sp>
      <p:sp>
        <p:nvSpPr>
          <p:cNvPr id="6" name="Footer Placeholder 5">
            <a:extLst>
              <a:ext uri="{FF2B5EF4-FFF2-40B4-BE49-F238E27FC236}">
                <a16:creationId xmlns:a16="http://schemas.microsoft.com/office/drawing/2014/main" id="{51598D41-C921-4D56-A7FD-C16C28353ED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223CB01-D986-4073-94BB-E36DEDB9FCC3}"/>
              </a:ext>
            </a:extLst>
          </p:cNvPr>
          <p:cNvSpPr>
            <a:spLocks noGrp="1"/>
          </p:cNvSpPr>
          <p:nvPr>
            <p:ph type="sldNum" sz="quarter" idx="12"/>
          </p:nvPr>
        </p:nvSpPr>
        <p:spPr/>
        <p:txBody>
          <a:bodyPr/>
          <a:lstStyle/>
          <a:p>
            <a:fld id="{F8E09DC9-FF03-4F87-B279-4EB54976AB54}" type="slidenum">
              <a:rPr lang="en-GB" smtClean="0"/>
              <a:t>‹#›</a:t>
            </a:fld>
            <a:endParaRPr lang="en-GB"/>
          </a:p>
        </p:txBody>
      </p:sp>
    </p:spTree>
    <p:extLst>
      <p:ext uri="{BB962C8B-B14F-4D97-AF65-F5344CB8AC3E}">
        <p14:creationId xmlns:p14="http://schemas.microsoft.com/office/powerpoint/2010/main" val="524899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084D8E-2EC5-48B6-ACC3-C524C67362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890365-C73D-4858-9D4F-DC12B8C138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FBF671-EEB5-4211-BB8E-F5AF948140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0EE7A2-5F23-4871-89A3-0D2412344F6E}" type="datetimeFigureOut">
              <a:rPr lang="en-GB" smtClean="0"/>
              <a:t>29/04/2020</a:t>
            </a:fld>
            <a:endParaRPr lang="en-GB"/>
          </a:p>
        </p:txBody>
      </p:sp>
      <p:sp>
        <p:nvSpPr>
          <p:cNvPr id="5" name="Footer Placeholder 4">
            <a:extLst>
              <a:ext uri="{FF2B5EF4-FFF2-40B4-BE49-F238E27FC236}">
                <a16:creationId xmlns:a16="http://schemas.microsoft.com/office/drawing/2014/main" id="{8AD8A833-6068-4072-876D-0FDF641DBE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1AA1E02-9732-45B5-B6A0-EDE4B701DB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E09DC9-FF03-4F87-B279-4EB54976AB54}" type="slidenum">
              <a:rPr lang="en-GB" smtClean="0"/>
              <a:t>‹#›</a:t>
            </a:fld>
            <a:endParaRPr lang="en-GB"/>
          </a:p>
        </p:txBody>
      </p:sp>
    </p:spTree>
    <p:extLst>
      <p:ext uri="{BB962C8B-B14F-4D97-AF65-F5344CB8AC3E}">
        <p14:creationId xmlns:p14="http://schemas.microsoft.com/office/powerpoint/2010/main" val="8203801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C3BEF-D44C-406B-AEFE-892431538C80}"/>
              </a:ext>
            </a:extLst>
          </p:cNvPr>
          <p:cNvSpPr>
            <a:spLocks noGrp="1"/>
          </p:cNvSpPr>
          <p:nvPr>
            <p:ph type="ctrTitle"/>
          </p:nvPr>
        </p:nvSpPr>
        <p:spPr/>
        <p:txBody>
          <a:bodyPr/>
          <a:lstStyle/>
          <a:p>
            <a:r>
              <a:rPr lang="en-US" dirty="0"/>
              <a:t>Revision for IPS</a:t>
            </a:r>
            <a:endParaRPr lang="en-GB" dirty="0"/>
          </a:p>
        </p:txBody>
      </p:sp>
      <p:sp>
        <p:nvSpPr>
          <p:cNvPr id="3" name="Subtitle 2">
            <a:extLst>
              <a:ext uri="{FF2B5EF4-FFF2-40B4-BE49-F238E27FC236}">
                <a16:creationId xmlns:a16="http://schemas.microsoft.com/office/drawing/2014/main" id="{46E83410-7086-489C-8701-0970ED8EAF5E}"/>
              </a:ext>
            </a:extLst>
          </p:cNvPr>
          <p:cNvSpPr>
            <a:spLocks noGrp="1"/>
          </p:cNvSpPr>
          <p:nvPr>
            <p:ph type="subTitle" idx="1"/>
          </p:nvPr>
        </p:nvSpPr>
        <p:spPr/>
        <p:txBody>
          <a:bodyPr/>
          <a:lstStyle/>
          <a:p>
            <a:r>
              <a:rPr lang="en-US" dirty="0" err="1"/>
              <a:t>Mp</a:t>
            </a:r>
            <a:r>
              <a:rPr lang="en-US" dirty="0"/>
              <a:t>  22/04/2020</a:t>
            </a:r>
            <a:endParaRPr lang="en-GB" dirty="0"/>
          </a:p>
        </p:txBody>
      </p:sp>
    </p:spTree>
    <p:extLst>
      <p:ext uri="{BB962C8B-B14F-4D97-AF65-F5344CB8AC3E}">
        <p14:creationId xmlns:p14="http://schemas.microsoft.com/office/powerpoint/2010/main" val="1054842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19EAF-85CE-4A09-A523-4F256ABBDF25}"/>
              </a:ext>
            </a:extLst>
          </p:cNvPr>
          <p:cNvSpPr>
            <a:spLocks noGrp="1"/>
          </p:cNvSpPr>
          <p:nvPr>
            <p:ph type="title"/>
          </p:nvPr>
        </p:nvSpPr>
        <p:spPr/>
        <p:txBody>
          <a:bodyPr/>
          <a:lstStyle/>
          <a:p>
            <a:r>
              <a:rPr lang="en-US" dirty="0"/>
              <a:t>at least two?</a:t>
            </a:r>
            <a:endParaRPr lang="en-GB" dirty="0"/>
          </a:p>
        </p:txBody>
      </p:sp>
      <p:sp>
        <p:nvSpPr>
          <p:cNvPr id="3" name="Content Placeholder 2">
            <a:extLst>
              <a:ext uri="{FF2B5EF4-FFF2-40B4-BE49-F238E27FC236}">
                <a16:creationId xmlns:a16="http://schemas.microsoft.com/office/drawing/2014/main" id="{4BDB0972-2ACE-416D-BDA6-F303EE132AA5}"/>
              </a:ext>
            </a:extLst>
          </p:cNvPr>
          <p:cNvSpPr>
            <a:spLocks noGrp="1"/>
          </p:cNvSpPr>
          <p:nvPr>
            <p:ph idx="1"/>
          </p:nvPr>
        </p:nvSpPr>
        <p:spPr/>
        <p:txBody>
          <a:bodyPr/>
          <a:lstStyle/>
          <a:p>
            <a:r>
              <a:rPr lang="en-US" dirty="0"/>
              <a:t>Should you do a third – or fourth writer – since it says ‘at least Two’ not ‘no more than two’?</a:t>
            </a:r>
          </a:p>
          <a:p>
            <a:r>
              <a:rPr lang="en-US" dirty="0"/>
              <a:t>You don’t have much time – depth is better than breadth – and depth is the more challenging thing to attain. When people go for breadth its often because they don’t have much to say about any one person.</a:t>
            </a:r>
          </a:p>
          <a:p>
            <a:r>
              <a:rPr lang="en-US" dirty="0"/>
              <a:t>So don’t try and do too much</a:t>
            </a:r>
          </a:p>
          <a:p>
            <a:r>
              <a:rPr lang="en-US" dirty="0"/>
              <a:t>Keep it sharp, focused and clearly argued</a:t>
            </a:r>
          </a:p>
          <a:p>
            <a:r>
              <a:rPr lang="en-US" dirty="0"/>
              <a:t>And then conclude with a brief paragraph that points to the way you have answered what you were asked</a:t>
            </a:r>
          </a:p>
          <a:p>
            <a:pPr marL="0" indent="0">
              <a:buNone/>
            </a:pPr>
            <a:endParaRPr lang="en-GB" dirty="0"/>
          </a:p>
        </p:txBody>
      </p:sp>
    </p:spTree>
    <p:extLst>
      <p:ext uri="{BB962C8B-B14F-4D97-AF65-F5344CB8AC3E}">
        <p14:creationId xmlns:p14="http://schemas.microsoft.com/office/powerpoint/2010/main" val="610183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78653-16C0-466A-9AA1-E5090CD821FB}"/>
              </a:ext>
            </a:extLst>
          </p:cNvPr>
          <p:cNvSpPr>
            <a:spLocks noGrp="1"/>
          </p:cNvSpPr>
          <p:nvPr>
            <p:ph type="title"/>
          </p:nvPr>
        </p:nvSpPr>
        <p:spPr/>
        <p:txBody>
          <a:bodyPr/>
          <a:lstStyle/>
          <a:p>
            <a:r>
              <a:rPr lang="en-US" dirty="0"/>
              <a:t>Don’t:</a:t>
            </a:r>
            <a:endParaRPr lang="en-GB" dirty="0"/>
          </a:p>
        </p:txBody>
      </p:sp>
      <p:sp>
        <p:nvSpPr>
          <p:cNvPr id="3" name="Content Placeholder 2">
            <a:extLst>
              <a:ext uri="{FF2B5EF4-FFF2-40B4-BE49-F238E27FC236}">
                <a16:creationId xmlns:a16="http://schemas.microsoft.com/office/drawing/2014/main" id="{D7B30F29-2EF9-4133-8E42-7505A90D69B6}"/>
              </a:ext>
            </a:extLst>
          </p:cNvPr>
          <p:cNvSpPr>
            <a:spLocks noGrp="1"/>
          </p:cNvSpPr>
          <p:nvPr>
            <p:ph idx="1"/>
          </p:nvPr>
        </p:nvSpPr>
        <p:spPr/>
        <p:txBody>
          <a:bodyPr/>
          <a:lstStyle/>
          <a:p>
            <a:r>
              <a:rPr lang="en-US" dirty="0"/>
              <a:t>Don’t keep referring directly to the question – if you set the answer up clearly in your first paragraph it will be clear that each point you make adds cumulatively to your answer to the precise challenge the question raises</a:t>
            </a:r>
          </a:p>
          <a:p>
            <a:endParaRPr lang="en-US" dirty="0"/>
          </a:p>
          <a:p>
            <a:r>
              <a:rPr lang="en-US" dirty="0"/>
              <a:t>And you don’t need to provide references or quotations – and if you do quote keep them brief and make sure you explain what you take them to demonstrate.</a:t>
            </a:r>
            <a:endParaRPr lang="en-GB" dirty="0"/>
          </a:p>
        </p:txBody>
      </p:sp>
    </p:spTree>
    <p:extLst>
      <p:ext uri="{BB962C8B-B14F-4D97-AF65-F5344CB8AC3E}">
        <p14:creationId xmlns:p14="http://schemas.microsoft.com/office/powerpoint/2010/main" val="3321227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EA062-57C6-4098-903A-85C6790D5364}"/>
              </a:ext>
            </a:extLst>
          </p:cNvPr>
          <p:cNvSpPr>
            <a:spLocks noGrp="1"/>
          </p:cNvSpPr>
          <p:nvPr>
            <p:ph type="title"/>
          </p:nvPr>
        </p:nvSpPr>
        <p:spPr/>
        <p:txBody>
          <a:bodyPr/>
          <a:lstStyle/>
          <a:p>
            <a:r>
              <a:rPr lang="en-US" dirty="0"/>
              <a:t>How to think more carefully about a question?</a:t>
            </a:r>
            <a:endParaRPr lang="en-GB" dirty="0"/>
          </a:p>
        </p:txBody>
      </p:sp>
      <p:sp>
        <p:nvSpPr>
          <p:cNvPr id="3" name="Content Placeholder 2">
            <a:extLst>
              <a:ext uri="{FF2B5EF4-FFF2-40B4-BE49-F238E27FC236}">
                <a16:creationId xmlns:a16="http://schemas.microsoft.com/office/drawing/2014/main" id="{DC09DBEA-4BB3-4C60-B63B-F8863584670D}"/>
              </a:ext>
            </a:extLst>
          </p:cNvPr>
          <p:cNvSpPr>
            <a:spLocks noGrp="1"/>
          </p:cNvSpPr>
          <p:nvPr>
            <p:ph idx="1"/>
          </p:nvPr>
        </p:nvSpPr>
        <p:spPr/>
        <p:txBody>
          <a:bodyPr/>
          <a:lstStyle/>
          <a:p>
            <a:r>
              <a:rPr lang="en-US" dirty="0"/>
              <a:t>2017: ‘What was the influence of Montesquieu’s Spirit of the Laws on EITHER Rousseau’s Social Contract OR The Federalist Papers?’ </a:t>
            </a:r>
          </a:p>
          <a:p>
            <a:r>
              <a:rPr lang="en-US" dirty="0"/>
              <a:t>This is pretty straightforward BUT….</a:t>
            </a:r>
          </a:p>
          <a:p>
            <a:r>
              <a:rPr lang="en-GB" dirty="0"/>
              <a:t>Try the following:</a:t>
            </a:r>
          </a:p>
          <a:p>
            <a:r>
              <a:rPr lang="en-GB" dirty="0"/>
              <a:t>Turn it into a quotation:  viz</a:t>
            </a:r>
          </a:p>
          <a:p>
            <a:r>
              <a:rPr lang="en-GB" dirty="0"/>
              <a:t>‘Montesquieu had a profound influence on Rousseau’s Social Contract’</a:t>
            </a:r>
          </a:p>
          <a:p>
            <a:r>
              <a:rPr lang="en-GB" dirty="0"/>
              <a:t>And then ask: What would you have to believe, to believe that?</a:t>
            </a:r>
            <a:endParaRPr lang="en-US" dirty="0"/>
          </a:p>
        </p:txBody>
      </p:sp>
    </p:spTree>
    <p:extLst>
      <p:ext uri="{BB962C8B-B14F-4D97-AF65-F5344CB8AC3E}">
        <p14:creationId xmlns:p14="http://schemas.microsoft.com/office/powerpoint/2010/main" val="1096975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6690A-7417-492F-8477-B82678CEEE64}"/>
              </a:ext>
            </a:extLst>
          </p:cNvPr>
          <p:cNvSpPr>
            <a:spLocks noGrp="1"/>
          </p:cNvSpPr>
          <p:nvPr>
            <p:ph type="title"/>
          </p:nvPr>
        </p:nvSpPr>
        <p:spPr/>
        <p:txBody>
          <a:bodyPr/>
          <a:lstStyle/>
          <a:p>
            <a:r>
              <a:rPr lang="en-US" dirty="0"/>
              <a:t>What would you have to believe to believe that…</a:t>
            </a:r>
            <a:endParaRPr lang="en-GB" dirty="0"/>
          </a:p>
        </p:txBody>
      </p:sp>
      <p:sp>
        <p:nvSpPr>
          <p:cNvPr id="3" name="Content Placeholder 2">
            <a:extLst>
              <a:ext uri="{FF2B5EF4-FFF2-40B4-BE49-F238E27FC236}">
                <a16:creationId xmlns:a16="http://schemas.microsoft.com/office/drawing/2014/main" id="{D852C2A5-A9E3-459C-9042-0A060EB8DC5F}"/>
              </a:ext>
            </a:extLst>
          </p:cNvPr>
          <p:cNvSpPr>
            <a:spLocks noGrp="1"/>
          </p:cNvSpPr>
          <p:nvPr>
            <p:ph idx="1"/>
          </p:nvPr>
        </p:nvSpPr>
        <p:spPr/>
        <p:txBody>
          <a:bodyPr>
            <a:normAutofit lnSpcReduction="10000"/>
          </a:bodyPr>
          <a:lstStyle/>
          <a:p>
            <a:r>
              <a:rPr lang="en-US" dirty="0"/>
              <a:t>You can start by saying… always very difficult to be sure about influence, so we have to begin by looking at similarities and differences in their positions </a:t>
            </a:r>
          </a:p>
          <a:p>
            <a:r>
              <a:rPr lang="en-US" dirty="0"/>
              <a:t>While there might appear to be a huge gulf between Montesquieu’s nascent sociological reflections and Rousseau’s social contract, I want to argue that Rousseau remained profoundly affected by a number of key elements in M’s account:</a:t>
            </a:r>
          </a:p>
          <a:p>
            <a:r>
              <a:rPr lang="en-GB" dirty="0"/>
              <a:t>Viz – the legislator; the importance of law and </a:t>
            </a:r>
            <a:r>
              <a:rPr lang="en-GB" dirty="0" err="1"/>
              <a:t>esp</a:t>
            </a:r>
            <a:r>
              <a:rPr lang="en-GB" dirty="0"/>
              <a:t> those engraved on the hearts of the people, and the social conditions for a free people (R’s SC Bk 2 </a:t>
            </a:r>
            <a:r>
              <a:rPr lang="en-GB" dirty="0" err="1"/>
              <a:t>ch</a:t>
            </a:r>
            <a:r>
              <a:rPr lang="en-GB" dirty="0"/>
              <a:t> 7-12); his fascination with republican government as a government of virtue; and his horror of despotism</a:t>
            </a:r>
          </a:p>
        </p:txBody>
      </p:sp>
    </p:spTree>
    <p:extLst>
      <p:ext uri="{BB962C8B-B14F-4D97-AF65-F5344CB8AC3E}">
        <p14:creationId xmlns:p14="http://schemas.microsoft.com/office/powerpoint/2010/main" val="353019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F7C87-22CA-45B9-98DF-B7F626155896}"/>
              </a:ext>
            </a:extLst>
          </p:cNvPr>
          <p:cNvSpPr>
            <a:spLocks noGrp="1"/>
          </p:cNvSpPr>
          <p:nvPr>
            <p:ph type="title"/>
          </p:nvPr>
        </p:nvSpPr>
        <p:spPr/>
        <p:txBody>
          <a:bodyPr/>
          <a:lstStyle/>
          <a:p>
            <a:r>
              <a:rPr lang="en-US" dirty="0"/>
              <a:t>But then ask – what would you have to believe that that wasn’t true</a:t>
            </a:r>
            <a:endParaRPr lang="en-GB" dirty="0"/>
          </a:p>
        </p:txBody>
      </p:sp>
      <p:sp>
        <p:nvSpPr>
          <p:cNvPr id="3" name="Content Placeholder 2">
            <a:extLst>
              <a:ext uri="{FF2B5EF4-FFF2-40B4-BE49-F238E27FC236}">
                <a16:creationId xmlns:a16="http://schemas.microsoft.com/office/drawing/2014/main" id="{2D7E2071-EA28-4D57-8BE7-D149086CB28A}"/>
              </a:ext>
            </a:extLst>
          </p:cNvPr>
          <p:cNvSpPr>
            <a:spLocks noGrp="1"/>
          </p:cNvSpPr>
          <p:nvPr>
            <p:ph idx="1"/>
          </p:nvPr>
        </p:nvSpPr>
        <p:spPr>
          <a:xfrm>
            <a:off x="838200" y="1690688"/>
            <a:ext cx="10515600" cy="4351338"/>
          </a:xfrm>
        </p:spPr>
        <p:txBody>
          <a:bodyPr/>
          <a:lstStyle/>
          <a:p>
            <a:r>
              <a:rPr lang="en-US" dirty="0"/>
              <a:t>They seem to be engaged in different projects – M to shore up systems against despotism; R to create a virtuous republic</a:t>
            </a:r>
          </a:p>
          <a:p>
            <a:r>
              <a:rPr lang="en-US" dirty="0"/>
              <a:t>M sees republics as things of the past and sees the current challenge as managing commercial monarchies ; R seems to want to try to create a classical republic of virtue – and has no room for a positive view of commercial monarchies</a:t>
            </a:r>
          </a:p>
          <a:p>
            <a:r>
              <a:rPr lang="en-US" dirty="0"/>
              <a:t>Montesquieu’s liberty is about security; Rousseau’s is about living in accordance with a law that we prescribe for ourselves</a:t>
            </a:r>
          </a:p>
          <a:p>
            <a:r>
              <a:rPr lang="en-US" dirty="0"/>
              <a:t>Montesquieu is a conservative liberal – Rousseau has been accused of totalitarianism</a:t>
            </a:r>
          </a:p>
          <a:p>
            <a:endParaRPr lang="en-GB" dirty="0"/>
          </a:p>
        </p:txBody>
      </p:sp>
    </p:spTree>
    <p:extLst>
      <p:ext uri="{BB962C8B-B14F-4D97-AF65-F5344CB8AC3E}">
        <p14:creationId xmlns:p14="http://schemas.microsoft.com/office/powerpoint/2010/main" val="3406998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E9FE7-0B0E-4EBE-B597-8F7B3FD5FFA9}"/>
              </a:ext>
            </a:extLst>
          </p:cNvPr>
          <p:cNvSpPr>
            <a:spLocks noGrp="1"/>
          </p:cNvSpPr>
          <p:nvPr>
            <p:ph type="title"/>
          </p:nvPr>
        </p:nvSpPr>
        <p:spPr/>
        <p:txBody>
          <a:bodyPr/>
          <a:lstStyle/>
          <a:p>
            <a:r>
              <a:rPr lang="en-US" dirty="0"/>
              <a:t>but…. You can then ask – </a:t>
            </a:r>
            <a:endParaRPr lang="en-GB" dirty="0"/>
          </a:p>
        </p:txBody>
      </p:sp>
      <p:sp>
        <p:nvSpPr>
          <p:cNvPr id="3" name="Content Placeholder 2">
            <a:extLst>
              <a:ext uri="{FF2B5EF4-FFF2-40B4-BE49-F238E27FC236}">
                <a16:creationId xmlns:a16="http://schemas.microsoft.com/office/drawing/2014/main" id="{EEF35473-D7F7-4A38-87A8-E520F7B7274E}"/>
              </a:ext>
            </a:extLst>
          </p:cNvPr>
          <p:cNvSpPr>
            <a:spLocks noGrp="1"/>
          </p:cNvSpPr>
          <p:nvPr>
            <p:ph idx="1"/>
          </p:nvPr>
        </p:nvSpPr>
        <p:spPr/>
        <p:txBody>
          <a:bodyPr/>
          <a:lstStyle/>
          <a:p>
            <a:r>
              <a:rPr lang="en-US" dirty="0"/>
              <a:t>How would those who emphasize the similarities respond to this account of their differences</a:t>
            </a:r>
          </a:p>
          <a:p>
            <a:r>
              <a:rPr lang="en-US" dirty="0"/>
              <a:t>Question how ‘classical’ R’s republic is – its not about military glory and might be closer to an account that emphasizes security </a:t>
            </a:r>
          </a:p>
          <a:p>
            <a:r>
              <a:rPr lang="en-US" dirty="0"/>
              <a:t>Think about their reactions to monarchies’ aggrandizement (and link to R’s Discourse on the origin of inequality)</a:t>
            </a:r>
          </a:p>
          <a:p>
            <a:r>
              <a:rPr lang="en-GB" dirty="0"/>
              <a:t>And so on</a:t>
            </a:r>
          </a:p>
        </p:txBody>
      </p:sp>
    </p:spTree>
    <p:extLst>
      <p:ext uri="{BB962C8B-B14F-4D97-AF65-F5344CB8AC3E}">
        <p14:creationId xmlns:p14="http://schemas.microsoft.com/office/powerpoint/2010/main" val="29757033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485FD-3626-4CC5-BC09-09A7394331C7}"/>
              </a:ext>
            </a:extLst>
          </p:cNvPr>
          <p:cNvSpPr>
            <a:spLocks noGrp="1"/>
          </p:cNvSpPr>
          <p:nvPr>
            <p:ph type="title"/>
          </p:nvPr>
        </p:nvSpPr>
        <p:spPr/>
        <p:txBody>
          <a:bodyPr/>
          <a:lstStyle/>
          <a:p>
            <a:r>
              <a:rPr lang="en-US" dirty="0"/>
              <a:t>…the point is - that</a:t>
            </a:r>
            <a:endParaRPr lang="en-GB" dirty="0"/>
          </a:p>
        </p:txBody>
      </p:sp>
      <p:sp>
        <p:nvSpPr>
          <p:cNvPr id="3" name="Content Placeholder 2">
            <a:extLst>
              <a:ext uri="{FF2B5EF4-FFF2-40B4-BE49-F238E27FC236}">
                <a16:creationId xmlns:a16="http://schemas.microsoft.com/office/drawing/2014/main" id="{687C2F9E-345A-48B0-BFCD-2FB8415956C5}"/>
              </a:ext>
            </a:extLst>
          </p:cNvPr>
          <p:cNvSpPr>
            <a:spLocks noGrp="1"/>
          </p:cNvSpPr>
          <p:nvPr>
            <p:ph idx="1"/>
          </p:nvPr>
        </p:nvSpPr>
        <p:spPr/>
        <p:txBody>
          <a:bodyPr/>
          <a:lstStyle/>
          <a:p>
            <a:r>
              <a:rPr lang="en-US" dirty="0"/>
              <a:t>Thinking things through in this way gives you a different perspective on the question – </a:t>
            </a:r>
          </a:p>
          <a:p>
            <a:r>
              <a:rPr lang="en-US" dirty="0"/>
              <a:t>It makes you think through the steps</a:t>
            </a:r>
          </a:p>
          <a:p>
            <a:r>
              <a:rPr lang="en-US" dirty="0"/>
              <a:t>It encourages you to see the pros an cons of each move you make</a:t>
            </a:r>
          </a:p>
          <a:p>
            <a:r>
              <a:rPr lang="en-US" dirty="0"/>
              <a:t>And… above all..</a:t>
            </a:r>
          </a:p>
          <a:p>
            <a:r>
              <a:rPr lang="en-US" dirty="0"/>
              <a:t>It keeps you firmly focused on the question – you just keep digging deeper into the interpretation of their relative positions and how far it is plausible to see R as influenced by M.</a:t>
            </a:r>
            <a:endParaRPr lang="en-GB" dirty="0"/>
          </a:p>
        </p:txBody>
      </p:sp>
    </p:spTree>
    <p:extLst>
      <p:ext uri="{BB962C8B-B14F-4D97-AF65-F5344CB8AC3E}">
        <p14:creationId xmlns:p14="http://schemas.microsoft.com/office/powerpoint/2010/main" val="4079926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65594-0D9E-40C4-A5CC-DB5E0764CDE5}"/>
              </a:ext>
            </a:extLst>
          </p:cNvPr>
          <p:cNvSpPr>
            <a:spLocks noGrp="1"/>
          </p:cNvSpPr>
          <p:nvPr>
            <p:ph type="title"/>
          </p:nvPr>
        </p:nvSpPr>
        <p:spPr/>
        <p:txBody>
          <a:bodyPr/>
          <a:lstStyle/>
          <a:p>
            <a:r>
              <a:rPr lang="en-US" dirty="0"/>
              <a:t>Revision strategy: On responding to an exam paper</a:t>
            </a:r>
            <a:endParaRPr lang="en-GB" dirty="0"/>
          </a:p>
        </p:txBody>
      </p:sp>
      <p:sp>
        <p:nvSpPr>
          <p:cNvPr id="3" name="Content Placeholder 2">
            <a:extLst>
              <a:ext uri="{FF2B5EF4-FFF2-40B4-BE49-F238E27FC236}">
                <a16:creationId xmlns:a16="http://schemas.microsoft.com/office/drawing/2014/main" id="{9B89D778-5F64-428E-AF2E-17D795F2EF72}"/>
              </a:ext>
            </a:extLst>
          </p:cNvPr>
          <p:cNvSpPr>
            <a:spLocks noGrp="1"/>
          </p:cNvSpPr>
          <p:nvPr>
            <p:ph idx="1"/>
          </p:nvPr>
        </p:nvSpPr>
        <p:spPr/>
        <p:txBody>
          <a:bodyPr>
            <a:normAutofit/>
          </a:bodyPr>
          <a:lstStyle/>
          <a:p>
            <a:r>
              <a:rPr lang="en-US" dirty="0"/>
              <a:t>Take a paper you haven’t seen before</a:t>
            </a:r>
          </a:p>
          <a:p>
            <a:r>
              <a:rPr lang="en-US" dirty="0"/>
              <a:t>Spend 10 minutes going through it to identify the two questions you think you want to answer</a:t>
            </a:r>
          </a:p>
          <a:p>
            <a:r>
              <a:rPr lang="en-US" dirty="0"/>
              <a:t>Set them aside – chose the next two</a:t>
            </a:r>
          </a:p>
          <a:p>
            <a:r>
              <a:rPr lang="en-US" dirty="0"/>
              <a:t>Try and say what those second two are really asking about and what you would be wanting to say</a:t>
            </a:r>
          </a:p>
          <a:p>
            <a:r>
              <a:rPr lang="en-US" dirty="0"/>
              <a:t>And spend 10-15 minutes each on those second two questions</a:t>
            </a:r>
          </a:p>
          <a:p>
            <a:r>
              <a:rPr lang="en-US" dirty="0"/>
              <a:t>THEN – turn to your top 2 and do the same</a:t>
            </a:r>
          </a:p>
        </p:txBody>
      </p:sp>
    </p:spTree>
    <p:extLst>
      <p:ext uri="{BB962C8B-B14F-4D97-AF65-F5344CB8AC3E}">
        <p14:creationId xmlns:p14="http://schemas.microsoft.com/office/powerpoint/2010/main" val="4277152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FE67D-A801-4B0B-AC69-3F5A1B9FCB51}"/>
              </a:ext>
            </a:extLst>
          </p:cNvPr>
          <p:cNvSpPr>
            <a:spLocks noGrp="1"/>
          </p:cNvSpPr>
          <p:nvPr>
            <p:ph type="title"/>
          </p:nvPr>
        </p:nvSpPr>
        <p:spPr/>
        <p:txBody>
          <a:bodyPr/>
          <a:lstStyle/>
          <a:p>
            <a:r>
              <a:rPr lang="en-US" dirty="0"/>
              <a:t>…and then?</a:t>
            </a:r>
            <a:endParaRPr lang="en-GB" dirty="0"/>
          </a:p>
        </p:txBody>
      </p:sp>
      <p:sp>
        <p:nvSpPr>
          <p:cNvPr id="3" name="Content Placeholder 2">
            <a:extLst>
              <a:ext uri="{FF2B5EF4-FFF2-40B4-BE49-F238E27FC236}">
                <a16:creationId xmlns:a16="http://schemas.microsoft.com/office/drawing/2014/main" id="{C69C88D1-22E6-4F49-84FB-5971000C128F}"/>
              </a:ext>
            </a:extLst>
          </p:cNvPr>
          <p:cNvSpPr>
            <a:spLocks noGrp="1"/>
          </p:cNvSpPr>
          <p:nvPr>
            <p:ph idx="1"/>
          </p:nvPr>
        </p:nvSpPr>
        <p:spPr/>
        <p:txBody>
          <a:bodyPr/>
          <a:lstStyle/>
          <a:p>
            <a:r>
              <a:rPr lang="en-US" dirty="0"/>
              <a:t>THEN – sit back and ask which of the four you now think would be the most interesting and creative answer</a:t>
            </a:r>
          </a:p>
          <a:p>
            <a:endParaRPr lang="en-US" dirty="0"/>
          </a:p>
          <a:p>
            <a:r>
              <a:rPr lang="en-US" dirty="0"/>
              <a:t>Most people play safe – but playing safe when you first see something produces different results from when you have had a chance to think about things more deeply.</a:t>
            </a:r>
          </a:p>
          <a:p>
            <a:r>
              <a:rPr lang="en-US" dirty="0"/>
              <a:t>It makes sense to play around, take risks when they aren’t costly, and shake things up a bit – because you often have things to say that take a while to come to the surface!</a:t>
            </a:r>
            <a:endParaRPr lang="en-GB" dirty="0"/>
          </a:p>
          <a:p>
            <a:endParaRPr lang="en-GB" dirty="0"/>
          </a:p>
        </p:txBody>
      </p:sp>
    </p:spTree>
    <p:extLst>
      <p:ext uri="{BB962C8B-B14F-4D97-AF65-F5344CB8AC3E}">
        <p14:creationId xmlns:p14="http://schemas.microsoft.com/office/powerpoint/2010/main" val="469419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1D4B7-BC93-4C6A-87B4-C374C4515CC5}"/>
              </a:ext>
            </a:extLst>
          </p:cNvPr>
          <p:cNvSpPr>
            <a:spLocks noGrp="1"/>
          </p:cNvSpPr>
          <p:nvPr>
            <p:ph type="title"/>
          </p:nvPr>
        </p:nvSpPr>
        <p:spPr/>
        <p:txBody>
          <a:bodyPr/>
          <a:lstStyle/>
          <a:p>
            <a:r>
              <a:rPr lang="en-US" dirty="0"/>
              <a:t>Step 2:  TRY IT OUT YOURSELF!</a:t>
            </a:r>
            <a:endParaRPr lang="en-GB" dirty="0"/>
          </a:p>
        </p:txBody>
      </p:sp>
    </p:spTree>
    <p:extLst>
      <p:ext uri="{BB962C8B-B14F-4D97-AF65-F5344CB8AC3E}">
        <p14:creationId xmlns:p14="http://schemas.microsoft.com/office/powerpoint/2010/main" val="2073994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1F3E-A1B1-403C-8E1A-0FF4795C69F0}"/>
              </a:ext>
            </a:extLst>
          </p:cNvPr>
          <p:cNvSpPr>
            <a:spLocks noGrp="1"/>
          </p:cNvSpPr>
          <p:nvPr>
            <p:ph type="title"/>
          </p:nvPr>
        </p:nvSpPr>
        <p:spPr/>
        <p:txBody>
          <a:bodyPr/>
          <a:lstStyle/>
          <a:p>
            <a:r>
              <a:rPr lang="en-US" dirty="0"/>
              <a:t>What the job is</a:t>
            </a:r>
            <a:endParaRPr lang="en-GB" dirty="0"/>
          </a:p>
        </p:txBody>
      </p:sp>
      <p:sp>
        <p:nvSpPr>
          <p:cNvPr id="3" name="Content Placeholder 2">
            <a:extLst>
              <a:ext uri="{FF2B5EF4-FFF2-40B4-BE49-F238E27FC236}">
                <a16:creationId xmlns:a16="http://schemas.microsoft.com/office/drawing/2014/main" id="{25C5DA8D-FF91-47BB-AE17-1077AC36F914}"/>
              </a:ext>
            </a:extLst>
          </p:cNvPr>
          <p:cNvSpPr>
            <a:spLocks noGrp="1"/>
          </p:cNvSpPr>
          <p:nvPr>
            <p:ph idx="1"/>
          </p:nvPr>
        </p:nvSpPr>
        <p:spPr/>
        <p:txBody>
          <a:bodyPr/>
          <a:lstStyle/>
          <a:p>
            <a:r>
              <a:rPr lang="en-US" dirty="0"/>
              <a:t>You are asked to spend an hour writing your answer – and we mean it – that’s enough! Extra-long answers are rarely better and often reveal weaknesses (and there is a word limit of 1500 words each essay).</a:t>
            </a:r>
          </a:p>
          <a:p>
            <a:r>
              <a:rPr lang="en-US" dirty="0"/>
              <a:t>You have to answer two questions – so divide your attention and time accordingly</a:t>
            </a:r>
          </a:p>
          <a:p>
            <a:r>
              <a:rPr lang="en-US" dirty="0"/>
              <a:t>Use your opening paragraph to indicate the central issue(s) you think the question is raising and how you will address it/them</a:t>
            </a:r>
          </a:p>
          <a:p>
            <a:r>
              <a:rPr lang="en-US" dirty="0"/>
              <a:t>Have a list of points you want to make, think about the order you want to make them so that they add up into an argument, and use a new paragraph for each point.  </a:t>
            </a:r>
          </a:p>
          <a:p>
            <a:endParaRPr lang="en-GB" dirty="0"/>
          </a:p>
        </p:txBody>
      </p:sp>
    </p:spTree>
    <p:extLst>
      <p:ext uri="{BB962C8B-B14F-4D97-AF65-F5344CB8AC3E}">
        <p14:creationId xmlns:p14="http://schemas.microsoft.com/office/powerpoint/2010/main" val="27714833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D8481-4B92-4E89-B583-429F89C8D04B}"/>
              </a:ext>
            </a:extLst>
          </p:cNvPr>
          <p:cNvSpPr>
            <a:spLocks noGrp="1"/>
          </p:cNvSpPr>
          <p:nvPr>
            <p:ph type="title"/>
          </p:nvPr>
        </p:nvSpPr>
        <p:spPr/>
        <p:txBody>
          <a:bodyPr/>
          <a:lstStyle/>
          <a:p>
            <a:r>
              <a:rPr lang="en-US" dirty="0"/>
              <a:t>Additional suggestions:</a:t>
            </a:r>
            <a:endParaRPr lang="en-GB" dirty="0"/>
          </a:p>
        </p:txBody>
      </p:sp>
      <p:sp>
        <p:nvSpPr>
          <p:cNvPr id="3" name="Content Placeholder 2">
            <a:extLst>
              <a:ext uri="{FF2B5EF4-FFF2-40B4-BE49-F238E27FC236}">
                <a16:creationId xmlns:a16="http://schemas.microsoft.com/office/drawing/2014/main" id="{C6D11721-BCFB-426E-963E-FE809ED187C8}"/>
              </a:ext>
            </a:extLst>
          </p:cNvPr>
          <p:cNvSpPr>
            <a:spLocks noGrp="1"/>
          </p:cNvSpPr>
          <p:nvPr>
            <p:ph idx="1"/>
          </p:nvPr>
        </p:nvSpPr>
        <p:spPr/>
        <p:txBody>
          <a:bodyPr/>
          <a:lstStyle/>
          <a:p>
            <a:r>
              <a:rPr lang="en-US" dirty="0"/>
              <a:t>When you are answering a question – write it down first, think about what you want to say, and then ask whether that ticks all the boxes – that is – if the question has the word misery in the title – you need to address that; if you are asked about critiques of private property – you need to talk about critiques not just (maybe not even) justifications.</a:t>
            </a:r>
          </a:p>
          <a:p>
            <a:r>
              <a:rPr lang="en-US" dirty="0"/>
              <a:t>So go back to the question you have written down and make sure (tick off) each of the different components in the question. </a:t>
            </a:r>
          </a:p>
          <a:p>
            <a:r>
              <a:rPr lang="en-US" dirty="0"/>
              <a:t>The golden rule is – if its in the question its because we want you to think and talk about it!</a:t>
            </a:r>
            <a:endParaRPr lang="en-GB" dirty="0"/>
          </a:p>
        </p:txBody>
      </p:sp>
    </p:spTree>
    <p:extLst>
      <p:ext uri="{BB962C8B-B14F-4D97-AF65-F5344CB8AC3E}">
        <p14:creationId xmlns:p14="http://schemas.microsoft.com/office/powerpoint/2010/main" val="2132054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1619E-D8F7-4CDE-8DA9-9FF909565454}"/>
              </a:ext>
            </a:extLst>
          </p:cNvPr>
          <p:cNvSpPr>
            <a:spLocks noGrp="1"/>
          </p:cNvSpPr>
          <p:nvPr>
            <p:ph type="title"/>
          </p:nvPr>
        </p:nvSpPr>
        <p:spPr/>
        <p:txBody>
          <a:bodyPr/>
          <a:lstStyle/>
          <a:p>
            <a:r>
              <a:rPr lang="en-US" dirty="0"/>
              <a:t>What is relevant</a:t>
            </a:r>
            <a:endParaRPr lang="en-GB" dirty="0"/>
          </a:p>
        </p:txBody>
      </p:sp>
      <p:sp>
        <p:nvSpPr>
          <p:cNvPr id="3" name="Content Placeholder 2">
            <a:extLst>
              <a:ext uri="{FF2B5EF4-FFF2-40B4-BE49-F238E27FC236}">
                <a16:creationId xmlns:a16="http://schemas.microsoft.com/office/drawing/2014/main" id="{8A255E2D-4307-40D3-9F83-3DD2E5662051}"/>
              </a:ext>
            </a:extLst>
          </p:cNvPr>
          <p:cNvSpPr>
            <a:spLocks noGrp="1"/>
          </p:cNvSpPr>
          <p:nvPr>
            <p:ph idx="1"/>
          </p:nvPr>
        </p:nvSpPr>
        <p:spPr/>
        <p:txBody>
          <a:bodyPr>
            <a:normAutofit fontScale="92500" lnSpcReduction="20000"/>
          </a:bodyPr>
          <a:lstStyle/>
          <a:p>
            <a:r>
              <a:rPr lang="en-US" dirty="0"/>
              <a:t>‘How does Hobbes justify absolute sovereignty?’</a:t>
            </a:r>
          </a:p>
          <a:p>
            <a:endParaRPr lang="en-US" dirty="0"/>
          </a:p>
          <a:p>
            <a:r>
              <a:rPr lang="en-US" dirty="0"/>
              <a:t>Many historians will start the answer by talking about the civil war and how that broke out and what position Hobbes was in, and how he was in France, and…so on and so on.</a:t>
            </a:r>
          </a:p>
          <a:p>
            <a:endParaRPr lang="en-US" dirty="0"/>
          </a:p>
          <a:p>
            <a:r>
              <a:rPr lang="en-US" dirty="0"/>
              <a:t>DON’T</a:t>
            </a:r>
          </a:p>
          <a:p>
            <a:endParaRPr lang="en-US" dirty="0"/>
          </a:p>
          <a:p>
            <a:r>
              <a:rPr lang="en-US" dirty="0"/>
              <a:t> Its not what the question is asking; you get no marks for material that is not relevant to the question; and you should be focusing your attention on that!  If its relevant, bring it into the argument you make – if it is not, leave it out!</a:t>
            </a:r>
            <a:endParaRPr lang="en-GB" dirty="0"/>
          </a:p>
        </p:txBody>
      </p:sp>
    </p:spTree>
    <p:extLst>
      <p:ext uri="{BB962C8B-B14F-4D97-AF65-F5344CB8AC3E}">
        <p14:creationId xmlns:p14="http://schemas.microsoft.com/office/powerpoint/2010/main" val="1222376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90651-B124-490D-BFAA-F9A2A42442C6}"/>
              </a:ext>
            </a:extLst>
          </p:cNvPr>
          <p:cNvSpPr>
            <a:spLocks noGrp="1"/>
          </p:cNvSpPr>
          <p:nvPr>
            <p:ph type="title"/>
          </p:nvPr>
        </p:nvSpPr>
        <p:spPr/>
        <p:txBody>
          <a:bodyPr/>
          <a:lstStyle/>
          <a:p>
            <a:r>
              <a:rPr lang="en-US" dirty="0"/>
              <a:t>On criticism and secondary literature</a:t>
            </a:r>
            <a:endParaRPr lang="en-GB" dirty="0"/>
          </a:p>
        </p:txBody>
      </p:sp>
      <p:sp>
        <p:nvSpPr>
          <p:cNvPr id="3" name="Content Placeholder 2">
            <a:extLst>
              <a:ext uri="{FF2B5EF4-FFF2-40B4-BE49-F238E27FC236}">
                <a16:creationId xmlns:a16="http://schemas.microsoft.com/office/drawing/2014/main" id="{6890958D-3DA6-4331-ABFE-D6F1D2300B56}"/>
              </a:ext>
            </a:extLst>
          </p:cNvPr>
          <p:cNvSpPr>
            <a:spLocks noGrp="1"/>
          </p:cNvSpPr>
          <p:nvPr>
            <p:ph idx="1"/>
          </p:nvPr>
        </p:nvSpPr>
        <p:spPr/>
        <p:txBody>
          <a:bodyPr>
            <a:normAutofit lnSpcReduction="10000"/>
          </a:bodyPr>
          <a:lstStyle/>
          <a:p>
            <a:r>
              <a:rPr lang="en-US" dirty="0"/>
              <a:t>This course is heavily weighted to primary texts – but the following applies to all courses.</a:t>
            </a:r>
          </a:p>
          <a:p>
            <a:r>
              <a:rPr lang="en-US" dirty="0"/>
              <a:t>What you are doing in answering a question is making an argument and deploying evidence to support that argument. Rehearsing what other people say is only relevant if you are asked to do so. Of course you can refer to them if they help your argument- or you can attack their position if that helps you make your argument – but don’t discuss them for the sake of discussing them!</a:t>
            </a:r>
          </a:p>
          <a:p>
            <a:r>
              <a:rPr lang="en-US" dirty="0"/>
              <a:t>It is your argument, your take on the question, your judgment that matters – we want to know what you know and what you want to argue – its as simple </a:t>
            </a:r>
            <a:r>
              <a:rPr lang="en-US"/>
              <a:t>as that! </a:t>
            </a:r>
            <a:endParaRPr lang="en-GB" dirty="0"/>
          </a:p>
        </p:txBody>
      </p:sp>
    </p:spTree>
    <p:extLst>
      <p:ext uri="{BB962C8B-B14F-4D97-AF65-F5344CB8AC3E}">
        <p14:creationId xmlns:p14="http://schemas.microsoft.com/office/powerpoint/2010/main" val="2192920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E0A63-815D-4EA9-B78D-66453038D679}"/>
              </a:ext>
            </a:extLst>
          </p:cNvPr>
          <p:cNvSpPr>
            <a:spLocks noGrp="1"/>
          </p:cNvSpPr>
          <p:nvPr>
            <p:ph type="title"/>
          </p:nvPr>
        </p:nvSpPr>
        <p:spPr/>
        <p:txBody>
          <a:bodyPr/>
          <a:lstStyle/>
          <a:p>
            <a:r>
              <a:rPr lang="en-US" dirty="0"/>
              <a:t>Rules 1….to 20</a:t>
            </a:r>
            <a:endParaRPr lang="en-GB" dirty="0"/>
          </a:p>
        </p:txBody>
      </p:sp>
      <p:sp>
        <p:nvSpPr>
          <p:cNvPr id="3" name="Content Placeholder 2">
            <a:extLst>
              <a:ext uri="{FF2B5EF4-FFF2-40B4-BE49-F238E27FC236}">
                <a16:creationId xmlns:a16="http://schemas.microsoft.com/office/drawing/2014/main" id="{305DF559-3CE4-4BE5-8C27-9A00BAD310F3}"/>
              </a:ext>
            </a:extLst>
          </p:cNvPr>
          <p:cNvSpPr>
            <a:spLocks noGrp="1"/>
          </p:cNvSpPr>
          <p:nvPr>
            <p:ph idx="1"/>
          </p:nvPr>
        </p:nvSpPr>
        <p:spPr/>
        <p:txBody>
          <a:bodyPr>
            <a:normAutofit fontScale="92500" lnSpcReduction="10000"/>
          </a:bodyPr>
          <a:lstStyle/>
          <a:p>
            <a:r>
              <a:rPr lang="en-US" dirty="0"/>
              <a:t>Answer the question, Answer the question</a:t>
            </a:r>
            <a:r>
              <a:rPr lang="en-GB" dirty="0"/>
              <a:t>, </a:t>
            </a:r>
            <a:r>
              <a:rPr lang="en-US" dirty="0"/>
              <a:t>Answer the question, Answer the question</a:t>
            </a:r>
            <a:r>
              <a:rPr lang="en-GB" dirty="0"/>
              <a:t>, </a:t>
            </a:r>
            <a:r>
              <a:rPr lang="en-US" dirty="0"/>
              <a:t>Answer the question, Answer the question</a:t>
            </a:r>
            <a:r>
              <a:rPr lang="en-GB" dirty="0"/>
              <a:t>, </a:t>
            </a:r>
            <a:r>
              <a:rPr lang="en-US" dirty="0"/>
              <a:t>Answer the question, Answer the question</a:t>
            </a:r>
            <a:r>
              <a:rPr lang="en-GB" dirty="0"/>
              <a:t>, </a:t>
            </a:r>
            <a:r>
              <a:rPr lang="en-US" dirty="0"/>
              <a:t>Answer the question, </a:t>
            </a:r>
            <a:endParaRPr lang="en-GB" dirty="0"/>
          </a:p>
          <a:p>
            <a:r>
              <a:rPr lang="en-GB" dirty="0"/>
              <a:t>Do not copy politicians on the news – although do study them to see what it is like to avoid answering simple questions!  But don’t do as they do!</a:t>
            </a:r>
          </a:p>
          <a:p>
            <a:r>
              <a:rPr lang="en-GB" dirty="0"/>
              <a:t>And also think about how good people’s questions are – are they open ended, or are they trying to force a particular answer? </a:t>
            </a:r>
          </a:p>
          <a:p>
            <a:r>
              <a:rPr lang="en-GB" dirty="0"/>
              <a:t>At least reflect a bit on questions: </a:t>
            </a:r>
            <a:r>
              <a:rPr lang="en-GB" dirty="0" err="1"/>
              <a:t>eg</a:t>
            </a:r>
            <a:r>
              <a:rPr lang="en-GB" dirty="0"/>
              <a:t>: Mrs Smith, have you stopped beating your husband? Does the government think it is acceptable to have failed to stockpile PPE? etc.  Doing it helps focus your mind on what questions are searching for (or failing to search for!).</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213968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66203-DB11-496C-82D4-257CBFF4EFCE}"/>
              </a:ext>
            </a:extLst>
          </p:cNvPr>
          <p:cNvSpPr>
            <a:spLocks noGrp="1"/>
          </p:cNvSpPr>
          <p:nvPr>
            <p:ph type="title"/>
          </p:nvPr>
        </p:nvSpPr>
        <p:spPr/>
        <p:txBody>
          <a:bodyPr/>
          <a:lstStyle/>
          <a:p>
            <a:r>
              <a:rPr lang="en-US" dirty="0"/>
              <a:t>How to answer a question?</a:t>
            </a:r>
            <a:endParaRPr lang="en-GB" dirty="0"/>
          </a:p>
        </p:txBody>
      </p:sp>
      <p:sp>
        <p:nvSpPr>
          <p:cNvPr id="3" name="Content Placeholder 2">
            <a:extLst>
              <a:ext uri="{FF2B5EF4-FFF2-40B4-BE49-F238E27FC236}">
                <a16:creationId xmlns:a16="http://schemas.microsoft.com/office/drawing/2014/main" id="{4E3FA2BE-0164-4A51-84A2-A0FD4ABDB7CC}"/>
              </a:ext>
            </a:extLst>
          </p:cNvPr>
          <p:cNvSpPr>
            <a:spLocks noGrp="1"/>
          </p:cNvSpPr>
          <p:nvPr>
            <p:ph idx="1"/>
          </p:nvPr>
        </p:nvSpPr>
        <p:spPr/>
        <p:txBody>
          <a:bodyPr>
            <a:normAutofit fontScale="92500" lnSpcReduction="10000"/>
          </a:bodyPr>
          <a:lstStyle/>
          <a:p>
            <a:r>
              <a:rPr lang="en-US" dirty="0"/>
              <a:t>One way to think about exam questions is that they identify a problem or issue that they want you to talk about.   But they do not always say precisely what that problem is – because they are testing whether you know the material well enough to be able to see the issue they are pointing to.</a:t>
            </a:r>
          </a:p>
          <a:p>
            <a:r>
              <a:rPr lang="en-US" dirty="0"/>
              <a:t>What examiners want to see is that you know what the issue is, or that you have ideas about what it might be, that you can describe it and point to the different ways it may be understood, and that you have a view about how best to understand it.</a:t>
            </a:r>
          </a:p>
          <a:p>
            <a:r>
              <a:rPr lang="en-US" dirty="0"/>
              <a:t>Sometimes it helps to play around with the question a bit to see what’s at issue (and I’ll suggest a way of doing that after the next section (from slide 12))</a:t>
            </a:r>
            <a:endParaRPr lang="en-GB" dirty="0"/>
          </a:p>
        </p:txBody>
      </p:sp>
    </p:spTree>
    <p:extLst>
      <p:ext uri="{BB962C8B-B14F-4D97-AF65-F5344CB8AC3E}">
        <p14:creationId xmlns:p14="http://schemas.microsoft.com/office/powerpoint/2010/main" val="959252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F3157-F0AC-44CA-ABB4-7D8AF1997B9A}"/>
              </a:ext>
            </a:extLst>
          </p:cNvPr>
          <p:cNvSpPr>
            <a:spLocks noGrp="1"/>
          </p:cNvSpPr>
          <p:nvPr>
            <p:ph type="title"/>
          </p:nvPr>
        </p:nvSpPr>
        <p:spPr/>
        <p:txBody>
          <a:bodyPr/>
          <a:lstStyle/>
          <a:p>
            <a:r>
              <a:rPr lang="en-US" dirty="0"/>
              <a:t>For example:2018, Q 5</a:t>
            </a:r>
            <a:br>
              <a:rPr lang="en-GB" dirty="0"/>
            </a:br>
            <a:endParaRPr lang="en-GB" dirty="0"/>
          </a:p>
        </p:txBody>
      </p:sp>
      <p:sp>
        <p:nvSpPr>
          <p:cNvPr id="3" name="Content Placeholder 2">
            <a:extLst>
              <a:ext uri="{FF2B5EF4-FFF2-40B4-BE49-F238E27FC236}">
                <a16:creationId xmlns:a16="http://schemas.microsoft.com/office/drawing/2014/main" id="{12084188-431E-4090-85DA-909E9CF1235A}"/>
              </a:ext>
            </a:extLst>
          </p:cNvPr>
          <p:cNvSpPr>
            <a:spLocks noGrp="1"/>
          </p:cNvSpPr>
          <p:nvPr>
            <p:ph idx="1"/>
          </p:nvPr>
        </p:nvSpPr>
        <p:spPr/>
        <p:txBody>
          <a:bodyPr>
            <a:normAutofit fontScale="92500" lnSpcReduction="10000"/>
          </a:bodyPr>
          <a:lstStyle/>
          <a:p>
            <a:r>
              <a:rPr lang="en-US" dirty="0"/>
              <a:t>‘Despite its emphasis on consent. Social contract theory covers a wide spectrum compatible equally with absolutism or popular government.’  How is this possible? Answer with reference to at least TWO texts you have studied.</a:t>
            </a:r>
          </a:p>
          <a:p>
            <a:endParaRPr lang="en-US" dirty="0"/>
          </a:p>
          <a:p>
            <a:r>
              <a:rPr lang="en-US" dirty="0"/>
              <a:t>The question is pretty up-front about what it’s asking – how come social contract theory can come up with accounts as varied as Hobbes’s absolutism, Locke’s emphasis on freedom, or Rousseau’s popular sovereignty?</a:t>
            </a:r>
          </a:p>
          <a:p>
            <a:r>
              <a:rPr lang="en-US" dirty="0"/>
              <a:t>But you don’t answer the question simply by saying Hobbes comes up with X and Locke with Y – its asking you to think about where their underlying assumptions differ and how that affects their argument</a:t>
            </a:r>
            <a:endParaRPr lang="en-GB" dirty="0"/>
          </a:p>
        </p:txBody>
      </p:sp>
    </p:spTree>
    <p:extLst>
      <p:ext uri="{BB962C8B-B14F-4D97-AF65-F5344CB8AC3E}">
        <p14:creationId xmlns:p14="http://schemas.microsoft.com/office/powerpoint/2010/main" val="2228294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3D581-059B-4923-803A-9E932E712DA5}"/>
              </a:ext>
            </a:extLst>
          </p:cNvPr>
          <p:cNvSpPr>
            <a:spLocks noGrp="1"/>
          </p:cNvSpPr>
          <p:nvPr>
            <p:ph type="title"/>
          </p:nvPr>
        </p:nvSpPr>
        <p:spPr/>
        <p:txBody>
          <a:bodyPr/>
          <a:lstStyle/>
          <a:p>
            <a:r>
              <a:rPr lang="en-US" dirty="0"/>
              <a:t>so to answer it  you’d need to say something in the opening paragraph like…</a:t>
            </a:r>
            <a:endParaRPr lang="en-GB" dirty="0"/>
          </a:p>
        </p:txBody>
      </p:sp>
      <p:sp>
        <p:nvSpPr>
          <p:cNvPr id="3" name="Content Placeholder 2">
            <a:extLst>
              <a:ext uri="{FF2B5EF4-FFF2-40B4-BE49-F238E27FC236}">
                <a16:creationId xmlns:a16="http://schemas.microsoft.com/office/drawing/2014/main" id="{CEE75F56-A3D4-454B-8775-D0D39E4584EC}"/>
              </a:ext>
            </a:extLst>
          </p:cNvPr>
          <p:cNvSpPr>
            <a:spLocks noGrp="1"/>
          </p:cNvSpPr>
          <p:nvPr>
            <p:ph idx="1"/>
          </p:nvPr>
        </p:nvSpPr>
        <p:spPr/>
        <p:txBody>
          <a:bodyPr>
            <a:normAutofit lnSpcReduction="10000"/>
          </a:bodyPr>
          <a:lstStyle/>
          <a:p>
            <a:r>
              <a:rPr lang="en-US" dirty="0"/>
              <a:t>While social contract theories may look superficially similar, they often draw on very different assumptions and axioms, which serve to frame the character of the contract that is formed.  In answering this question I want to look at the very different accounts given of the state of nature by Hobbes and Locke, and to examine the way in which they use the language of natural law and natural rights in very different ways.  What we will see is that, despite the fact that for both the contract is a pivotal moment, the problem that the contract is solving is different for each, and the outcome of the contract is accordingly also very different, with Hobbes arguing for absolutism and Locke retaining a strong emphasis on the people as the true legislature whose will the executive is established to serve.</a:t>
            </a:r>
            <a:endParaRPr lang="en-GB" dirty="0"/>
          </a:p>
        </p:txBody>
      </p:sp>
    </p:spTree>
    <p:extLst>
      <p:ext uri="{BB962C8B-B14F-4D97-AF65-F5344CB8AC3E}">
        <p14:creationId xmlns:p14="http://schemas.microsoft.com/office/powerpoint/2010/main" val="1944018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8D51B-9D2D-4EA0-BFCF-435683D31C84}"/>
              </a:ext>
            </a:extLst>
          </p:cNvPr>
          <p:cNvSpPr>
            <a:spLocks noGrp="1"/>
          </p:cNvSpPr>
          <p:nvPr>
            <p:ph type="title"/>
          </p:nvPr>
        </p:nvSpPr>
        <p:spPr/>
        <p:txBody>
          <a:bodyPr/>
          <a:lstStyle/>
          <a:p>
            <a:r>
              <a:rPr lang="en-US" dirty="0"/>
              <a:t>What that paragraph does is:</a:t>
            </a:r>
            <a:endParaRPr lang="en-GB" dirty="0"/>
          </a:p>
        </p:txBody>
      </p:sp>
      <p:sp>
        <p:nvSpPr>
          <p:cNvPr id="3" name="Content Placeholder 2">
            <a:extLst>
              <a:ext uri="{FF2B5EF4-FFF2-40B4-BE49-F238E27FC236}">
                <a16:creationId xmlns:a16="http://schemas.microsoft.com/office/drawing/2014/main" id="{39FF9D0C-A88C-43E8-BEAB-F446288A891F}"/>
              </a:ext>
            </a:extLst>
          </p:cNvPr>
          <p:cNvSpPr>
            <a:spLocks noGrp="1"/>
          </p:cNvSpPr>
          <p:nvPr>
            <p:ph idx="1"/>
          </p:nvPr>
        </p:nvSpPr>
        <p:spPr/>
        <p:txBody>
          <a:bodyPr>
            <a:normAutofit fontScale="92500" lnSpcReduction="10000"/>
          </a:bodyPr>
          <a:lstStyle/>
          <a:p>
            <a:r>
              <a:rPr lang="en-US" dirty="0"/>
              <a:t>show that you see the problem the question refers to</a:t>
            </a:r>
          </a:p>
          <a:p>
            <a:r>
              <a:rPr lang="en-US" dirty="0"/>
              <a:t>show that you have an understanding as to how that arises (very different accounts of the state of nature, and different uses of natural rights and natural law – in Hobbes NR is prior – with the right to everything you need to preserve yourself – in Locke NL is prior – put upon the earth to serve His will (God’s) and therefore bound to obey him and his law, that reason allows us to deduce.</a:t>
            </a:r>
          </a:p>
          <a:p>
            <a:pPr marL="0" indent="0">
              <a:buNone/>
            </a:pPr>
            <a:r>
              <a:rPr lang="en-US" dirty="0"/>
              <a:t>And you can go on to say:</a:t>
            </a:r>
          </a:p>
          <a:p>
            <a:r>
              <a:rPr lang="en-US" dirty="0"/>
              <a:t>That in Hobbes the </a:t>
            </a:r>
            <a:r>
              <a:rPr lang="en-US" dirty="0" err="1"/>
              <a:t>SoN</a:t>
            </a:r>
            <a:r>
              <a:rPr lang="en-US" dirty="0"/>
              <a:t> is a constant state of war – meaning you need a strong power to constrain men; while in Locke, there are increasing inconveniences, that requires something more like a coordination solution, so that we abide by a common reading of the law of nature.</a:t>
            </a:r>
            <a:endParaRPr lang="en-GB" dirty="0"/>
          </a:p>
        </p:txBody>
      </p:sp>
    </p:spTree>
    <p:extLst>
      <p:ext uri="{BB962C8B-B14F-4D97-AF65-F5344CB8AC3E}">
        <p14:creationId xmlns:p14="http://schemas.microsoft.com/office/powerpoint/2010/main" val="1566858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D77C1-6391-4512-8202-B80B0CDD2E8A}"/>
              </a:ext>
            </a:extLst>
          </p:cNvPr>
          <p:cNvSpPr>
            <a:spLocks noGrp="1"/>
          </p:cNvSpPr>
          <p:nvPr>
            <p:ph type="title"/>
          </p:nvPr>
        </p:nvSpPr>
        <p:spPr/>
        <p:txBody>
          <a:bodyPr/>
          <a:lstStyle/>
          <a:p>
            <a:r>
              <a:rPr lang="en-US" dirty="0"/>
              <a:t>and</a:t>
            </a:r>
            <a:endParaRPr lang="en-GB" dirty="0"/>
          </a:p>
        </p:txBody>
      </p:sp>
      <p:sp>
        <p:nvSpPr>
          <p:cNvPr id="3" name="Content Placeholder 2">
            <a:extLst>
              <a:ext uri="{FF2B5EF4-FFF2-40B4-BE49-F238E27FC236}">
                <a16:creationId xmlns:a16="http://schemas.microsoft.com/office/drawing/2014/main" id="{73B884DB-C946-4788-817A-0794C4C73C98}"/>
              </a:ext>
            </a:extLst>
          </p:cNvPr>
          <p:cNvSpPr>
            <a:spLocks noGrp="1"/>
          </p:cNvSpPr>
          <p:nvPr>
            <p:ph idx="1"/>
          </p:nvPr>
        </p:nvSpPr>
        <p:spPr/>
        <p:txBody>
          <a:bodyPr>
            <a:normAutofit fontScale="92500" lnSpcReduction="10000"/>
          </a:bodyPr>
          <a:lstStyle/>
          <a:p>
            <a:r>
              <a:rPr lang="en-US" dirty="0"/>
              <a:t>That in Hobbes’s contract men have to give up their natural right to all they judge necessary to preserve themselves and to the relentless search for power over power – and have to transfer it to the sovereign thereby authorizing all his actions – and having no right against him except the right of </a:t>
            </a:r>
            <a:r>
              <a:rPr lang="en-US" dirty="0" err="1"/>
              <a:t>self-defence</a:t>
            </a:r>
            <a:r>
              <a:rPr lang="en-US" dirty="0"/>
              <a:t> in extremis should the subject’s life be threatened</a:t>
            </a:r>
          </a:p>
          <a:p>
            <a:r>
              <a:rPr lang="en-US" dirty="0"/>
              <a:t>That in Locke you cannot give up your natural right – because you have it as a right against others based on your more fundamental duty to comply with your understanding of God’s will – so you entrust the community with legislating for a common reading of the law of nature, and entrust the magistrate with executing the law resolved upon.  But that it is a relationship of trust, not transfer; and if the civil power acts in ways that threaten the lives, liberties and property of is subjects, then they have a right – indeed – a duty to resist it.</a:t>
            </a:r>
            <a:endParaRPr lang="en-GB" dirty="0"/>
          </a:p>
        </p:txBody>
      </p:sp>
    </p:spTree>
    <p:extLst>
      <p:ext uri="{BB962C8B-B14F-4D97-AF65-F5344CB8AC3E}">
        <p14:creationId xmlns:p14="http://schemas.microsoft.com/office/powerpoint/2010/main" val="835963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C2E21-5FFB-4EE8-B900-B2F685FCD76E}"/>
              </a:ext>
            </a:extLst>
          </p:cNvPr>
          <p:cNvSpPr>
            <a:spLocks noGrp="1"/>
          </p:cNvSpPr>
          <p:nvPr>
            <p:ph type="title"/>
          </p:nvPr>
        </p:nvSpPr>
        <p:spPr/>
        <p:txBody>
          <a:bodyPr/>
          <a:lstStyle/>
          <a:p>
            <a:r>
              <a:rPr lang="en-US" dirty="0"/>
              <a:t>you might then</a:t>
            </a:r>
            <a:endParaRPr lang="en-GB" dirty="0"/>
          </a:p>
        </p:txBody>
      </p:sp>
      <p:sp>
        <p:nvSpPr>
          <p:cNvPr id="3" name="Content Placeholder 2">
            <a:extLst>
              <a:ext uri="{FF2B5EF4-FFF2-40B4-BE49-F238E27FC236}">
                <a16:creationId xmlns:a16="http://schemas.microsoft.com/office/drawing/2014/main" id="{43B2745C-49EA-4B72-82D9-E292738BECBA}"/>
              </a:ext>
            </a:extLst>
          </p:cNvPr>
          <p:cNvSpPr>
            <a:spLocks noGrp="1"/>
          </p:cNvSpPr>
          <p:nvPr>
            <p:ph idx="1"/>
          </p:nvPr>
        </p:nvSpPr>
        <p:spPr/>
        <p:txBody>
          <a:bodyPr>
            <a:normAutofit fontScale="92500" lnSpcReduction="10000"/>
          </a:bodyPr>
          <a:lstStyle/>
          <a:p>
            <a:r>
              <a:rPr lang="en-US" dirty="0"/>
              <a:t>Talk about why they are so different </a:t>
            </a:r>
          </a:p>
          <a:p>
            <a:r>
              <a:rPr lang="en-US" dirty="0"/>
              <a:t>– Hobbes’s secularism; Locke’s theology</a:t>
            </a:r>
          </a:p>
          <a:p>
            <a:r>
              <a:rPr lang="en-US" dirty="0"/>
              <a:t>- Hobbes’s radically anti-social account of the </a:t>
            </a:r>
            <a:r>
              <a:rPr lang="en-US" dirty="0" err="1"/>
              <a:t>SoN</a:t>
            </a:r>
            <a:r>
              <a:rPr lang="en-US" dirty="0"/>
              <a:t>; Locke’s more Aristotelean view of society as natural to humankind</a:t>
            </a:r>
          </a:p>
          <a:p>
            <a:r>
              <a:rPr lang="en-US" dirty="0"/>
              <a:t>Hobbes exp of the civil war; Locke’s rather different background in the politics of resistance to a monarch that threatens the collective religious choice of the people.</a:t>
            </a:r>
          </a:p>
          <a:p>
            <a:r>
              <a:rPr lang="en-US" dirty="0"/>
              <a:t>Might also look at the nature of the contract – both horizontal (between people), but Hobbes adds a contract that transfers people’s pooled rights to the sovereign; Locke’s horizontal contract allows no more than a relationship of trust with institutions created to serve their purposes.</a:t>
            </a:r>
            <a:endParaRPr lang="en-GB" dirty="0"/>
          </a:p>
        </p:txBody>
      </p:sp>
    </p:spTree>
    <p:extLst>
      <p:ext uri="{BB962C8B-B14F-4D97-AF65-F5344CB8AC3E}">
        <p14:creationId xmlns:p14="http://schemas.microsoft.com/office/powerpoint/2010/main" val="766018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TotalTime>
  <Words>2346</Words>
  <Application>Microsoft Office PowerPoint</Application>
  <PresentationFormat>Widescreen</PresentationFormat>
  <Paragraphs>105</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Revision for IPS</vt:lpstr>
      <vt:lpstr>What the job is</vt:lpstr>
      <vt:lpstr>Rules 1….to 20</vt:lpstr>
      <vt:lpstr>How to answer a question?</vt:lpstr>
      <vt:lpstr>For example:2018, Q 5 </vt:lpstr>
      <vt:lpstr>so to answer it  you’d need to say something in the opening paragraph like…</vt:lpstr>
      <vt:lpstr>What that paragraph does is:</vt:lpstr>
      <vt:lpstr>and</vt:lpstr>
      <vt:lpstr>you might then</vt:lpstr>
      <vt:lpstr>at least two?</vt:lpstr>
      <vt:lpstr>Don’t:</vt:lpstr>
      <vt:lpstr>How to think more carefully about a question?</vt:lpstr>
      <vt:lpstr>What would you have to believe to believe that…</vt:lpstr>
      <vt:lpstr>But then ask – what would you have to believe that that wasn’t true</vt:lpstr>
      <vt:lpstr>but…. You can then ask – </vt:lpstr>
      <vt:lpstr>…the point is - that</vt:lpstr>
      <vt:lpstr>Revision strategy: On responding to an exam paper</vt:lpstr>
      <vt:lpstr>…and then?</vt:lpstr>
      <vt:lpstr>Step 2:  TRY IT OUT YOURSELF!</vt:lpstr>
      <vt:lpstr>Additional suggestions:</vt:lpstr>
      <vt:lpstr>What is relevant</vt:lpstr>
      <vt:lpstr>On criticism and secondary 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 for IPS</dc:title>
  <dc:creator>Mark Philp</dc:creator>
  <cp:lastModifiedBy>Mark Philp</cp:lastModifiedBy>
  <cp:revision>17</cp:revision>
  <dcterms:created xsi:type="dcterms:W3CDTF">2020-04-22T11:12:26Z</dcterms:created>
  <dcterms:modified xsi:type="dcterms:W3CDTF">2020-04-29T16:14:06Z</dcterms:modified>
</cp:coreProperties>
</file>