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1" r:id="rId1"/>
  </p:sldMasterIdLst>
  <p:sldIdLst>
    <p:sldId id="256" r:id="rId2"/>
    <p:sldId id="258" r:id="rId3"/>
    <p:sldId id="276" r:id="rId4"/>
    <p:sldId id="277" r:id="rId5"/>
    <p:sldId id="279" r:id="rId6"/>
    <p:sldId id="280" r:id="rId7"/>
    <p:sldId id="259" r:id="rId8"/>
    <p:sldId id="269" r:id="rId9"/>
    <p:sldId id="271" r:id="rId10"/>
    <p:sldId id="257" r:id="rId11"/>
    <p:sldId id="262" r:id="rId12"/>
    <p:sldId id="263" r:id="rId13"/>
    <p:sldId id="261" r:id="rId14"/>
    <p:sldId id="265" r:id="rId15"/>
    <p:sldId id="266" r:id="rId16"/>
    <p:sldId id="272" r:id="rId17"/>
    <p:sldId id="270" r:id="rId18"/>
    <p:sldId id="267" r:id="rId19"/>
    <p:sldId id="264" r:id="rId20"/>
    <p:sldId id="274" r:id="rId21"/>
    <p:sldId id="273" r:id="rId22"/>
    <p:sldId id="275" r:id="rId23"/>
    <p:sldId id="278"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718"/>
  </p:normalViewPr>
  <p:slideViewPr>
    <p:cSldViewPr snapToGrid="0" snapToObjects="1">
      <p:cViewPr varScale="1">
        <p:scale>
          <a:sx n="117" d="100"/>
          <a:sy n="117"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2C0C6A-D41E-4347-AC6E-02C0D66D7282}" type="doc">
      <dgm:prSet loTypeId="urn:microsoft.com/office/officeart/2016/7/layout/VerticalHollowActionList" loCatId="List" qsTypeId="urn:microsoft.com/office/officeart/2005/8/quickstyle/simple1" qsCatId="simple" csTypeId="urn:microsoft.com/office/officeart/2005/8/colors/accent1_2" csCatId="accent1" phldr="1"/>
      <dgm:spPr/>
      <dgm:t>
        <a:bodyPr/>
        <a:lstStyle/>
        <a:p>
          <a:endParaRPr lang="en-US"/>
        </a:p>
      </dgm:t>
    </dgm:pt>
    <dgm:pt modelId="{C8470DE1-D64F-449E-9542-ED6104B47BAD}">
      <dgm:prSet/>
      <dgm:spPr/>
      <dgm:t>
        <a:bodyPr/>
        <a:lstStyle/>
        <a:p>
          <a:r>
            <a:rPr lang="en-US"/>
            <a:t>Ban</a:t>
          </a:r>
        </a:p>
      </dgm:t>
    </dgm:pt>
    <dgm:pt modelId="{53B05FEE-1491-45C6-8B3E-098FDFC90E0D}" type="parTrans" cxnId="{B0771584-5416-4B2C-8727-F6D624A56915}">
      <dgm:prSet/>
      <dgm:spPr/>
      <dgm:t>
        <a:bodyPr/>
        <a:lstStyle/>
        <a:p>
          <a:endParaRPr lang="en-US"/>
        </a:p>
      </dgm:t>
    </dgm:pt>
    <dgm:pt modelId="{009FB85F-4AA5-48EB-8D1B-B53BE42EBF27}" type="sibTrans" cxnId="{B0771584-5416-4B2C-8727-F6D624A56915}">
      <dgm:prSet/>
      <dgm:spPr/>
      <dgm:t>
        <a:bodyPr/>
        <a:lstStyle/>
        <a:p>
          <a:endParaRPr lang="en-US"/>
        </a:p>
      </dgm:t>
    </dgm:pt>
    <dgm:pt modelId="{EB746D6B-6FE2-4B5D-9681-E627018E46AF}">
      <dgm:prSet/>
      <dgm:spPr/>
      <dgm:t>
        <a:bodyPr/>
        <a:lstStyle/>
        <a:p>
          <a:r>
            <a:rPr lang="en-US" dirty="0"/>
            <a:t>1960 to 2016: ban</a:t>
          </a:r>
        </a:p>
      </dgm:t>
    </dgm:pt>
    <dgm:pt modelId="{714F8364-3412-4646-9BA3-F3C5D71EB8C6}" type="parTrans" cxnId="{28C7B554-4453-40A0-ADB5-372F57DC008A}">
      <dgm:prSet/>
      <dgm:spPr/>
      <dgm:t>
        <a:bodyPr/>
        <a:lstStyle/>
        <a:p>
          <a:endParaRPr lang="en-US"/>
        </a:p>
      </dgm:t>
    </dgm:pt>
    <dgm:pt modelId="{8A63A400-EADA-41F6-91CA-12B49FF3426E}" type="sibTrans" cxnId="{28C7B554-4453-40A0-ADB5-372F57DC008A}">
      <dgm:prSet/>
      <dgm:spPr/>
      <dgm:t>
        <a:bodyPr/>
        <a:lstStyle/>
        <a:p>
          <a:endParaRPr lang="en-US"/>
        </a:p>
      </dgm:t>
    </dgm:pt>
    <dgm:pt modelId="{D9B954A9-EA10-47F8-9F21-01A788C3BEDA}">
      <dgm:prSet/>
      <dgm:spPr/>
      <dgm:t>
        <a:bodyPr/>
        <a:lstStyle/>
        <a:p>
          <a:r>
            <a:rPr lang="en-US"/>
            <a:t>Open</a:t>
          </a:r>
        </a:p>
      </dgm:t>
    </dgm:pt>
    <dgm:pt modelId="{0DDECEE3-3E7C-4696-8B4C-533DB74CEDFD}" type="parTrans" cxnId="{767D2B8D-3B69-4256-8057-026CF6C049DB}">
      <dgm:prSet/>
      <dgm:spPr/>
      <dgm:t>
        <a:bodyPr/>
        <a:lstStyle/>
        <a:p>
          <a:endParaRPr lang="en-US"/>
        </a:p>
      </dgm:t>
    </dgm:pt>
    <dgm:pt modelId="{FD66857A-702F-4EC3-B2ED-FB02A9CFF897}" type="sibTrans" cxnId="{767D2B8D-3B69-4256-8057-026CF6C049DB}">
      <dgm:prSet/>
      <dgm:spPr/>
      <dgm:t>
        <a:bodyPr/>
        <a:lstStyle/>
        <a:p>
          <a:endParaRPr lang="en-US"/>
        </a:p>
      </dgm:t>
    </dgm:pt>
    <dgm:pt modelId="{6A70416F-5A7D-4F2B-88F7-8FEC8988F92D}">
      <dgm:prSet/>
      <dgm:spPr/>
      <dgm:t>
        <a:bodyPr/>
        <a:lstStyle/>
        <a:p>
          <a:r>
            <a:rPr lang="en-US"/>
            <a:t>2016-2017: open service</a:t>
          </a:r>
        </a:p>
      </dgm:t>
    </dgm:pt>
    <dgm:pt modelId="{0BCFA6EF-4573-47BA-9855-59DA56D8409D}" type="parTrans" cxnId="{AFF37681-A650-4869-86BD-CF738390D287}">
      <dgm:prSet/>
      <dgm:spPr/>
      <dgm:t>
        <a:bodyPr/>
        <a:lstStyle/>
        <a:p>
          <a:endParaRPr lang="en-US"/>
        </a:p>
      </dgm:t>
    </dgm:pt>
    <dgm:pt modelId="{D7E343F6-1EC2-45C9-AAFA-F779B2C0981F}" type="sibTrans" cxnId="{AFF37681-A650-4869-86BD-CF738390D287}">
      <dgm:prSet/>
      <dgm:spPr/>
      <dgm:t>
        <a:bodyPr/>
        <a:lstStyle/>
        <a:p>
          <a:endParaRPr lang="en-US"/>
        </a:p>
      </dgm:t>
    </dgm:pt>
    <dgm:pt modelId="{17E28F63-8979-47F8-8347-884995CD410F}">
      <dgm:prSet/>
      <dgm:spPr/>
      <dgm:t>
        <a:bodyPr/>
        <a:lstStyle/>
        <a:p>
          <a:r>
            <a:rPr lang="en-US" dirty="0"/>
            <a:t>Ban</a:t>
          </a:r>
        </a:p>
      </dgm:t>
    </dgm:pt>
    <dgm:pt modelId="{0207369B-332A-4E42-B977-0999CC8EAC35}" type="parTrans" cxnId="{5A7180D1-50FF-4ACE-A723-8B0E51B3BDD1}">
      <dgm:prSet/>
      <dgm:spPr/>
      <dgm:t>
        <a:bodyPr/>
        <a:lstStyle/>
        <a:p>
          <a:endParaRPr lang="en-US"/>
        </a:p>
      </dgm:t>
    </dgm:pt>
    <dgm:pt modelId="{9C5EB9E9-C70E-491E-AF5F-A4C7489B4D88}" type="sibTrans" cxnId="{5A7180D1-50FF-4ACE-A723-8B0E51B3BDD1}">
      <dgm:prSet/>
      <dgm:spPr/>
      <dgm:t>
        <a:bodyPr/>
        <a:lstStyle/>
        <a:p>
          <a:endParaRPr lang="en-US"/>
        </a:p>
      </dgm:t>
    </dgm:pt>
    <dgm:pt modelId="{6606406B-FCE6-42C7-86B8-7EE4D505A077}">
      <dgm:prSet/>
      <dgm:spPr/>
      <dgm:t>
        <a:bodyPr/>
        <a:lstStyle/>
        <a:p>
          <a:r>
            <a:rPr lang="en-US"/>
            <a:t>2017-2021: Trump’s ban</a:t>
          </a:r>
        </a:p>
      </dgm:t>
    </dgm:pt>
    <dgm:pt modelId="{9E7F3F40-D08C-44D9-9FE9-CB481D564694}" type="parTrans" cxnId="{41B75183-CB20-4EE1-BDA1-444F6DEFC192}">
      <dgm:prSet/>
      <dgm:spPr/>
      <dgm:t>
        <a:bodyPr/>
        <a:lstStyle/>
        <a:p>
          <a:endParaRPr lang="en-US"/>
        </a:p>
      </dgm:t>
    </dgm:pt>
    <dgm:pt modelId="{5C23D6B1-CEE0-4EEA-A75B-36DB6675ED1A}" type="sibTrans" cxnId="{41B75183-CB20-4EE1-BDA1-444F6DEFC192}">
      <dgm:prSet/>
      <dgm:spPr/>
      <dgm:t>
        <a:bodyPr/>
        <a:lstStyle/>
        <a:p>
          <a:endParaRPr lang="en-US"/>
        </a:p>
      </dgm:t>
    </dgm:pt>
    <dgm:pt modelId="{41AA6268-0A72-4FB3-BE8E-01F158A15787}">
      <dgm:prSet/>
      <dgm:spPr/>
      <dgm:t>
        <a:bodyPr/>
        <a:lstStyle/>
        <a:p>
          <a:r>
            <a:rPr lang="en-US"/>
            <a:t>Open</a:t>
          </a:r>
        </a:p>
      </dgm:t>
    </dgm:pt>
    <dgm:pt modelId="{D2D77DDA-26DC-4F43-A7CE-9CCC8BD832A4}" type="parTrans" cxnId="{D2BBF4F7-A467-4BF1-888B-50ED757A4C0E}">
      <dgm:prSet/>
      <dgm:spPr/>
      <dgm:t>
        <a:bodyPr/>
        <a:lstStyle/>
        <a:p>
          <a:endParaRPr lang="en-US"/>
        </a:p>
      </dgm:t>
    </dgm:pt>
    <dgm:pt modelId="{F28065A9-45A3-4578-A2F2-20BEC290AADC}" type="sibTrans" cxnId="{D2BBF4F7-A467-4BF1-888B-50ED757A4C0E}">
      <dgm:prSet/>
      <dgm:spPr/>
      <dgm:t>
        <a:bodyPr/>
        <a:lstStyle/>
        <a:p>
          <a:endParaRPr lang="en-US"/>
        </a:p>
      </dgm:t>
    </dgm:pt>
    <dgm:pt modelId="{89E4292D-6A73-4395-BAD4-4EFB140C935C}">
      <dgm:prSet/>
      <dgm:spPr/>
      <dgm:t>
        <a:bodyPr/>
        <a:lstStyle/>
        <a:p>
          <a:r>
            <a:rPr lang="en-US"/>
            <a:t>2021- : open service</a:t>
          </a:r>
        </a:p>
      </dgm:t>
    </dgm:pt>
    <dgm:pt modelId="{86168E52-15F1-411D-AE76-B2276DEFEC06}" type="parTrans" cxnId="{624493CB-BAB9-486B-B8F6-BC652CC9F7A9}">
      <dgm:prSet/>
      <dgm:spPr/>
      <dgm:t>
        <a:bodyPr/>
        <a:lstStyle/>
        <a:p>
          <a:endParaRPr lang="en-US"/>
        </a:p>
      </dgm:t>
    </dgm:pt>
    <dgm:pt modelId="{7D52A1D3-27E0-4371-9F4B-52519764FEA0}" type="sibTrans" cxnId="{624493CB-BAB9-486B-B8F6-BC652CC9F7A9}">
      <dgm:prSet/>
      <dgm:spPr/>
      <dgm:t>
        <a:bodyPr/>
        <a:lstStyle/>
        <a:p>
          <a:endParaRPr lang="en-US"/>
        </a:p>
      </dgm:t>
    </dgm:pt>
    <dgm:pt modelId="{2CD81C97-C961-7F43-B633-35A81EA9ECC1}" type="pres">
      <dgm:prSet presAssocID="{8F2C0C6A-D41E-4347-AC6E-02C0D66D7282}" presName="Name0" presStyleCnt="0">
        <dgm:presLayoutVars>
          <dgm:dir/>
          <dgm:animLvl val="lvl"/>
          <dgm:resizeHandles val="exact"/>
        </dgm:presLayoutVars>
      </dgm:prSet>
      <dgm:spPr/>
    </dgm:pt>
    <dgm:pt modelId="{8928D72A-9F07-4748-868A-DEE5B8876DE6}" type="pres">
      <dgm:prSet presAssocID="{C8470DE1-D64F-449E-9542-ED6104B47BAD}" presName="linNode" presStyleCnt="0"/>
      <dgm:spPr/>
    </dgm:pt>
    <dgm:pt modelId="{1E01DC5F-4373-7346-8A79-2FFA75BF98C7}" type="pres">
      <dgm:prSet presAssocID="{C8470DE1-D64F-449E-9542-ED6104B47BAD}" presName="parentText" presStyleLbl="solidFgAcc1" presStyleIdx="0" presStyleCnt="4">
        <dgm:presLayoutVars>
          <dgm:chMax val="1"/>
          <dgm:bulletEnabled/>
        </dgm:presLayoutVars>
      </dgm:prSet>
      <dgm:spPr/>
    </dgm:pt>
    <dgm:pt modelId="{427943AA-6185-A04D-A924-4DBE37BBD95C}" type="pres">
      <dgm:prSet presAssocID="{C8470DE1-D64F-449E-9542-ED6104B47BAD}" presName="descendantText" presStyleLbl="alignNode1" presStyleIdx="0" presStyleCnt="4">
        <dgm:presLayoutVars>
          <dgm:bulletEnabled/>
        </dgm:presLayoutVars>
      </dgm:prSet>
      <dgm:spPr/>
    </dgm:pt>
    <dgm:pt modelId="{430028B3-1E36-0B45-BA21-00827CA5F903}" type="pres">
      <dgm:prSet presAssocID="{009FB85F-4AA5-48EB-8D1B-B53BE42EBF27}" presName="sp" presStyleCnt="0"/>
      <dgm:spPr/>
    </dgm:pt>
    <dgm:pt modelId="{A13DB100-15C5-B245-880E-B6E6985D1F91}" type="pres">
      <dgm:prSet presAssocID="{D9B954A9-EA10-47F8-9F21-01A788C3BEDA}" presName="linNode" presStyleCnt="0"/>
      <dgm:spPr/>
    </dgm:pt>
    <dgm:pt modelId="{425D5D1C-BB9A-6B4F-8069-3FEAE9448F02}" type="pres">
      <dgm:prSet presAssocID="{D9B954A9-EA10-47F8-9F21-01A788C3BEDA}" presName="parentText" presStyleLbl="solidFgAcc1" presStyleIdx="1" presStyleCnt="4">
        <dgm:presLayoutVars>
          <dgm:chMax val="1"/>
          <dgm:bulletEnabled/>
        </dgm:presLayoutVars>
      </dgm:prSet>
      <dgm:spPr/>
    </dgm:pt>
    <dgm:pt modelId="{7E9C086E-38CD-CD44-A734-C0AF89129BF7}" type="pres">
      <dgm:prSet presAssocID="{D9B954A9-EA10-47F8-9F21-01A788C3BEDA}" presName="descendantText" presStyleLbl="alignNode1" presStyleIdx="1" presStyleCnt="4">
        <dgm:presLayoutVars>
          <dgm:bulletEnabled/>
        </dgm:presLayoutVars>
      </dgm:prSet>
      <dgm:spPr/>
    </dgm:pt>
    <dgm:pt modelId="{204DE426-C4A8-154C-B353-3F0C59E6FAB3}" type="pres">
      <dgm:prSet presAssocID="{FD66857A-702F-4EC3-B2ED-FB02A9CFF897}" presName="sp" presStyleCnt="0"/>
      <dgm:spPr/>
    </dgm:pt>
    <dgm:pt modelId="{6C936548-4076-A144-A7C9-ACA33BDC597D}" type="pres">
      <dgm:prSet presAssocID="{17E28F63-8979-47F8-8347-884995CD410F}" presName="linNode" presStyleCnt="0"/>
      <dgm:spPr/>
    </dgm:pt>
    <dgm:pt modelId="{5DB806FE-50C0-544D-AAEC-1A1668F5E46B}" type="pres">
      <dgm:prSet presAssocID="{17E28F63-8979-47F8-8347-884995CD410F}" presName="parentText" presStyleLbl="solidFgAcc1" presStyleIdx="2" presStyleCnt="4">
        <dgm:presLayoutVars>
          <dgm:chMax val="1"/>
          <dgm:bulletEnabled/>
        </dgm:presLayoutVars>
      </dgm:prSet>
      <dgm:spPr/>
    </dgm:pt>
    <dgm:pt modelId="{88D5F1F2-C1EC-0348-AB01-157159E565E7}" type="pres">
      <dgm:prSet presAssocID="{17E28F63-8979-47F8-8347-884995CD410F}" presName="descendantText" presStyleLbl="alignNode1" presStyleIdx="2" presStyleCnt="4">
        <dgm:presLayoutVars>
          <dgm:bulletEnabled/>
        </dgm:presLayoutVars>
      </dgm:prSet>
      <dgm:spPr/>
    </dgm:pt>
    <dgm:pt modelId="{858275EF-9876-3544-9005-7DCE6A30786D}" type="pres">
      <dgm:prSet presAssocID="{9C5EB9E9-C70E-491E-AF5F-A4C7489B4D88}" presName="sp" presStyleCnt="0"/>
      <dgm:spPr/>
    </dgm:pt>
    <dgm:pt modelId="{F8588174-BF7A-F949-B2C3-F6803EFA927E}" type="pres">
      <dgm:prSet presAssocID="{41AA6268-0A72-4FB3-BE8E-01F158A15787}" presName="linNode" presStyleCnt="0"/>
      <dgm:spPr/>
    </dgm:pt>
    <dgm:pt modelId="{0F9BFC1E-50CF-7C4F-815C-0A48879DED0F}" type="pres">
      <dgm:prSet presAssocID="{41AA6268-0A72-4FB3-BE8E-01F158A15787}" presName="parentText" presStyleLbl="solidFgAcc1" presStyleIdx="3" presStyleCnt="4">
        <dgm:presLayoutVars>
          <dgm:chMax val="1"/>
          <dgm:bulletEnabled/>
        </dgm:presLayoutVars>
      </dgm:prSet>
      <dgm:spPr/>
    </dgm:pt>
    <dgm:pt modelId="{20036D68-2724-3449-B019-1E7DE14BBE7E}" type="pres">
      <dgm:prSet presAssocID="{41AA6268-0A72-4FB3-BE8E-01F158A15787}" presName="descendantText" presStyleLbl="alignNode1" presStyleIdx="3" presStyleCnt="4">
        <dgm:presLayoutVars>
          <dgm:bulletEnabled/>
        </dgm:presLayoutVars>
      </dgm:prSet>
      <dgm:spPr/>
    </dgm:pt>
  </dgm:ptLst>
  <dgm:cxnLst>
    <dgm:cxn modelId="{5E04E216-C742-7B4D-AE3D-A4D2426AA5E9}" type="presOf" srcId="{D9B954A9-EA10-47F8-9F21-01A788C3BEDA}" destId="{425D5D1C-BB9A-6B4F-8069-3FEAE9448F02}" srcOrd="0" destOrd="0" presId="urn:microsoft.com/office/officeart/2016/7/layout/VerticalHollowActionList"/>
    <dgm:cxn modelId="{C18EB824-9984-FD4B-9778-5E5D0B7475C0}" type="presOf" srcId="{C8470DE1-D64F-449E-9542-ED6104B47BAD}" destId="{1E01DC5F-4373-7346-8A79-2FFA75BF98C7}" srcOrd="0" destOrd="0" presId="urn:microsoft.com/office/officeart/2016/7/layout/VerticalHollowActionList"/>
    <dgm:cxn modelId="{FC464732-E6A2-D44A-AF49-8674EC464342}" type="presOf" srcId="{41AA6268-0A72-4FB3-BE8E-01F158A15787}" destId="{0F9BFC1E-50CF-7C4F-815C-0A48879DED0F}" srcOrd="0" destOrd="0" presId="urn:microsoft.com/office/officeart/2016/7/layout/VerticalHollowActionList"/>
    <dgm:cxn modelId="{46E4DA3E-B174-994E-BFB8-CF51520AC38C}" type="presOf" srcId="{17E28F63-8979-47F8-8347-884995CD410F}" destId="{5DB806FE-50C0-544D-AAEC-1A1668F5E46B}" srcOrd="0" destOrd="0" presId="urn:microsoft.com/office/officeart/2016/7/layout/VerticalHollowActionList"/>
    <dgm:cxn modelId="{28C7B554-4453-40A0-ADB5-372F57DC008A}" srcId="{C8470DE1-D64F-449E-9542-ED6104B47BAD}" destId="{EB746D6B-6FE2-4B5D-9681-E627018E46AF}" srcOrd="0" destOrd="0" parTransId="{714F8364-3412-4646-9BA3-F3C5D71EB8C6}" sibTransId="{8A63A400-EADA-41F6-91CA-12B49FF3426E}"/>
    <dgm:cxn modelId="{0E94595B-D2A8-7A40-9C39-6EFB951BD9EC}" type="presOf" srcId="{EB746D6B-6FE2-4B5D-9681-E627018E46AF}" destId="{427943AA-6185-A04D-A924-4DBE37BBD95C}" srcOrd="0" destOrd="0" presId="urn:microsoft.com/office/officeart/2016/7/layout/VerticalHollowActionList"/>
    <dgm:cxn modelId="{5B713364-1DC6-3742-87C7-8A4049BC7F12}" type="presOf" srcId="{89E4292D-6A73-4395-BAD4-4EFB140C935C}" destId="{20036D68-2724-3449-B019-1E7DE14BBE7E}" srcOrd="0" destOrd="0" presId="urn:microsoft.com/office/officeart/2016/7/layout/VerticalHollowActionList"/>
    <dgm:cxn modelId="{AFF37681-A650-4869-86BD-CF738390D287}" srcId="{D9B954A9-EA10-47F8-9F21-01A788C3BEDA}" destId="{6A70416F-5A7D-4F2B-88F7-8FEC8988F92D}" srcOrd="0" destOrd="0" parTransId="{0BCFA6EF-4573-47BA-9855-59DA56D8409D}" sibTransId="{D7E343F6-1EC2-45C9-AAFA-F779B2C0981F}"/>
    <dgm:cxn modelId="{41B75183-CB20-4EE1-BDA1-444F6DEFC192}" srcId="{17E28F63-8979-47F8-8347-884995CD410F}" destId="{6606406B-FCE6-42C7-86B8-7EE4D505A077}" srcOrd="0" destOrd="0" parTransId="{9E7F3F40-D08C-44D9-9FE9-CB481D564694}" sibTransId="{5C23D6B1-CEE0-4EEA-A75B-36DB6675ED1A}"/>
    <dgm:cxn modelId="{B0771584-5416-4B2C-8727-F6D624A56915}" srcId="{8F2C0C6A-D41E-4347-AC6E-02C0D66D7282}" destId="{C8470DE1-D64F-449E-9542-ED6104B47BAD}" srcOrd="0" destOrd="0" parTransId="{53B05FEE-1491-45C6-8B3E-098FDFC90E0D}" sibTransId="{009FB85F-4AA5-48EB-8D1B-B53BE42EBF27}"/>
    <dgm:cxn modelId="{767D2B8D-3B69-4256-8057-026CF6C049DB}" srcId="{8F2C0C6A-D41E-4347-AC6E-02C0D66D7282}" destId="{D9B954A9-EA10-47F8-9F21-01A788C3BEDA}" srcOrd="1" destOrd="0" parTransId="{0DDECEE3-3E7C-4696-8B4C-533DB74CEDFD}" sibTransId="{FD66857A-702F-4EC3-B2ED-FB02A9CFF897}"/>
    <dgm:cxn modelId="{07D2BAC2-2F02-5644-B533-ED8D282EF963}" type="presOf" srcId="{6A70416F-5A7D-4F2B-88F7-8FEC8988F92D}" destId="{7E9C086E-38CD-CD44-A734-C0AF89129BF7}" srcOrd="0" destOrd="0" presId="urn:microsoft.com/office/officeart/2016/7/layout/VerticalHollowActionList"/>
    <dgm:cxn modelId="{624493CB-BAB9-486B-B8F6-BC652CC9F7A9}" srcId="{41AA6268-0A72-4FB3-BE8E-01F158A15787}" destId="{89E4292D-6A73-4395-BAD4-4EFB140C935C}" srcOrd="0" destOrd="0" parTransId="{86168E52-15F1-411D-AE76-B2276DEFEC06}" sibTransId="{7D52A1D3-27E0-4371-9F4B-52519764FEA0}"/>
    <dgm:cxn modelId="{5A7180D1-50FF-4ACE-A723-8B0E51B3BDD1}" srcId="{8F2C0C6A-D41E-4347-AC6E-02C0D66D7282}" destId="{17E28F63-8979-47F8-8347-884995CD410F}" srcOrd="2" destOrd="0" parTransId="{0207369B-332A-4E42-B977-0999CC8EAC35}" sibTransId="{9C5EB9E9-C70E-491E-AF5F-A4C7489B4D88}"/>
    <dgm:cxn modelId="{ACE704D6-FE58-EA4E-B743-3AB937517FCD}" type="presOf" srcId="{6606406B-FCE6-42C7-86B8-7EE4D505A077}" destId="{88D5F1F2-C1EC-0348-AB01-157159E565E7}" srcOrd="0" destOrd="0" presId="urn:microsoft.com/office/officeart/2016/7/layout/VerticalHollowActionList"/>
    <dgm:cxn modelId="{2ECAC8F2-0999-404B-8883-1D3840F2E9EA}" type="presOf" srcId="{8F2C0C6A-D41E-4347-AC6E-02C0D66D7282}" destId="{2CD81C97-C961-7F43-B633-35A81EA9ECC1}" srcOrd="0" destOrd="0" presId="urn:microsoft.com/office/officeart/2016/7/layout/VerticalHollowActionList"/>
    <dgm:cxn modelId="{D2BBF4F7-A467-4BF1-888B-50ED757A4C0E}" srcId="{8F2C0C6A-D41E-4347-AC6E-02C0D66D7282}" destId="{41AA6268-0A72-4FB3-BE8E-01F158A15787}" srcOrd="3" destOrd="0" parTransId="{D2D77DDA-26DC-4F43-A7CE-9CCC8BD832A4}" sibTransId="{F28065A9-45A3-4578-A2F2-20BEC290AADC}"/>
    <dgm:cxn modelId="{7E82F7C3-1B77-6044-B5E1-ACFFFAE0FF74}" type="presParOf" srcId="{2CD81C97-C961-7F43-B633-35A81EA9ECC1}" destId="{8928D72A-9F07-4748-868A-DEE5B8876DE6}" srcOrd="0" destOrd="0" presId="urn:microsoft.com/office/officeart/2016/7/layout/VerticalHollowActionList"/>
    <dgm:cxn modelId="{A980B72A-3C49-FD48-A234-8B469FCF4364}" type="presParOf" srcId="{8928D72A-9F07-4748-868A-DEE5B8876DE6}" destId="{1E01DC5F-4373-7346-8A79-2FFA75BF98C7}" srcOrd="0" destOrd="0" presId="urn:microsoft.com/office/officeart/2016/7/layout/VerticalHollowActionList"/>
    <dgm:cxn modelId="{E4EF28A2-EEBF-4A4B-8C57-4B0A0B728D0D}" type="presParOf" srcId="{8928D72A-9F07-4748-868A-DEE5B8876DE6}" destId="{427943AA-6185-A04D-A924-4DBE37BBD95C}" srcOrd="1" destOrd="0" presId="urn:microsoft.com/office/officeart/2016/7/layout/VerticalHollowActionList"/>
    <dgm:cxn modelId="{2FA394EC-DC21-F049-94A1-56BC595EE500}" type="presParOf" srcId="{2CD81C97-C961-7F43-B633-35A81EA9ECC1}" destId="{430028B3-1E36-0B45-BA21-00827CA5F903}" srcOrd="1" destOrd="0" presId="urn:microsoft.com/office/officeart/2016/7/layout/VerticalHollowActionList"/>
    <dgm:cxn modelId="{589AA249-24F0-8A4B-AADC-DA3651F4F72C}" type="presParOf" srcId="{2CD81C97-C961-7F43-B633-35A81EA9ECC1}" destId="{A13DB100-15C5-B245-880E-B6E6985D1F91}" srcOrd="2" destOrd="0" presId="urn:microsoft.com/office/officeart/2016/7/layout/VerticalHollowActionList"/>
    <dgm:cxn modelId="{72A46511-AC63-0241-8A76-37B09D428AB3}" type="presParOf" srcId="{A13DB100-15C5-B245-880E-B6E6985D1F91}" destId="{425D5D1C-BB9A-6B4F-8069-3FEAE9448F02}" srcOrd="0" destOrd="0" presId="urn:microsoft.com/office/officeart/2016/7/layout/VerticalHollowActionList"/>
    <dgm:cxn modelId="{C8706B28-2622-054F-B518-9590D0007D27}" type="presParOf" srcId="{A13DB100-15C5-B245-880E-B6E6985D1F91}" destId="{7E9C086E-38CD-CD44-A734-C0AF89129BF7}" srcOrd="1" destOrd="0" presId="urn:microsoft.com/office/officeart/2016/7/layout/VerticalHollowActionList"/>
    <dgm:cxn modelId="{6985B43D-264C-0543-A8D4-45E53E4AF79E}" type="presParOf" srcId="{2CD81C97-C961-7F43-B633-35A81EA9ECC1}" destId="{204DE426-C4A8-154C-B353-3F0C59E6FAB3}" srcOrd="3" destOrd="0" presId="urn:microsoft.com/office/officeart/2016/7/layout/VerticalHollowActionList"/>
    <dgm:cxn modelId="{9A7FF859-B338-6743-A5EE-647C2C7492B9}" type="presParOf" srcId="{2CD81C97-C961-7F43-B633-35A81EA9ECC1}" destId="{6C936548-4076-A144-A7C9-ACA33BDC597D}" srcOrd="4" destOrd="0" presId="urn:microsoft.com/office/officeart/2016/7/layout/VerticalHollowActionList"/>
    <dgm:cxn modelId="{92E2C4D5-AF00-D644-B86C-5137994BE1F9}" type="presParOf" srcId="{6C936548-4076-A144-A7C9-ACA33BDC597D}" destId="{5DB806FE-50C0-544D-AAEC-1A1668F5E46B}" srcOrd="0" destOrd="0" presId="urn:microsoft.com/office/officeart/2016/7/layout/VerticalHollowActionList"/>
    <dgm:cxn modelId="{56205271-D3AC-0840-8812-BDD0CC657175}" type="presParOf" srcId="{6C936548-4076-A144-A7C9-ACA33BDC597D}" destId="{88D5F1F2-C1EC-0348-AB01-157159E565E7}" srcOrd="1" destOrd="0" presId="urn:microsoft.com/office/officeart/2016/7/layout/VerticalHollowActionList"/>
    <dgm:cxn modelId="{07EAAED0-7CE7-FB4D-970E-EA30CCC9849A}" type="presParOf" srcId="{2CD81C97-C961-7F43-B633-35A81EA9ECC1}" destId="{858275EF-9876-3544-9005-7DCE6A30786D}" srcOrd="5" destOrd="0" presId="urn:microsoft.com/office/officeart/2016/7/layout/VerticalHollowActionList"/>
    <dgm:cxn modelId="{5B894879-C547-EF4E-82E7-7BFB5D7E81EB}" type="presParOf" srcId="{2CD81C97-C961-7F43-B633-35A81EA9ECC1}" destId="{F8588174-BF7A-F949-B2C3-F6803EFA927E}" srcOrd="6" destOrd="0" presId="urn:microsoft.com/office/officeart/2016/7/layout/VerticalHollowActionList"/>
    <dgm:cxn modelId="{12517026-68BD-9043-9F18-BAE76EB00A0B}" type="presParOf" srcId="{F8588174-BF7A-F949-B2C3-F6803EFA927E}" destId="{0F9BFC1E-50CF-7C4F-815C-0A48879DED0F}" srcOrd="0" destOrd="0" presId="urn:microsoft.com/office/officeart/2016/7/layout/VerticalHollowActionList"/>
    <dgm:cxn modelId="{C58ABEC1-A8CF-5F42-8F46-DA891F1F771E}" type="presParOf" srcId="{F8588174-BF7A-F949-B2C3-F6803EFA927E}" destId="{20036D68-2724-3449-B019-1E7DE14BBE7E}" srcOrd="1" destOrd="0" presId="urn:microsoft.com/office/officeart/2016/7/layout/VerticalHollowAction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7943AA-6185-A04D-A924-4DBE37BBD95C}">
      <dsp:nvSpPr>
        <dsp:cNvPr id="0" name=""/>
        <dsp:cNvSpPr/>
      </dsp:nvSpPr>
      <dsp:spPr>
        <a:xfrm>
          <a:off x="1880870" y="1867"/>
          <a:ext cx="7523481" cy="967218"/>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5976" tIns="245673" rIns="145976" bIns="245673" numCol="1" spcCol="1270" anchor="ctr" anchorCtr="0">
          <a:noAutofit/>
        </a:bodyPr>
        <a:lstStyle/>
        <a:p>
          <a:pPr marL="0" lvl="0" indent="0" algn="l" defTabSz="1066800">
            <a:lnSpc>
              <a:spcPct val="90000"/>
            </a:lnSpc>
            <a:spcBef>
              <a:spcPct val="0"/>
            </a:spcBef>
            <a:spcAft>
              <a:spcPct val="35000"/>
            </a:spcAft>
            <a:buNone/>
          </a:pPr>
          <a:r>
            <a:rPr lang="en-US" sz="2400" kern="1200" dirty="0"/>
            <a:t>1960 to 2016: ban</a:t>
          </a:r>
        </a:p>
      </dsp:txBody>
      <dsp:txXfrm>
        <a:off x="1880870" y="1867"/>
        <a:ext cx="7523481" cy="967218"/>
      </dsp:txXfrm>
    </dsp:sp>
    <dsp:sp modelId="{1E01DC5F-4373-7346-8A79-2FFA75BF98C7}">
      <dsp:nvSpPr>
        <dsp:cNvPr id="0" name=""/>
        <dsp:cNvSpPr/>
      </dsp:nvSpPr>
      <dsp:spPr>
        <a:xfrm>
          <a:off x="0" y="1867"/>
          <a:ext cx="1880870" cy="967218"/>
        </a:xfrm>
        <a:prstGeom prst="re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29" tIns="95540" rIns="99529" bIns="95540" numCol="1" spcCol="1270" anchor="ctr" anchorCtr="0">
          <a:noAutofit/>
        </a:bodyPr>
        <a:lstStyle/>
        <a:p>
          <a:pPr marL="0" lvl="0" indent="0" algn="ctr" defTabSz="1244600">
            <a:lnSpc>
              <a:spcPct val="90000"/>
            </a:lnSpc>
            <a:spcBef>
              <a:spcPct val="0"/>
            </a:spcBef>
            <a:spcAft>
              <a:spcPct val="35000"/>
            </a:spcAft>
            <a:buNone/>
          </a:pPr>
          <a:r>
            <a:rPr lang="en-US" sz="2800" kern="1200"/>
            <a:t>Ban</a:t>
          </a:r>
        </a:p>
      </dsp:txBody>
      <dsp:txXfrm>
        <a:off x="0" y="1867"/>
        <a:ext cx="1880870" cy="967218"/>
      </dsp:txXfrm>
    </dsp:sp>
    <dsp:sp modelId="{7E9C086E-38CD-CD44-A734-C0AF89129BF7}">
      <dsp:nvSpPr>
        <dsp:cNvPr id="0" name=""/>
        <dsp:cNvSpPr/>
      </dsp:nvSpPr>
      <dsp:spPr>
        <a:xfrm>
          <a:off x="1880870" y="1027118"/>
          <a:ext cx="7523481" cy="967218"/>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5976" tIns="245673" rIns="145976" bIns="245673" numCol="1" spcCol="1270" anchor="ctr" anchorCtr="0">
          <a:noAutofit/>
        </a:bodyPr>
        <a:lstStyle/>
        <a:p>
          <a:pPr marL="0" lvl="0" indent="0" algn="l" defTabSz="1066800">
            <a:lnSpc>
              <a:spcPct val="90000"/>
            </a:lnSpc>
            <a:spcBef>
              <a:spcPct val="0"/>
            </a:spcBef>
            <a:spcAft>
              <a:spcPct val="35000"/>
            </a:spcAft>
            <a:buNone/>
          </a:pPr>
          <a:r>
            <a:rPr lang="en-US" sz="2400" kern="1200"/>
            <a:t>2016-2017: open service</a:t>
          </a:r>
        </a:p>
      </dsp:txBody>
      <dsp:txXfrm>
        <a:off x="1880870" y="1027118"/>
        <a:ext cx="7523481" cy="967218"/>
      </dsp:txXfrm>
    </dsp:sp>
    <dsp:sp modelId="{425D5D1C-BB9A-6B4F-8069-3FEAE9448F02}">
      <dsp:nvSpPr>
        <dsp:cNvPr id="0" name=""/>
        <dsp:cNvSpPr/>
      </dsp:nvSpPr>
      <dsp:spPr>
        <a:xfrm>
          <a:off x="0" y="1027118"/>
          <a:ext cx="1880870" cy="967218"/>
        </a:xfrm>
        <a:prstGeom prst="re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29" tIns="95540" rIns="99529" bIns="95540" numCol="1" spcCol="1270" anchor="ctr" anchorCtr="0">
          <a:noAutofit/>
        </a:bodyPr>
        <a:lstStyle/>
        <a:p>
          <a:pPr marL="0" lvl="0" indent="0" algn="ctr" defTabSz="1244600">
            <a:lnSpc>
              <a:spcPct val="90000"/>
            </a:lnSpc>
            <a:spcBef>
              <a:spcPct val="0"/>
            </a:spcBef>
            <a:spcAft>
              <a:spcPct val="35000"/>
            </a:spcAft>
            <a:buNone/>
          </a:pPr>
          <a:r>
            <a:rPr lang="en-US" sz="2800" kern="1200"/>
            <a:t>Open</a:t>
          </a:r>
        </a:p>
      </dsp:txBody>
      <dsp:txXfrm>
        <a:off x="0" y="1027118"/>
        <a:ext cx="1880870" cy="967218"/>
      </dsp:txXfrm>
    </dsp:sp>
    <dsp:sp modelId="{88D5F1F2-C1EC-0348-AB01-157159E565E7}">
      <dsp:nvSpPr>
        <dsp:cNvPr id="0" name=""/>
        <dsp:cNvSpPr/>
      </dsp:nvSpPr>
      <dsp:spPr>
        <a:xfrm>
          <a:off x="1880870" y="2052369"/>
          <a:ext cx="7523481" cy="967218"/>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5976" tIns="245673" rIns="145976" bIns="245673" numCol="1" spcCol="1270" anchor="ctr" anchorCtr="0">
          <a:noAutofit/>
        </a:bodyPr>
        <a:lstStyle/>
        <a:p>
          <a:pPr marL="0" lvl="0" indent="0" algn="l" defTabSz="1066800">
            <a:lnSpc>
              <a:spcPct val="90000"/>
            </a:lnSpc>
            <a:spcBef>
              <a:spcPct val="0"/>
            </a:spcBef>
            <a:spcAft>
              <a:spcPct val="35000"/>
            </a:spcAft>
            <a:buNone/>
          </a:pPr>
          <a:r>
            <a:rPr lang="en-US" sz="2400" kern="1200"/>
            <a:t>2017-2021: Trump’s ban</a:t>
          </a:r>
        </a:p>
      </dsp:txBody>
      <dsp:txXfrm>
        <a:off x="1880870" y="2052369"/>
        <a:ext cx="7523481" cy="967218"/>
      </dsp:txXfrm>
    </dsp:sp>
    <dsp:sp modelId="{5DB806FE-50C0-544D-AAEC-1A1668F5E46B}">
      <dsp:nvSpPr>
        <dsp:cNvPr id="0" name=""/>
        <dsp:cNvSpPr/>
      </dsp:nvSpPr>
      <dsp:spPr>
        <a:xfrm>
          <a:off x="0" y="2052369"/>
          <a:ext cx="1880870" cy="967218"/>
        </a:xfrm>
        <a:prstGeom prst="re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29" tIns="95540" rIns="99529" bIns="95540" numCol="1" spcCol="1270" anchor="ctr" anchorCtr="0">
          <a:noAutofit/>
        </a:bodyPr>
        <a:lstStyle/>
        <a:p>
          <a:pPr marL="0" lvl="0" indent="0" algn="ctr" defTabSz="1244600">
            <a:lnSpc>
              <a:spcPct val="90000"/>
            </a:lnSpc>
            <a:spcBef>
              <a:spcPct val="0"/>
            </a:spcBef>
            <a:spcAft>
              <a:spcPct val="35000"/>
            </a:spcAft>
            <a:buNone/>
          </a:pPr>
          <a:r>
            <a:rPr lang="en-US" sz="2800" kern="1200" dirty="0"/>
            <a:t>Ban</a:t>
          </a:r>
        </a:p>
      </dsp:txBody>
      <dsp:txXfrm>
        <a:off x="0" y="2052369"/>
        <a:ext cx="1880870" cy="967218"/>
      </dsp:txXfrm>
    </dsp:sp>
    <dsp:sp modelId="{20036D68-2724-3449-B019-1E7DE14BBE7E}">
      <dsp:nvSpPr>
        <dsp:cNvPr id="0" name=""/>
        <dsp:cNvSpPr/>
      </dsp:nvSpPr>
      <dsp:spPr>
        <a:xfrm>
          <a:off x="1880870" y="3077620"/>
          <a:ext cx="7523481" cy="967218"/>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5976" tIns="245673" rIns="145976" bIns="245673" numCol="1" spcCol="1270" anchor="ctr" anchorCtr="0">
          <a:noAutofit/>
        </a:bodyPr>
        <a:lstStyle/>
        <a:p>
          <a:pPr marL="0" lvl="0" indent="0" algn="l" defTabSz="1066800">
            <a:lnSpc>
              <a:spcPct val="90000"/>
            </a:lnSpc>
            <a:spcBef>
              <a:spcPct val="0"/>
            </a:spcBef>
            <a:spcAft>
              <a:spcPct val="35000"/>
            </a:spcAft>
            <a:buNone/>
          </a:pPr>
          <a:r>
            <a:rPr lang="en-US" sz="2400" kern="1200"/>
            <a:t>2021- : open service</a:t>
          </a:r>
        </a:p>
      </dsp:txBody>
      <dsp:txXfrm>
        <a:off x="1880870" y="3077620"/>
        <a:ext cx="7523481" cy="967218"/>
      </dsp:txXfrm>
    </dsp:sp>
    <dsp:sp modelId="{0F9BFC1E-50CF-7C4F-815C-0A48879DED0F}">
      <dsp:nvSpPr>
        <dsp:cNvPr id="0" name=""/>
        <dsp:cNvSpPr/>
      </dsp:nvSpPr>
      <dsp:spPr>
        <a:xfrm>
          <a:off x="0" y="3077620"/>
          <a:ext cx="1880870" cy="967218"/>
        </a:xfrm>
        <a:prstGeom prst="re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29" tIns="95540" rIns="99529" bIns="95540" numCol="1" spcCol="1270" anchor="ctr" anchorCtr="0">
          <a:noAutofit/>
        </a:bodyPr>
        <a:lstStyle/>
        <a:p>
          <a:pPr marL="0" lvl="0" indent="0" algn="ctr" defTabSz="1244600">
            <a:lnSpc>
              <a:spcPct val="90000"/>
            </a:lnSpc>
            <a:spcBef>
              <a:spcPct val="0"/>
            </a:spcBef>
            <a:spcAft>
              <a:spcPct val="35000"/>
            </a:spcAft>
            <a:buNone/>
          </a:pPr>
          <a:r>
            <a:rPr lang="en-US" sz="2800" kern="1200"/>
            <a:t>Open</a:t>
          </a:r>
        </a:p>
      </dsp:txBody>
      <dsp:txXfrm>
        <a:off x="0" y="3077620"/>
        <a:ext cx="1880870" cy="967218"/>
      </dsp:txXfrm>
    </dsp:sp>
  </dsp:spTree>
</dsp:drawing>
</file>

<file path=ppt/diagrams/layout1.xml><?xml version="1.0" encoding="utf-8"?>
<dgm:layoutDef xmlns:dgm="http://schemas.openxmlformats.org/drawingml/2006/diagram" xmlns:a="http://schemas.openxmlformats.org/drawingml/2006/main" uniqueId="urn:microsoft.com/office/officeart/2016/7/layout/VerticalHollowActionList">
  <dgm:title val="Vertical Hollow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solidFgAcc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12/6/23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12/6/23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12/6/23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12/6/23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12/6/23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12/6/23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12/6/23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smtClean="0"/>
              <a:t>12/6/23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smtClean="0"/>
              <a:t>12/6/23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12/6/23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12/6/23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smtClean="0"/>
              <a:t>12/6/23</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smtClean="0"/>
              <a:t>12/6/23</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smtClean="0"/>
              <a:t>12/6/23</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12/6/23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screen">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screen">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screen">
            <a:extLst>
              <a:ext uri="{28A0092B-C50C-407E-A947-70E740481C1C}">
                <a14:useLocalDpi xmlns:a14="http://schemas.microsoft.com/office/drawing/2010/main"/>
              </a:ext>
            </a:extLst>
          </a:blip>
          <a:srcRect t="28713"/>
          <a:stretch/>
        </p:blipFill>
        <p:spPr>
          <a:xfrm>
            <a:off x="8000197" y="0"/>
            <a:ext cx="1603387" cy="1143000"/>
          </a:xfrm>
          <a:prstGeom prst="rect">
            <a:avLst/>
          </a:prstGeom>
        </p:spPr>
      </p:pic>
      <p:pic>
        <p:nvPicPr>
          <p:cNvPr id="10" name="Picture 9"/>
          <p:cNvPicPr>
            <a:picLocks noChangeAspect="1"/>
          </p:cNvPicPr>
          <p:nvPr/>
        </p:nvPicPr>
        <p:blipFill rotWithShape="1">
          <a:blip r:embed="rId22" cstate="screen">
            <a:extLst>
              <a:ext uri="{28A0092B-C50C-407E-A947-70E740481C1C}">
                <a14:useLocalDpi xmlns:a14="http://schemas.microsoft.com/office/drawing/2010/main"/>
              </a:ext>
            </a:extLst>
          </a:blip>
          <a:srcRect b="24199"/>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smtClean="0"/>
              <a:t>12/6/23</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1893397853"/>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zN7VSeja1dw" TargetMode="External"/><Relationship Id="rId2" Type="http://schemas.openxmlformats.org/officeDocument/2006/relationships/hyperlink" Target="https://time.com/4874380/donald-trump-military-transgender-how-many/"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nytimes.com/2016/07/01/us/transgender-military.html?module=inline" TargetMode="External"/><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rand.org/content/dam/rand/pubs/research_reports/RR1500/RR1530/RAND_RR1530.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tiff"/><Relationship Id="rId1" Type="http://schemas.openxmlformats.org/officeDocument/2006/relationships/slideLayout" Target="../slideLayouts/slideLayout2.xml"/><Relationship Id="rId4" Type="http://schemas.openxmlformats.org/officeDocument/2006/relationships/hyperlink" Target="https://www.washingtonpost.com/opinions/caitlyn-jenner-i-thought-trump-would-help-the-lgbtq-community-i-was-wrong/2018/10/25/3c4cd61e-d86a-11e8-83a2-d1c3da28d6b6_story.htm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defense.gov/Explore/News/Article/Article/1783822/5-things-to-know-about-dods-new-policy-on-military-service-by-transgender-perso/" TargetMode="External"/><Relationship Id="rId2" Type="http://schemas.openxmlformats.org/officeDocument/2006/relationships/hyperlink" Target="https://www.whitehouse.gov/presidential-actions/presidential-memorandum-secretary-defense-secretary-homeland-security-regarding-military-service-transgender-individuals/" TargetMode="External"/><Relationship Id="rId1" Type="http://schemas.openxmlformats.org/officeDocument/2006/relationships/slideLayout" Target="../slideLayouts/slideLayout2.xml"/><Relationship Id="rId4" Type="http://schemas.openxmlformats.org/officeDocument/2006/relationships/image" Target="../media/image17.tiff"/></Relationships>
</file>

<file path=ppt/slides/_rels/slide16.xml.rels><?xml version="1.0" encoding="UTF-8" standalone="yes"?>
<Relationships xmlns="http://schemas.openxmlformats.org/package/2006/relationships"><Relationship Id="rId2" Type="http://schemas.openxmlformats.org/officeDocument/2006/relationships/hyperlink" Target="https://www.palmcenter.org/military-policy-researchers-raise-alarms-as-transgender-troops-face-expulsion/"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theguardian.com/society/2019/jun/12/revealed-how-trumps-transgender-ban-has-forced-military-members-back-into-hiding" TargetMode="External"/><Relationship Id="rId2" Type="http://schemas.openxmlformats.org/officeDocument/2006/relationships/hyperlink" Target="https://www.politico.com/story/2017/07/26/trump-transgender-military-ban-behind-the-scenes-240990"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18.tiff"/><Relationship Id="rId1" Type="http://schemas.openxmlformats.org/officeDocument/2006/relationships/slideLayout" Target="../slideLayouts/slideLayout6.xml"/><Relationship Id="rId6" Type="http://schemas.openxmlformats.org/officeDocument/2006/relationships/hyperlink" Target="https://spartapride.org/" TargetMode="External"/><Relationship Id="rId5" Type="http://schemas.openxmlformats.org/officeDocument/2006/relationships/hyperlink" Target="https://www.axios.com/everything-you-need-to-know-transgender-military-ban-473b2b94-7dcd-431a-b5cb-3bbc095877da.html" TargetMode="External"/><Relationship Id="rId4" Type="http://schemas.openxmlformats.org/officeDocument/2006/relationships/hyperlink" Target="https://www.aclu.org/blog/lgbt-rights/transgender-rights/our-fight-defeat-transgender-military-ban-enters-new-phase"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militarytimes.com/news/your-military/2020/02/27/two-thirds-of-troops-support-allowing-transgender-service-members-in-the-military-pentagon-study-finds/" TargetMode="External"/><Relationship Id="rId2" Type="http://schemas.openxmlformats.org/officeDocument/2006/relationships/hyperlink" Target="https://news.gallup.com/poll/258521/support-transgender-people-serving-military.asp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valleycentral.com/news/local/rgv-residents-react-to-trumps-ban-on-transgender-individuals-in-the-military" TargetMode="External"/><Relationship Id="rId2" Type="http://schemas.openxmlformats.org/officeDocument/2006/relationships/image" Target="../media/image7.tif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2" Type="http://schemas.openxmlformats.org/officeDocument/2006/relationships/hyperlink" Target="https://www.whitehouse.gov/briefing-room/presidential-actions/2021/01/25/executive-order-on-enabling-all-qualified-americans-to-serve-their-country-in-unifor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nbcnews.com/news/military/biden-admin-scraps-trump-s-restrictions-transgender-troops-n1262646"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medpagetoday.com/special-reports/exclusives/104425"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2.png"/><Relationship Id="rId7" Type="http://schemas.openxmlformats.org/officeDocument/2006/relationships/diagramData" Target="../diagrams/data1.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11" Type="http://schemas.microsoft.com/office/2007/relationships/diagramDrawing" Target="../diagrams/drawing1.xml"/><Relationship Id="rId5" Type="http://schemas.openxmlformats.org/officeDocument/2006/relationships/image" Target="../media/image4.png"/><Relationship Id="rId10" Type="http://schemas.openxmlformats.org/officeDocument/2006/relationships/diagramColors" Target="../diagrams/colors1.xml"/><Relationship Id="rId4" Type="http://schemas.openxmlformats.org/officeDocument/2006/relationships/image" Target="../media/image8.png"/><Relationship Id="rId9"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s://www.nationalww2museum.org/war/articles/drag-entertainment-world-war-ii"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nbcnews.com/feature/nbc-out/pride50-christine-jorgensen-world-s-first-trans-celebrity-n1006131" TargetMode="External"/><Relationship Id="rId2" Type="http://schemas.openxmlformats.org/officeDocument/2006/relationships/hyperlink" Target="https://transequality.org/issues/military-veterans" TargetMode="External"/><Relationship Id="rId1" Type="http://schemas.openxmlformats.org/officeDocument/2006/relationships/slideLayout" Target="../slideLayouts/slideLayout2.xml"/><Relationship Id="rId5" Type="http://schemas.openxmlformats.org/officeDocument/2006/relationships/hyperlink" Target="https://www.digitaltransgenderarchive.net/files/kd17cs888" TargetMode="External"/><Relationship Id="rId4" Type="http://schemas.openxmlformats.org/officeDocument/2006/relationships/image" Target="../media/image11.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4760" y="3208379"/>
            <a:ext cx="10884645" cy="3329581"/>
          </a:xfrm>
        </p:spPr>
        <p:txBody>
          <a:bodyPr/>
          <a:lstStyle/>
          <a:p>
            <a:r>
              <a:rPr lang="en-US" sz="3600" b="1" dirty="0">
                <a:solidFill>
                  <a:schemeClr val="accent1"/>
                </a:solidFill>
              </a:rPr>
              <a:t>Transgender service: the last civil rights battle?</a:t>
            </a:r>
            <a:br>
              <a:rPr lang="en-US" sz="3600" b="1" dirty="0">
                <a:solidFill>
                  <a:schemeClr val="accent1"/>
                </a:solidFill>
              </a:rPr>
            </a:br>
            <a:r>
              <a:rPr lang="en-US" sz="1800" dirty="0">
                <a:solidFill>
                  <a:schemeClr val="accent1"/>
                </a:solidFill>
              </a:rPr>
              <a:t>HI2C6	WEEK 10</a:t>
            </a:r>
            <a:endParaRPr lang="en-US" sz="3600" dirty="0">
              <a:solidFill>
                <a:schemeClr val="accent1"/>
              </a:solidFill>
            </a:endParaRPr>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0555" y="0"/>
            <a:ext cx="10194457" cy="5638800"/>
          </a:xfrm>
          <a:prstGeom prst="rect">
            <a:avLst/>
          </a:prstGeom>
        </p:spPr>
      </p:pic>
    </p:spTree>
    <p:extLst>
      <p:ext uri="{BB962C8B-B14F-4D97-AF65-F5344CB8AC3E}">
        <p14:creationId xmlns:p14="http://schemas.microsoft.com/office/powerpoint/2010/main" val="291437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10021889" cy="1400530"/>
          </a:xfrm>
        </p:spPr>
        <p:txBody>
          <a:bodyPr/>
          <a:lstStyle/>
          <a:p>
            <a:r>
              <a:rPr lang="en-US" dirty="0"/>
              <a:t>Trans life “in camouflage”</a:t>
            </a:r>
          </a:p>
        </p:txBody>
      </p:sp>
      <p:sp>
        <p:nvSpPr>
          <p:cNvPr id="3" name="Content Placeholder 2"/>
          <p:cNvSpPr>
            <a:spLocks noGrp="1"/>
          </p:cNvSpPr>
          <p:nvPr>
            <p:ph idx="1"/>
          </p:nvPr>
        </p:nvSpPr>
        <p:spPr>
          <a:xfrm>
            <a:off x="820772" y="1393013"/>
            <a:ext cx="10223329" cy="5464987"/>
          </a:xfrm>
        </p:spPr>
        <p:txBody>
          <a:bodyPr>
            <a:normAutofit/>
          </a:bodyPr>
          <a:lstStyle/>
          <a:p>
            <a:endParaRPr lang="en-US" dirty="0">
              <a:hlinkClick r:id="rId2"/>
            </a:endParaRPr>
          </a:p>
          <a:p>
            <a:r>
              <a:rPr lang="en-US" i="1" dirty="0"/>
              <a:t>NYT </a:t>
            </a:r>
            <a:r>
              <a:rPr lang="en-US" dirty="0"/>
              <a:t>documentary (2015)</a:t>
            </a:r>
          </a:p>
          <a:p>
            <a:r>
              <a:rPr lang="en-US" dirty="0">
                <a:hlinkClick r:id="rId3"/>
              </a:rPr>
              <a:t>https://www.youtube.com/watch?v=zN7VSeja1dw</a:t>
            </a:r>
            <a:endParaRPr lang="en-US" dirty="0"/>
          </a:p>
          <a:p>
            <a:endParaRPr lang="en-US" dirty="0"/>
          </a:p>
          <a:p>
            <a:r>
              <a:rPr lang="en-US" dirty="0">
                <a:hlinkClick r:id="rId2"/>
              </a:rPr>
              <a:t>https://time.com/4874380/donald-trump-military-transgender-how-many/</a:t>
            </a:r>
            <a:endParaRPr lang="en-US" dirty="0"/>
          </a:p>
          <a:p>
            <a:r>
              <a:rPr lang="en-US" i="1" dirty="0"/>
              <a:t>Time</a:t>
            </a:r>
            <a:r>
              <a:rPr lang="en-US" dirty="0"/>
              <a:t> magazine documentary (2017)</a:t>
            </a:r>
          </a:p>
          <a:p>
            <a:pPr marL="0" indent="0">
              <a:buNone/>
            </a:pPr>
            <a:endParaRPr lang="en-US" dirty="0"/>
          </a:p>
        </p:txBody>
      </p:sp>
    </p:spTree>
    <p:extLst>
      <p:ext uri="{BB962C8B-B14F-4D97-AF65-F5344CB8AC3E}">
        <p14:creationId xmlns:p14="http://schemas.microsoft.com/office/powerpoint/2010/main" val="1414418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796" y="342546"/>
            <a:ext cx="9404723" cy="1400530"/>
          </a:xfrm>
        </p:spPr>
        <p:txBody>
          <a:bodyPr/>
          <a:lstStyle/>
          <a:p>
            <a:r>
              <a:rPr lang="en-US" b="1" dirty="0">
                <a:solidFill>
                  <a:schemeClr val="accent1"/>
                </a:solidFill>
              </a:rPr>
              <a:t>Bills and binaries</a:t>
            </a:r>
          </a:p>
        </p:txBody>
      </p:sp>
      <p:sp>
        <p:nvSpPr>
          <p:cNvPr id="3" name="Content Placeholder 2"/>
          <p:cNvSpPr>
            <a:spLocks noGrp="1"/>
          </p:cNvSpPr>
          <p:nvPr>
            <p:ph idx="1"/>
          </p:nvPr>
        </p:nvSpPr>
        <p:spPr>
          <a:xfrm>
            <a:off x="441961" y="1184592"/>
            <a:ext cx="5817869" cy="5330862"/>
          </a:xfrm>
        </p:spPr>
        <p:txBody>
          <a:bodyPr>
            <a:normAutofit fontScale="92500"/>
          </a:bodyPr>
          <a:lstStyle/>
          <a:p>
            <a:r>
              <a:rPr lang="en-US" sz="2400" dirty="0"/>
              <a:t>Medical/healthcare issues: how to access?</a:t>
            </a:r>
          </a:p>
          <a:p>
            <a:r>
              <a:rPr lang="en-US" sz="2400" dirty="0"/>
              <a:t>Who pays?</a:t>
            </a:r>
          </a:p>
          <a:p>
            <a:r>
              <a:rPr lang="en-US" sz="2400" dirty="0"/>
              <a:t>An institution committed to gender binaries</a:t>
            </a:r>
          </a:p>
          <a:p>
            <a:r>
              <a:rPr lang="en-US" sz="2400" dirty="0"/>
              <a:t>Pronouns: he/she</a:t>
            </a:r>
          </a:p>
          <a:p>
            <a:r>
              <a:rPr lang="en-US" sz="2400" dirty="0"/>
              <a:t>Salutations: (Sir; Ma’am)</a:t>
            </a:r>
          </a:p>
          <a:p>
            <a:r>
              <a:rPr lang="en-US" sz="2400" dirty="0"/>
              <a:t>Uniforms: M/F</a:t>
            </a:r>
          </a:p>
          <a:p>
            <a:r>
              <a:rPr lang="en-US" sz="2400" dirty="0"/>
              <a:t>Appearance/“grooming”: haircuts; facial hair; leg hair</a:t>
            </a:r>
          </a:p>
          <a:p>
            <a:r>
              <a:rPr lang="en-US" sz="2400" dirty="0"/>
              <a:t>Gender standards: fitness; training; BMI</a:t>
            </a:r>
          </a:p>
          <a:p>
            <a:r>
              <a:rPr lang="en-US" sz="2400" dirty="0"/>
              <a:t>Bathrooms/showers</a:t>
            </a:r>
          </a:p>
          <a:p>
            <a:endParaRPr lang="en-US" sz="2400" dirty="0"/>
          </a:p>
          <a:p>
            <a:endParaRPr lang="en-US" sz="2400"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91040" y="1"/>
            <a:ext cx="5500959" cy="3486150"/>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55130" y="3648355"/>
            <a:ext cx="5436870" cy="3110357"/>
          </a:xfrm>
          <a:prstGeom prst="rect">
            <a:avLst/>
          </a:prstGeom>
        </p:spPr>
      </p:pic>
    </p:spTree>
    <p:extLst>
      <p:ext uri="{BB962C8B-B14F-4D97-AF65-F5344CB8AC3E}">
        <p14:creationId xmlns:p14="http://schemas.microsoft.com/office/powerpoint/2010/main" val="813201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568" y="234440"/>
            <a:ext cx="9404723" cy="1400530"/>
          </a:xfrm>
        </p:spPr>
        <p:txBody>
          <a:bodyPr/>
          <a:lstStyle/>
          <a:p>
            <a:r>
              <a:rPr lang="en-US" dirty="0"/>
              <a:t>2016: An inclusive turn</a:t>
            </a:r>
          </a:p>
        </p:txBody>
      </p:sp>
      <p:sp>
        <p:nvSpPr>
          <p:cNvPr id="3" name="Content Placeholder 2"/>
          <p:cNvSpPr>
            <a:spLocks noGrp="1"/>
          </p:cNvSpPr>
          <p:nvPr>
            <p:ph idx="1"/>
          </p:nvPr>
        </p:nvSpPr>
        <p:spPr>
          <a:xfrm>
            <a:off x="279855" y="1021616"/>
            <a:ext cx="6645683" cy="5372228"/>
          </a:xfrm>
        </p:spPr>
        <p:txBody>
          <a:bodyPr>
            <a:normAutofit fontScale="92500" lnSpcReduction="20000"/>
          </a:bodyPr>
          <a:lstStyle/>
          <a:p>
            <a:endParaRPr lang="en-US" dirty="0"/>
          </a:p>
          <a:p>
            <a:r>
              <a:rPr lang="en-US" sz="2400" b="1" dirty="0">
                <a:solidFill>
                  <a:schemeClr val="accent1"/>
                </a:solidFill>
              </a:rPr>
              <a:t>2015</a:t>
            </a:r>
            <a:r>
              <a:rPr lang="en-US" sz="2400" dirty="0"/>
              <a:t>: Defense Secretary </a:t>
            </a:r>
            <a:r>
              <a:rPr lang="en-US" sz="2400" dirty="0" err="1"/>
              <a:t>Dr</a:t>
            </a:r>
            <a:r>
              <a:rPr lang="en-US" sz="2400" dirty="0"/>
              <a:t> Ash Carter first publicly mooted that the Obama administration was looking to rescind the ban</a:t>
            </a:r>
          </a:p>
          <a:p>
            <a:r>
              <a:rPr lang="en-US" sz="2400" b="1" dirty="0">
                <a:solidFill>
                  <a:schemeClr val="accent1"/>
                </a:solidFill>
              </a:rPr>
              <a:t>June 2016</a:t>
            </a:r>
            <a:r>
              <a:rPr lang="en-US" sz="2400" dirty="0"/>
              <a:t>: The DoD removed restrictions on trans recruits joining the military and authorized trans personnel to transition while in service</a:t>
            </a:r>
          </a:p>
          <a:p>
            <a:r>
              <a:rPr lang="en-US" sz="2400" dirty="0"/>
              <a:t>Trans individuals could henceforth serve openly </a:t>
            </a:r>
          </a:p>
          <a:p>
            <a:r>
              <a:rPr lang="en-US" sz="2400" dirty="0"/>
              <a:t>The military </a:t>
            </a:r>
            <a:r>
              <a:rPr lang="en-US" sz="2400" b="1" dirty="0">
                <a:solidFill>
                  <a:schemeClr val="accent1"/>
                </a:solidFill>
              </a:rPr>
              <a:t>“must have access to 100 percent of America’s population for its all-volunteer force to be able to recruit from among the most highly qualified, and to retain them.”</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83731" y="1152983"/>
            <a:ext cx="5208269" cy="3387410"/>
          </a:xfrm>
          <a:prstGeom prst="rect">
            <a:avLst/>
          </a:prstGeom>
        </p:spPr>
      </p:pic>
      <p:sp>
        <p:nvSpPr>
          <p:cNvPr id="5" name="Rectangle 4"/>
          <p:cNvSpPr/>
          <p:nvPr/>
        </p:nvSpPr>
        <p:spPr>
          <a:xfrm>
            <a:off x="6903722" y="6043296"/>
            <a:ext cx="4991100" cy="461665"/>
          </a:xfrm>
          <a:prstGeom prst="rect">
            <a:avLst/>
          </a:prstGeom>
        </p:spPr>
        <p:txBody>
          <a:bodyPr wrap="square">
            <a:spAutoFit/>
          </a:bodyPr>
          <a:lstStyle/>
          <a:p>
            <a:r>
              <a:rPr lang="en-US" sz="1200" dirty="0">
                <a:hlinkClick r:id="rId3"/>
              </a:rPr>
              <a:t>https://www.nytimes.com/2016/07/01/us/transgender-military.html?module=inline</a:t>
            </a:r>
            <a:endParaRPr lang="en-US" sz="1200" dirty="0"/>
          </a:p>
        </p:txBody>
      </p:sp>
      <p:sp>
        <p:nvSpPr>
          <p:cNvPr id="6" name="Rectangle 5"/>
          <p:cNvSpPr/>
          <p:nvPr/>
        </p:nvSpPr>
        <p:spPr>
          <a:xfrm>
            <a:off x="6925538" y="4540393"/>
            <a:ext cx="5364432" cy="1631216"/>
          </a:xfrm>
          <a:prstGeom prst="rect">
            <a:avLst/>
          </a:prstGeom>
        </p:spPr>
        <p:txBody>
          <a:bodyPr wrap="square">
            <a:spAutoFit/>
          </a:bodyPr>
          <a:lstStyle/>
          <a:p>
            <a:pPr fontAlgn="base"/>
            <a:r>
              <a:rPr lang="en-US" dirty="0"/>
              <a:t>Defense Secretary Ashton B. Carter announced new rules allowing transgender men and women to serve openly in the military.</a:t>
            </a:r>
          </a:p>
          <a:p>
            <a:pPr fontAlgn="base"/>
            <a:endParaRPr lang="en-US" sz="1400" dirty="0"/>
          </a:p>
          <a:p>
            <a:pPr fontAlgn="base"/>
            <a:r>
              <a:rPr lang="en-US" sz="1400" dirty="0"/>
              <a:t>Credit. Alex Brandon/Associated Press</a:t>
            </a:r>
          </a:p>
        </p:txBody>
      </p:sp>
    </p:spTree>
    <p:extLst>
      <p:ext uri="{BB962C8B-B14F-4D97-AF65-F5344CB8AC3E}">
        <p14:creationId xmlns:p14="http://schemas.microsoft.com/office/powerpoint/2010/main" val="890622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391" y="212688"/>
            <a:ext cx="9404723" cy="1400530"/>
          </a:xfrm>
        </p:spPr>
        <p:txBody>
          <a:bodyPr/>
          <a:lstStyle/>
          <a:p>
            <a:r>
              <a:rPr lang="en-US" dirty="0"/>
              <a:t>The 2016 RAND study</a:t>
            </a:r>
          </a:p>
        </p:txBody>
      </p:sp>
      <p:sp>
        <p:nvSpPr>
          <p:cNvPr id="3" name="Content Placeholder 2"/>
          <p:cNvSpPr>
            <a:spLocks noGrp="1"/>
          </p:cNvSpPr>
          <p:nvPr>
            <p:ph idx="1"/>
          </p:nvPr>
        </p:nvSpPr>
        <p:spPr>
          <a:xfrm>
            <a:off x="360362" y="1287108"/>
            <a:ext cx="11195368" cy="5570892"/>
          </a:xfrm>
        </p:spPr>
        <p:txBody>
          <a:bodyPr>
            <a:normAutofit/>
          </a:bodyPr>
          <a:lstStyle/>
          <a:p>
            <a:r>
              <a:rPr lang="en-US" dirty="0"/>
              <a:t>The RAND study estimated that only between 29-129 trans individuals serving in active duty would seek medical treatment for gender transitions</a:t>
            </a:r>
          </a:p>
          <a:p>
            <a:r>
              <a:rPr lang="en-US" b="1" dirty="0">
                <a:solidFill>
                  <a:schemeClr val="accent1"/>
                </a:solidFill>
              </a:rPr>
              <a:t>“Using private health insurance claims data to estimate the cost of extending gender transition–related health care coverage to transgender personnel indicated that active-component health care costs would increase by between $2.4 million and $8.4 million annually, representing a 0.04- to 0.13-percent increase in active-component health care expenditures.”</a:t>
            </a:r>
          </a:p>
          <a:p>
            <a:r>
              <a:rPr lang="en-US" dirty="0"/>
              <a:t>The RAND study also examined experiences in other countries– including the UK-- in which trans people are allowed to serve openly in accordance with their preferred gender, concluding that inclusion had nowhere diminished unit cohesion or operational efficiency</a:t>
            </a:r>
          </a:p>
          <a:p>
            <a:r>
              <a:rPr lang="en-US" b="1" dirty="0">
                <a:solidFill>
                  <a:schemeClr val="bg2"/>
                </a:solidFill>
              </a:rPr>
              <a:t>Read the full report: </a:t>
            </a:r>
            <a:r>
              <a:rPr lang="en-US" dirty="0">
                <a:hlinkClick r:id="rId2"/>
              </a:rPr>
              <a:t>https://www.rand.org/content/dam/rand/pubs/research_reports/RR1500/RR1530/RAND_RR1530.pdf</a:t>
            </a:r>
            <a:endParaRPr lang="en-US" dirty="0"/>
          </a:p>
          <a:p>
            <a:endParaRPr lang="en-US" dirty="0"/>
          </a:p>
        </p:txBody>
      </p:sp>
    </p:spTree>
    <p:extLst>
      <p:ext uri="{BB962C8B-B14F-4D97-AF65-F5344CB8AC3E}">
        <p14:creationId xmlns:p14="http://schemas.microsoft.com/office/powerpoint/2010/main" val="121527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Trump’s policy reversal</a:t>
            </a:r>
          </a:p>
        </p:txBody>
      </p:sp>
      <p:pic>
        <p:nvPicPr>
          <p:cNvPr id="6" name="Content Placeholder 5"/>
          <p:cNvPicPr>
            <a:picLocks noGrp="1" noChangeAspect="1"/>
          </p:cNvPicPr>
          <p:nvPr>
            <p:ph idx="1"/>
          </p:nvPr>
        </p:nvPicPr>
        <p:blipFill>
          <a:blip r:embed="rId2"/>
          <a:stretch>
            <a:fillRect/>
          </a:stretch>
        </p:blipFill>
        <p:spPr>
          <a:xfrm>
            <a:off x="406083" y="1648460"/>
            <a:ext cx="5422900" cy="3615266"/>
          </a:xfrm>
          <a:prstGeom prst="rect">
            <a:avLst/>
          </a:prstGeom>
        </p:spPr>
      </p:pic>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20740" y="1648460"/>
            <a:ext cx="6271260" cy="4180840"/>
          </a:xfrm>
          <a:prstGeom prst="rect">
            <a:avLst/>
          </a:prstGeom>
        </p:spPr>
      </p:pic>
      <p:sp>
        <p:nvSpPr>
          <p:cNvPr id="5" name="TextBox 4"/>
          <p:cNvSpPr txBox="1"/>
          <p:nvPr/>
        </p:nvSpPr>
        <p:spPr>
          <a:xfrm>
            <a:off x="6149340" y="6023610"/>
            <a:ext cx="5464958" cy="369332"/>
          </a:xfrm>
          <a:prstGeom prst="rect">
            <a:avLst/>
          </a:prstGeom>
          <a:noFill/>
        </p:spPr>
        <p:txBody>
          <a:bodyPr wrap="none" rtlCol="0">
            <a:spAutoFit/>
          </a:bodyPr>
          <a:lstStyle/>
          <a:p>
            <a:r>
              <a:rPr lang="en-US" dirty="0"/>
              <a:t>Trump on the presidential campaign trail (2016)</a:t>
            </a:r>
          </a:p>
        </p:txBody>
      </p:sp>
      <p:sp>
        <p:nvSpPr>
          <p:cNvPr id="7" name="Rectangle 6"/>
          <p:cNvSpPr/>
          <p:nvPr/>
        </p:nvSpPr>
        <p:spPr>
          <a:xfrm>
            <a:off x="327184" y="5257562"/>
            <a:ext cx="5501799" cy="1815882"/>
          </a:xfrm>
          <a:prstGeom prst="rect">
            <a:avLst/>
          </a:prstGeom>
        </p:spPr>
        <p:txBody>
          <a:bodyPr wrap="square">
            <a:spAutoFit/>
          </a:bodyPr>
          <a:lstStyle/>
          <a:p>
            <a:r>
              <a:rPr lang="en-US" sz="1400" dirty="0"/>
              <a:t>Caitlyn Jenner, lifelong Republican and trans advocate, admits she was wrong about Trump, whose candidacy she supported in 2016. Read her </a:t>
            </a:r>
            <a:r>
              <a:rPr lang="en-US" sz="1400" dirty="0" err="1"/>
              <a:t>WaPo</a:t>
            </a:r>
            <a:r>
              <a:rPr lang="en-US" sz="1400" dirty="0"/>
              <a:t> op-ed from Oct. 25, 2018:</a:t>
            </a:r>
          </a:p>
          <a:p>
            <a:r>
              <a:rPr lang="en-US" sz="1400" dirty="0">
                <a:hlinkClick r:id="rId4"/>
              </a:rPr>
              <a:t>https://www.washingtonpost.com/opinions/caitlyn-jenner-i-thought-trump-would-help-the-lgbtq-community-i-was-wrong/2018/10/25/3c4cd61e-d86a-11e8-83a2-d1c3da28d6b6_story.html</a:t>
            </a:r>
            <a:endParaRPr lang="en-US" sz="1400" dirty="0"/>
          </a:p>
          <a:p>
            <a:endParaRPr lang="en-US" sz="1400" dirty="0"/>
          </a:p>
        </p:txBody>
      </p:sp>
    </p:spTree>
    <p:extLst>
      <p:ext uri="{BB962C8B-B14F-4D97-AF65-F5344CB8AC3E}">
        <p14:creationId xmlns:p14="http://schemas.microsoft.com/office/powerpoint/2010/main" val="773928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447" y="324669"/>
            <a:ext cx="9404723" cy="1400530"/>
          </a:xfrm>
        </p:spPr>
        <p:txBody>
          <a:bodyPr/>
          <a:lstStyle/>
          <a:p>
            <a:r>
              <a:rPr lang="en-US" sz="3200" b="1" dirty="0">
                <a:solidFill>
                  <a:schemeClr val="bg2"/>
                </a:solidFill>
              </a:rPr>
              <a:t>Trump’s ban</a:t>
            </a:r>
          </a:p>
        </p:txBody>
      </p:sp>
      <p:sp>
        <p:nvSpPr>
          <p:cNvPr id="3" name="Content Placeholder 2"/>
          <p:cNvSpPr>
            <a:spLocks noGrp="1"/>
          </p:cNvSpPr>
          <p:nvPr>
            <p:ph idx="1"/>
          </p:nvPr>
        </p:nvSpPr>
        <p:spPr>
          <a:xfrm>
            <a:off x="0" y="3958885"/>
            <a:ext cx="3697288" cy="4195481"/>
          </a:xfrm>
        </p:spPr>
        <p:txBody>
          <a:bodyPr/>
          <a:lstStyle/>
          <a:p>
            <a:r>
              <a:rPr lang="en-US" sz="1200" dirty="0">
                <a:hlinkClick r:id="rId2"/>
              </a:rPr>
              <a:t>https://www.whitehouse.gov/presidential-actions/presidential-memorandum-secretary-defense-secretary-homeland-security-regarding-military-service-transgender-individuals</a:t>
            </a:r>
            <a:r>
              <a:rPr lang="en-US" dirty="0">
                <a:hlinkClick r:id="rId2"/>
              </a:rPr>
              <a:t>/</a:t>
            </a:r>
            <a:endParaRPr lang="en-US" dirty="0"/>
          </a:p>
          <a:p>
            <a:r>
              <a:rPr lang="en-US" dirty="0"/>
              <a:t>DOD chart, March 2019</a:t>
            </a:r>
          </a:p>
          <a:p>
            <a:r>
              <a:rPr lang="en-US" sz="1200" dirty="0">
                <a:hlinkClick r:id="rId3"/>
              </a:rPr>
              <a:t>https://www.defense.gov/Explore/News/Article/Article/1783822/5-things-to-know-about-dods-new-policy-on-military-service-by-transgender-perso</a:t>
            </a:r>
            <a:r>
              <a:rPr lang="en-US" dirty="0">
                <a:hlinkClick r:id="rId3"/>
              </a:rPr>
              <a:t>/</a:t>
            </a:r>
            <a:endParaRPr lang="en-US" dirty="0"/>
          </a:p>
        </p:txBody>
      </p:sp>
      <p:pic>
        <p:nvPicPr>
          <p:cNvPr id="4" name="Picture 3"/>
          <p:cNvPicPr>
            <a:picLocks noChangeAspect="1"/>
          </p:cNvPicPr>
          <p:nvPr/>
        </p:nvPicPr>
        <p:blipFill>
          <a:blip r:embed="rId4"/>
          <a:stretch>
            <a:fillRect/>
          </a:stretch>
        </p:blipFill>
        <p:spPr>
          <a:xfrm>
            <a:off x="3925735" y="0"/>
            <a:ext cx="8266265" cy="6858000"/>
          </a:xfrm>
          <a:prstGeom prst="rect">
            <a:avLst/>
          </a:prstGeom>
        </p:spPr>
      </p:pic>
      <p:sp>
        <p:nvSpPr>
          <p:cNvPr id="5" name="Rectangle 4"/>
          <p:cNvSpPr/>
          <p:nvPr/>
        </p:nvSpPr>
        <p:spPr>
          <a:xfrm>
            <a:off x="228447" y="819564"/>
            <a:ext cx="3816832" cy="3139321"/>
          </a:xfrm>
          <a:prstGeom prst="rect">
            <a:avLst/>
          </a:prstGeom>
        </p:spPr>
        <p:txBody>
          <a:bodyPr wrap="square">
            <a:spAutoFit/>
          </a:bodyPr>
          <a:lstStyle/>
          <a:p>
            <a:r>
              <a:rPr lang="en-US" dirty="0"/>
              <a:t>“transgender persons with a history or diagnosis of gender dysphoria — individuals who the policies state may require substantial medical treatment, including medications and surgery — are disqualified from military service except under certain limited circumstances.”</a:t>
            </a:r>
          </a:p>
          <a:p>
            <a:r>
              <a:rPr lang="en-US" b="1" dirty="0">
                <a:solidFill>
                  <a:schemeClr val="bg2"/>
                </a:solidFill>
              </a:rPr>
              <a:t>Presidential Memorandum</a:t>
            </a:r>
          </a:p>
          <a:p>
            <a:r>
              <a:rPr lang="en-US" b="1" dirty="0">
                <a:solidFill>
                  <a:schemeClr val="bg2"/>
                </a:solidFill>
              </a:rPr>
              <a:t>March 23, 2018</a:t>
            </a:r>
          </a:p>
        </p:txBody>
      </p:sp>
    </p:spTree>
    <p:extLst>
      <p:ext uri="{BB962C8B-B14F-4D97-AF65-F5344CB8AC3E}">
        <p14:creationId xmlns:p14="http://schemas.microsoft.com/office/powerpoint/2010/main" val="8058823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801" y="441288"/>
            <a:ext cx="10246679" cy="1400530"/>
          </a:xfrm>
        </p:spPr>
        <p:txBody>
          <a:bodyPr/>
          <a:lstStyle/>
          <a:p>
            <a:r>
              <a:rPr lang="en-US" dirty="0"/>
              <a:t>DOD policy from April 2019 to 2021</a:t>
            </a:r>
          </a:p>
        </p:txBody>
      </p:sp>
      <p:sp>
        <p:nvSpPr>
          <p:cNvPr id="3" name="Content Placeholder 2"/>
          <p:cNvSpPr>
            <a:spLocks noGrp="1"/>
          </p:cNvSpPr>
          <p:nvPr>
            <p:ph idx="1"/>
          </p:nvPr>
        </p:nvSpPr>
        <p:spPr>
          <a:xfrm>
            <a:off x="851852" y="1572858"/>
            <a:ext cx="8946541" cy="4195481"/>
          </a:xfrm>
        </p:spPr>
        <p:txBody>
          <a:bodyPr>
            <a:noAutofit/>
          </a:bodyPr>
          <a:lstStyle/>
          <a:p>
            <a:r>
              <a:rPr lang="en-US" sz="2400" b="1" dirty="0"/>
              <a:t>March 2019: </a:t>
            </a:r>
            <a:r>
              <a:rPr lang="en-US" sz="2400" dirty="0"/>
              <a:t>The Department of Defense edited version of Trump's ban </a:t>
            </a:r>
            <a:r>
              <a:rPr lang="en-US" sz="2400" b="1" dirty="0">
                <a:solidFill>
                  <a:schemeClr val="accent1"/>
                </a:solidFill>
              </a:rPr>
              <a:t>bars transgender troops and military recruits from transitioning, requires most individuals to serve in their birth gender, and says "a service member can be discharged based on a diagnosis of gender dysphoria.”</a:t>
            </a:r>
          </a:p>
          <a:p>
            <a:r>
              <a:rPr lang="en-US" sz="2400" dirty="0"/>
              <a:t>“Not a ban”– the DOD claims</a:t>
            </a:r>
          </a:p>
          <a:p>
            <a:r>
              <a:rPr lang="en-US" sz="2400" dirty="0"/>
              <a:t>The Palm Center argues otherwise </a:t>
            </a:r>
            <a:r>
              <a:rPr lang="en-US" sz="2400" dirty="0">
                <a:hlinkClick r:id="rId2"/>
              </a:rPr>
              <a:t>https://www.palmcenter.org/military-policy-researchers-raise-alarms-as-transgender-troops-face-expulsion/</a:t>
            </a:r>
            <a:endParaRPr lang="en-US" sz="2400" dirty="0"/>
          </a:p>
        </p:txBody>
      </p:sp>
    </p:spTree>
    <p:extLst>
      <p:ext uri="{BB962C8B-B14F-4D97-AF65-F5344CB8AC3E}">
        <p14:creationId xmlns:p14="http://schemas.microsoft.com/office/powerpoint/2010/main" val="664060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241" y="191461"/>
            <a:ext cx="9404723" cy="804582"/>
          </a:xfrm>
        </p:spPr>
        <p:txBody>
          <a:bodyPr/>
          <a:lstStyle/>
          <a:p>
            <a:r>
              <a:rPr lang="en-US" dirty="0"/>
              <a:t>The politics of the ban</a:t>
            </a:r>
          </a:p>
        </p:txBody>
      </p:sp>
      <p:sp>
        <p:nvSpPr>
          <p:cNvPr id="3" name="Content Placeholder 2"/>
          <p:cNvSpPr>
            <a:spLocks noGrp="1"/>
          </p:cNvSpPr>
          <p:nvPr>
            <p:ph idx="1"/>
          </p:nvPr>
        </p:nvSpPr>
        <p:spPr>
          <a:xfrm>
            <a:off x="216670" y="1028700"/>
            <a:ext cx="11298239" cy="5829300"/>
          </a:xfrm>
        </p:spPr>
        <p:txBody>
          <a:bodyPr>
            <a:normAutofit/>
          </a:bodyPr>
          <a:lstStyle/>
          <a:p>
            <a:r>
              <a:rPr lang="en-US" dirty="0"/>
              <a:t>Trump justified his new exclusionary policy– which caught the DOD off-guard-- primarily with reference to the </a:t>
            </a:r>
            <a:r>
              <a:rPr lang="en-US" b="1" dirty="0">
                <a:solidFill>
                  <a:schemeClr val="accent1"/>
                </a:solidFill>
              </a:rPr>
              <a:t>budgetary burden </a:t>
            </a:r>
            <a:r>
              <a:rPr lang="en-US" dirty="0"/>
              <a:t>that trans personnel’s healthcare costs imposed on the DOD</a:t>
            </a:r>
          </a:p>
          <a:p>
            <a:r>
              <a:rPr lang="en-US" dirty="0"/>
              <a:t>Trump linked projected “savings” from a trans ban to his border “Wall”-building plans</a:t>
            </a:r>
          </a:p>
          <a:p>
            <a:r>
              <a:rPr lang="en-US" dirty="0"/>
              <a:t>He hoped to placate GOP defense hawks and conservatives trying to block trans service personnel from access to gender confirmation surgery paid for by the DOD</a:t>
            </a:r>
          </a:p>
          <a:p>
            <a:r>
              <a:rPr lang="en-US" dirty="0">
                <a:hlinkClick r:id="rId2"/>
              </a:rPr>
              <a:t>https://www.politico.com/story/2017/07/26/trump-transgender-military-ban-behind-the-scenes-240990</a:t>
            </a:r>
            <a:endParaRPr lang="en-US" dirty="0"/>
          </a:p>
          <a:p>
            <a:r>
              <a:rPr lang="en-US" dirty="0"/>
              <a:t>Physicians and psychiatrists working with trans personnel and veterans have uniformly disputed Republican claims about exorbitant healthcare costs</a:t>
            </a:r>
          </a:p>
          <a:p>
            <a:r>
              <a:rPr lang="en-US" dirty="0"/>
              <a:t>The RAND report’s estimate of approx. $5m p/a represents less than a quarter of the $23m the military spends annually on acne medications, or 0.0001% of the military’s $49.3 billion annual healthcare budget</a:t>
            </a:r>
          </a:p>
          <a:p>
            <a:r>
              <a:rPr lang="en-US" dirty="0">
                <a:hlinkClick r:id="rId3"/>
              </a:rPr>
              <a:t>https://www.theguardian.com/society/2019/jun/12/revealed-how-trumps-transgender-ban-has-forced-military-members-back-into-hiding</a:t>
            </a:r>
            <a:endParaRPr lang="en-US" dirty="0"/>
          </a:p>
          <a:p>
            <a:endParaRPr lang="en-US" dirty="0"/>
          </a:p>
          <a:p>
            <a:endParaRPr lang="en-US" dirty="0"/>
          </a:p>
        </p:txBody>
      </p:sp>
    </p:spTree>
    <p:extLst>
      <p:ext uri="{BB962C8B-B14F-4D97-AF65-F5344CB8AC3E}">
        <p14:creationId xmlns:p14="http://schemas.microsoft.com/office/powerpoint/2010/main" val="2034649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300" y="189305"/>
            <a:ext cx="9404723" cy="1400530"/>
          </a:xfrm>
        </p:spPr>
        <p:txBody>
          <a:bodyPr/>
          <a:lstStyle/>
          <a:p>
            <a:r>
              <a:rPr lang="en-US" sz="2800" dirty="0"/>
              <a:t>Resistance &amp; legal challenges </a:t>
            </a:r>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25649" y="0"/>
            <a:ext cx="5766351" cy="3840480"/>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72550" y="3638550"/>
            <a:ext cx="3219450" cy="3219450"/>
          </a:xfrm>
          <a:prstGeom prst="rect">
            <a:avLst/>
          </a:prstGeom>
        </p:spPr>
      </p:pic>
      <p:sp>
        <p:nvSpPr>
          <p:cNvPr id="6" name="TextBox 5"/>
          <p:cNvSpPr txBox="1"/>
          <p:nvPr/>
        </p:nvSpPr>
        <p:spPr>
          <a:xfrm>
            <a:off x="6449989" y="4698322"/>
            <a:ext cx="2555508" cy="1200329"/>
          </a:xfrm>
          <a:prstGeom prst="rect">
            <a:avLst/>
          </a:prstGeom>
          <a:noFill/>
        </p:spPr>
        <p:txBody>
          <a:bodyPr wrap="none" rtlCol="0">
            <a:spAutoFit/>
          </a:bodyPr>
          <a:lstStyle/>
          <a:p>
            <a:r>
              <a:rPr lang="en-US" dirty="0"/>
              <a:t>The American</a:t>
            </a:r>
          </a:p>
          <a:p>
            <a:r>
              <a:rPr lang="en-US" dirty="0"/>
              <a:t>Civil Liberties Union’s</a:t>
            </a:r>
          </a:p>
          <a:p>
            <a:r>
              <a:rPr lang="en-US" dirty="0"/>
              <a:t>camo trans pride</a:t>
            </a:r>
          </a:p>
          <a:p>
            <a:r>
              <a:rPr lang="en-US" dirty="0"/>
              <a:t>socks ($15)</a:t>
            </a:r>
          </a:p>
        </p:txBody>
      </p:sp>
      <p:sp>
        <p:nvSpPr>
          <p:cNvPr id="7" name="Rectangle 6"/>
          <p:cNvSpPr/>
          <p:nvPr/>
        </p:nvSpPr>
        <p:spPr>
          <a:xfrm>
            <a:off x="524300" y="6244299"/>
            <a:ext cx="8967107" cy="646331"/>
          </a:xfrm>
          <a:prstGeom prst="rect">
            <a:avLst/>
          </a:prstGeom>
        </p:spPr>
        <p:txBody>
          <a:bodyPr wrap="square">
            <a:spAutoFit/>
          </a:bodyPr>
          <a:lstStyle/>
          <a:p>
            <a:r>
              <a:rPr lang="en-US" dirty="0">
                <a:hlinkClick r:id="rId4"/>
              </a:rPr>
              <a:t>https://www.aclu.org/blog/lgbt-rights/transgender-rights/our-fight-defeat-transgender-military-ban-enters-new-phase</a:t>
            </a:r>
            <a:endParaRPr lang="en-US" dirty="0"/>
          </a:p>
        </p:txBody>
      </p:sp>
      <p:sp>
        <p:nvSpPr>
          <p:cNvPr id="8" name="TextBox 7"/>
          <p:cNvSpPr txBox="1"/>
          <p:nvPr/>
        </p:nvSpPr>
        <p:spPr>
          <a:xfrm>
            <a:off x="524300" y="715012"/>
            <a:ext cx="5877009" cy="6463308"/>
          </a:xfrm>
          <a:prstGeom prst="rect">
            <a:avLst/>
          </a:prstGeom>
          <a:noFill/>
        </p:spPr>
        <p:txBody>
          <a:bodyPr wrap="square" rtlCol="0">
            <a:spAutoFit/>
          </a:bodyPr>
          <a:lstStyle/>
          <a:p>
            <a:r>
              <a:rPr lang="en-US" sz="2000" b="1" dirty="0">
                <a:solidFill>
                  <a:schemeClr val="accent2"/>
                </a:solidFill>
              </a:rPr>
              <a:t>Nov. 2017: the ACLU challenged Trump’s ban</a:t>
            </a:r>
          </a:p>
          <a:p>
            <a:endParaRPr lang="en-US" dirty="0">
              <a:solidFill>
                <a:schemeClr val="bg2"/>
              </a:solidFill>
            </a:endParaRPr>
          </a:p>
          <a:p>
            <a:r>
              <a:rPr lang="en-US" dirty="0"/>
              <a:t>Judge Colleen </a:t>
            </a:r>
            <a:r>
              <a:rPr lang="en-US" dirty="0" err="1"/>
              <a:t>Kollar-Kotelly</a:t>
            </a:r>
            <a:r>
              <a:rPr lang="en-US" dirty="0"/>
              <a:t> of the federal district </a:t>
            </a:r>
          </a:p>
          <a:p>
            <a:r>
              <a:rPr lang="en-US" dirty="0"/>
              <a:t>court of Washington, D.C. determined that:</a:t>
            </a:r>
          </a:p>
          <a:p>
            <a:r>
              <a:rPr lang="en-US" b="1" dirty="0"/>
              <a:t>“all of the reasons proffered by the President for excluding transgender individuals from the military in this case were not merely unsupported, but were actually contradicted by the studies, conclusions and judgment of the military itself.”  </a:t>
            </a:r>
          </a:p>
          <a:p>
            <a:endParaRPr lang="en-US" dirty="0"/>
          </a:p>
          <a:p>
            <a:r>
              <a:rPr lang="en-US" dirty="0"/>
              <a:t>But in 2018 the Supreme Court upheld the ban.</a:t>
            </a:r>
          </a:p>
          <a:p>
            <a:endParaRPr lang="en-US" dirty="0"/>
          </a:p>
          <a:p>
            <a:r>
              <a:rPr lang="en-US" dirty="0"/>
              <a:t>For a timeline of legal challenges:</a:t>
            </a:r>
          </a:p>
          <a:p>
            <a:r>
              <a:rPr lang="en-US" dirty="0">
                <a:hlinkClick r:id="rId5"/>
              </a:rPr>
              <a:t>https://www.axios.com/everything-you-need-to-know-transgender-military-ban-473b2b94-7dcd-431a-b5cb-3bbc095877da.html</a:t>
            </a:r>
            <a:endParaRPr lang="en-US" dirty="0"/>
          </a:p>
          <a:p>
            <a:endParaRPr lang="en-US" dirty="0"/>
          </a:p>
          <a:p>
            <a:r>
              <a:rPr lang="en-US" dirty="0"/>
              <a:t>For more on SPARTA, a military trans advocacy group: </a:t>
            </a:r>
            <a:r>
              <a:rPr lang="en-US" dirty="0">
                <a:hlinkClick r:id="rId6"/>
              </a:rPr>
              <a:t>https://spartapride.org</a:t>
            </a:r>
            <a:endParaRPr lang="en-US" dirty="0"/>
          </a:p>
          <a:p>
            <a:endParaRPr lang="en-US" dirty="0"/>
          </a:p>
          <a:p>
            <a:endParaRPr lang="en-US" dirty="0"/>
          </a:p>
          <a:p>
            <a:endParaRPr lang="en-US" dirty="0">
              <a:solidFill>
                <a:schemeClr val="bg2"/>
              </a:solidFill>
            </a:endParaRPr>
          </a:p>
          <a:p>
            <a:endParaRPr lang="en-US" dirty="0">
              <a:solidFill>
                <a:schemeClr val="bg2"/>
              </a:solidFill>
            </a:endParaRPr>
          </a:p>
        </p:txBody>
      </p:sp>
    </p:spTree>
    <p:extLst>
      <p:ext uri="{BB962C8B-B14F-4D97-AF65-F5344CB8AC3E}">
        <p14:creationId xmlns:p14="http://schemas.microsoft.com/office/powerpoint/2010/main" val="12936211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Shifting attitudes: civilian &amp; military</a:t>
            </a:r>
          </a:p>
        </p:txBody>
      </p:sp>
      <p:sp>
        <p:nvSpPr>
          <p:cNvPr id="3" name="Content Placeholder 2"/>
          <p:cNvSpPr>
            <a:spLocks noGrp="1"/>
          </p:cNvSpPr>
          <p:nvPr>
            <p:ph idx="1"/>
          </p:nvPr>
        </p:nvSpPr>
        <p:spPr>
          <a:xfrm>
            <a:off x="400051" y="1024218"/>
            <a:ext cx="10687050" cy="5182272"/>
          </a:xfrm>
        </p:spPr>
        <p:txBody>
          <a:bodyPr>
            <a:normAutofit lnSpcReduction="10000"/>
          </a:bodyPr>
          <a:lstStyle/>
          <a:p>
            <a:endParaRPr lang="en-US" dirty="0"/>
          </a:p>
          <a:p>
            <a:r>
              <a:rPr lang="en-US" dirty="0"/>
              <a:t>Pre-2010: LGB activists campaigning for an end to DADT strategically </a:t>
            </a:r>
            <a:r>
              <a:rPr lang="en-US" b="1" dirty="0">
                <a:solidFill>
                  <a:schemeClr val="bg2"/>
                </a:solidFill>
              </a:rPr>
              <a:t>omitted</a:t>
            </a:r>
            <a:r>
              <a:rPr lang="en-US" dirty="0"/>
              <a:t> from their platform advocacy for trans personnel– fearful this would alienate Americans</a:t>
            </a:r>
          </a:p>
          <a:p>
            <a:endParaRPr lang="en-US" dirty="0"/>
          </a:p>
          <a:p>
            <a:r>
              <a:rPr lang="en-US" dirty="0"/>
              <a:t>“In U.S., 71% Support Transgender People Serving in Military,” Gallup Poll, June 20, 2019</a:t>
            </a:r>
          </a:p>
          <a:p>
            <a:r>
              <a:rPr lang="en-US" dirty="0">
                <a:hlinkClick r:id="rId2"/>
              </a:rPr>
              <a:t>https://news.gallup.com/poll/258521/support-transgender-people-serving-military.aspx</a:t>
            </a:r>
            <a:endParaRPr lang="en-US" dirty="0"/>
          </a:p>
          <a:p>
            <a:endParaRPr lang="en-US" dirty="0"/>
          </a:p>
          <a:p>
            <a:r>
              <a:rPr lang="en-US" dirty="0"/>
              <a:t>Feb. 2020: a Pentagon study finds that two thirds of troops support allowing trans people to serve</a:t>
            </a:r>
            <a:endParaRPr lang="en-US" dirty="0">
              <a:hlinkClick r:id="rId3"/>
            </a:endParaRPr>
          </a:p>
          <a:p>
            <a:r>
              <a:rPr lang="en-US" dirty="0">
                <a:hlinkClick r:id="rId3"/>
              </a:rPr>
              <a:t>https://www.militarytimes.com/news/your-military/2020/02/27/two-thirds-of-troops-support-allowing-transgender-service-members-in-the-military-pentagon-study-finds/</a:t>
            </a:r>
            <a:endParaRPr lang="en-US" dirty="0"/>
          </a:p>
          <a:p>
            <a:endParaRPr lang="en-US" dirty="0"/>
          </a:p>
          <a:p>
            <a:endParaRPr lang="en-US" dirty="0"/>
          </a:p>
        </p:txBody>
      </p:sp>
    </p:spTree>
    <p:extLst>
      <p:ext uri="{BB962C8B-B14F-4D97-AF65-F5344CB8AC3E}">
        <p14:creationId xmlns:p14="http://schemas.microsoft.com/office/powerpoint/2010/main" val="1747727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Trump’s transgender ban</a:t>
            </a:r>
          </a:p>
        </p:txBody>
      </p:sp>
      <p:pic>
        <p:nvPicPr>
          <p:cNvPr id="4" name="Picture 3"/>
          <p:cNvPicPr>
            <a:picLocks noChangeAspect="1"/>
          </p:cNvPicPr>
          <p:nvPr/>
        </p:nvPicPr>
        <p:blipFill>
          <a:blip r:embed="rId2"/>
          <a:stretch>
            <a:fillRect/>
          </a:stretch>
        </p:blipFill>
        <p:spPr>
          <a:xfrm>
            <a:off x="0" y="0"/>
            <a:ext cx="12183762" cy="6858000"/>
          </a:xfrm>
          <a:prstGeom prst="rect">
            <a:avLst/>
          </a:prstGeom>
        </p:spPr>
      </p:pic>
      <p:sp>
        <p:nvSpPr>
          <p:cNvPr id="5" name="Rectangle 4"/>
          <p:cNvSpPr/>
          <p:nvPr/>
        </p:nvSpPr>
        <p:spPr>
          <a:xfrm>
            <a:off x="167640" y="5824835"/>
            <a:ext cx="6096000" cy="1200329"/>
          </a:xfrm>
          <a:prstGeom prst="rect">
            <a:avLst/>
          </a:prstGeom>
        </p:spPr>
        <p:txBody>
          <a:bodyPr>
            <a:spAutoFit/>
          </a:bodyPr>
          <a:lstStyle/>
          <a:p>
            <a:r>
              <a:rPr lang="en-US" dirty="0">
                <a:hlinkClick r:id="rId3"/>
              </a:rPr>
              <a:t>https://valleycentral.com/news/local/rgv-residents-react-to-trumps-ban-on-transgender-individuals-in-the-military</a:t>
            </a:r>
            <a:endParaRPr lang="en-US" dirty="0"/>
          </a:p>
          <a:p>
            <a:endParaRPr lang="en-US" dirty="0"/>
          </a:p>
        </p:txBody>
      </p:sp>
      <p:sp>
        <p:nvSpPr>
          <p:cNvPr id="6" name="TextBox 5"/>
          <p:cNvSpPr txBox="1"/>
          <p:nvPr/>
        </p:nvSpPr>
        <p:spPr>
          <a:xfrm>
            <a:off x="7670075" y="1560860"/>
            <a:ext cx="2686954" cy="584775"/>
          </a:xfrm>
          <a:prstGeom prst="rect">
            <a:avLst/>
          </a:prstGeom>
          <a:noFill/>
        </p:spPr>
        <p:txBody>
          <a:bodyPr wrap="none" rtlCol="0">
            <a:spAutoFit/>
          </a:bodyPr>
          <a:lstStyle/>
          <a:p>
            <a:r>
              <a:rPr lang="en-US" sz="3200" b="1" dirty="0">
                <a:solidFill>
                  <a:schemeClr val="accent2"/>
                </a:solidFill>
              </a:rPr>
              <a:t>July 26, 2017</a:t>
            </a:r>
          </a:p>
        </p:txBody>
      </p:sp>
    </p:spTree>
    <p:extLst>
      <p:ext uri="{BB962C8B-B14F-4D97-AF65-F5344CB8AC3E}">
        <p14:creationId xmlns:p14="http://schemas.microsoft.com/office/powerpoint/2010/main" val="6978239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309F268-A45B-4517-B03F-2774BAEFFB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F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Image: Joe Biden">
            <a:extLst>
              <a:ext uri="{FF2B5EF4-FFF2-40B4-BE49-F238E27FC236}">
                <a16:creationId xmlns:a16="http://schemas.microsoft.com/office/drawing/2014/main" id="{24375FD3-A0FA-FA46-A85B-79E62E61B0DD}"/>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3812" y="0"/>
            <a:ext cx="8377542" cy="55710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322D7EC-8D76-0F4E-8F70-845241045AE4}"/>
              </a:ext>
            </a:extLst>
          </p:cNvPr>
          <p:cNvSpPr/>
          <p:nvPr/>
        </p:nvSpPr>
        <p:spPr>
          <a:xfrm>
            <a:off x="23812" y="5660535"/>
            <a:ext cx="8403469" cy="1508105"/>
          </a:xfrm>
          <a:prstGeom prst="rect">
            <a:avLst/>
          </a:prstGeom>
        </p:spPr>
        <p:txBody>
          <a:bodyPr wrap="square">
            <a:spAutoFit/>
          </a:bodyPr>
          <a:lstStyle/>
          <a:p>
            <a:r>
              <a:rPr lang="en-GB" sz="2000" dirty="0">
                <a:solidFill>
                  <a:schemeClr val="accent1"/>
                </a:solidFill>
                <a:latin typeface="PublicoText"/>
              </a:rPr>
              <a:t>President Joe Biden signs an executive order in the Oval Office of the White House on Jan. 25, 2021 reversing the Trump-era ban on transgender people serving in military.</a:t>
            </a:r>
          </a:p>
          <a:p>
            <a:r>
              <a:rPr lang="en-GB" sz="1400" dirty="0">
                <a:solidFill>
                  <a:schemeClr val="accent1"/>
                </a:solidFill>
                <a:latin typeface="PublicoText"/>
              </a:rPr>
              <a:t>Photo credit: </a:t>
            </a:r>
            <a:r>
              <a:rPr lang="en-GB" sz="1400" dirty="0">
                <a:solidFill>
                  <a:schemeClr val="accent1"/>
                </a:solidFill>
                <a:latin typeface="FoundersGroteskMono"/>
              </a:rPr>
              <a:t>Evan </a:t>
            </a:r>
            <a:r>
              <a:rPr lang="en-GB" sz="1400" dirty="0" err="1">
                <a:solidFill>
                  <a:schemeClr val="accent1"/>
                </a:solidFill>
                <a:latin typeface="FoundersGroteskMono"/>
              </a:rPr>
              <a:t>Vucci</a:t>
            </a:r>
            <a:r>
              <a:rPr lang="en-GB" sz="1400" dirty="0">
                <a:solidFill>
                  <a:schemeClr val="accent1"/>
                </a:solidFill>
                <a:latin typeface="FoundersGroteskMono"/>
              </a:rPr>
              <a:t> / AP</a:t>
            </a:r>
          </a:p>
          <a:p>
            <a:endParaRPr lang="en-US" dirty="0">
              <a:solidFill>
                <a:schemeClr val="accent1"/>
              </a:solidFill>
            </a:endParaRPr>
          </a:p>
        </p:txBody>
      </p:sp>
      <p:pic>
        <p:nvPicPr>
          <p:cNvPr id="1028" name="Picture 4">
            <a:extLst>
              <a:ext uri="{FF2B5EF4-FFF2-40B4-BE49-F238E27FC236}">
                <a16:creationId xmlns:a16="http://schemas.microsoft.com/office/drawing/2014/main" id="{3A665093-F1D7-5548-B996-441A2E9B4A9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427281" y="1318985"/>
            <a:ext cx="3740907" cy="300831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38C96B6-B37D-944A-936B-70B916A296D8}"/>
              </a:ext>
            </a:extLst>
          </p:cNvPr>
          <p:cNvSpPr txBox="1"/>
          <p:nvPr/>
        </p:nvSpPr>
        <p:spPr>
          <a:xfrm>
            <a:off x="8543925" y="4416767"/>
            <a:ext cx="3371850" cy="923330"/>
          </a:xfrm>
          <a:prstGeom prst="rect">
            <a:avLst/>
          </a:prstGeom>
          <a:noFill/>
        </p:spPr>
        <p:txBody>
          <a:bodyPr wrap="square" rtlCol="0">
            <a:spAutoFit/>
          </a:bodyPr>
          <a:lstStyle/>
          <a:p>
            <a:r>
              <a:rPr lang="en-US" dirty="0"/>
              <a:t>Joe Biden inaugurated as</a:t>
            </a:r>
          </a:p>
          <a:p>
            <a:r>
              <a:rPr lang="en-US" dirty="0"/>
              <a:t>46</a:t>
            </a:r>
            <a:r>
              <a:rPr lang="en-US" baseline="30000" dirty="0"/>
              <a:t>th</a:t>
            </a:r>
            <a:r>
              <a:rPr lang="en-US" dirty="0"/>
              <a:t> US President, Jan. 20, 2021</a:t>
            </a:r>
          </a:p>
        </p:txBody>
      </p:sp>
    </p:spTree>
    <p:extLst>
      <p:ext uri="{BB962C8B-B14F-4D97-AF65-F5344CB8AC3E}">
        <p14:creationId xmlns:p14="http://schemas.microsoft.com/office/powerpoint/2010/main" val="32641351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E2FE5-154A-244E-B551-3954E849CBB8}"/>
              </a:ext>
            </a:extLst>
          </p:cNvPr>
          <p:cNvSpPr>
            <a:spLocks noGrp="1"/>
          </p:cNvSpPr>
          <p:nvPr>
            <p:ph type="title"/>
          </p:nvPr>
        </p:nvSpPr>
        <p:spPr>
          <a:xfrm>
            <a:off x="221568" y="322089"/>
            <a:ext cx="9404723" cy="1400530"/>
          </a:xfrm>
        </p:spPr>
        <p:txBody>
          <a:bodyPr/>
          <a:lstStyle/>
          <a:p>
            <a:r>
              <a:rPr lang="en-US" dirty="0"/>
              <a:t>Biden reverses course</a:t>
            </a:r>
          </a:p>
        </p:txBody>
      </p:sp>
      <p:sp>
        <p:nvSpPr>
          <p:cNvPr id="3" name="Content Placeholder 2">
            <a:extLst>
              <a:ext uri="{FF2B5EF4-FFF2-40B4-BE49-F238E27FC236}">
                <a16:creationId xmlns:a16="http://schemas.microsoft.com/office/drawing/2014/main" id="{75557691-D02E-264B-BDCA-66458DC57A29}"/>
              </a:ext>
            </a:extLst>
          </p:cNvPr>
          <p:cNvSpPr>
            <a:spLocks noGrp="1"/>
          </p:cNvSpPr>
          <p:nvPr>
            <p:ph idx="1"/>
          </p:nvPr>
        </p:nvSpPr>
        <p:spPr>
          <a:xfrm>
            <a:off x="221567" y="1290918"/>
            <a:ext cx="10870975" cy="5948082"/>
          </a:xfrm>
        </p:spPr>
        <p:txBody>
          <a:bodyPr>
            <a:normAutofit fontScale="55000" lnSpcReduction="20000"/>
          </a:bodyPr>
          <a:lstStyle/>
          <a:p>
            <a:r>
              <a:rPr lang="en-GB" sz="3400" dirty="0"/>
              <a:t>“By the authority vested in me as President by the Constitution and the laws of the United States of America, it is hereby ordered as follows:</a:t>
            </a:r>
          </a:p>
          <a:p>
            <a:br>
              <a:rPr lang="en-GB" sz="3400" dirty="0"/>
            </a:br>
            <a:r>
              <a:rPr lang="en-GB" sz="3400" dirty="0"/>
              <a:t>     Section 1.  Policy.  </a:t>
            </a:r>
            <a:r>
              <a:rPr lang="en-GB" sz="3400" b="1" dirty="0">
                <a:solidFill>
                  <a:schemeClr val="accent1"/>
                </a:solidFill>
              </a:rPr>
              <a:t>All Americans who are qualified to serve in the Armed Forces of the United States (“Armed Forces”) should be able to serve</a:t>
            </a:r>
            <a:r>
              <a:rPr lang="en-GB" sz="3400" dirty="0"/>
              <a:t>.  The All-Volunteer Force thrives when it is composed of diverse Americans who can meet the rigorous standards for military service, and an inclusive military strengthens our national security.</a:t>
            </a:r>
          </a:p>
          <a:p>
            <a:br>
              <a:rPr lang="en-GB" sz="3400" dirty="0"/>
            </a:br>
            <a:r>
              <a:rPr lang="en-GB" sz="3400" dirty="0"/>
              <a:t>     It is my conviction as Commander in Chief of the Armed Forces that </a:t>
            </a:r>
            <a:r>
              <a:rPr lang="en-GB" sz="3400" b="1" dirty="0">
                <a:solidFill>
                  <a:schemeClr val="accent1"/>
                </a:solidFill>
              </a:rPr>
              <a:t>gender identity should not be a bar to military service.</a:t>
            </a:r>
            <a:r>
              <a:rPr lang="en-GB" sz="3400" dirty="0"/>
              <a:t>  Moreover, there is substantial evidence that allowing transgender individuals to serve in the military does not have any meaningful negative impact on the Armed Forces.  To that end, in 2016, a meticulous, </a:t>
            </a:r>
            <a:r>
              <a:rPr lang="en-GB" sz="3400" b="1" dirty="0">
                <a:solidFill>
                  <a:schemeClr val="accent1"/>
                </a:solidFill>
              </a:rPr>
              <a:t>comprehensive study </a:t>
            </a:r>
            <a:r>
              <a:rPr lang="en-GB" sz="3400" dirty="0"/>
              <a:t>requested by the Department of </a:t>
            </a:r>
            <a:r>
              <a:rPr lang="en-GB" sz="3400" dirty="0" err="1"/>
              <a:t>Defense</a:t>
            </a:r>
            <a:r>
              <a:rPr lang="en-GB" sz="3400" dirty="0"/>
              <a:t> found that enabling transgender individuals to serve openly in the United States military would have only a minimal impact on military readiness and healthcare costs.  </a:t>
            </a:r>
            <a:r>
              <a:rPr lang="en-GB" sz="3400" b="1" dirty="0">
                <a:solidFill>
                  <a:schemeClr val="accent1"/>
                </a:solidFill>
              </a:rPr>
              <a:t>The study also concluded that open transgender service has had no significant impact on operational effectiveness or unit cohesion in foreign militaries.”</a:t>
            </a:r>
          </a:p>
          <a:p>
            <a:pPr marL="0" indent="0">
              <a:buNone/>
            </a:pPr>
            <a:endParaRPr lang="en-US" sz="3400" dirty="0"/>
          </a:p>
          <a:p>
            <a:r>
              <a:rPr lang="en-US" sz="2900" dirty="0"/>
              <a:t>The White House, Jan. 25, 2021. Read the statement in full:</a:t>
            </a:r>
          </a:p>
          <a:p>
            <a:r>
              <a:rPr lang="en-US" dirty="0">
                <a:hlinkClick r:id="rId2"/>
              </a:rPr>
              <a:t>https://www.whitehouse.gov/briefing-room/presidential-actions/2021/01/25/executive-order-on-enabling-all-qualified-americans-to-serve-their-country-in-uniform/</a:t>
            </a:r>
            <a:endParaRPr lang="en-US" dirty="0"/>
          </a:p>
          <a:p>
            <a:endParaRPr lang="en-US" dirty="0"/>
          </a:p>
        </p:txBody>
      </p:sp>
    </p:spTree>
    <p:extLst>
      <p:ext uri="{BB962C8B-B14F-4D97-AF65-F5344CB8AC3E}">
        <p14:creationId xmlns:p14="http://schemas.microsoft.com/office/powerpoint/2010/main" val="3516626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8110440-9239-2C41-9873-BF56012074C6}"/>
              </a:ext>
            </a:extLst>
          </p:cNvPr>
          <p:cNvSpPr/>
          <p:nvPr/>
        </p:nvSpPr>
        <p:spPr>
          <a:xfrm>
            <a:off x="337457" y="595492"/>
            <a:ext cx="10199914" cy="6340197"/>
          </a:xfrm>
          <a:prstGeom prst="rect">
            <a:avLst/>
          </a:prstGeom>
        </p:spPr>
        <p:txBody>
          <a:bodyPr wrap="square">
            <a:spAutoFit/>
          </a:bodyPr>
          <a:lstStyle/>
          <a:p>
            <a:r>
              <a:rPr lang="en-GB" sz="3200" b="1" dirty="0">
                <a:solidFill>
                  <a:schemeClr val="bg2"/>
                </a:solidFill>
                <a:latin typeface="PublicoText"/>
              </a:rPr>
              <a:t>As of March 2021</a:t>
            </a:r>
          </a:p>
          <a:p>
            <a:endParaRPr lang="en-GB" sz="2000" dirty="0">
              <a:latin typeface="PublicoText"/>
            </a:endParaRPr>
          </a:p>
          <a:p>
            <a:pPr marL="342900" indent="-342900">
              <a:buFont typeface="Arial" panose="020B0604020202020204" pitchFamily="34" charset="0"/>
              <a:buChar char="•"/>
            </a:pPr>
            <a:r>
              <a:rPr lang="en-GB" sz="2000" dirty="0">
                <a:latin typeface="PublicoText"/>
              </a:rPr>
              <a:t>The </a:t>
            </a:r>
            <a:r>
              <a:rPr lang="en-GB" sz="2000" dirty="0" err="1">
                <a:latin typeface="PublicoText"/>
              </a:rPr>
              <a:t>Defense</a:t>
            </a:r>
            <a:r>
              <a:rPr lang="en-GB" sz="2000" dirty="0">
                <a:latin typeface="PublicoText"/>
              </a:rPr>
              <a:t> Department’s new policy permits troops to </a:t>
            </a:r>
            <a:r>
              <a:rPr lang="en-GB" sz="2000" b="1" dirty="0">
                <a:solidFill>
                  <a:schemeClr val="accent1"/>
                </a:solidFill>
                <a:latin typeface="PublicoText"/>
              </a:rPr>
              <a:t>serve openly </a:t>
            </a:r>
            <a:r>
              <a:rPr lang="en-GB" sz="2000" dirty="0">
                <a:latin typeface="PublicoText"/>
              </a:rPr>
              <a:t>under their self-identified gender and offers </a:t>
            </a:r>
            <a:r>
              <a:rPr lang="en-GB" sz="2000" b="1" dirty="0">
                <a:solidFill>
                  <a:schemeClr val="accent1"/>
                </a:solidFill>
                <a:latin typeface="PublicoText"/>
              </a:rPr>
              <a:t>access to medical treatments </a:t>
            </a:r>
            <a:r>
              <a:rPr lang="en-GB" sz="2000" dirty="0">
                <a:latin typeface="PublicoText"/>
              </a:rPr>
              <a:t>for gender transition</a:t>
            </a:r>
          </a:p>
          <a:p>
            <a:endParaRPr lang="en-GB" sz="2000" dirty="0">
              <a:latin typeface="PublicoText"/>
            </a:endParaRPr>
          </a:p>
          <a:p>
            <a:pPr marL="342900" indent="-342900">
              <a:buFont typeface="Arial" panose="020B0604020202020204" pitchFamily="34" charset="0"/>
              <a:buChar char="•"/>
            </a:pPr>
            <a:r>
              <a:rPr lang="en-GB" sz="2000" dirty="0">
                <a:latin typeface="PublicoText"/>
              </a:rPr>
              <a:t>The move restores Pentagon policy on transgender troops to where it stood before Donald Trump entered office in 2017</a:t>
            </a:r>
          </a:p>
          <a:p>
            <a:endParaRPr lang="en-GB" sz="2000" dirty="0">
              <a:latin typeface="PublicoText"/>
            </a:endParaRPr>
          </a:p>
          <a:p>
            <a:pPr marL="342900" indent="-342900">
              <a:buFont typeface="Arial" panose="020B0604020202020204" pitchFamily="34" charset="0"/>
              <a:buChar char="•"/>
            </a:pPr>
            <a:r>
              <a:rPr lang="en-GB" sz="2000" dirty="0">
                <a:latin typeface="PublicoText"/>
              </a:rPr>
              <a:t>The announcement followed a two-month review by the Pentagon to develop detailed guidelines for the military after Biden issued an executive overturning Trump’s policy. </a:t>
            </a:r>
          </a:p>
          <a:p>
            <a:endParaRPr lang="en-GB" sz="2000" dirty="0">
              <a:latin typeface="PublicoText"/>
            </a:endParaRPr>
          </a:p>
          <a:p>
            <a:pPr marL="342900" indent="-342900">
              <a:buFont typeface="Arial" panose="020B0604020202020204" pitchFamily="34" charset="0"/>
              <a:buChar char="•"/>
            </a:pPr>
            <a:r>
              <a:rPr lang="en-GB" sz="2000" dirty="0" err="1">
                <a:latin typeface="PublicoText"/>
              </a:rPr>
              <a:t>Defense</a:t>
            </a:r>
            <a:r>
              <a:rPr lang="en-GB" sz="2000" dirty="0">
                <a:latin typeface="PublicoText"/>
              </a:rPr>
              <a:t> Secretary Lloyd Austin also ordered the department to </a:t>
            </a:r>
            <a:r>
              <a:rPr lang="en-GB" sz="2000" b="1" dirty="0">
                <a:solidFill>
                  <a:schemeClr val="accent1"/>
                </a:solidFill>
                <a:latin typeface="PublicoText"/>
              </a:rPr>
              <a:t>review the records of troops who were discharged or denied the chance to re-enlist</a:t>
            </a:r>
            <a:r>
              <a:rPr lang="en-GB" sz="2000" dirty="0">
                <a:latin typeface="PublicoText"/>
              </a:rPr>
              <a:t> because of gender identity issues under the previous policy. It’s unclear how many service members were forced out due to the Trump-era ban.</a:t>
            </a:r>
          </a:p>
          <a:p>
            <a:pPr marL="342900" indent="-342900">
              <a:buFont typeface="Arial" panose="020B0604020202020204" pitchFamily="34" charset="0"/>
              <a:buChar char="•"/>
            </a:pPr>
            <a:endParaRPr lang="en-GB" sz="2000" dirty="0">
              <a:latin typeface="PublicoText"/>
            </a:endParaRPr>
          </a:p>
          <a:p>
            <a:pPr marL="342900" indent="-342900">
              <a:buFont typeface="Arial" panose="020B0604020202020204" pitchFamily="34" charset="0"/>
              <a:buChar char="•"/>
            </a:pPr>
            <a:r>
              <a:rPr lang="en-US" sz="1400" dirty="0">
                <a:solidFill>
                  <a:schemeClr val="accent1"/>
                </a:solidFill>
                <a:hlinkClick r:id="rId2"/>
              </a:rPr>
              <a:t>https://www.nbcnews.com/news/military/biden-admin-scraps-trump-s-restrictions-transgender-troops-n1262646</a:t>
            </a:r>
            <a:endParaRPr lang="en-US" sz="1400" dirty="0">
              <a:solidFill>
                <a:schemeClr val="accent1"/>
              </a:solidFill>
            </a:endParaRPr>
          </a:p>
          <a:p>
            <a:pPr marL="342900" indent="-342900">
              <a:buFont typeface="Arial" panose="020B0604020202020204" pitchFamily="34" charset="0"/>
              <a:buChar char="•"/>
            </a:pPr>
            <a:endParaRPr lang="en-GB" sz="2000" dirty="0">
              <a:latin typeface="PublicoText"/>
            </a:endParaRPr>
          </a:p>
          <a:p>
            <a:br>
              <a:rPr lang="en-GB" sz="2000" dirty="0"/>
            </a:br>
            <a:endParaRPr lang="en-US" sz="2000" dirty="0"/>
          </a:p>
        </p:txBody>
      </p:sp>
    </p:spTree>
    <p:extLst>
      <p:ext uri="{BB962C8B-B14F-4D97-AF65-F5344CB8AC3E}">
        <p14:creationId xmlns:p14="http://schemas.microsoft.com/office/powerpoint/2010/main" val="42948990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FC455F7-3D00-11F9-9CCD-F2080B1FF42F}"/>
              </a:ext>
            </a:extLst>
          </p:cNvPr>
          <p:cNvSpPr txBox="1"/>
          <p:nvPr/>
        </p:nvSpPr>
        <p:spPr>
          <a:xfrm>
            <a:off x="6791325" y="5912308"/>
            <a:ext cx="6096000" cy="923330"/>
          </a:xfrm>
          <a:prstGeom prst="rect">
            <a:avLst/>
          </a:prstGeom>
          <a:noFill/>
        </p:spPr>
        <p:txBody>
          <a:bodyPr wrap="square">
            <a:spAutoFit/>
          </a:bodyPr>
          <a:lstStyle/>
          <a:p>
            <a:r>
              <a:rPr lang="en-US" dirty="0">
                <a:hlinkClick r:id="rId2"/>
              </a:rPr>
              <a:t>https://www.medpagetoday.com/special-reports/exclusives/104425</a:t>
            </a:r>
            <a:endParaRPr lang="en-US" dirty="0"/>
          </a:p>
          <a:p>
            <a:endParaRPr lang="en-US" dirty="0"/>
          </a:p>
        </p:txBody>
      </p:sp>
      <p:pic>
        <p:nvPicPr>
          <p:cNvPr id="1026" name="Picture 2" descr="PHOTO: Gender-Affirming Youth Care Bans in the U.S.">
            <a:extLst>
              <a:ext uri="{FF2B5EF4-FFF2-40B4-BE49-F238E27FC236}">
                <a16:creationId xmlns:a16="http://schemas.microsoft.com/office/drawing/2014/main" id="{A2880D99-F820-B01F-FECF-96F864C4FAD8}"/>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 y="0"/>
            <a:ext cx="6791325"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27D6248-DE86-12CC-12D4-304DAB29C73B}"/>
              </a:ext>
            </a:extLst>
          </p:cNvPr>
          <p:cNvSpPr txBox="1"/>
          <p:nvPr/>
        </p:nvSpPr>
        <p:spPr>
          <a:xfrm>
            <a:off x="6830784" y="1225689"/>
            <a:ext cx="5050971" cy="5632311"/>
          </a:xfrm>
          <a:prstGeom prst="rect">
            <a:avLst/>
          </a:prstGeom>
          <a:noFill/>
        </p:spPr>
        <p:txBody>
          <a:bodyPr wrap="square">
            <a:spAutoFit/>
          </a:bodyPr>
          <a:lstStyle/>
          <a:p>
            <a:pPr algn="l"/>
            <a:r>
              <a:rPr lang="en-GB" b="0" i="0" u="none" strike="noStrike" dirty="0">
                <a:effectLst/>
                <a:latin typeface="TiemposText"/>
              </a:rPr>
              <a:t>“At least 18 states -- Alabama, Arkansas, Arizona, Florida, Georgia, Idaho, Indiana, Iowa, Kentucky, Mississippi, Missouri, Montana, Nebraska, North Dakota, Oklahoma, South Dakota, Tennessee and Utah -- have passed laws or policies that restrict gender-affirming care for people under the age of legal majority, which is the threshold for legal adulthood.</a:t>
            </a:r>
          </a:p>
          <a:p>
            <a:pPr algn="l"/>
            <a:r>
              <a:rPr lang="en-GB" b="0" i="0" u="none" strike="noStrike" dirty="0">
                <a:effectLst/>
                <a:latin typeface="TiemposText"/>
              </a:rPr>
              <a:t>The laws in Alabama and Arkansas are temporarily blocked, as legal challenges wend their way through the courts. Georgia's law allows trans youth to use puberty blockers, which delay puberty.</a:t>
            </a:r>
          </a:p>
          <a:p>
            <a:pPr algn="l"/>
            <a:r>
              <a:rPr lang="en-GB" b="0" i="0" u="none" strike="noStrike" dirty="0">
                <a:effectLst/>
                <a:latin typeface="TiemposText"/>
              </a:rPr>
              <a:t>In at least 14 other states, local legislatures are considering or have introduced bills that would similarly restrict this kind of medical care for trans youth.”</a:t>
            </a:r>
          </a:p>
          <a:p>
            <a:pPr algn="l"/>
            <a:r>
              <a:rPr lang="en-GB" b="1" i="0" u="none" strike="noStrike" dirty="0">
                <a:solidFill>
                  <a:schemeClr val="bg2"/>
                </a:solidFill>
                <a:effectLst/>
                <a:latin typeface="TiemposText"/>
              </a:rPr>
              <a:t>Read about the penalties care providers face:</a:t>
            </a:r>
          </a:p>
          <a:p>
            <a:br>
              <a:rPr lang="en-GB" dirty="0"/>
            </a:br>
            <a:endParaRPr lang="en-GB" dirty="0"/>
          </a:p>
          <a:p>
            <a:endParaRPr lang="en-US" dirty="0"/>
          </a:p>
        </p:txBody>
      </p:sp>
      <p:sp>
        <p:nvSpPr>
          <p:cNvPr id="7" name="TextBox 6">
            <a:extLst>
              <a:ext uri="{FF2B5EF4-FFF2-40B4-BE49-F238E27FC236}">
                <a16:creationId xmlns:a16="http://schemas.microsoft.com/office/drawing/2014/main" id="{DC25A87A-69B9-904F-20FF-CC2903967D93}"/>
              </a:ext>
            </a:extLst>
          </p:cNvPr>
          <p:cNvSpPr txBox="1"/>
          <p:nvPr/>
        </p:nvSpPr>
        <p:spPr>
          <a:xfrm>
            <a:off x="6830784" y="168732"/>
            <a:ext cx="4669971" cy="1107996"/>
          </a:xfrm>
          <a:prstGeom prst="rect">
            <a:avLst/>
          </a:prstGeom>
          <a:noFill/>
        </p:spPr>
        <p:txBody>
          <a:bodyPr wrap="square">
            <a:spAutoFit/>
          </a:bodyPr>
          <a:lstStyle/>
          <a:p>
            <a:pPr algn="l"/>
            <a:r>
              <a:rPr lang="en-GB" sz="2400" b="1" i="0" u="none" strike="noStrike" dirty="0">
                <a:effectLst/>
                <a:latin typeface="SansSerifFont"/>
              </a:rPr>
              <a:t>Where gender-affirming care is being targeted in the US</a:t>
            </a:r>
          </a:p>
          <a:p>
            <a:pPr algn="l"/>
            <a:r>
              <a:rPr lang="en-GB" b="0" i="0" u="none" strike="noStrike" dirty="0">
                <a:effectLst/>
                <a:latin typeface="SansSerifFont"/>
              </a:rPr>
              <a:t>ABC News, May 22, 2023</a:t>
            </a:r>
            <a:r>
              <a:rPr lang="en-GB" b="0" i="0" u="none" strike="noStrike" dirty="0">
                <a:solidFill>
                  <a:srgbClr val="000000"/>
                </a:solidFill>
                <a:effectLst/>
                <a:latin typeface="SansSerifFont"/>
              </a:rPr>
              <a:t>,</a:t>
            </a:r>
          </a:p>
        </p:txBody>
      </p:sp>
    </p:spTree>
    <p:extLst>
      <p:ext uri="{BB962C8B-B14F-4D97-AF65-F5344CB8AC3E}">
        <p14:creationId xmlns:p14="http://schemas.microsoft.com/office/powerpoint/2010/main" val="243027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23E71BA-D752-4640-A21D-8BC6DA295A33}"/>
              </a:ext>
            </a:extLst>
          </p:cNvPr>
          <p:cNvSpPr txBox="1"/>
          <p:nvPr/>
        </p:nvSpPr>
        <p:spPr>
          <a:xfrm>
            <a:off x="729343" y="1458686"/>
            <a:ext cx="8989962" cy="4154984"/>
          </a:xfrm>
          <a:prstGeom prst="rect">
            <a:avLst/>
          </a:prstGeom>
          <a:noFill/>
        </p:spPr>
        <p:txBody>
          <a:bodyPr wrap="none" rtlCol="0">
            <a:spAutoFit/>
          </a:bodyPr>
          <a:lstStyle/>
          <a:p>
            <a:r>
              <a:rPr lang="en-US" sz="4400" dirty="0"/>
              <a:t>….victory and cannot </a:t>
            </a:r>
          </a:p>
          <a:p>
            <a:r>
              <a:rPr lang="en-US" sz="4400" dirty="0"/>
              <a:t>be burdened with the</a:t>
            </a:r>
          </a:p>
          <a:p>
            <a:r>
              <a:rPr lang="en-US" sz="4400" dirty="0"/>
              <a:t>tremendous medical costs </a:t>
            </a:r>
          </a:p>
          <a:p>
            <a:r>
              <a:rPr lang="en-US" sz="4400" dirty="0"/>
              <a:t>and disruption that transgender </a:t>
            </a:r>
          </a:p>
          <a:p>
            <a:r>
              <a:rPr lang="en-US" sz="4400" dirty="0"/>
              <a:t>in the military would entail.</a:t>
            </a:r>
          </a:p>
          <a:p>
            <a:r>
              <a:rPr lang="en-US" sz="4400" dirty="0"/>
              <a:t>Thank you.”</a:t>
            </a:r>
          </a:p>
        </p:txBody>
      </p:sp>
    </p:spTree>
    <p:extLst>
      <p:ext uri="{BB962C8B-B14F-4D97-AF65-F5344CB8AC3E}">
        <p14:creationId xmlns:p14="http://schemas.microsoft.com/office/powerpoint/2010/main" val="825515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715DC6F-052E-4EDE-A74B-047632EA1EC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screen">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10" name="Picture 9">
            <a:extLst>
              <a:ext uri="{FF2B5EF4-FFF2-40B4-BE49-F238E27FC236}">
                <a16:creationId xmlns:a16="http://schemas.microsoft.com/office/drawing/2014/main" id="{515B249B-C1B9-4C06-93BC-5B0FE82FC83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screen">
            <a:extLst>
              <a:ext uri="{28A0092B-C50C-407E-A947-70E740481C1C}">
                <a14:useLocalDpi xmlns:a14="http://schemas.microsoft.com/office/drawing/2010/main"/>
              </a:ext>
            </a:extLst>
          </a:blip>
          <a:srcRect l="35640"/>
          <a:stretch/>
        </p:blipFill>
        <p:spPr>
          <a:xfrm>
            <a:off x="0" y="2892347"/>
            <a:ext cx="1522412" cy="2365453"/>
          </a:xfrm>
          <a:prstGeom prst="rect">
            <a:avLst/>
          </a:prstGeom>
        </p:spPr>
      </p:pic>
      <p:sp>
        <p:nvSpPr>
          <p:cNvPr id="12" name="Oval 11">
            <a:extLst>
              <a:ext uri="{FF2B5EF4-FFF2-40B4-BE49-F238E27FC236}">
                <a16:creationId xmlns:a16="http://schemas.microsoft.com/office/drawing/2014/main" id="{5F27C211-3B72-4D83-B617-D63B404AD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14" name="Picture 13">
            <a:extLst>
              <a:ext uri="{FF2B5EF4-FFF2-40B4-BE49-F238E27FC236}">
                <a16:creationId xmlns:a16="http://schemas.microsoft.com/office/drawing/2014/main" id="{063669BB-B593-41AA-88AF-DF4F5E26B3E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cstate="screen">
            <a:extLst>
              <a:ext uri="{28A0092B-C50C-407E-A947-70E740481C1C}">
                <a14:useLocalDpi xmlns:a14="http://schemas.microsoft.com/office/drawing/2010/main"/>
              </a:ext>
            </a:extLst>
          </a:blip>
          <a:srcRect t="28713"/>
          <a:stretch/>
        </p:blipFill>
        <p:spPr>
          <a:xfrm>
            <a:off x="8000197" y="0"/>
            <a:ext cx="1603387" cy="1143000"/>
          </a:xfrm>
          <a:prstGeom prst="rect">
            <a:avLst/>
          </a:prstGeom>
        </p:spPr>
      </p:pic>
      <p:pic>
        <p:nvPicPr>
          <p:cNvPr id="16" name="Picture 15">
            <a:extLst>
              <a:ext uri="{FF2B5EF4-FFF2-40B4-BE49-F238E27FC236}">
                <a16:creationId xmlns:a16="http://schemas.microsoft.com/office/drawing/2014/main" id="{2A95CA20-A5B7-4232-9498-E1325736C58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cstate="screen">
            <a:extLst>
              <a:ext uri="{28A0092B-C50C-407E-A947-70E740481C1C}">
                <a14:useLocalDpi xmlns:a14="http://schemas.microsoft.com/office/drawing/2010/main"/>
              </a:ext>
            </a:extLst>
          </a:blip>
          <a:srcRect b="24199"/>
          <a:stretch/>
        </p:blipFill>
        <p:spPr>
          <a:xfrm>
            <a:off x="8609012" y="6092866"/>
            <a:ext cx="993734" cy="765134"/>
          </a:xfrm>
          <a:prstGeom prst="rect">
            <a:avLst/>
          </a:prstGeom>
        </p:spPr>
      </p:pic>
      <p:sp>
        <p:nvSpPr>
          <p:cNvPr id="18" name="Rectangle 17">
            <a:extLst>
              <a:ext uri="{FF2B5EF4-FFF2-40B4-BE49-F238E27FC236}">
                <a16:creationId xmlns:a16="http://schemas.microsoft.com/office/drawing/2014/main" id="{8B24F55B-6511-4781-950F-F000AB52E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graphicFrame>
        <p:nvGraphicFramePr>
          <p:cNvPr id="4" name="TextBox 1">
            <a:extLst>
              <a:ext uri="{FF2B5EF4-FFF2-40B4-BE49-F238E27FC236}">
                <a16:creationId xmlns:a16="http://schemas.microsoft.com/office/drawing/2014/main" id="{52D3AC83-6603-4AD4-90D0-F3BA84DF46DF}"/>
              </a:ext>
            </a:extLst>
          </p:cNvPr>
          <p:cNvGraphicFramePr/>
          <p:nvPr>
            <p:extLst>
              <p:ext uri="{D42A27DB-BD31-4B8C-83A1-F6EECF244321}">
                <p14:modId xmlns:p14="http://schemas.microsoft.com/office/powerpoint/2010/main" val="463726122"/>
              </p:ext>
            </p:extLst>
          </p:nvPr>
        </p:nvGraphicFramePr>
        <p:xfrm>
          <a:off x="834676" y="1908394"/>
          <a:ext cx="9404352" cy="404670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TextBox 2">
            <a:extLst>
              <a:ext uri="{FF2B5EF4-FFF2-40B4-BE49-F238E27FC236}">
                <a16:creationId xmlns:a16="http://schemas.microsoft.com/office/drawing/2014/main" id="{B66CCCF0-B82F-A541-B79E-36E909BF282F}"/>
              </a:ext>
            </a:extLst>
          </p:cNvPr>
          <p:cNvSpPr txBox="1"/>
          <p:nvPr/>
        </p:nvSpPr>
        <p:spPr>
          <a:xfrm>
            <a:off x="857250" y="728663"/>
            <a:ext cx="7931980" cy="646331"/>
          </a:xfrm>
          <a:prstGeom prst="rect">
            <a:avLst/>
          </a:prstGeom>
          <a:noFill/>
        </p:spPr>
        <p:txBody>
          <a:bodyPr wrap="none" rtlCol="0">
            <a:spAutoFit/>
          </a:bodyPr>
          <a:lstStyle/>
          <a:p>
            <a:r>
              <a:rPr lang="en-US" sz="3600" b="1" dirty="0">
                <a:solidFill>
                  <a:schemeClr val="accent1"/>
                </a:solidFill>
              </a:rPr>
              <a:t>A head-spinning series of reversals</a:t>
            </a:r>
          </a:p>
        </p:txBody>
      </p:sp>
    </p:spTree>
    <p:extLst>
      <p:ext uri="{BB962C8B-B14F-4D97-AF65-F5344CB8AC3E}">
        <p14:creationId xmlns:p14="http://schemas.microsoft.com/office/powerpoint/2010/main" val="13091024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0A7090EC-3310-B196-A929-9F07A10D176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F78567D-28A1-5542-B1F9-959FD54CDF79}"/>
              </a:ext>
            </a:extLst>
          </p:cNvPr>
          <p:cNvSpPr txBox="1"/>
          <p:nvPr/>
        </p:nvSpPr>
        <p:spPr>
          <a:xfrm>
            <a:off x="9470570" y="1737977"/>
            <a:ext cx="2075429" cy="1754326"/>
          </a:xfrm>
          <a:prstGeom prst="rect">
            <a:avLst/>
          </a:prstGeom>
          <a:noFill/>
        </p:spPr>
        <p:txBody>
          <a:bodyPr wrap="square">
            <a:spAutoFit/>
          </a:bodyPr>
          <a:lstStyle/>
          <a:p>
            <a:r>
              <a:rPr lang="en-GB" b="0" i="1" u="none" strike="noStrike" dirty="0">
                <a:effectLst/>
                <a:latin typeface="ff-tisa-sans-web-pro"/>
              </a:rPr>
              <a:t>This Is the Army</a:t>
            </a:r>
            <a:endParaRPr lang="en-GB" i="1" dirty="0">
              <a:latin typeface="ff-tisa-sans-web-pro"/>
            </a:endParaRPr>
          </a:p>
          <a:p>
            <a:r>
              <a:rPr lang="en-GB" b="0" u="none" strike="noStrike" dirty="0">
                <a:effectLst/>
                <a:latin typeface="ff-tisa-sans-web-pro"/>
              </a:rPr>
              <a:t>I</a:t>
            </a:r>
            <a:r>
              <a:rPr lang="en-GB" dirty="0">
                <a:latin typeface="ff-tisa-sans-web-pro"/>
              </a:rPr>
              <a:t>rving Berlin (1942)</a:t>
            </a:r>
            <a:endParaRPr lang="en-GB" b="0" u="none" strike="noStrike" dirty="0">
              <a:effectLst/>
              <a:latin typeface="ff-tisa-sans-web-pro"/>
            </a:endParaRPr>
          </a:p>
          <a:p>
            <a:endParaRPr lang="en-GB" i="1" dirty="0">
              <a:latin typeface="ff-tisa-sans-web-pro"/>
            </a:endParaRPr>
          </a:p>
          <a:p>
            <a:r>
              <a:rPr lang="en-GB" b="0" i="0" u="none" strike="noStrike" dirty="0">
                <a:effectLst/>
                <a:latin typeface="ff-tisa-sans-web-pro"/>
              </a:rPr>
              <a:t>Army Signal Corps, courtesy of the National Archives.</a:t>
            </a:r>
            <a:endParaRPr lang="en-US" dirty="0"/>
          </a:p>
        </p:txBody>
      </p:sp>
    </p:spTree>
    <p:extLst>
      <p:ext uri="{BB962C8B-B14F-4D97-AF65-F5344CB8AC3E}">
        <p14:creationId xmlns:p14="http://schemas.microsoft.com/office/powerpoint/2010/main" val="1180816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058" name="Rectangle 2057">
            <a:extLst>
              <a:ext uri="{FF2B5EF4-FFF2-40B4-BE49-F238E27FC236}">
                <a16:creationId xmlns:a16="http://schemas.microsoft.com/office/drawing/2014/main" id="{D85D5AA8-773B-469A-8802-9645A4DC9B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a:extLst>
              <a:ext uri="{FF2B5EF4-FFF2-40B4-BE49-F238E27FC236}">
                <a16:creationId xmlns:a16="http://schemas.microsoft.com/office/drawing/2014/main" id="{FBDB3ABC-AC7A-9EAD-769D-46A2EF062B22}"/>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057" name="Rectangle 2056">
            <a:extLst>
              <a:ext uri="{FF2B5EF4-FFF2-40B4-BE49-F238E27FC236}">
                <a16:creationId xmlns:a16="http://schemas.microsoft.com/office/drawing/2014/main" id="{C75AF42C-C556-454E-B2D3-2C917CB812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 name="TextBox 2">
            <a:extLst>
              <a:ext uri="{FF2B5EF4-FFF2-40B4-BE49-F238E27FC236}">
                <a16:creationId xmlns:a16="http://schemas.microsoft.com/office/drawing/2014/main" id="{FA6C9808-5BD9-8CC3-F8ED-942C2E8F4FF7}"/>
              </a:ext>
            </a:extLst>
          </p:cNvPr>
          <p:cNvSpPr txBox="1"/>
          <p:nvPr/>
        </p:nvSpPr>
        <p:spPr>
          <a:xfrm>
            <a:off x="9207726" y="2153840"/>
            <a:ext cx="2654528" cy="3693319"/>
          </a:xfrm>
          <a:prstGeom prst="rect">
            <a:avLst/>
          </a:prstGeom>
          <a:noFill/>
        </p:spPr>
        <p:txBody>
          <a:bodyPr wrap="square">
            <a:spAutoFit/>
          </a:bodyPr>
          <a:lstStyle/>
          <a:p>
            <a:r>
              <a:rPr lang="en-GB" b="0" i="0" u="none" strike="noStrike" dirty="0">
                <a:effectLst/>
                <a:latin typeface="ff-tisa-sans-web-pro"/>
              </a:rPr>
              <a:t>Wac applying makeup to GI. Army Signal Corps photograph, SC-204637, courtesy of the National Archives.</a:t>
            </a:r>
          </a:p>
          <a:p>
            <a:endParaRPr lang="en-GB" dirty="0">
              <a:latin typeface="ff-tisa-sans-web-pro"/>
            </a:endParaRPr>
          </a:p>
          <a:p>
            <a:endParaRPr lang="en-GB" dirty="0">
              <a:latin typeface="ff-tisa-sans-web-pro"/>
            </a:endParaRPr>
          </a:p>
          <a:p>
            <a:r>
              <a:rPr lang="en-GB" dirty="0">
                <a:latin typeface="ff-tisa-sans-web-pro"/>
                <a:hlinkClick r:id="rId4"/>
              </a:rPr>
              <a:t>https://www.nationalww2museum.org/war/articles/drag-entertainment-world-war-ii</a:t>
            </a:r>
            <a:endParaRPr lang="en-GB" dirty="0">
              <a:latin typeface="ff-tisa-sans-web-pro"/>
            </a:endParaRPr>
          </a:p>
          <a:p>
            <a:endParaRPr lang="en-GB" dirty="0">
              <a:latin typeface="ff-tisa-sans-web-pro"/>
            </a:endParaRPr>
          </a:p>
          <a:p>
            <a:endParaRPr lang="en-US" dirty="0"/>
          </a:p>
        </p:txBody>
      </p:sp>
    </p:spTree>
    <p:extLst>
      <p:ext uri="{BB962C8B-B14F-4D97-AF65-F5344CB8AC3E}">
        <p14:creationId xmlns:p14="http://schemas.microsoft.com/office/powerpoint/2010/main" val="1738405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371" y="163176"/>
            <a:ext cx="9404723" cy="1400530"/>
          </a:xfrm>
        </p:spPr>
        <p:txBody>
          <a:bodyPr/>
          <a:lstStyle/>
          <a:p>
            <a:r>
              <a:rPr lang="en-US" sz="3600" dirty="0"/>
              <a:t>Some historical context</a:t>
            </a:r>
          </a:p>
        </p:txBody>
      </p:sp>
      <p:sp>
        <p:nvSpPr>
          <p:cNvPr id="3" name="Content Placeholder 2"/>
          <p:cNvSpPr>
            <a:spLocks noGrp="1"/>
          </p:cNvSpPr>
          <p:nvPr>
            <p:ph idx="1"/>
          </p:nvPr>
        </p:nvSpPr>
        <p:spPr>
          <a:xfrm>
            <a:off x="217171" y="1009632"/>
            <a:ext cx="5795010" cy="5685192"/>
          </a:xfrm>
        </p:spPr>
        <p:txBody>
          <a:bodyPr>
            <a:normAutofit lnSpcReduction="10000"/>
          </a:bodyPr>
          <a:lstStyle/>
          <a:p>
            <a:r>
              <a:rPr lang="en-US" dirty="0"/>
              <a:t>Approx. 134,000 US veterans are transgender, and over 15,000 trans people are serving in military today </a:t>
            </a:r>
            <a:r>
              <a:rPr lang="en-US" dirty="0">
                <a:hlinkClick r:id="rId2"/>
              </a:rPr>
              <a:t>https://transequality.org/issues/military-veterans</a:t>
            </a:r>
            <a:endParaRPr lang="en-US" dirty="0"/>
          </a:p>
          <a:p>
            <a:r>
              <a:rPr lang="en-US" dirty="0"/>
              <a:t>Trans Americans are twice as likely to serve as cisgender citizens</a:t>
            </a:r>
          </a:p>
          <a:p>
            <a:r>
              <a:rPr lang="en-US" dirty="0"/>
              <a:t>An attempt by men troubled about their gender identity to repress gender dysphoria by a “flight into </a:t>
            </a:r>
            <a:r>
              <a:rPr lang="en-US" dirty="0" err="1"/>
              <a:t>hypermasculinity</a:t>
            </a:r>
            <a:r>
              <a:rPr lang="en-US" dirty="0"/>
              <a:t>”? </a:t>
            </a:r>
          </a:p>
          <a:p>
            <a:r>
              <a:rPr lang="en-US" dirty="0"/>
              <a:t>And/or a search for more “gender neutral” terrain where FTM trans Americans  find greater acceptance? </a:t>
            </a:r>
          </a:p>
          <a:p>
            <a:r>
              <a:rPr lang="en-US" dirty="0"/>
              <a:t>US veteran Christine Jorgensen the first person to undergo gender reassignment surgeries in Denmark (1950-52)</a:t>
            </a:r>
          </a:p>
          <a:p>
            <a:endParaRPr lang="en-US" dirty="0"/>
          </a:p>
          <a:p>
            <a:endParaRPr lang="en-US" dirty="0"/>
          </a:p>
        </p:txBody>
      </p:sp>
      <p:sp>
        <p:nvSpPr>
          <p:cNvPr id="4" name="Rectangle 3"/>
          <p:cNvSpPr/>
          <p:nvPr/>
        </p:nvSpPr>
        <p:spPr>
          <a:xfrm>
            <a:off x="6374130" y="5561945"/>
            <a:ext cx="6096000" cy="923330"/>
          </a:xfrm>
          <a:prstGeom prst="rect">
            <a:avLst/>
          </a:prstGeom>
        </p:spPr>
        <p:txBody>
          <a:bodyPr>
            <a:spAutoFit/>
          </a:bodyPr>
          <a:lstStyle/>
          <a:p>
            <a:r>
              <a:rPr lang="en-US" dirty="0">
                <a:hlinkClick r:id="rId3"/>
              </a:rPr>
              <a:t>https://www.nbcnews.com/feature/nbc-out/pride50-christine-jorgensen-world-s-first-trans-celebrity-n1006131</a:t>
            </a:r>
            <a:endParaRPr lang="en-US" dirty="0"/>
          </a:p>
        </p:txBody>
      </p:sp>
      <p:pic>
        <p:nvPicPr>
          <p:cNvPr id="5" name="Picture 4"/>
          <p:cNvPicPr>
            <a:picLocks noChangeAspect="1"/>
          </p:cNvPicPr>
          <p:nvPr/>
        </p:nvPicPr>
        <p:blipFill>
          <a:blip r:embed="rId4"/>
          <a:stretch>
            <a:fillRect/>
          </a:stretch>
        </p:blipFill>
        <p:spPr>
          <a:xfrm>
            <a:off x="6301624" y="163176"/>
            <a:ext cx="5890376" cy="4545984"/>
          </a:xfrm>
          <a:prstGeom prst="rect">
            <a:avLst/>
          </a:prstGeom>
        </p:spPr>
      </p:pic>
      <p:sp>
        <p:nvSpPr>
          <p:cNvPr id="6" name="Rectangle 5"/>
          <p:cNvSpPr/>
          <p:nvPr/>
        </p:nvSpPr>
        <p:spPr>
          <a:xfrm>
            <a:off x="6374130" y="4709160"/>
            <a:ext cx="5920682" cy="523220"/>
          </a:xfrm>
          <a:prstGeom prst="rect">
            <a:avLst/>
          </a:prstGeom>
        </p:spPr>
        <p:txBody>
          <a:bodyPr wrap="square">
            <a:spAutoFit/>
          </a:bodyPr>
          <a:lstStyle/>
          <a:p>
            <a:r>
              <a:rPr lang="en-US" sz="1400" dirty="0">
                <a:hlinkClick r:id="rId5"/>
              </a:rPr>
              <a:t>Christine Jorgensen 1943, 1952 and 1975</a:t>
            </a:r>
          </a:p>
          <a:p>
            <a:r>
              <a:rPr lang="en-US" sz="1400" dirty="0">
                <a:hlinkClick r:id="rId5"/>
              </a:rPr>
              <a:t>https://www.digitaltransgenderarchive.net/files/kd17cs888</a:t>
            </a:r>
            <a:endParaRPr lang="en-US" sz="1400" dirty="0"/>
          </a:p>
        </p:txBody>
      </p:sp>
    </p:spTree>
    <p:extLst>
      <p:ext uri="{BB962C8B-B14F-4D97-AF65-F5344CB8AC3E}">
        <p14:creationId xmlns:p14="http://schemas.microsoft.com/office/powerpoint/2010/main" val="515831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1960-2016</a:t>
            </a:r>
          </a:p>
        </p:txBody>
      </p:sp>
      <p:sp>
        <p:nvSpPr>
          <p:cNvPr id="3" name="Content Placeholder 2"/>
          <p:cNvSpPr>
            <a:spLocks noGrp="1"/>
          </p:cNvSpPr>
          <p:nvPr>
            <p:ph idx="1"/>
          </p:nvPr>
        </p:nvSpPr>
        <p:spPr>
          <a:xfrm>
            <a:off x="425653" y="805543"/>
            <a:ext cx="11340693" cy="5937197"/>
          </a:xfrm>
        </p:spPr>
        <p:txBody>
          <a:bodyPr>
            <a:normAutofit fontScale="92500"/>
          </a:bodyPr>
          <a:lstStyle/>
          <a:p>
            <a:endParaRPr lang="en-US" dirty="0"/>
          </a:p>
          <a:p>
            <a:r>
              <a:rPr lang="en-US" sz="2400" dirty="0"/>
              <a:t>Before 1960 there was no explicit ban on trans people serving</a:t>
            </a:r>
          </a:p>
          <a:p>
            <a:r>
              <a:rPr lang="en-US" sz="2400" dirty="0"/>
              <a:t>In 1960, Executive Order 10450 was applied to ban trans individuals from serving. Army Regulation 40-501 (1963) reaffirmed this policy</a:t>
            </a:r>
          </a:p>
          <a:p>
            <a:r>
              <a:rPr lang="en-US" sz="2400" dirty="0"/>
              <a:t>Under </a:t>
            </a:r>
            <a:r>
              <a:rPr lang="en-US" sz="2400" b="1" dirty="0">
                <a:solidFill>
                  <a:schemeClr val="accent1"/>
                </a:solidFill>
              </a:rPr>
              <a:t>DOD Instruction 6130.03</a:t>
            </a:r>
            <a:r>
              <a:rPr lang="en-US" sz="2400" dirty="0"/>
              <a:t>, “</a:t>
            </a:r>
            <a:r>
              <a:rPr lang="en-US" sz="2400" b="1" dirty="0"/>
              <a:t>Medical Standards for Appointment, Enlistment, or Induction in the Military Services” </a:t>
            </a:r>
            <a:r>
              <a:rPr lang="en-US" sz="2400" dirty="0"/>
              <a:t>(July 2, 2012) candidates for military service, shall not have:</a:t>
            </a:r>
          </a:p>
          <a:p>
            <a:pPr marL="0" indent="0">
              <a:buNone/>
            </a:pPr>
            <a:r>
              <a:rPr lang="en-US" sz="2400" b="1" dirty="0">
                <a:solidFill>
                  <a:schemeClr val="accent1"/>
                </a:solidFill>
              </a:rPr>
              <a:t>	“current or history of psychosexual conditions, including but not limited to 	transsexualism, exhibitionism, </a:t>
            </a:r>
            <a:r>
              <a:rPr lang="en-US" sz="2400" b="1" dirty="0" err="1">
                <a:solidFill>
                  <a:schemeClr val="accent1"/>
                </a:solidFill>
              </a:rPr>
              <a:t>transvestism</a:t>
            </a:r>
            <a:r>
              <a:rPr lang="en-US" sz="2400" b="1" dirty="0">
                <a:solidFill>
                  <a:schemeClr val="accent1"/>
                </a:solidFill>
              </a:rPr>
              <a:t>, voyeurism, and other paraphilias.”</a:t>
            </a:r>
          </a:p>
          <a:p>
            <a:r>
              <a:rPr lang="en-US" sz="2400" dirty="0"/>
              <a:t>The same standard also listed disqualifying physical conditions, including </a:t>
            </a:r>
            <a:r>
              <a:rPr lang="en-US" sz="2400" b="1" dirty="0">
                <a:solidFill>
                  <a:schemeClr val="accent1"/>
                </a:solidFill>
              </a:rPr>
              <a:t>“abnormalities or defects of the genitalia including but not limited to change of sex, hermaphrodism, </a:t>
            </a:r>
            <a:r>
              <a:rPr lang="en-US" sz="2400" b="1" dirty="0" err="1">
                <a:solidFill>
                  <a:schemeClr val="accent1"/>
                </a:solidFill>
              </a:rPr>
              <a:t>pseudohermaphrodism</a:t>
            </a:r>
            <a:r>
              <a:rPr lang="en-US" sz="2400" b="1" dirty="0">
                <a:solidFill>
                  <a:schemeClr val="accent1"/>
                </a:solidFill>
              </a:rPr>
              <a:t>, or pure gonadal dysgenesis”</a:t>
            </a:r>
          </a:p>
          <a:p>
            <a:r>
              <a:rPr lang="en-US" sz="2400" dirty="0"/>
              <a:t>The prohibition against trans service included a physical component, barring </a:t>
            </a:r>
            <a:r>
              <a:rPr lang="en-US" sz="2400" b="1" dirty="0"/>
              <a:t>“change of sex,”</a:t>
            </a:r>
            <a:r>
              <a:rPr lang="en-US" sz="2400" dirty="0"/>
              <a:t> and a psychological one, barring </a:t>
            </a:r>
            <a:r>
              <a:rPr lang="en-US" sz="2400" b="1" dirty="0"/>
              <a:t>“psychosexual conditions”</a:t>
            </a:r>
          </a:p>
          <a:p>
            <a:endParaRPr lang="en-US" dirty="0"/>
          </a:p>
        </p:txBody>
      </p:sp>
    </p:spTree>
    <p:extLst>
      <p:ext uri="{BB962C8B-B14F-4D97-AF65-F5344CB8AC3E}">
        <p14:creationId xmlns:p14="http://schemas.microsoft.com/office/powerpoint/2010/main" val="1601407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DOD policy and APA diagnoses</a:t>
            </a:r>
          </a:p>
        </p:txBody>
      </p:sp>
      <p:sp>
        <p:nvSpPr>
          <p:cNvPr id="3" name="Content Placeholder 2"/>
          <p:cNvSpPr>
            <a:spLocks noGrp="1"/>
          </p:cNvSpPr>
          <p:nvPr>
            <p:ph idx="1"/>
          </p:nvPr>
        </p:nvSpPr>
        <p:spPr>
          <a:xfrm>
            <a:off x="419688" y="1152983"/>
            <a:ext cx="10646729" cy="5136552"/>
          </a:xfrm>
        </p:spPr>
        <p:txBody>
          <a:bodyPr>
            <a:normAutofit lnSpcReduction="10000"/>
          </a:bodyPr>
          <a:lstStyle/>
          <a:p>
            <a:endParaRPr lang="en-US" dirty="0"/>
          </a:p>
          <a:p>
            <a:r>
              <a:rPr lang="en-US" dirty="0"/>
              <a:t>1) transgender personnel were too prone to mental illness to serve</a:t>
            </a:r>
          </a:p>
          <a:p>
            <a:r>
              <a:rPr lang="en-US" dirty="0"/>
              <a:t>2) cross-sex hormone therapy was too risky for medical personnel to administer and monitor</a:t>
            </a:r>
          </a:p>
          <a:p>
            <a:r>
              <a:rPr lang="en-US" dirty="0"/>
              <a:t>3) gender confirming surgery was too complex and prone to postoperative complications</a:t>
            </a:r>
          </a:p>
          <a:p>
            <a:r>
              <a:rPr lang="en-US" dirty="0"/>
              <a:t>4) transgender personnel couldn’t deploy safely</a:t>
            </a:r>
          </a:p>
          <a:p>
            <a:r>
              <a:rPr lang="en-US" dirty="0"/>
              <a:t>NB: The American Psychiatric Association’s Diagnostic Manual </a:t>
            </a:r>
            <a:r>
              <a:rPr lang="en-US" b="1" dirty="0">
                <a:solidFill>
                  <a:schemeClr val="accent1"/>
                </a:solidFill>
              </a:rPr>
              <a:t>DSM-IV (1994)</a:t>
            </a:r>
            <a:r>
              <a:rPr lang="en-US" dirty="0"/>
              <a:t> listed </a:t>
            </a:r>
            <a:r>
              <a:rPr lang="en-US" b="1" dirty="0">
                <a:solidFill>
                  <a:schemeClr val="accent1"/>
                </a:solidFill>
              </a:rPr>
              <a:t>“Gender Identity Disorder” </a:t>
            </a:r>
            <a:r>
              <a:rPr lang="en-US" dirty="0"/>
              <a:t>(GID) as a mental illness</a:t>
            </a:r>
          </a:p>
          <a:p>
            <a:r>
              <a:rPr lang="en-US" b="1" dirty="0">
                <a:solidFill>
                  <a:schemeClr val="accent1"/>
                </a:solidFill>
              </a:rPr>
              <a:t>DSM-V (2013) </a:t>
            </a:r>
            <a:r>
              <a:rPr lang="en-US" dirty="0"/>
              <a:t>replaced GID with with </a:t>
            </a:r>
            <a:r>
              <a:rPr lang="en-US" b="1" dirty="0">
                <a:solidFill>
                  <a:schemeClr val="accent1"/>
                </a:solidFill>
              </a:rPr>
              <a:t>“gender dysphoria”</a:t>
            </a:r>
            <a:r>
              <a:rPr lang="en-US" b="1" dirty="0"/>
              <a:t>– </a:t>
            </a:r>
            <a:r>
              <a:rPr lang="en-US" dirty="0"/>
              <a:t>a diagnostic term that refers to an incongruence between a person’s gender identity and their physical sex assigned at birth</a:t>
            </a:r>
          </a:p>
          <a:p>
            <a:r>
              <a:rPr lang="en-US" dirty="0"/>
              <a:t>While dysphoria may cause psychological distress, DSM-V considers it treatable and also acknowledges that not all transgender individuals suffer from dysphoria</a:t>
            </a:r>
          </a:p>
          <a:p>
            <a:endParaRPr lang="en-US" dirty="0"/>
          </a:p>
        </p:txBody>
      </p:sp>
    </p:spTree>
    <p:extLst>
      <p:ext uri="{BB962C8B-B14F-4D97-AF65-F5344CB8AC3E}">
        <p14:creationId xmlns:p14="http://schemas.microsoft.com/office/powerpoint/2010/main" val="2290030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docProps/app.xml><?xml version="1.0" encoding="utf-8"?>
<Properties xmlns="http://schemas.openxmlformats.org/officeDocument/2006/extended-properties" xmlns:vt="http://schemas.openxmlformats.org/officeDocument/2006/docPropsVTypes">
  <Template>Ion</Template>
  <TotalTime>4015</TotalTime>
  <Words>2176</Words>
  <Application>Microsoft Macintosh PowerPoint</Application>
  <PresentationFormat>Widescreen</PresentationFormat>
  <Paragraphs>169</Paragraphs>
  <Slides>23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Century Gothic</vt:lpstr>
      <vt:lpstr>ff-tisa-sans-web-pro</vt:lpstr>
      <vt:lpstr>FoundersGroteskMono</vt:lpstr>
      <vt:lpstr>PublicoText</vt:lpstr>
      <vt:lpstr>SansSerifFont</vt:lpstr>
      <vt:lpstr>TiemposText</vt:lpstr>
      <vt:lpstr>Wingdings 3</vt:lpstr>
      <vt:lpstr>Ion</vt:lpstr>
      <vt:lpstr>Transgender service: the last civil rights battle? HI2C6 WEEK 10</vt:lpstr>
      <vt:lpstr>Trump’s transgender ban</vt:lpstr>
      <vt:lpstr>PowerPoint Presentation</vt:lpstr>
      <vt:lpstr>PowerPoint Presentation</vt:lpstr>
      <vt:lpstr>PowerPoint Presentation</vt:lpstr>
      <vt:lpstr>PowerPoint Presentation</vt:lpstr>
      <vt:lpstr>Some historical context</vt:lpstr>
      <vt:lpstr>1960-2016</vt:lpstr>
      <vt:lpstr>DOD policy and APA diagnoses</vt:lpstr>
      <vt:lpstr>Trans life “in camouflage”</vt:lpstr>
      <vt:lpstr>Bills and binaries</vt:lpstr>
      <vt:lpstr>2016: An inclusive turn</vt:lpstr>
      <vt:lpstr>The 2016 RAND study</vt:lpstr>
      <vt:lpstr>Trump’s policy reversal</vt:lpstr>
      <vt:lpstr>Trump’s ban</vt:lpstr>
      <vt:lpstr>DOD policy from April 2019 to 2021</vt:lpstr>
      <vt:lpstr>The politics of the ban</vt:lpstr>
      <vt:lpstr>Resistance &amp; legal challenges </vt:lpstr>
      <vt:lpstr>Shifting attitudes: civilian &amp; military</vt:lpstr>
      <vt:lpstr>PowerPoint Presentation</vt:lpstr>
      <vt:lpstr>Biden reverses course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Transgender service</dc:title>
  <dc:creator>Susan Carruthers</dc:creator>
  <cp:lastModifiedBy>Carruthers, Susan</cp:lastModifiedBy>
  <cp:revision>48</cp:revision>
  <dcterms:created xsi:type="dcterms:W3CDTF">2020-03-08T10:14:11Z</dcterms:created>
  <dcterms:modified xsi:type="dcterms:W3CDTF">2023-12-06T16:54:21Z</dcterms:modified>
</cp:coreProperties>
</file>