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0" r:id="rId1"/>
  </p:sldMasterIdLst>
  <p:sldIdLst>
    <p:sldId id="287" r:id="rId2"/>
    <p:sldId id="288" r:id="rId3"/>
    <p:sldId id="292" r:id="rId4"/>
    <p:sldId id="281" r:id="rId5"/>
    <p:sldId id="265" r:id="rId6"/>
    <p:sldId id="285" r:id="rId7"/>
    <p:sldId id="295" r:id="rId8"/>
    <p:sldId id="283" r:id="rId9"/>
    <p:sldId id="277" r:id="rId10"/>
    <p:sldId id="296" r:id="rId11"/>
    <p:sldId id="297" r:id="rId12"/>
    <p:sldId id="293" r:id="rId13"/>
    <p:sldId id="294" r:id="rId14"/>
    <p:sldId id="260" r:id="rId15"/>
    <p:sldId id="263" r:id="rId16"/>
    <p:sldId id="267" r:id="rId17"/>
    <p:sldId id="298" r:id="rId18"/>
    <p:sldId id="300" r:id="rId19"/>
    <p:sldId id="268" r:id="rId20"/>
    <p:sldId id="280" r:id="rId21"/>
    <p:sldId id="278" r:id="rId22"/>
    <p:sldId id="261" r:id="rId23"/>
    <p:sldId id="271" r:id="rId24"/>
    <p:sldId id="272" r:id="rId25"/>
    <p:sldId id="27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59"/>
    <p:restoredTop sz="94670"/>
  </p:normalViewPr>
  <p:slideViewPr>
    <p:cSldViewPr snapToGrid="0" snapToObjects="1">
      <p:cViewPr varScale="1">
        <p:scale>
          <a:sx n="106" d="100"/>
          <a:sy n="106" d="100"/>
        </p:scale>
        <p:origin x="192" y="5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86156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02711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1451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6447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8394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9017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881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88312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33925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8336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00375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1/5/26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8377971"/>
      </p:ext>
    </p:extLst>
  </p:cSld>
  <p:clrMap bg1="dk1" tx1="lt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www.csmonitor.com/USA/Military/2025/0811/military-recruiting-trump-defense" TargetMode="External"/><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hyperlink" Target="https://www.nytimes.com/2015/12/04/us/politics/combat-military-women-ash-carter.html"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www.lawfaremedia.org/article/trump-s-misguided-war-on-transgender-troops" TargetMode="External"/><Relationship Id="rId3" Type="http://schemas.openxmlformats.org/officeDocument/2006/relationships/hyperlink" Target="https://www.whitehouse.gov/presidential-actions/2025/01/prioritizing-military-excellence-and-readiness/" TargetMode="External"/><Relationship Id="rId7" Type="http://schemas.openxmlformats.org/officeDocument/2006/relationships/hyperlink" Target="https://www.cnn.com/2025/02/26/politics/pentagon-remove-transgender-service-members-new-policy/index.html" TargetMode="External"/><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hyperlink" Target="https://www.supremecourt.gov/orders/courtorders/050625zr_6j37.pdf" TargetMode="External"/><Relationship Id="rId5" Type="http://schemas.openxmlformats.org/officeDocument/2006/relationships/hyperlink" Target="https://storage.courtlistener.com/recap/gov.uscourts.wawd.344431/gov.uscourts.wawd.344431.104.0_1.pdf" TargetMode="External"/><Relationship Id="rId4" Type="http://schemas.openxmlformats.org/officeDocument/2006/relationships/hyperlink" Target="https://storage.courtlistener.com/recap/gov.uscourts.dcd.276845/gov.uscourts.dcd.276845.89.0.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hyperlink" Target="https://www.hrc.org/resources/the-repeal-of-dont-ask-dont-tell" TargetMode="Externa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en.wikipedia.org/wiki/Paula_Broadwell" TargetMode="External"/><Relationship Id="rId2" Type="http://schemas.openxmlformats.org/officeDocument/2006/relationships/image" Target="../media/image16.tiff"/><Relationship Id="rId1" Type="http://schemas.openxmlformats.org/officeDocument/2006/relationships/slideLayout" Target="../slideLayouts/slideLayout2.xml"/><Relationship Id="rId5" Type="http://schemas.openxmlformats.org/officeDocument/2006/relationships/hyperlink" Target="https://www.nytimes.com/2020/07/31/podcasts/the-daily/vanessa-guillen-military-metoo.html" TargetMode="Externa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hyperlink" Target="https://warwick.ac.uk/fac/arts/history/students/modules/hi2c6/syllabus/week2" TargetMode="External"/><Relationship Id="rId2" Type="http://schemas.openxmlformats.org/officeDocument/2006/relationships/hyperlink" Target="https://warwick.ac.uk/fac/arts/history/students/modules/hi2c6/syllabus/week1" TargetMode="External"/><Relationship Id="rId1" Type="http://schemas.openxmlformats.org/officeDocument/2006/relationships/slideLayout" Target="../slideLayouts/slideLayout4.xml"/><Relationship Id="rId4" Type="http://schemas.openxmlformats.org/officeDocument/2006/relationships/hyperlink" Target="https://warwick.ac.uk/fac/arts/history/students/modules/hi2c6/syllabus/week3"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arwick.ac.uk/fac/arts/history/students/modules/hi2c6/syllabus/week5" TargetMode="External"/><Relationship Id="rId2" Type="http://schemas.openxmlformats.org/officeDocument/2006/relationships/hyperlink" Target="https://warwick.ac.uk/fac/arts/history/students/modules/hi2c6/syllabus/week4" TargetMode="External"/><Relationship Id="rId1" Type="http://schemas.openxmlformats.org/officeDocument/2006/relationships/slideLayout" Target="../slideLayouts/slideLayout4.xml"/><Relationship Id="rId4" Type="http://schemas.openxmlformats.org/officeDocument/2006/relationships/hyperlink" Target="https://warwick.ac.uk/fac/arts/history/students/modules/hi2c6/syllabus/week7"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arwick.ac.uk/fac/arts/history/students/modules/hi2c6/syllabus/week9" TargetMode="External"/><Relationship Id="rId2" Type="http://schemas.openxmlformats.org/officeDocument/2006/relationships/hyperlink" Target="https://warwick.ac.uk/fac/arts/history/students/modules/hi2c6/syllabus/week8" TargetMode="External"/><Relationship Id="rId1" Type="http://schemas.openxmlformats.org/officeDocument/2006/relationships/slideLayout" Target="../slideLayouts/slideLayout4.xml"/><Relationship Id="rId4" Type="http://schemas.openxmlformats.org/officeDocument/2006/relationships/hyperlink" Target="https://warwick.ac.uk/fac/arts/history/students/modules/hi2c6/syllabus/week10"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nytimes.com/2025/09/30/us/politics/hegseth-military-officers.html"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sipri.org/sites/default/files/2025-04/2504_fs_milex_2024.pdf"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atson.brown.edu/costsofwar/figures/2021/BudgetaryCosts" TargetMode="External"/><Relationship Id="rId7" Type="http://schemas.openxmlformats.org/officeDocument/2006/relationships/hyperlink" Target="https://globalaffairs.org/commentary/blogs/us-sending-more-troops-middle-east-where-world-are-us-military-deployed#:~:text=Where%20are%20US%20Military%20Stationed,military%20expansion%20&#8211;%20to%20contain%20communism" TargetMode="External"/><Relationship Id="rId2" Type="http://schemas.openxmlformats.org/officeDocument/2006/relationships/hyperlink" Target="https://www.cnbc.com/2019/11/20/us-spent-6point4-trillion-on-middle-east-wars-since-2001-study.html" TargetMode="External"/><Relationship Id="rId1" Type="http://schemas.openxmlformats.org/officeDocument/2006/relationships/slideLayout" Target="../slideLayouts/slideLayout7.xml"/><Relationship Id="rId6" Type="http://schemas.openxmlformats.org/officeDocument/2006/relationships/hyperlink" Target="https://www.pgpf.org/chart-archive/0053_defense-comparison#:~:text=Defense%20spending%20accounts%20for%2012,of%20the%20annual%20federal%20budget." TargetMode="External"/><Relationship Id="rId5" Type="http://schemas.openxmlformats.org/officeDocument/2006/relationships/hyperlink" Target="https://www.nato.int/nato_static_fl2014/assets/pdf/2023/7/pdf/230707-def-exp-2023-en.pdf" TargetMode="External"/><Relationship Id="rId4" Type="http://schemas.openxmlformats.org/officeDocument/2006/relationships/hyperlink" Target="https://www.statista.com/statistics/262742/countries-with-the-highest-military-spendin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quincyinst.org/report/drawdown-improving-u-s-and-global-security-through-military-base-closures-abroad/" TargetMode="Externa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dwp.dmdc.osd.mil/dwp/app/main" TargetMode="External"/><Relationship Id="rId2" Type="http://schemas.openxmlformats.org/officeDocument/2006/relationships/hyperlink" Target="https://www.pewresearch.org/short-reads/2017/04/13/6-facts-about-the-u-s-military-and-its-changing-demographics/" TargetMode="External"/><Relationship Id="rId1" Type="http://schemas.openxmlformats.org/officeDocument/2006/relationships/slideLayout" Target="../slideLayouts/slideLayout2.xml"/><Relationship Id="rId4" Type="http://schemas.openxmlformats.org/officeDocument/2006/relationships/hyperlink" Target="https://www.pewresearch.org/short-reads/2021/04/05/the-changing-face-of-americas-veteran-popul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63F592-97B3-8CBF-A655-BC6CB6EED0BB}"/>
              </a:ext>
            </a:extLst>
          </p:cNvPr>
          <p:cNvSpPr>
            <a:spLocks noGrp="1"/>
          </p:cNvSpPr>
          <p:nvPr>
            <p:ph type="title"/>
          </p:nvPr>
        </p:nvSpPr>
        <p:spPr>
          <a:xfrm>
            <a:off x="596462" y="886045"/>
            <a:ext cx="10515600" cy="1325563"/>
          </a:xfrm>
        </p:spPr>
        <p:txBody>
          <a:bodyPr>
            <a:normAutofit fontScale="90000"/>
          </a:bodyPr>
          <a:lstStyle/>
          <a:p>
            <a:pPr algn="ctr"/>
            <a:r>
              <a:rPr lang="en-US" sz="5300" b="1" dirty="0"/>
              <a:t>Sex and the US Military:</a:t>
            </a:r>
            <a:br>
              <a:rPr lang="en-US" sz="5300" b="1" dirty="0"/>
            </a:br>
            <a:r>
              <a:rPr lang="en-US" dirty="0"/>
              <a:t>From Cold War to the ‘War on Terror’</a:t>
            </a:r>
            <a:br>
              <a:rPr lang="en-US" dirty="0"/>
            </a:br>
            <a:br>
              <a:rPr lang="en-US" dirty="0"/>
            </a:br>
            <a:endParaRPr lang="en-US" dirty="0"/>
          </a:p>
        </p:txBody>
      </p:sp>
      <p:pic>
        <p:nvPicPr>
          <p:cNvPr id="1026" name="Picture 2">
            <a:extLst>
              <a:ext uri="{FF2B5EF4-FFF2-40B4-BE49-F238E27FC236}">
                <a16:creationId xmlns:a16="http://schemas.microsoft.com/office/drawing/2014/main" id="{C9CCB849-9462-197C-82E1-A49BE7491EE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12191" y="1548826"/>
            <a:ext cx="7789162" cy="51876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210632D-9124-F605-E4BD-9DD79A0157C2}"/>
              </a:ext>
            </a:extLst>
          </p:cNvPr>
          <p:cNvSpPr txBox="1"/>
          <p:nvPr/>
        </p:nvSpPr>
        <p:spPr>
          <a:xfrm>
            <a:off x="2459421" y="6273225"/>
            <a:ext cx="6096000" cy="584775"/>
          </a:xfrm>
          <a:prstGeom prst="rect">
            <a:avLst/>
          </a:prstGeom>
          <a:noFill/>
        </p:spPr>
        <p:txBody>
          <a:bodyPr wrap="square">
            <a:spAutoFit/>
          </a:bodyPr>
          <a:lstStyle/>
          <a:p>
            <a:r>
              <a:rPr lang="en-US" sz="3200" dirty="0"/>
              <a:t>Prof. Susan Carruthers (FAB 3.76)</a:t>
            </a:r>
          </a:p>
        </p:txBody>
      </p:sp>
    </p:spTree>
    <p:extLst>
      <p:ext uri="{BB962C8B-B14F-4D97-AF65-F5344CB8AC3E}">
        <p14:creationId xmlns:p14="http://schemas.microsoft.com/office/powerpoint/2010/main" val="2239066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7B03BF4-B7E9-873D-FCF8-BB51AB90E29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007" y="1071562"/>
            <a:ext cx="12097985" cy="5376882"/>
          </a:xfrm>
          <a:prstGeom prst="rect">
            <a:avLst/>
          </a:prstGeom>
        </p:spPr>
      </p:pic>
      <p:sp>
        <p:nvSpPr>
          <p:cNvPr id="5" name="TextBox 4">
            <a:extLst>
              <a:ext uri="{FF2B5EF4-FFF2-40B4-BE49-F238E27FC236}">
                <a16:creationId xmlns:a16="http://schemas.microsoft.com/office/drawing/2014/main" id="{236E8323-D4B0-311A-8B08-4487C272A0F3}"/>
              </a:ext>
            </a:extLst>
          </p:cNvPr>
          <p:cNvSpPr txBox="1"/>
          <p:nvPr/>
        </p:nvSpPr>
        <p:spPr>
          <a:xfrm>
            <a:off x="388883" y="241738"/>
            <a:ext cx="3924279" cy="584775"/>
          </a:xfrm>
          <a:prstGeom prst="rect">
            <a:avLst/>
          </a:prstGeom>
          <a:noFill/>
        </p:spPr>
        <p:txBody>
          <a:bodyPr wrap="none" rtlCol="0">
            <a:spAutoFit/>
          </a:bodyPr>
          <a:lstStyle/>
          <a:p>
            <a:r>
              <a:rPr lang="en-US" sz="3200" dirty="0"/>
              <a:t>Military demographics</a:t>
            </a:r>
          </a:p>
        </p:txBody>
      </p:sp>
    </p:spTree>
    <p:extLst>
      <p:ext uri="{BB962C8B-B14F-4D97-AF65-F5344CB8AC3E}">
        <p14:creationId xmlns:p14="http://schemas.microsoft.com/office/powerpoint/2010/main" val="1437716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988B68-669E-3A00-BF9E-556F9C5637E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84082"/>
            <a:ext cx="9011653" cy="600777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3FE517F-00F3-4B95-8B5C-2CEC8ABEC32D}"/>
              </a:ext>
            </a:extLst>
          </p:cNvPr>
          <p:cNvSpPr txBox="1"/>
          <p:nvPr/>
        </p:nvSpPr>
        <p:spPr>
          <a:xfrm>
            <a:off x="9284293" y="1659450"/>
            <a:ext cx="2067554" cy="1569660"/>
          </a:xfrm>
          <a:prstGeom prst="rect">
            <a:avLst/>
          </a:prstGeom>
          <a:noFill/>
        </p:spPr>
        <p:txBody>
          <a:bodyPr wrap="none" rtlCol="0">
            <a:spAutoFit/>
          </a:bodyPr>
          <a:lstStyle/>
          <a:p>
            <a:r>
              <a:rPr lang="en-US" sz="2400" dirty="0"/>
              <a:t>A recent</a:t>
            </a:r>
          </a:p>
          <a:p>
            <a:r>
              <a:rPr lang="en-US" sz="2400" dirty="0"/>
              <a:t>“Trump Bump”</a:t>
            </a:r>
          </a:p>
          <a:p>
            <a:r>
              <a:rPr lang="en-US" sz="2400" dirty="0"/>
              <a:t>in military</a:t>
            </a:r>
          </a:p>
          <a:p>
            <a:r>
              <a:rPr lang="en-US" sz="2400" dirty="0"/>
              <a:t>recruitment?</a:t>
            </a:r>
          </a:p>
        </p:txBody>
      </p:sp>
      <p:sp>
        <p:nvSpPr>
          <p:cNvPr id="5" name="TextBox 4">
            <a:extLst>
              <a:ext uri="{FF2B5EF4-FFF2-40B4-BE49-F238E27FC236}">
                <a16:creationId xmlns:a16="http://schemas.microsoft.com/office/drawing/2014/main" id="{6BA95C12-59B4-DF83-EC7B-FDA4A36FE453}"/>
              </a:ext>
            </a:extLst>
          </p:cNvPr>
          <p:cNvSpPr txBox="1"/>
          <p:nvPr/>
        </p:nvSpPr>
        <p:spPr>
          <a:xfrm>
            <a:off x="0" y="6208295"/>
            <a:ext cx="11999632" cy="923330"/>
          </a:xfrm>
          <a:prstGeom prst="rect">
            <a:avLst/>
          </a:prstGeom>
          <a:noFill/>
        </p:spPr>
        <p:txBody>
          <a:bodyPr wrap="none" rtlCol="0">
            <a:spAutoFit/>
          </a:bodyPr>
          <a:lstStyle/>
          <a:p>
            <a:r>
              <a:rPr lang="en-US" dirty="0"/>
              <a:t>New recruits take the oath of office at a swearing in ceremony during an NFL football game, Jacksonville, Florida, 10 Nov. 2024</a:t>
            </a:r>
          </a:p>
          <a:p>
            <a:r>
              <a:rPr lang="en-US" dirty="0">
                <a:hlinkClick r:id="rId3"/>
              </a:rPr>
              <a:t>https://www.csmonitor.com/USA/Military/2025/0811/military-recruiting-trump-defense</a:t>
            </a:r>
            <a:endParaRPr lang="en-US" dirty="0"/>
          </a:p>
          <a:p>
            <a:endParaRPr lang="en-US" dirty="0"/>
          </a:p>
        </p:txBody>
      </p:sp>
    </p:spTree>
    <p:extLst>
      <p:ext uri="{BB962C8B-B14F-4D97-AF65-F5344CB8AC3E}">
        <p14:creationId xmlns:p14="http://schemas.microsoft.com/office/powerpoint/2010/main" val="2622996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EBA6D8-C772-1936-95B3-34EB5AC4C98C}"/>
              </a:ext>
            </a:extLst>
          </p:cNvPr>
          <p:cNvSpPr>
            <a:spLocks noGrp="1"/>
          </p:cNvSpPr>
          <p:nvPr>
            <p:ph type="title"/>
          </p:nvPr>
        </p:nvSpPr>
        <p:spPr/>
        <p:txBody>
          <a:bodyPr/>
          <a:lstStyle/>
          <a:p>
            <a:r>
              <a:rPr lang="en-US" dirty="0"/>
              <a:t>How and why does </a:t>
            </a:r>
            <a:r>
              <a:rPr lang="en-US" dirty="0">
                <a:solidFill>
                  <a:schemeClr val="accent2"/>
                </a:solidFill>
              </a:rPr>
              <a:t>sex</a:t>
            </a:r>
            <a:br>
              <a:rPr lang="en-US" dirty="0"/>
            </a:br>
            <a:r>
              <a:rPr lang="en-US" dirty="0"/>
              <a:t>matter so much in, and to, </a:t>
            </a:r>
            <a:br>
              <a:rPr lang="en-US" dirty="0"/>
            </a:br>
            <a:r>
              <a:rPr lang="en-US" dirty="0"/>
              <a:t>the US military?</a:t>
            </a:r>
          </a:p>
        </p:txBody>
      </p:sp>
      <p:sp>
        <p:nvSpPr>
          <p:cNvPr id="5" name="Text Placeholder 4">
            <a:extLst>
              <a:ext uri="{FF2B5EF4-FFF2-40B4-BE49-F238E27FC236}">
                <a16:creationId xmlns:a16="http://schemas.microsoft.com/office/drawing/2014/main" id="{AD2BC29D-6A0B-3AA4-2256-B77E74EBED9B}"/>
              </a:ext>
            </a:extLst>
          </p:cNvPr>
          <p:cNvSpPr>
            <a:spLocks noGrp="1"/>
          </p:cNvSpPr>
          <p:nvPr>
            <p:ph type="body" idx="1"/>
          </p:nvPr>
        </p:nvSpPr>
        <p:spPr/>
        <p:txBody>
          <a:bodyPr/>
          <a:lstStyle/>
          <a:p>
            <a:r>
              <a:rPr lang="en-US" dirty="0"/>
              <a:t>And what variety of things does “sex” denote?</a:t>
            </a:r>
          </a:p>
        </p:txBody>
      </p:sp>
    </p:spTree>
    <p:extLst>
      <p:ext uri="{BB962C8B-B14F-4D97-AF65-F5344CB8AC3E}">
        <p14:creationId xmlns:p14="http://schemas.microsoft.com/office/powerpoint/2010/main" val="1469152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48DE39-8802-E89A-3844-332178891D5C}"/>
              </a:ext>
            </a:extLst>
          </p:cNvPr>
          <p:cNvSpPr>
            <a:spLocks noGrp="1"/>
          </p:cNvSpPr>
          <p:nvPr>
            <p:ph type="title" idx="4294967295"/>
          </p:nvPr>
        </p:nvSpPr>
        <p:spPr>
          <a:xfrm>
            <a:off x="628650" y="0"/>
            <a:ext cx="10515600" cy="1325563"/>
          </a:xfrm>
        </p:spPr>
        <p:txBody>
          <a:bodyPr/>
          <a:lstStyle/>
          <a:p>
            <a:r>
              <a:rPr lang="en-US" dirty="0"/>
              <a:t>Sex and gender</a:t>
            </a:r>
          </a:p>
        </p:txBody>
      </p:sp>
      <p:sp>
        <p:nvSpPr>
          <p:cNvPr id="6" name="TextBox 5">
            <a:extLst>
              <a:ext uri="{FF2B5EF4-FFF2-40B4-BE49-F238E27FC236}">
                <a16:creationId xmlns:a16="http://schemas.microsoft.com/office/drawing/2014/main" id="{90E05E3A-379D-0BDF-4FBB-369E8AC3859E}"/>
              </a:ext>
            </a:extLst>
          </p:cNvPr>
          <p:cNvSpPr txBox="1"/>
          <p:nvPr/>
        </p:nvSpPr>
        <p:spPr>
          <a:xfrm>
            <a:off x="506877" y="970368"/>
            <a:ext cx="10781233" cy="6278642"/>
          </a:xfrm>
          <a:prstGeom prst="rect">
            <a:avLst/>
          </a:prstGeom>
          <a:noFill/>
        </p:spPr>
        <p:txBody>
          <a:bodyPr wrap="square">
            <a:spAutoFit/>
          </a:bodyPr>
          <a:lstStyle/>
          <a:p>
            <a:pPr marL="285750" lvl="0" indent="-285750">
              <a:buFont typeface="Arial" panose="020B0604020202020204" pitchFamily="34" charset="0"/>
              <a:buChar char="•"/>
            </a:pPr>
            <a:r>
              <a:rPr lang="en-US" sz="2400" dirty="0"/>
              <a:t>Biological determinism– or essentialism-- a fixed point in much military thinking: </a:t>
            </a:r>
            <a:r>
              <a:rPr lang="en-US" sz="2400" dirty="0" err="1"/>
              <a:t>ie</a:t>
            </a:r>
            <a:r>
              <a:rPr lang="en-US" sz="2400" dirty="0"/>
              <a:t> the proposition men and women possess distinct physical attributes and corresponding psychological traits– hinging around a binary distinct between male strength and female weakness</a:t>
            </a:r>
          </a:p>
          <a:p>
            <a:pPr lvl="0"/>
            <a:endParaRPr lang="en-US" sz="2400" dirty="0"/>
          </a:p>
          <a:p>
            <a:pPr marL="285750" lvl="0" indent="-285750">
              <a:buFont typeface="Arial" panose="020B0604020202020204" pitchFamily="34" charset="0"/>
              <a:buChar char="•"/>
            </a:pPr>
            <a:r>
              <a:rPr lang="en-US" sz="2400" dirty="0"/>
              <a:t>Military service– combat in particular– was long regarded as a MALE </a:t>
            </a:r>
            <a:r>
              <a:rPr lang="en-US" sz="2400" dirty="0" err="1"/>
              <a:t>endeavour</a:t>
            </a:r>
            <a:r>
              <a:rPr lang="en-US" sz="2400" dirty="0"/>
              <a:t>, or even THE preeminent test of masculinity</a:t>
            </a:r>
          </a:p>
          <a:p>
            <a:pPr lvl="0"/>
            <a:endParaRPr lang="en-US" sz="2400" dirty="0"/>
          </a:p>
          <a:p>
            <a:pPr marL="285750" lvl="0" indent="-285750">
              <a:buFont typeface="Arial" panose="020B0604020202020204" pitchFamily="34" charset="0"/>
              <a:buChar char="•"/>
            </a:pPr>
            <a:r>
              <a:rPr lang="en-US" sz="2400" dirty="0"/>
              <a:t>When military/civil leaders invoke sex, they tap into a reservoir of gendered assumptions often presented as incontrovertible biological fact</a:t>
            </a:r>
          </a:p>
          <a:p>
            <a:pPr lvl="0"/>
            <a:endParaRPr lang="en-US" sz="2400" dirty="0"/>
          </a:p>
          <a:p>
            <a:pPr marL="285750" lvl="0" indent="-285750">
              <a:buFont typeface="Arial" panose="020B0604020202020204" pitchFamily="34" charset="0"/>
              <a:buChar char="•"/>
            </a:pPr>
            <a:r>
              <a:rPr lang="en-US" sz="2400" dirty="0"/>
              <a:t>‘Gender’ as a social construction– a script for performing ‘maleness’ and ‘femaleness’ widely (though not exclusively) shared by members of a society; an invisible ‘commonsense’ that changes over time and norms contested at any given moment</a:t>
            </a:r>
          </a:p>
          <a:p>
            <a:pPr lvl="0"/>
            <a:endParaRPr lang="en-US" sz="2400" dirty="0"/>
          </a:p>
          <a:p>
            <a:pPr lvl="0"/>
            <a:endParaRPr lang="en-US" dirty="0"/>
          </a:p>
        </p:txBody>
      </p:sp>
    </p:spTree>
    <p:extLst>
      <p:ext uri="{BB962C8B-B14F-4D97-AF65-F5344CB8AC3E}">
        <p14:creationId xmlns:p14="http://schemas.microsoft.com/office/powerpoint/2010/main" val="936386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6B75C-83CC-414C-98AB-15FAC199914A}"/>
              </a:ext>
            </a:extLst>
          </p:cNvPr>
          <p:cNvSpPr>
            <a:spLocks noGrp="1"/>
          </p:cNvSpPr>
          <p:nvPr>
            <p:ph type="title"/>
          </p:nvPr>
        </p:nvSpPr>
        <p:spPr>
          <a:xfrm>
            <a:off x="91613" y="186908"/>
            <a:ext cx="10616492" cy="1183105"/>
          </a:xfrm>
        </p:spPr>
        <p:txBody>
          <a:bodyPr>
            <a:normAutofit/>
          </a:bodyPr>
          <a:lstStyle/>
          <a:p>
            <a:r>
              <a:rPr lang="en-US" dirty="0"/>
              <a:t>Envisioning ‘the soldier’: martial masculinity</a:t>
            </a:r>
          </a:p>
        </p:txBody>
      </p:sp>
      <p:pic>
        <p:nvPicPr>
          <p:cNvPr id="6" name="Content Placeholder 5">
            <a:extLst>
              <a:ext uri="{FF2B5EF4-FFF2-40B4-BE49-F238E27FC236}">
                <a16:creationId xmlns:a16="http://schemas.microsoft.com/office/drawing/2014/main" id="{DB17C6C6-7C1C-6D47-876D-881E5AE605D8}"/>
              </a:ext>
            </a:extLst>
          </p:cNvPr>
          <p:cNvPicPr>
            <a:picLocks noGrp="1" noChangeAspect="1"/>
          </p:cNvPicPr>
          <p:nvPr>
            <p:ph sz="half" idx="4294967295"/>
          </p:nvPr>
        </p:nvPicPr>
        <p:blipFill>
          <a:blip r:embed="rId2" cstate="screen">
            <a:extLst>
              <a:ext uri="{28A0092B-C50C-407E-A947-70E740481C1C}">
                <a14:useLocalDpi xmlns:a14="http://schemas.microsoft.com/office/drawing/2010/main"/>
              </a:ext>
            </a:extLst>
          </a:blip>
          <a:stretch>
            <a:fillRect/>
          </a:stretch>
        </p:blipFill>
        <p:spPr>
          <a:xfrm>
            <a:off x="0" y="1370013"/>
            <a:ext cx="8241632" cy="4947418"/>
          </a:xfrm>
          <a:prstGeom prst="rect">
            <a:avLst/>
          </a:prstGeom>
        </p:spPr>
      </p:pic>
      <p:sp>
        <p:nvSpPr>
          <p:cNvPr id="7" name="Rectangle 6">
            <a:extLst>
              <a:ext uri="{FF2B5EF4-FFF2-40B4-BE49-F238E27FC236}">
                <a16:creationId xmlns:a16="http://schemas.microsoft.com/office/drawing/2014/main" id="{8DE6E624-E968-AF4D-90D3-CC19D9E51279}"/>
              </a:ext>
            </a:extLst>
          </p:cNvPr>
          <p:cNvSpPr/>
          <p:nvPr/>
        </p:nvSpPr>
        <p:spPr>
          <a:xfrm>
            <a:off x="187866" y="6380626"/>
            <a:ext cx="6569571" cy="369332"/>
          </a:xfrm>
          <a:prstGeom prst="rect">
            <a:avLst/>
          </a:prstGeom>
        </p:spPr>
        <p:txBody>
          <a:bodyPr wrap="square">
            <a:spAutoFit/>
          </a:bodyPr>
          <a:lstStyle/>
          <a:p>
            <a:r>
              <a:rPr lang="en-GB" dirty="0">
                <a:solidFill>
                  <a:srgbClr val="767676"/>
                </a:solidFill>
                <a:latin typeface="Guardian Text Sans Web"/>
              </a:rPr>
              <a:t>Photograph: </a:t>
            </a:r>
            <a:r>
              <a:rPr lang="en-GB" dirty="0" err="1">
                <a:solidFill>
                  <a:srgbClr val="767676"/>
                </a:solidFill>
                <a:latin typeface="Guardian Text Sans Web"/>
              </a:rPr>
              <a:t>Noorullah</a:t>
            </a:r>
            <a:r>
              <a:rPr lang="en-GB" dirty="0">
                <a:solidFill>
                  <a:srgbClr val="767676"/>
                </a:solidFill>
                <a:latin typeface="Guardian Text Sans Web"/>
              </a:rPr>
              <a:t> </a:t>
            </a:r>
            <a:r>
              <a:rPr lang="en-GB" dirty="0" err="1">
                <a:solidFill>
                  <a:srgbClr val="767676"/>
                </a:solidFill>
                <a:latin typeface="Guardian Text Sans Web"/>
              </a:rPr>
              <a:t>Shirzada</a:t>
            </a:r>
            <a:r>
              <a:rPr lang="en-GB" dirty="0">
                <a:solidFill>
                  <a:srgbClr val="767676"/>
                </a:solidFill>
                <a:latin typeface="Guardian Text Sans Web"/>
              </a:rPr>
              <a:t>/AFP/Getty Image (2016)</a:t>
            </a:r>
            <a:endParaRPr lang="en-US" dirty="0"/>
          </a:p>
        </p:txBody>
      </p:sp>
      <p:sp>
        <p:nvSpPr>
          <p:cNvPr id="8" name="TextBox 7">
            <a:extLst>
              <a:ext uri="{FF2B5EF4-FFF2-40B4-BE49-F238E27FC236}">
                <a16:creationId xmlns:a16="http://schemas.microsoft.com/office/drawing/2014/main" id="{91922FFE-24DD-C04B-90FF-B0C67A7E5622}"/>
              </a:ext>
            </a:extLst>
          </p:cNvPr>
          <p:cNvSpPr txBox="1"/>
          <p:nvPr/>
        </p:nvSpPr>
        <p:spPr>
          <a:xfrm>
            <a:off x="8434316" y="1905000"/>
            <a:ext cx="3196709" cy="3970318"/>
          </a:xfrm>
          <a:prstGeom prst="rect">
            <a:avLst/>
          </a:prstGeom>
          <a:noFill/>
        </p:spPr>
        <p:txBody>
          <a:bodyPr wrap="none" rtlCol="0">
            <a:spAutoFit/>
          </a:bodyPr>
          <a:lstStyle/>
          <a:p>
            <a:r>
              <a:rPr lang="en-US" sz="2400" b="1" dirty="0"/>
              <a:t>Core attributes?</a:t>
            </a:r>
          </a:p>
          <a:p>
            <a:endParaRPr lang="en-US" dirty="0"/>
          </a:p>
          <a:p>
            <a:pPr marL="285750" indent="-285750">
              <a:buFont typeface="Arial" panose="020B0604020202020204" pitchFamily="34" charset="0"/>
              <a:buChar char="•"/>
            </a:pPr>
            <a:r>
              <a:rPr lang="en-US" sz="2400" dirty="0"/>
              <a:t>Physical strength</a:t>
            </a:r>
          </a:p>
          <a:p>
            <a:pPr marL="285750" indent="-285750">
              <a:buFont typeface="Arial" panose="020B0604020202020204" pitchFamily="34" charset="0"/>
              <a:buChar char="•"/>
            </a:pPr>
            <a:r>
              <a:rPr lang="en-US" sz="2400" dirty="0"/>
              <a:t>Toughness</a:t>
            </a:r>
          </a:p>
          <a:p>
            <a:pPr marL="285750" indent="-285750">
              <a:buFont typeface="Arial" panose="020B0604020202020204" pitchFamily="34" charset="0"/>
              <a:buChar char="•"/>
            </a:pPr>
            <a:r>
              <a:rPr lang="en-US" sz="2400" dirty="0"/>
              <a:t>Aggression</a:t>
            </a:r>
          </a:p>
          <a:p>
            <a:pPr marL="285750" indent="-285750">
              <a:buFont typeface="Arial" panose="020B0604020202020204" pitchFamily="34" charset="0"/>
              <a:buChar char="•"/>
            </a:pPr>
            <a:r>
              <a:rPr lang="en-US" sz="2400" dirty="0"/>
              <a:t>“Killer instinct”</a:t>
            </a:r>
          </a:p>
          <a:p>
            <a:pPr marL="285750" indent="-285750">
              <a:buFont typeface="Arial" panose="020B0604020202020204" pitchFamily="34" charset="0"/>
              <a:buChar char="•"/>
            </a:pPr>
            <a:r>
              <a:rPr lang="en-US" sz="2400" dirty="0"/>
              <a:t>Courage</a:t>
            </a:r>
          </a:p>
          <a:p>
            <a:pPr marL="285750" indent="-285750">
              <a:buFont typeface="Arial" panose="020B0604020202020204" pitchFamily="34" charset="0"/>
              <a:buChar char="•"/>
            </a:pPr>
            <a:r>
              <a:rPr lang="en-US" sz="2400" dirty="0"/>
              <a:t>Level-headedness</a:t>
            </a:r>
          </a:p>
          <a:p>
            <a:pPr marL="285750" indent="-285750">
              <a:buFont typeface="Arial" panose="020B0604020202020204" pitchFamily="34" charset="0"/>
              <a:buChar char="•"/>
            </a:pPr>
            <a:r>
              <a:rPr lang="en-US" sz="2400" dirty="0"/>
              <a:t>Technical prowess</a:t>
            </a:r>
          </a:p>
          <a:p>
            <a:pPr marL="285750" indent="-285750">
              <a:buFont typeface="Arial" panose="020B0604020202020204" pitchFamily="34" charset="0"/>
              <a:buChar char="•"/>
            </a:pPr>
            <a:r>
              <a:rPr lang="en-US" sz="2400" dirty="0"/>
              <a:t>Resilience</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13085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7E3F73-DA3A-5940-922F-9181C021509F}"/>
              </a:ext>
            </a:extLst>
          </p:cNvPr>
          <p:cNvSpPr txBox="1"/>
          <p:nvPr/>
        </p:nvSpPr>
        <p:spPr>
          <a:xfrm>
            <a:off x="285962" y="39105"/>
            <a:ext cx="6974237" cy="646331"/>
          </a:xfrm>
          <a:prstGeom prst="rect">
            <a:avLst/>
          </a:prstGeom>
          <a:noFill/>
        </p:spPr>
        <p:txBody>
          <a:bodyPr wrap="square" rtlCol="0">
            <a:spAutoFit/>
          </a:bodyPr>
          <a:lstStyle/>
          <a:p>
            <a:r>
              <a:rPr lang="en-US" sz="3600" dirty="0"/>
              <a:t>Enlisting gender: 1944; 1970; 2019</a:t>
            </a:r>
          </a:p>
        </p:txBody>
      </p:sp>
      <p:pic>
        <p:nvPicPr>
          <p:cNvPr id="7170" name="Picture 2" descr="Army's new recruiting ads focus less on combat roles - ABC News">
            <a:extLst>
              <a:ext uri="{FF2B5EF4-FFF2-40B4-BE49-F238E27FC236}">
                <a16:creationId xmlns:a16="http://schemas.microsoft.com/office/drawing/2014/main" id="{2D57F1EB-AF77-F44D-A99E-B6F914EFEFF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233500" y="761935"/>
            <a:ext cx="3958499" cy="569279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752064E-27D7-9045-86BC-4240D5C23507}"/>
              </a:ext>
            </a:extLst>
          </p:cNvPr>
          <p:cNvSpPr txBox="1"/>
          <p:nvPr/>
        </p:nvSpPr>
        <p:spPr>
          <a:xfrm>
            <a:off x="788275" y="6041712"/>
            <a:ext cx="3140603" cy="369332"/>
          </a:xfrm>
          <a:prstGeom prst="rect">
            <a:avLst/>
          </a:prstGeom>
          <a:noFill/>
        </p:spPr>
        <p:txBody>
          <a:bodyPr wrap="none" rtlCol="0">
            <a:spAutoFit/>
          </a:bodyPr>
          <a:lstStyle/>
          <a:p>
            <a:r>
              <a:rPr lang="en-US" dirty="0"/>
              <a:t>WAC recruitment ad, 1944</a:t>
            </a:r>
          </a:p>
        </p:txBody>
      </p:sp>
      <p:pic>
        <p:nvPicPr>
          <p:cNvPr id="3" name="Picture 2">
            <a:extLst>
              <a:ext uri="{FF2B5EF4-FFF2-40B4-BE49-F238E27FC236}">
                <a16:creationId xmlns:a16="http://schemas.microsoft.com/office/drawing/2014/main" id="{95386DEB-2011-C32D-67A0-CC05076657A0}"/>
              </a:ext>
            </a:extLst>
          </p:cNvPr>
          <p:cNvPicPr>
            <a:picLocks noChangeAspect="1"/>
          </p:cNvPicPr>
          <p:nvPr/>
        </p:nvPicPr>
        <p:blipFill>
          <a:blip r:embed="rId3"/>
          <a:stretch>
            <a:fillRect/>
          </a:stretch>
        </p:blipFill>
        <p:spPr>
          <a:xfrm>
            <a:off x="27918" y="727347"/>
            <a:ext cx="3821553" cy="5768382"/>
          </a:xfrm>
          <a:prstGeom prst="rect">
            <a:avLst/>
          </a:prstGeom>
        </p:spPr>
      </p:pic>
      <p:pic>
        <p:nvPicPr>
          <p:cNvPr id="8" name="Picture 2" descr="WAC recruiting ad - 1970 - young WAC enlisted woman working in administration confers with a general">
            <a:extLst>
              <a:ext uri="{FF2B5EF4-FFF2-40B4-BE49-F238E27FC236}">
                <a16:creationId xmlns:a16="http://schemas.microsoft.com/office/drawing/2014/main" id="{0DD3FC01-A150-DF77-9A7B-D76245CEF1D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773081" y="734408"/>
            <a:ext cx="4536808" cy="5754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9696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C6122-3329-484E-B7A5-BD698D6DA53C}"/>
              </a:ext>
            </a:extLst>
          </p:cNvPr>
          <p:cNvSpPr>
            <a:spLocks noGrp="1"/>
          </p:cNvSpPr>
          <p:nvPr>
            <p:ph type="title"/>
          </p:nvPr>
        </p:nvSpPr>
        <p:spPr>
          <a:xfrm>
            <a:off x="353320" y="157117"/>
            <a:ext cx="9905998" cy="799324"/>
          </a:xfrm>
        </p:spPr>
        <p:txBody>
          <a:bodyPr/>
          <a:lstStyle/>
          <a:p>
            <a:r>
              <a:rPr lang="en-US" b="1" dirty="0"/>
              <a:t>Women in combat</a:t>
            </a:r>
          </a:p>
        </p:txBody>
      </p:sp>
      <p:pic>
        <p:nvPicPr>
          <p:cNvPr id="4" name="Content Placeholder 3">
            <a:extLst>
              <a:ext uri="{FF2B5EF4-FFF2-40B4-BE49-F238E27FC236}">
                <a16:creationId xmlns:a16="http://schemas.microsoft.com/office/drawing/2014/main" id="{5DC943F7-2410-C44E-9B75-CCDE04B4B3AC}"/>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53320" y="956441"/>
            <a:ext cx="9041792" cy="4821112"/>
          </a:xfrm>
          <a:prstGeom prst="rect">
            <a:avLst/>
          </a:prstGeom>
        </p:spPr>
      </p:pic>
      <p:sp>
        <p:nvSpPr>
          <p:cNvPr id="5" name="Rectangle 4">
            <a:extLst>
              <a:ext uri="{FF2B5EF4-FFF2-40B4-BE49-F238E27FC236}">
                <a16:creationId xmlns:a16="http://schemas.microsoft.com/office/drawing/2014/main" id="{17D50585-B04A-3645-A06B-35485C2D2E09}"/>
              </a:ext>
            </a:extLst>
          </p:cNvPr>
          <p:cNvSpPr/>
          <p:nvPr/>
        </p:nvSpPr>
        <p:spPr>
          <a:xfrm>
            <a:off x="353321" y="5777553"/>
            <a:ext cx="8722440" cy="923330"/>
          </a:xfrm>
          <a:prstGeom prst="rect">
            <a:avLst/>
          </a:prstGeom>
        </p:spPr>
        <p:txBody>
          <a:bodyPr wrap="square">
            <a:spAutoFit/>
          </a:bodyPr>
          <a:lstStyle/>
          <a:p>
            <a:r>
              <a:rPr lang="en-GB" dirty="0">
                <a:latin typeface="nyt-imperial"/>
              </a:rPr>
              <a:t>United States Army First Lt. Shaye Haver, </a:t>
            </a:r>
            <a:r>
              <a:rPr lang="en-GB" dirty="0" err="1">
                <a:latin typeface="nyt-imperial"/>
              </a:rPr>
              <a:t>center</a:t>
            </a:r>
            <a:r>
              <a:rPr lang="en-GB" dirty="0">
                <a:latin typeface="nyt-imperial"/>
              </a:rPr>
              <a:t>, and Capt. Kristen Griest, right, in August after becoming the first female graduates of the Army's demanding Ranger School. </a:t>
            </a:r>
          </a:p>
          <a:p>
            <a:r>
              <a:rPr lang="en-GB" dirty="0">
                <a:latin typeface="inherit"/>
              </a:rPr>
              <a:t>Credit: John Bazemore/Associated Press</a:t>
            </a:r>
            <a:endParaRPr lang="en-US" dirty="0"/>
          </a:p>
        </p:txBody>
      </p:sp>
      <p:sp>
        <p:nvSpPr>
          <p:cNvPr id="6" name="Rectangle 5">
            <a:extLst>
              <a:ext uri="{FF2B5EF4-FFF2-40B4-BE49-F238E27FC236}">
                <a16:creationId xmlns:a16="http://schemas.microsoft.com/office/drawing/2014/main" id="{1DE37D51-FD20-2740-8F2F-95C16F2E3CE7}"/>
              </a:ext>
            </a:extLst>
          </p:cNvPr>
          <p:cNvSpPr/>
          <p:nvPr/>
        </p:nvSpPr>
        <p:spPr>
          <a:xfrm>
            <a:off x="9395112" y="1041023"/>
            <a:ext cx="2711243" cy="5816977"/>
          </a:xfrm>
          <a:prstGeom prst="rect">
            <a:avLst/>
          </a:prstGeom>
        </p:spPr>
        <p:txBody>
          <a:bodyPr wrap="square">
            <a:spAutoFit/>
          </a:bodyPr>
          <a:lstStyle/>
          <a:p>
            <a:pPr fontAlgn="base"/>
            <a:r>
              <a:rPr lang="en-GB" sz="2800" b="1" i="1" dirty="0">
                <a:latin typeface="inherit"/>
              </a:rPr>
              <a:t>‘All Combat Roles Now Open to Women, </a:t>
            </a:r>
            <a:r>
              <a:rPr lang="en-GB" sz="2800" b="1" i="1" dirty="0" err="1">
                <a:latin typeface="inherit"/>
              </a:rPr>
              <a:t>Defense</a:t>
            </a:r>
            <a:r>
              <a:rPr lang="en-GB" sz="2800" b="1" i="1" dirty="0">
                <a:latin typeface="inherit"/>
              </a:rPr>
              <a:t> Secretary Says’</a:t>
            </a:r>
          </a:p>
          <a:p>
            <a:pPr fontAlgn="base"/>
            <a:endParaRPr lang="en-GB" sz="2800" b="1" i="1" dirty="0">
              <a:effectLst/>
              <a:latin typeface="inherit"/>
            </a:endParaRPr>
          </a:p>
          <a:p>
            <a:pPr fontAlgn="base"/>
            <a:r>
              <a:rPr lang="en-GB" sz="2800" b="1" i="1" dirty="0">
                <a:latin typeface="inherit"/>
              </a:rPr>
              <a:t>New York Times</a:t>
            </a:r>
            <a:endParaRPr lang="en-GB" sz="2800" b="1" i="1" dirty="0">
              <a:effectLst/>
              <a:latin typeface="inherit"/>
            </a:endParaRPr>
          </a:p>
          <a:p>
            <a:pPr fontAlgn="base"/>
            <a:r>
              <a:rPr lang="en-GB" sz="2800" b="1" dirty="0">
                <a:effectLst/>
                <a:latin typeface="inherit"/>
              </a:rPr>
              <a:t>Dec. 3, 2015</a:t>
            </a:r>
          </a:p>
          <a:p>
            <a:pPr fontAlgn="base"/>
            <a:endParaRPr lang="en-GB" sz="2800" b="1" i="1" dirty="0">
              <a:solidFill>
                <a:srgbClr val="FF0000"/>
              </a:solidFill>
              <a:latin typeface="inherit"/>
            </a:endParaRPr>
          </a:p>
          <a:p>
            <a:pPr fontAlgn="base"/>
            <a:r>
              <a:rPr lang="en-GB" sz="1600" b="1" i="1" dirty="0">
                <a:solidFill>
                  <a:srgbClr val="FF0000"/>
                </a:solidFill>
                <a:latin typeface="inherit"/>
                <a:hlinkClick r:id="rId3"/>
              </a:rPr>
              <a:t>https://www.nytimes.com/2015/12/04/us/politics/combat-military-women-ash-carter.html</a:t>
            </a:r>
            <a:endParaRPr lang="en-GB" sz="1600" b="1" i="1" dirty="0">
              <a:solidFill>
                <a:srgbClr val="FF0000"/>
              </a:solidFill>
              <a:latin typeface="inherit"/>
            </a:endParaRPr>
          </a:p>
          <a:p>
            <a:pPr fontAlgn="base"/>
            <a:endParaRPr lang="en-GB" sz="2800" b="1" i="1" dirty="0">
              <a:solidFill>
                <a:srgbClr val="FF0000"/>
              </a:solidFill>
              <a:effectLst/>
              <a:latin typeface="inherit"/>
            </a:endParaRPr>
          </a:p>
          <a:p>
            <a:pPr fontAlgn="base"/>
            <a:endParaRPr lang="en-GB" sz="2800" b="1" i="1" dirty="0">
              <a:solidFill>
                <a:srgbClr val="FF0000"/>
              </a:solidFill>
              <a:effectLst/>
              <a:latin typeface="nyt-cheltenham"/>
            </a:endParaRPr>
          </a:p>
        </p:txBody>
      </p:sp>
    </p:spTree>
    <p:extLst>
      <p:ext uri="{BB962C8B-B14F-4D97-AF65-F5344CB8AC3E}">
        <p14:creationId xmlns:p14="http://schemas.microsoft.com/office/powerpoint/2010/main" val="619221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875D9-3464-B8D5-6695-C2F1AE8E8BAB}"/>
              </a:ext>
            </a:extLst>
          </p:cNvPr>
          <p:cNvSpPr>
            <a:spLocks noGrp="1"/>
          </p:cNvSpPr>
          <p:nvPr>
            <p:ph type="title"/>
          </p:nvPr>
        </p:nvSpPr>
        <p:spPr>
          <a:xfrm>
            <a:off x="838200" y="136525"/>
            <a:ext cx="10515600" cy="1325563"/>
          </a:xfrm>
        </p:spPr>
        <p:txBody>
          <a:bodyPr/>
          <a:lstStyle/>
          <a:p>
            <a:r>
              <a:rPr lang="en-US" dirty="0"/>
              <a:t>Transgender troops</a:t>
            </a:r>
          </a:p>
        </p:txBody>
      </p:sp>
      <p:sp>
        <p:nvSpPr>
          <p:cNvPr id="3" name="Content Placeholder 2">
            <a:extLst>
              <a:ext uri="{FF2B5EF4-FFF2-40B4-BE49-F238E27FC236}">
                <a16:creationId xmlns:a16="http://schemas.microsoft.com/office/drawing/2014/main" id="{9CD5CD4E-5CF4-9991-86C0-3A446D822F92}"/>
              </a:ext>
            </a:extLst>
          </p:cNvPr>
          <p:cNvSpPr>
            <a:spLocks noGrp="1"/>
          </p:cNvSpPr>
          <p:nvPr>
            <p:ph idx="1"/>
          </p:nvPr>
        </p:nvSpPr>
        <p:spPr>
          <a:xfrm>
            <a:off x="838200" y="1549943"/>
            <a:ext cx="10688053" cy="5063248"/>
          </a:xfrm>
        </p:spPr>
        <p:txBody>
          <a:bodyPr/>
          <a:lstStyle/>
          <a:p>
            <a:r>
              <a:rPr lang="en-GB" b="0" i="0" u="none" strike="noStrike" dirty="0">
                <a:effectLst/>
                <a:latin typeface="Google Sans"/>
              </a:rPr>
              <a:t>Under Obama, from 2016 to 2017, transgender Americans were allowed to serve openly in the armed forces. </a:t>
            </a:r>
          </a:p>
          <a:p>
            <a:r>
              <a:rPr lang="en-GB" b="0" i="0" u="none" strike="noStrike" dirty="0">
                <a:effectLst/>
                <a:latin typeface="Google Sans"/>
              </a:rPr>
              <a:t>From 2018 to 2019, and again from 2021 to 2025 (the Biden era), they were allowed to serve and enlist openly. </a:t>
            </a:r>
          </a:p>
          <a:p>
            <a:r>
              <a:rPr lang="en-GB" b="0" i="0" u="none" strike="noStrike" dirty="0">
                <a:effectLst/>
                <a:latin typeface="Google Sans"/>
              </a:rPr>
              <a:t>From 2019 to 2021 (Trump’s 1</a:t>
            </a:r>
            <a:r>
              <a:rPr lang="en-GB" b="0" i="0" u="none" strike="noStrike" baseline="30000" dirty="0">
                <a:effectLst/>
                <a:latin typeface="Google Sans"/>
              </a:rPr>
              <a:t>st</a:t>
            </a:r>
            <a:r>
              <a:rPr lang="en-GB" b="0" i="0" u="none" strike="noStrike" dirty="0">
                <a:effectLst/>
                <a:latin typeface="Google Sans"/>
              </a:rPr>
              <a:t> presidency), transgender individuals were banned from enlisting in and serving in the U.S. military, except under narrow exceptions.</a:t>
            </a:r>
          </a:p>
          <a:p>
            <a:r>
              <a:rPr lang="en-GB" dirty="0">
                <a:latin typeface="Google Sans"/>
              </a:rPr>
              <a:t>Trump returned to the White House in January 2025 and swiftly announced a more far-reaching reimposition of his prior ban on trans military personnel.</a:t>
            </a:r>
            <a:endParaRPr lang="en-US" dirty="0"/>
          </a:p>
        </p:txBody>
      </p:sp>
    </p:spTree>
    <p:extLst>
      <p:ext uri="{BB962C8B-B14F-4D97-AF65-F5344CB8AC3E}">
        <p14:creationId xmlns:p14="http://schemas.microsoft.com/office/powerpoint/2010/main" val="100851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82E2F83D-5879-C8D8-363C-1E5AD80BD54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1000" y="0"/>
            <a:ext cx="11430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A5BD385-A751-13B0-2AB1-A5DFB8C83347}"/>
              </a:ext>
            </a:extLst>
          </p:cNvPr>
          <p:cNvSpPr txBox="1"/>
          <p:nvPr/>
        </p:nvSpPr>
        <p:spPr>
          <a:xfrm>
            <a:off x="381000" y="577516"/>
            <a:ext cx="7002378" cy="5909310"/>
          </a:xfrm>
          <a:prstGeom prst="rect">
            <a:avLst/>
          </a:prstGeom>
          <a:noFill/>
        </p:spPr>
        <p:txBody>
          <a:bodyPr wrap="square">
            <a:spAutoFit/>
          </a:bodyPr>
          <a:lstStyle/>
          <a:p>
            <a:pPr algn="l"/>
            <a:r>
              <a:rPr lang="en-GB" b="0" i="0" u="none" strike="noStrike" dirty="0">
                <a:effectLst/>
                <a:latin typeface="Lato" panose="020F0502020204030203" pitchFamily="34" charset="0"/>
              </a:rPr>
              <a:t>One week after his inauguration, President Trump issued an </a:t>
            </a:r>
            <a:r>
              <a:rPr lang="en-GB" b="0" i="0" u="sng" strike="noStrike" dirty="0">
                <a:effectLst/>
                <a:latin typeface="Lato" panose="020F0502020204030203" pitchFamily="34" charset="0"/>
                <a:hlinkClick r:id="rId3">
                  <a:extLst>
                    <a:ext uri="{A12FA001-AC4F-418D-AE19-62706E023703}">
                      <ahyp:hlinkClr xmlns:ahyp="http://schemas.microsoft.com/office/drawing/2018/hyperlinkcolor" val="tx"/>
                    </a:ext>
                  </a:extLst>
                </a:hlinkClick>
              </a:rPr>
              <a:t>executive order</a:t>
            </a:r>
            <a:r>
              <a:rPr lang="en-GB" b="0" i="0" u="none" strike="noStrike" dirty="0">
                <a:effectLst/>
                <a:latin typeface="Lato" panose="020F0502020204030203" pitchFamily="34" charset="0"/>
              </a:rPr>
              <a:t> misleadingly titled </a:t>
            </a:r>
            <a:r>
              <a:rPr lang="en-GB" b="0" i="0" u="none" strike="noStrike" dirty="0">
                <a:solidFill>
                  <a:schemeClr val="accent2"/>
                </a:solidFill>
                <a:effectLst/>
                <a:latin typeface="Lato" panose="020F0502020204030203" pitchFamily="34" charset="0"/>
              </a:rPr>
              <a:t>“Prioritizing Military Excellence and Readiness</a:t>
            </a:r>
            <a:r>
              <a:rPr lang="en-GB" b="0" i="0" u="none" strike="noStrike" dirty="0">
                <a:effectLst/>
                <a:latin typeface="Lato" panose="020F0502020204030203" pitchFamily="34" charset="0"/>
              </a:rPr>
              <a:t>.” The order—which was initially blocked by two </a:t>
            </a:r>
            <a:r>
              <a:rPr lang="en-GB" b="0" i="0" u="sng" strike="noStrike" dirty="0">
                <a:effectLst/>
                <a:latin typeface="Lato" panose="020F0502020204030203" pitchFamily="34" charset="0"/>
                <a:hlinkClick r:id="rId4">
                  <a:extLst>
                    <a:ext uri="{A12FA001-AC4F-418D-AE19-62706E023703}">
                      <ahyp:hlinkClr xmlns:ahyp="http://schemas.microsoft.com/office/drawing/2018/hyperlinkcolor" val="tx"/>
                    </a:ext>
                  </a:extLst>
                </a:hlinkClick>
              </a:rPr>
              <a:t>federal</a:t>
            </a:r>
            <a:r>
              <a:rPr lang="en-GB" b="0" i="0" u="none" strike="noStrike" dirty="0">
                <a:effectLst/>
                <a:latin typeface="Lato" panose="020F0502020204030203" pitchFamily="34" charset="0"/>
              </a:rPr>
              <a:t> </a:t>
            </a:r>
            <a:r>
              <a:rPr lang="en-GB" b="0" i="0" u="sng" strike="noStrike" dirty="0">
                <a:effectLst/>
                <a:latin typeface="Lato" panose="020F0502020204030203" pitchFamily="34" charset="0"/>
                <a:hlinkClick r:id="rId5">
                  <a:extLst>
                    <a:ext uri="{A12FA001-AC4F-418D-AE19-62706E023703}">
                      <ahyp:hlinkClr xmlns:ahyp="http://schemas.microsoft.com/office/drawing/2018/hyperlinkcolor" val="tx"/>
                    </a:ext>
                  </a:extLst>
                </a:hlinkClick>
              </a:rPr>
              <a:t>judges</a:t>
            </a:r>
            <a:r>
              <a:rPr lang="en-GB" b="0" i="0" u="none" strike="noStrike" dirty="0">
                <a:effectLst/>
                <a:latin typeface="Lato" panose="020F0502020204030203" pitchFamily="34" charset="0"/>
              </a:rPr>
              <a:t> but reinstated in early May by the </a:t>
            </a:r>
            <a:r>
              <a:rPr lang="en-GB" b="0" i="0" u="sng" strike="noStrike" dirty="0">
                <a:effectLst/>
                <a:latin typeface="Lato" panose="020F0502020204030203" pitchFamily="34" charset="0"/>
                <a:hlinkClick r:id="rId6">
                  <a:extLst>
                    <a:ext uri="{A12FA001-AC4F-418D-AE19-62706E023703}">
                      <ahyp:hlinkClr xmlns:ahyp="http://schemas.microsoft.com/office/drawing/2018/hyperlinkcolor" val="tx"/>
                    </a:ext>
                  </a:extLst>
                </a:hlinkClick>
              </a:rPr>
              <a:t>Supreme Court</a:t>
            </a:r>
            <a:r>
              <a:rPr lang="en-GB" b="0" i="0" u="none" strike="noStrike" dirty="0">
                <a:effectLst/>
                <a:latin typeface="Lato" panose="020F0502020204030203" pitchFamily="34" charset="0"/>
              </a:rPr>
              <a:t>—asserts </a:t>
            </a:r>
            <a:r>
              <a:rPr lang="en-GB" b="1" i="0" u="none" strike="noStrike" dirty="0">
                <a:solidFill>
                  <a:schemeClr val="accent2"/>
                </a:solidFill>
                <a:effectLst/>
                <a:latin typeface="Lato" panose="020F0502020204030203" pitchFamily="34" charset="0"/>
              </a:rPr>
              <a:t>that “expressing a false ‘gender identity’ divergent from an individual’s sex cannot satisfy the rigorous standards necessary for military service.” </a:t>
            </a:r>
            <a:r>
              <a:rPr lang="en-GB" b="0" i="0" u="none" strike="noStrike" dirty="0">
                <a:effectLst/>
                <a:latin typeface="Lato" panose="020F0502020204030203" pitchFamily="34" charset="0"/>
              </a:rPr>
              <a:t>Under </a:t>
            </a:r>
            <a:r>
              <a:rPr lang="en-GB" b="0" i="0" u="sng" strike="noStrike" dirty="0">
                <a:effectLst/>
                <a:latin typeface="Lato" panose="020F0502020204030203" pitchFamily="34" charset="0"/>
                <a:hlinkClick r:id="rId7">
                  <a:extLst>
                    <a:ext uri="{A12FA001-AC4F-418D-AE19-62706E023703}">
                      <ahyp:hlinkClr xmlns:ahyp="http://schemas.microsoft.com/office/drawing/2018/hyperlinkcolor" val="tx"/>
                    </a:ext>
                  </a:extLst>
                </a:hlinkClick>
              </a:rPr>
              <a:t>the new policy</a:t>
            </a:r>
            <a:r>
              <a:rPr lang="en-GB" b="0" i="0" u="none" strike="noStrike" dirty="0">
                <a:effectLst/>
                <a:latin typeface="Lato" panose="020F0502020204030203" pitchFamily="34" charset="0"/>
              </a:rPr>
              <a:t>, transgender soldiers with any diagnosis, history, or symptoms of gender dysphoria will be discharged.</a:t>
            </a:r>
          </a:p>
          <a:p>
            <a:pPr algn="l"/>
            <a:endParaRPr lang="en-GB" b="0" i="0" u="none" strike="noStrike" dirty="0">
              <a:effectLst/>
              <a:latin typeface="Lato" panose="020F0502020204030203" pitchFamily="34" charset="0"/>
            </a:endParaRPr>
          </a:p>
          <a:p>
            <a:pPr algn="l"/>
            <a:r>
              <a:rPr lang="en-GB" b="0" i="0" u="sng" strike="noStrike" dirty="0">
                <a:effectLst/>
                <a:latin typeface="Lato" panose="020F0502020204030203" pitchFamily="34" charset="0"/>
                <a:hlinkClick r:id="rId3">
                  <a:extLst>
                    <a:ext uri="{A12FA001-AC4F-418D-AE19-62706E023703}">
                      <ahyp:hlinkClr xmlns:ahyp="http://schemas.microsoft.com/office/drawing/2018/hyperlinkcolor" val="tx"/>
                    </a:ext>
                  </a:extLst>
                </a:hlinkClick>
              </a:rPr>
              <a:t>Trump’s order</a:t>
            </a:r>
            <a:r>
              <a:rPr lang="en-GB" b="0" i="0" u="none" strike="noStrike" dirty="0">
                <a:effectLst/>
                <a:latin typeface="Lato" panose="020F0502020204030203" pitchFamily="34" charset="0"/>
              </a:rPr>
              <a:t> offers three reasons why transgender people should be excluded from military service. It posits, first, that </a:t>
            </a:r>
            <a:r>
              <a:rPr lang="en-GB" b="0" i="0" u="none" strike="noStrike" dirty="0">
                <a:solidFill>
                  <a:schemeClr val="accent2"/>
                </a:solidFill>
                <a:effectLst/>
                <a:latin typeface="Lato" panose="020F0502020204030203" pitchFamily="34" charset="0"/>
              </a:rPr>
              <a:t>transgender soldiers undermine unit cohesion</a:t>
            </a:r>
            <a:r>
              <a:rPr lang="en-GB" b="0" i="0" u="none" strike="noStrike" dirty="0">
                <a:effectLst/>
                <a:latin typeface="Lato" panose="020F0502020204030203" pitchFamily="34" charset="0"/>
              </a:rPr>
              <a:t>, which is argued to be an essential ingredient of military effectiveness; second, that </a:t>
            </a:r>
            <a:r>
              <a:rPr lang="en-GB" b="0" i="0" u="none" strike="noStrike" dirty="0">
                <a:solidFill>
                  <a:schemeClr val="accent2"/>
                </a:solidFill>
                <a:effectLst/>
                <a:latin typeface="Lato" panose="020F0502020204030203" pitchFamily="34" charset="0"/>
              </a:rPr>
              <a:t>transgender people are incapable of meeting the military’s rigorous standards and adversely affect readiness</a:t>
            </a:r>
            <a:r>
              <a:rPr lang="en-GB" b="0" i="0" u="none" strike="noStrike" dirty="0">
                <a:effectLst/>
                <a:latin typeface="Lato" panose="020F0502020204030203" pitchFamily="34" charset="0"/>
              </a:rPr>
              <a:t>; and third, that transgender soldiers </a:t>
            </a:r>
            <a:r>
              <a:rPr lang="en-GB" b="0" i="0" u="none" strike="noStrike" dirty="0">
                <a:solidFill>
                  <a:schemeClr val="accent2"/>
                </a:solidFill>
                <a:effectLst/>
                <a:latin typeface="Lato" panose="020F0502020204030203" pitchFamily="34" charset="0"/>
              </a:rPr>
              <a:t>lack the </a:t>
            </a:r>
            <a:r>
              <a:rPr lang="en-GB" b="0" i="0" u="none" strike="noStrike" dirty="0" err="1">
                <a:solidFill>
                  <a:schemeClr val="accent2"/>
                </a:solidFill>
                <a:effectLst/>
                <a:latin typeface="Lato" panose="020F0502020204030203" pitchFamily="34" charset="0"/>
              </a:rPr>
              <a:t>honor</a:t>
            </a:r>
            <a:r>
              <a:rPr lang="en-GB" b="0" i="0" u="none" strike="noStrike" dirty="0">
                <a:solidFill>
                  <a:schemeClr val="accent2"/>
                </a:solidFill>
                <a:effectLst/>
                <a:latin typeface="Lato" panose="020F0502020204030203" pitchFamily="34" charset="0"/>
              </a:rPr>
              <a:t> and truthfulness needed to serve because they are living a lie.’</a:t>
            </a:r>
          </a:p>
          <a:p>
            <a:pPr algn="l"/>
            <a:endParaRPr lang="en-GB" dirty="0">
              <a:latin typeface="Lato" panose="020F0502020204030203" pitchFamily="34" charset="0"/>
            </a:endParaRPr>
          </a:p>
          <a:p>
            <a:pPr algn="l"/>
            <a:r>
              <a:rPr lang="en-GB" dirty="0">
                <a:latin typeface="Lato" panose="020F0502020204030203" pitchFamily="34" charset="0"/>
                <a:hlinkClick r:id="rId8"/>
              </a:rPr>
              <a:t>https://www.lawfaremedia.org/article/trump-s-misguided-war-on-transgender-troops</a:t>
            </a:r>
            <a:endParaRPr lang="en-GB" dirty="0">
              <a:latin typeface="Lato" panose="020F0502020204030203" pitchFamily="34" charset="0"/>
            </a:endParaRPr>
          </a:p>
        </p:txBody>
      </p:sp>
    </p:spTree>
    <p:extLst>
      <p:ext uri="{BB962C8B-B14F-4D97-AF65-F5344CB8AC3E}">
        <p14:creationId xmlns:p14="http://schemas.microsoft.com/office/powerpoint/2010/main" val="3725820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B9667-C0DE-4448-904F-DB772F182764}"/>
              </a:ext>
            </a:extLst>
          </p:cNvPr>
          <p:cNvSpPr>
            <a:spLocks noGrp="1"/>
          </p:cNvSpPr>
          <p:nvPr>
            <p:ph type="title"/>
          </p:nvPr>
        </p:nvSpPr>
        <p:spPr>
          <a:xfrm>
            <a:off x="464026" y="-376271"/>
            <a:ext cx="9905998" cy="1905000"/>
          </a:xfrm>
        </p:spPr>
        <p:txBody>
          <a:bodyPr/>
          <a:lstStyle/>
          <a:p>
            <a:r>
              <a:rPr lang="en-US" b="1" dirty="0"/>
              <a:t>Sexuality &amp; military service</a:t>
            </a:r>
          </a:p>
        </p:txBody>
      </p:sp>
      <p:sp>
        <p:nvSpPr>
          <p:cNvPr id="3" name="Content Placeholder 2">
            <a:extLst>
              <a:ext uri="{FF2B5EF4-FFF2-40B4-BE49-F238E27FC236}">
                <a16:creationId xmlns:a16="http://schemas.microsoft.com/office/drawing/2014/main" id="{F6A1C739-3D8E-3645-8E1F-9566519808D2}"/>
              </a:ext>
            </a:extLst>
          </p:cNvPr>
          <p:cNvSpPr>
            <a:spLocks noGrp="1"/>
          </p:cNvSpPr>
          <p:nvPr>
            <p:ph idx="1"/>
          </p:nvPr>
        </p:nvSpPr>
        <p:spPr>
          <a:xfrm>
            <a:off x="464026" y="1135119"/>
            <a:ext cx="10995994" cy="6262440"/>
          </a:xfrm>
        </p:spPr>
        <p:txBody>
          <a:bodyPr>
            <a:normAutofit fontScale="85000" lnSpcReduction="20000"/>
          </a:bodyPr>
          <a:lstStyle/>
          <a:p>
            <a:r>
              <a:rPr lang="en-US" sz="3800" dirty="0"/>
              <a:t>For much of the c20th and into the c21st, the US military debarred openly LGBT Americans from serving, with shifting justifications for exclusion/discrimination (from ‘perversion’ to combat unit cohesion)</a:t>
            </a:r>
          </a:p>
          <a:p>
            <a:endParaRPr lang="en-US" sz="3800" dirty="0"/>
          </a:p>
          <a:p>
            <a:r>
              <a:rPr lang="en-GB" sz="3800" i="1" dirty="0">
                <a:solidFill>
                  <a:schemeClr val="tx1"/>
                </a:solidFill>
                <a:effectLst/>
              </a:rPr>
              <a:t>‘</a:t>
            </a:r>
            <a:r>
              <a:rPr lang="en-GB" sz="3800" i="1" dirty="0">
                <a:solidFill>
                  <a:schemeClr val="accent2"/>
                </a:solidFill>
                <a:effectLst/>
              </a:rPr>
              <a:t>Homosexual personnel, irrespective of sex, should not be permitted to serve in any branch of the Armed Forces in any capacity, and prompt separation of known homosexuals from the Armed Forces is mandatory.’</a:t>
            </a:r>
            <a:r>
              <a:rPr lang="en-GB" sz="3800" i="1" dirty="0">
                <a:solidFill>
                  <a:schemeClr val="tx1"/>
                </a:solidFill>
                <a:effectLst/>
              </a:rPr>
              <a:t> </a:t>
            </a:r>
            <a:r>
              <a:rPr lang="en-GB" sz="3800" dirty="0"/>
              <a:t>D</a:t>
            </a:r>
            <a:r>
              <a:rPr lang="en-GB" sz="3800" dirty="0">
                <a:solidFill>
                  <a:schemeClr val="tx1"/>
                </a:solidFill>
                <a:effectLst/>
              </a:rPr>
              <a:t>epartment of </a:t>
            </a:r>
            <a:r>
              <a:rPr lang="en-GB" sz="3800" dirty="0" err="1"/>
              <a:t>D</a:t>
            </a:r>
            <a:r>
              <a:rPr lang="en-GB" sz="3800" dirty="0" err="1">
                <a:solidFill>
                  <a:schemeClr val="tx1"/>
                </a:solidFill>
                <a:effectLst/>
              </a:rPr>
              <a:t>efense</a:t>
            </a:r>
            <a:r>
              <a:rPr lang="en-GB" sz="3800" dirty="0">
                <a:solidFill>
                  <a:schemeClr val="tx1"/>
                </a:solidFill>
                <a:effectLst/>
              </a:rPr>
              <a:t> (DOD </a:t>
            </a:r>
            <a:r>
              <a:rPr lang="en-GB" sz="3800" dirty="0"/>
              <a:t>aka the Pentagon</a:t>
            </a:r>
            <a:r>
              <a:rPr lang="en-GB" sz="3800" dirty="0">
                <a:solidFill>
                  <a:schemeClr val="tx1"/>
                </a:solidFill>
                <a:effectLst/>
              </a:rPr>
              <a:t>), 1949</a:t>
            </a:r>
          </a:p>
          <a:p>
            <a:r>
              <a:rPr lang="en-GB" sz="3800" i="1" dirty="0"/>
              <a:t>‘</a:t>
            </a:r>
            <a:r>
              <a:rPr lang="en-GB" sz="3800" i="1" dirty="0">
                <a:solidFill>
                  <a:schemeClr val="accent2"/>
                </a:solidFill>
                <a:effectLst/>
              </a:rPr>
              <a:t>Homosexuality is incompatible with military service. The presence in the military environment of persons who engage in homosexual conduct or who, by their statements, demonstrate a propensity to engage in homosexual conduct, seriously impairs the accomplishment of the military mission.’</a:t>
            </a:r>
            <a:r>
              <a:rPr lang="en-GB" sz="3800" i="1" dirty="0">
                <a:solidFill>
                  <a:schemeClr val="tx1"/>
                </a:solidFill>
                <a:effectLst/>
              </a:rPr>
              <a:t> </a:t>
            </a:r>
            <a:r>
              <a:rPr lang="en-GB" sz="3800" dirty="0">
                <a:solidFill>
                  <a:schemeClr val="tx1"/>
                </a:solidFill>
                <a:effectLst/>
              </a:rPr>
              <a:t>DOD, 1981</a:t>
            </a:r>
          </a:p>
          <a:p>
            <a:pPr marL="0" indent="0">
              <a:buNone/>
            </a:pPr>
            <a:r>
              <a:rPr lang="en-GB" sz="3800" i="1" dirty="0">
                <a:solidFill>
                  <a:srgbClr val="FF0000"/>
                </a:solidFill>
                <a:effectLst/>
              </a:rPr>
              <a:t> </a:t>
            </a:r>
          </a:p>
          <a:p>
            <a:endParaRPr lang="en-US" sz="2800" dirty="0">
              <a:solidFill>
                <a:srgbClr val="FF0000"/>
              </a:solidFill>
            </a:endParaRPr>
          </a:p>
          <a:p>
            <a:endParaRPr lang="en-US" sz="2800" dirty="0"/>
          </a:p>
        </p:txBody>
      </p:sp>
    </p:spTree>
    <p:extLst>
      <p:ext uri="{BB962C8B-B14F-4D97-AF65-F5344CB8AC3E}">
        <p14:creationId xmlns:p14="http://schemas.microsoft.com/office/powerpoint/2010/main" val="3080472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EAE3A4-6AB1-199B-0603-577E21742FCD}"/>
              </a:ext>
            </a:extLst>
          </p:cNvPr>
          <p:cNvSpPr>
            <a:spLocks noGrp="1"/>
          </p:cNvSpPr>
          <p:nvPr>
            <p:ph type="title"/>
          </p:nvPr>
        </p:nvSpPr>
        <p:spPr>
          <a:xfrm>
            <a:off x="217927" y="1095942"/>
            <a:ext cx="3391180" cy="4461163"/>
          </a:xfrm>
        </p:spPr>
        <p:txBody>
          <a:bodyPr>
            <a:normAutofit/>
          </a:bodyPr>
          <a:lstStyle/>
          <a:p>
            <a:r>
              <a:rPr lang="en-US" b="1" dirty="0">
                <a:solidFill>
                  <a:srgbClr val="FFFFFF"/>
                </a:solidFill>
              </a:rPr>
              <a:t>Foundational claims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C06D993-C05A-8F8D-0927-FDC3E3A77D4A}"/>
              </a:ext>
            </a:extLst>
          </p:cNvPr>
          <p:cNvSpPr>
            <a:spLocks noGrp="1"/>
          </p:cNvSpPr>
          <p:nvPr>
            <p:ph idx="1"/>
          </p:nvPr>
        </p:nvSpPr>
        <p:spPr>
          <a:xfrm>
            <a:off x="4167273" y="0"/>
            <a:ext cx="7022096" cy="6653048"/>
          </a:xfrm>
        </p:spPr>
        <p:txBody>
          <a:bodyPr anchor="ctr">
            <a:noAutofit/>
          </a:bodyPr>
          <a:lstStyle/>
          <a:p>
            <a:r>
              <a:rPr lang="en-US" sz="2000" dirty="0"/>
              <a:t>Being at war and/or projecting ‘peacetime’ military strength have been key preoccupations of the US in the c20th and 21st</a:t>
            </a:r>
          </a:p>
          <a:p>
            <a:r>
              <a:rPr lang="en-US" sz="2000" dirty="0"/>
              <a:t>How the military functions institutionally tells a lot about US </a:t>
            </a:r>
            <a:r>
              <a:rPr lang="en-US" sz="2000" dirty="0">
                <a:solidFill>
                  <a:schemeClr val="accent2"/>
                </a:solidFill>
              </a:rPr>
              <a:t>society</a:t>
            </a:r>
            <a:r>
              <a:rPr lang="en-US" sz="2000" dirty="0"/>
              <a:t>– its values, its self-image, its inequities and tensions-- though the armed forces don’t precisely mirror civil society</a:t>
            </a:r>
          </a:p>
          <a:p>
            <a:r>
              <a:rPr lang="en-US" sz="2000" dirty="0"/>
              <a:t>The </a:t>
            </a:r>
            <a:r>
              <a:rPr lang="en-US" sz="2000" dirty="0">
                <a:solidFill>
                  <a:schemeClr val="accent2"/>
                </a:solidFill>
              </a:rPr>
              <a:t>‘right to serve’ </a:t>
            </a:r>
            <a:r>
              <a:rPr lang="en-US" sz="2000" dirty="0"/>
              <a:t>as a litmus test of citizenship status/civil rights</a:t>
            </a:r>
          </a:p>
          <a:p>
            <a:r>
              <a:rPr lang="en-US" sz="2000" dirty="0"/>
              <a:t>How US armed forces operate overseas reveals a good deal about the character of US </a:t>
            </a:r>
            <a:r>
              <a:rPr lang="en-US" sz="2000" dirty="0">
                <a:solidFill>
                  <a:schemeClr val="accent2"/>
                </a:solidFill>
              </a:rPr>
              <a:t>power</a:t>
            </a:r>
            <a:r>
              <a:rPr lang="en-US" sz="2000" dirty="0"/>
              <a:t>– and the (often asymmetric) nature of interactions between Americans and other nationals</a:t>
            </a:r>
          </a:p>
          <a:p>
            <a:r>
              <a:rPr lang="en-US" sz="2000" dirty="0"/>
              <a:t>Issues around </a:t>
            </a:r>
            <a:r>
              <a:rPr lang="en-US" sz="2000" dirty="0">
                <a:solidFill>
                  <a:schemeClr val="accent2"/>
                </a:solidFill>
              </a:rPr>
              <a:t>gender/sex/sexuality </a:t>
            </a:r>
            <a:r>
              <a:rPr lang="en-US" sz="2000" dirty="0"/>
              <a:t>have been especially challenging and controversial for the US military– a site of ongoing contestation within the armed forces and between the military and civil society</a:t>
            </a:r>
          </a:p>
          <a:p>
            <a:r>
              <a:rPr lang="en-US" sz="2000" dirty="0"/>
              <a:t>The ‘culture wars’ have been waged with particular intensity within– and around– the US military</a:t>
            </a:r>
          </a:p>
          <a:p>
            <a:r>
              <a:rPr lang="en-US" sz="2000" dirty="0"/>
              <a:t>Progressive ‘victories’ not irreversible</a:t>
            </a:r>
          </a:p>
        </p:txBody>
      </p:sp>
    </p:spTree>
    <p:extLst>
      <p:ext uri="{BB962C8B-B14F-4D97-AF65-F5344CB8AC3E}">
        <p14:creationId xmlns:p14="http://schemas.microsoft.com/office/powerpoint/2010/main" val="22311238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527AC-DCBA-E74F-BD8D-30B2907A8936}"/>
              </a:ext>
            </a:extLst>
          </p:cNvPr>
          <p:cNvSpPr>
            <a:spLocks noGrp="1"/>
          </p:cNvSpPr>
          <p:nvPr>
            <p:ph type="title"/>
          </p:nvPr>
        </p:nvSpPr>
        <p:spPr>
          <a:xfrm>
            <a:off x="582325" y="159793"/>
            <a:ext cx="9905998" cy="1905000"/>
          </a:xfrm>
        </p:spPr>
        <p:txBody>
          <a:bodyPr/>
          <a:lstStyle/>
          <a:p>
            <a:r>
              <a:rPr lang="en-US" b="1" dirty="0"/>
              <a:t>“Don’t ask, don’t tell,</a:t>
            </a:r>
            <a:br>
              <a:rPr lang="en-US" b="1" dirty="0"/>
            </a:br>
            <a:r>
              <a:rPr lang="en-US" b="1" dirty="0"/>
              <a:t>don’t pursue” [DADT]</a:t>
            </a:r>
          </a:p>
        </p:txBody>
      </p:sp>
      <p:sp>
        <p:nvSpPr>
          <p:cNvPr id="4" name="Content Placeholder 3">
            <a:extLst>
              <a:ext uri="{FF2B5EF4-FFF2-40B4-BE49-F238E27FC236}">
                <a16:creationId xmlns:a16="http://schemas.microsoft.com/office/drawing/2014/main" id="{78FE2DCD-C5DB-FF4D-9D55-194CE3851C9D}"/>
              </a:ext>
            </a:extLst>
          </p:cNvPr>
          <p:cNvSpPr>
            <a:spLocks noGrp="1"/>
          </p:cNvSpPr>
          <p:nvPr>
            <p:ph sz="half" idx="1"/>
          </p:nvPr>
        </p:nvSpPr>
        <p:spPr>
          <a:xfrm>
            <a:off x="286602" y="1988818"/>
            <a:ext cx="7092736" cy="3756889"/>
          </a:xfrm>
        </p:spPr>
        <p:txBody>
          <a:bodyPr>
            <a:normAutofit lnSpcReduction="10000"/>
          </a:bodyPr>
          <a:lstStyle/>
          <a:p>
            <a:r>
              <a:rPr lang="en-US" sz="2800" dirty="0"/>
              <a:t>Feb 1994: </a:t>
            </a:r>
            <a:r>
              <a:rPr lang="en-US" dirty="0"/>
              <a:t>DADT</a:t>
            </a:r>
            <a:r>
              <a:rPr lang="en-US" sz="2800" dirty="0"/>
              <a:t> introduced by the </a:t>
            </a:r>
            <a:r>
              <a:rPr lang="en-US" dirty="0"/>
              <a:t>C</a:t>
            </a:r>
            <a:r>
              <a:rPr lang="en-US" sz="2800" dirty="0"/>
              <a:t>linton administration</a:t>
            </a:r>
          </a:p>
          <a:p>
            <a:r>
              <a:rPr lang="en-US" sz="2800" dirty="0"/>
              <a:t>2010: DADT repealed by Obama</a:t>
            </a:r>
          </a:p>
          <a:p>
            <a:r>
              <a:rPr lang="en-US" sz="2800" dirty="0"/>
              <a:t>Sept. 2011: </a:t>
            </a:r>
            <a:r>
              <a:rPr lang="en-US" dirty="0"/>
              <a:t>DADT</a:t>
            </a:r>
            <a:r>
              <a:rPr lang="en-US" sz="2800" dirty="0"/>
              <a:t> no longer in operation</a:t>
            </a:r>
          </a:p>
          <a:p>
            <a:endParaRPr lang="en-US" sz="2800" dirty="0"/>
          </a:p>
          <a:p>
            <a:r>
              <a:rPr lang="en-US" sz="2800" dirty="0"/>
              <a:t>Read more:</a:t>
            </a:r>
          </a:p>
          <a:p>
            <a:r>
              <a:rPr lang="en-US" sz="2800" dirty="0">
                <a:hlinkClick r:id="rId2"/>
              </a:rPr>
              <a:t>https://www.hrc.org/resources/the-repeal-of-dont-ask-dont-tell</a:t>
            </a:r>
            <a:endParaRPr lang="en-US" sz="2800" dirty="0"/>
          </a:p>
          <a:p>
            <a:endParaRPr lang="en-US" sz="2800" dirty="0"/>
          </a:p>
        </p:txBody>
      </p:sp>
      <p:pic>
        <p:nvPicPr>
          <p:cNvPr id="6" name="Content Placeholder 5">
            <a:extLst>
              <a:ext uri="{FF2B5EF4-FFF2-40B4-BE49-F238E27FC236}">
                <a16:creationId xmlns:a16="http://schemas.microsoft.com/office/drawing/2014/main" id="{4E7CBD4B-0BE0-C34A-9FA5-D474760DCC17}"/>
              </a:ext>
            </a:extLst>
          </p:cNvPr>
          <p:cNvPicPr>
            <a:picLocks noGrp="1" noChangeAspect="1"/>
          </p:cNvPicPr>
          <p:nvPr>
            <p:ph sz="half" idx="2"/>
          </p:nvPr>
        </p:nvPicPr>
        <p:blipFill>
          <a:blip r:embed="rId3"/>
          <a:stretch>
            <a:fillRect/>
          </a:stretch>
        </p:blipFill>
        <p:spPr>
          <a:xfrm>
            <a:off x="7379338" y="0"/>
            <a:ext cx="4812662" cy="6862164"/>
          </a:xfrm>
          <a:prstGeom prst="rect">
            <a:avLst/>
          </a:prstGeom>
        </p:spPr>
      </p:pic>
      <p:sp>
        <p:nvSpPr>
          <p:cNvPr id="7" name="Rectangle 6">
            <a:extLst>
              <a:ext uri="{FF2B5EF4-FFF2-40B4-BE49-F238E27FC236}">
                <a16:creationId xmlns:a16="http://schemas.microsoft.com/office/drawing/2014/main" id="{C834C0DC-77F4-D343-BC49-F379986E8A53}"/>
              </a:ext>
            </a:extLst>
          </p:cNvPr>
          <p:cNvSpPr/>
          <p:nvPr/>
        </p:nvSpPr>
        <p:spPr>
          <a:xfrm>
            <a:off x="973540" y="6053752"/>
            <a:ext cx="6096000" cy="646331"/>
          </a:xfrm>
          <a:prstGeom prst="rect">
            <a:avLst/>
          </a:prstGeom>
        </p:spPr>
        <p:txBody>
          <a:bodyPr>
            <a:spAutoFit/>
          </a:bodyPr>
          <a:lstStyle/>
          <a:p>
            <a:r>
              <a:rPr lang="en-GB" dirty="0">
                <a:latin typeface="Arial" panose="020B0604020202020204" pitchFamily="34" charset="0"/>
              </a:rPr>
              <a:t>Image from DIGNITY &amp; RESPECT (2001), a U.S. Army training guide on the “homosexual conduct policy”. </a:t>
            </a:r>
            <a:endParaRPr lang="en-US" dirty="0"/>
          </a:p>
        </p:txBody>
      </p:sp>
    </p:spTree>
    <p:extLst>
      <p:ext uri="{BB962C8B-B14F-4D97-AF65-F5344CB8AC3E}">
        <p14:creationId xmlns:p14="http://schemas.microsoft.com/office/powerpoint/2010/main" val="2870758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B4A298-E130-914C-9265-1294393C3E59}"/>
              </a:ext>
            </a:extLst>
          </p:cNvPr>
          <p:cNvSpPr>
            <a:spLocks noGrp="1"/>
          </p:cNvSpPr>
          <p:nvPr>
            <p:ph type="title"/>
          </p:nvPr>
        </p:nvSpPr>
        <p:spPr>
          <a:xfrm>
            <a:off x="574851" y="-291152"/>
            <a:ext cx="9905998" cy="1905000"/>
          </a:xfrm>
        </p:spPr>
        <p:txBody>
          <a:bodyPr/>
          <a:lstStyle/>
          <a:p>
            <a:r>
              <a:rPr lang="en-US" b="1" dirty="0"/>
              <a:t>The military’s sex problems</a:t>
            </a:r>
          </a:p>
        </p:txBody>
      </p:sp>
      <p:sp>
        <p:nvSpPr>
          <p:cNvPr id="3" name="Content Placeholder 2">
            <a:extLst>
              <a:ext uri="{FF2B5EF4-FFF2-40B4-BE49-F238E27FC236}">
                <a16:creationId xmlns:a16="http://schemas.microsoft.com/office/drawing/2014/main" id="{AB973272-A51A-E042-AE45-F08BC05E0140}"/>
              </a:ext>
            </a:extLst>
          </p:cNvPr>
          <p:cNvSpPr>
            <a:spLocks noGrp="1"/>
          </p:cNvSpPr>
          <p:nvPr>
            <p:ph idx="1"/>
          </p:nvPr>
        </p:nvSpPr>
        <p:spPr>
          <a:xfrm>
            <a:off x="574851" y="1294430"/>
            <a:ext cx="9905998" cy="3124201"/>
          </a:xfrm>
        </p:spPr>
        <p:txBody>
          <a:bodyPr>
            <a:noAutofit/>
          </a:bodyPr>
          <a:lstStyle/>
          <a:p>
            <a:r>
              <a:rPr lang="en-US" sz="2800" dirty="0"/>
              <a:t>Heterosexual intercourse as a male </a:t>
            </a:r>
          </a:p>
          <a:p>
            <a:pPr marL="0" indent="0">
              <a:buNone/>
            </a:pPr>
            <a:r>
              <a:rPr lang="en-US" sz="2800" dirty="0"/>
              <a:t>	prerogative– a reward or entitlement?</a:t>
            </a:r>
          </a:p>
          <a:p>
            <a:r>
              <a:rPr lang="en-US" sz="2800" dirty="0"/>
              <a:t>But sex with whom?</a:t>
            </a:r>
          </a:p>
          <a:p>
            <a:r>
              <a:rPr lang="en-US" sz="2800" dirty="0"/>
              <a:t>Spouses?</a:t>
            </a:r>
          </a:p>
          <a:p>
            <a:r>
              <a:rPr lang="en-US" sz="2800" dirty="0"/>
              <a:t>Partners of the same sex?</a:t>
            </a:r>
          </a:p>
          <a:p>
            <a:r>
              <a:rPr lang="en-US" sz="2800" dirty="0"/>
              <a:t>Commercial sex-workers?</a:t>
            </a:r>
          </a:p>
          <a:p>
            <a:r>
              <a:rPr lang="en-US" sz="2800" dirty="0"/>
              <a:t>Sex as a public health problem</a:t>
            </a:r>
          </a:p>
          <a:p>
            <a:r>
              <a:rPr lang="en-US" sz="2800" dirty="0"/>
              <a:t>Sex as a public relations problem</a:t>
            </a:r>
          </a:p>
          <a:p>
            <a:r>
              <a:rPr lang="en-US" sz="2800" dirty="0"/>
              <a:t>Sex as a command problem</a:t>
            </a:r>
          </a:p>
        </p:txBody>
      </p:sp>
      <p:pic>
        <p:nvPicPr>
          <p:cNvPr id="6" name="Picture 5">
            <a:extLst>
              <a:ext uri="{FF2B5EF4-FFF2-40B4-BE49-F238E27FC236}">
                <a16:creationId xmlns:a16="http://schemas.microsoft.com/office/drawing/2014/main" id="{17A6D318-614B-A74E-AA8D-89C48AFE0DC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57176" y="1083879"/>
            <a:ext cx="4334824" cy="5774121"/>
          </a:xfrm>
          <a:prstGeom prst="rect">
            <a:avLst/>
          </a:prstGeom>
        </p:spPr>
      </p:pic>
    </p:spTree>
    <p:extLst>
      <p:ext uri="{BB962C8B-B14F-4D97-AF65-F5344CB8AC3E}">
        <p14:creationId xmlns:p14="http://schemas.microsoft.com/office/powerpoint/2010/main" val="2900294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EE91C-9CCA-BE43-9CE9-A0284216FF7D}"/>
              </a:ext>
            </a:extLst>
          </p:cNvPr>
          <p:cNvSpPr>
            <a:spLocks noGrp="1"/>
          </p:cNvSpPr>
          <p:nvPr>
            <p:ph type="title"/>
          </p:nvPr>
        </p:nvSpPr>
        <p:spPr>
          <a:xfrm>
            <a:off x="313899" y="72420"/>
            <a:ext cx="12201098" cy="1905000"/>
          </a:xfrm>
        </p:spPr>
        <p:txBody>
          <a:bodyPr/>
          <a:lstStyle/>
          <a:p>
            <a:r>
              <a:rPr lang="en-US" b="1" dirty="0"/>
              <a:t>Sex/crime: the Uniform Code of</a:t>
            </a:r>
            <a:br>
              <a:rPr lang="en-US" b="1" dirty="0"/>
            </a:br>
            <a:r>
              <a:rPr lang="en-US" b="1" dirty="0"/>
              <a:t>Military Justice (UCMJ)</a:t>
            </a:r>
          </a:p>
        </p:txBody>
      </p:sp>
      <p:sp>
        <p:nvSpPr>
          <p:cNvPr id="5" name="Content Placeholder 4">
            <a:extLst>
              <a:ext uri="{FF2B5EF4-FFF2-40B4-BE49-F238E27FC236}">
                <a16:creationId xmlns:a16="http://schemas.microsoft.com/office/drawing/2014/main" id="{CAB94F6D-9333-9E43-AA2A-2C299518A696}"/>
              </a:ext>
            </a:extLst>
          </p:cNvPr>
          <p:cNvSpPr>
            <a:spLocks noGrp="1"/>
          </p:cNvSpPr>
          <p:nvPr>
            <p:ph idx="1"/>
          </p:nvPr>
        </p:nvSpPr>
        <p:spPr>
          <a:xfrm>
            <a:off x="313899" y="1865379"/>
            <a:ext cx="7565879" cy="5008729"/>
          </a:xfrm>
        </p:spPr>
        <p:txBody>
          <a:bodyPr>
            <a:normAutofit/>
          </a:bodyPr>
          <a:lstStyle/>
          <a:p>
            <a:r>
              <a:rPr lang="en-US" dirty="0"/>
              <a:t>s</a:t>
            </a:r>
            <a:r>
              <a:rPr lang="en-US" sz="2800" dirty="0"/>
              <a:t>ame-sex intercourse (until repeal of </a:t>
            </a:r>
            <a:r>
              <a:rPr lang="en-US" dirty="0"/>
              <a:t>DADT</a:t>
            </a:r>
            <a:r>
              <a:rPr lang="en-US" sz="2800" dirty="0"/>
              <a:t>)</a:t>
            </a:r>
          </a:p>
          <a:p>
            <a:r>
              <a:rPr lang="en-US" dirty="0"/>
              <a:t>‘</a:t>
            </a:r>
            <a:r>
              <a:rPr lang="en-US" sz="2800" dirty="0"/>
              <a:t>sodomy</a:t>
            </a:r>
            <a:r>
              <a:rPr lang="en-US" dirty="0"/>
              <a:t>’</a:t>
            </a:r>
            <a:endParaRPr lang="en-US" sz="2800" dirty="0"/>
          </a:p>
          <a:p>
            <a:r>
              <a:rPr lang="en-US" dirty="0"/>
              <a:t>a</a:t>
            </a:r>
            <a:r>
              <a:rPr lang="en-US" sz="2800" dirty="0"/>
              <a:t>dultery (shifting definitions)</a:t>
            </a:r>
          </a:p>
          <a:p>
            <a:r>
              <a:rPr lang="en-US" sz="2800" dirty="0"/>
              <a:t>bigamy</a:t>
            </a:r>
          </a:p>
          <a:p>
            <a:r>
              <a:rPr lang="en-US" sz="2800" dirty="0"/>
              <a:t>‘pandering</a:t>
            </a:r>
            <a:r>
              <a:rPr lang="en-US" dirty="0"/>
              <a:t>’</a:t>
            </a:r>
            <a:endParaRPr lang="en-US" sz="2800" dirty="0"/>
          </a:p>
          <a:p>
            <a:r>
              <a:rPr lang="en-US" dirty="0"/>
              <a:t>‘c</a:t>
            </a:r>
            <a:r>
              <a:rPr lang="en-US" sz="2800" dirty="0"/>
              <a:t>onsorting with notorious prostitutes’</a:t>
            </a:r>
          </a:p>
          <a:p>
            <a:r>
              <a:rPr lang="en-US" sz="2800" dirty="0"/>
              <a:t>voyeurism</a:t>
            </a:r>
          </a:p>
          <a:p>
            <a:r>
              <a:rPr lang="en-US" dirty="0"/>
              <a:t>s</a:t>
            </a:r>
            <a:r>
              <a:rPr lang="en-US" sz="2800" dirty="0"/>
              <a:t>exual assault/rape</a:t>
            </a:r>
          </a:p>
        </p:txBody>
      </p:sp>
      <p:pic>
        <p:nvPicPr>
          <p:cNvPr id="6" name="Picture 5">
            <a:extLst>
              <a:ext uri="{FF2B5EF4-FFF2-40B4-BE49-F238E27FC236}">
                <a16:creationId xmlns:a16="http://schemas.microsoft.com/office/drawing/2014/main" id="{D1C3CD14-FE17-EC44-B618-35C65D78FCD2}"/>
              </a:ext>
            </a:extLst>
          </p:cNvPr>
          <p:cNvPicPr>
            <a:picLocks noChangeAspect="1"/>
          </p:cNvPicPr>
          <p:nvPr/>
        </p:nvPicPr>
        <p:blipFill>
          <a:blip r:embed="rId2"/>
          <a:stretch>
            <a:fillRect/>
          </a:stretch>
        </p:blipFill>
        <p:spPr>
          <a:xfrm>
            <a:off x="8324586" y="72420"/>
            <a:ext cx="3810547" cy="3654661"/>
          </a:xfrm>
          <a:prstGeom prst="rect">
            <a:avLst/>
          </a:prstGeom>
        </p:spPr>
      </p:pic>
      <p:sp>
        <p:nvSpPr>
          <p:cNvPr id="7" name="Rectangle 6">
            <a:extLst>
              <a:ext uri="{FF2B5EF4-FFF2-40B4-BE49-F238E27FC236}">
                <a16:creationId xmlns:a16="http://schemas.microsoft.com/office/drawing/2014/main" id="{AB6C30B8-FB0F-0243-A391-4F5999B03789}"/>
              </a:ext>
            </a:extLst>
          </p:cNvPr>
          <p:cNvSpPr/>
          <p:nvPr/>
        </p:nvSpPr>
        <p:spPr>
          <a:xfrm>
            <a:off x="8324586" y="3290500"/>
            <a:ext cx="3924279" cy="276999"/>
          </a:xfrm>
          <a:prstGeom prst="rect">
            <a:avLst/>
          </a:prstGeom>
        </p:spPr>
        <p:txBody>
          <a:bodyPr wrap="none">
            <a:spAutoFit/>
          </a:bodyPr>
          <a:lstStyle/>
          <a:p>
            <a:r>
              <a:rPr lang="en-GB" sz="1200" dirty="0">
                <a:latin typeface="Arial" panose="020B0604020202020204" pitchFamily="34" charset="0"/>
              </a:rPr>
              <a:t>Gen. David Petraeus with </a:t>
            </a:r>
            <a:r>
              <a:rPr lang="en-GB" sz="1200" dirty="0">
                <a:latin typeface="Arial" panose="020B0604020202020204" pitchFamily="34" charset="0"/>
                <a:hlinkClick r:id="rId3" tooltip="Paula Broadwell">
                  <a:extLst>
                    <a:ext uri="{A12FA001-AC4F-418D-AE19-62706E023703}">
                      <ahyp:hlinkClr xmlns:ahyp="http://schemas.microsoft.com/office/drawing/2018/hyperlinkcolor" val="tx"/>
                    </a:ext>
                  </a:extLst>
                </a:hlinkClick>
              </a:rPr>
              <a:t>Paula Broadwell</a:t>
            </a:r>
            <a:r>
              <a:rPr lang="en-GB" sz="1200" dirty="0">
                <a:latin typeface="Arial" panose="020B0604020202020204" pitchFamily="34" charset="0"/>
              </a:rPr>
              <a:t> in July 2011</a:t>
            </a:r>
            <a:endParaRPr lang="en-US" sz="1200" dirty="0"/>
          </a:p>
        </p:txBody>
      </p:sp>
      <p:pic>
        <p:nvPicPr>
          <p:cNvPr id="8194" name="Picture 2" descr="upload.wikimedia.org/wikipedia/commons/b/b6/Van...">
            <a:extLst>
              <a:ext uri="{FF2B5EF4-FFF2-40B4-BE49-F238E27FC236}">
                <a16:creationId xmlns:a16="http://schemas.microsoft.com/office/drawing/2014/main" id="{981E311F-53A1-EE4D-80C5-2126F54E5DB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556505" y="3683150"/>
            <a:ext cx="2635495" cy="319095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E8BD0C3-EB46-2F44-9D35-EC9F22E5B680}"/>
              </a:ext>
            </a:extLst>
          </p:cNvPr>
          <p:cNvSpPr txBox="1"/>
          <p:nvPr/>
        </p:nvSpPr>
        <p:spPr>
          <a:xfrm>
            <a:off x="6519552" y="4985341"/>
            <a:ext cx="6608550" cy="1200329"/>
          </a:xfrm>
          <a:prstGeom prst="rect">
            <a:avLst/>
          </a:prstGeom>
          <a:noFill/>
        </p:spPr>
        <p:txBody>
          <a:bodyPr wrap="square" rtlCol="0">
            <a:spAutoFit/>
          </a:bodyPr>
          <a:lstStyle/>
          <a:p>
            <a:r>
              <a:rPr lang="en-US" dirty="0"/>
              <a:t>Army </a:t>
            </a:r>
            <a:r>
              <a:rPr lang="en-US" dirty="0" err="1"/>
              <a:t>spc</a:t>
            </a:r>
            <a:r>
              <a:rPr lang="en-US" dirty="0"/>
              <a:t> Vanessa Guillen,</a:t>
            </a:r>
          </a:p>
          <a:p>
            <a:r>
              <a:rPr lang="en-US" dirty="0"/>
              <a:t>murdered by a colleague </a:t>
            </a:r>
          </a:p>
          <a:p>
            <a:r>
              <a:rPr lang="en-US" dirty="0"/>
              <a:t>near Fort Hood, 2020</a:t>
            </a:r>
          </a:p>
          <a:p>
            <a:endParaRPr lang="en-US" dirty="0"/>
          </a:p>
        </p:txBody>
      </p:sp>
      <p:sp>
        <p:nvSpPr>
          <p:cNvPr id="4" name="Rectangle 3">
            <a:extLst>
              <a:ext uri="{FF2B5EF4-FFF2-40B4-BE49-F238E27FC236}">
                <a16:creationId xmlns:a16="http://schemas.microsoft.com/office/drawing/2014/main" id="{90181F2F-AFC2-354F-BAFA-64C026EF6E37}"/>
              </a:ext>
            </a:extLst>
          </p:cNvPr>
          <p:cNvSpPr/>
          <p:nvPr/>
        </p:nvSpPr>
        <p:spPr>
          <a:xfrm>
            <a:off x="3366448" y="6080913"/>
            <a:ext cx="6096000" cy="1200329"/>
          </a:xfrm>
          <a:prstGeom prst="rect">
            <a:avLst/>
          </a:prstGeom>
        </p:spPr>
        <p:txBody>
          <a:bodyPr>
            <a:spAutoFit/>
          </a:bodyPr>
          <a:lstStyle/>
          <a:p>
            <a:r>
              <a:rPr lang="en-US" dirty="0">
                <a:hlinkClick r:id="rId5"/>
              </a:rPr>
              <a:t>https://www.nytimes.com/2020/07/31/podcasts/the-daily/vanessa-guillen-military-metoo.html</a:t>
            </a:r>
            <a:endParaRPr lang="en-US" dirty="0"/>
          </a:p>
          <a:p>
            <a:endParaRPr lang="en-US" dirty="0"/>
          </a:p>
          <a:p>
            <a:endParaRPr lang="en-US" dirty="0"/>
          </a:p>
        </p:txBody>
      </p:sp>
    </p:spTree>
    <p:extLst>
      <p:ext uri="{BB962C8B-B14F-4D97-AF65-F5344CB8AC3E}">
        <p14:creationId xmlns:p14="http://schemas.microsoft.com/office/powerpoint/2010/main" val="10162805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FDD49F-D992-9D4B-AA8B-E2913B515524}"/>
              </a:ext>
            </a:extLst>
          </p:cNvPr>
          <p:cNvSpPr>
            <a:spLocks noGrp="1"/>
          </p:cNvSpPr>
          <p:nvPr>
            <p:ph type="title"/>
          </p:nvPr>
        </p:nvSpPr>
        <p:spPr>
          <a:xfrm>
            <a:off x="838200" y="1412488"/>
            <a:ext cx="3220849" cy="4363844"/>
          </a:xfrm>
        </p:spPr>
        <p:txBody>
          <a:bodyPr anchor="t">
            <a:normAutofit/>
          </a:bodyPr>
          <a:lstStyle/>
          <a:p>
            <a:r>
              <a:rPr lang="en-US" sz="4000" b="1" dirty="0">
                <a:solidFill>
                  <a:srgbClr val="FFFFFF"/>
                </a:solidFill>
              </a:rPr>
              <a:t>Part 1: </a:t>
            </a:r>
            <a:r>
              <a:rPr lang="en-GB" sz="4000" b="1" dirty="0">
                <a:solidFill>
                  <a:srgbClr val="FFFFFF"/>
                </a:solidFill>
                <a:effectLst/>
              </a:rPr>
              <a:t>Hetero-normativity and the US military</a:t>
            </a:r>
            <a:endParaRPr lang="en-US" sz="4000" dirty="0">
              <a:solidFill>
                <a:srgbClr val="FFFFFF"/>
              </a:solidFill>
            </a:endParaRPr>
          </a:p>
        </p:txBody>
      </p:sp>
      <p:sp>
        <p:nvSpPr>
          <p:cNvPr id="4" name="Content Placeholder 3">
            <a:extLst>
              <a:ext uri="{FF2B5EF4-FFF2-40B4-BE49-F238E27FC236}">
                <a16:creationId xmlns:a16="http://schemas.microsoft.com/office/drawing/2014/main" id="{C08B617C-1B8E-1B42-BAA7-17F975D84C38}"/>
              </a:ext>
            </a:extLst>
          </p:cNvPr>
          <p:cNvSpPr>
            <a:spLocks noGrp="1"/>
          </p:cNvSpPr>
          <p:nvPr>
            <p:ph sz="half" idx="1"/>
          </p:nvPr>
        </p:nvSpPr>
        <p:spPr>
          <a:xfrm>
            <a:off x="4380855" y="1412489"/>
            <a:ext cx="3427283" cy="4363844"/>
          </a:xfrm>
        </p:spPr>
        <p:txBody>
          <a:bodyPr>
            <a:normAutofit/>
          </a:bodyPr>
          <a:lstStyle/>
          <a:p>
            <a:r>
              <a:rPr lang="en-GB" sz="2000" b="1"/>
              <a:t>L</a:t>
            </a:r>
            <a:r>
              <a:rPr lang="en-GB" sz="2000" b="1">
                <a:effectLst/>
              </a:rPr>
              <a:t>ectures</a:t>
            </a:r>
            <a:endParaRPr lang="en-GB" sz="2000">
              <a:effectLst/>
            </a:endParaRPr>
          </a:p>
          <a:p>
            <a:r>
              <a:rPr lang="en-GB" sz="2000">
                <a:effectLst/>
              </a:rPr>
              <a:t>1) Why sex matters in the US military</a:t>
            </a:r>
          </a:p>
          <a:p>
            <a:r>
              <a:rPr lang="en-GB" sz="2000">
                <a:effectLst/>
              </a:rPr>
              <a:t>2) The US military and commercial sex</a:t>
            </a:r>
          </a:p>
          <a:p>
            <a:r>
              <a:rPr lang="en-GB" sz="2000">
                <a:effectLst/>
              </a:rPr>
              <a:t>3) Domestication: a 'family friendly' army?</a:t>
            </a:r>
          </a:p>
          <a:p>
            <a:endParaRPr lang="en-US" sz="2000"/>
          </a:p>
        </p:txBody>
      </p:sp>
      <p:cxnSp>
        <p:nvCxnSpPr>
          <p:cNvPr id="12" name="Straight Connector 11">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4E72D9B8-93B9-0C40-9A0A-B2F5B4F976D4}"/>
              </a:ext>
            </a:extLst>
          </p:cNvPr>
          <p:cNvSpPr>
            <a:spLocks noGrp="1"/>
          </p:cNvSpPr>
          <p:nvPr>
            <p:ph sz="half" idx="2"/>
          </p:nvPr>
        </p:nvSpPr>
        <p:spPr>
          <a:xfrm>
            <a:off x="8451603" y="941001"/>
            <a:ext cx="3197701" cy="4363844"/>
          </a:xfrm>
        </p:spPr>
        <p:txBody>
          <a:bodyPr>
            <a:normAutofit/>
          </a:bodyPr>
          <a:lstStyle/>
          <a:p>
            <a:endParaRPr lang="en-GB" sz="2000" dirty="0">
              <a:effectLst/>
            </a:endParaRPr>
          </a:p>
          <a:p>
            <a:r>
              <a:rPr lang="en-GB" sz="2000" b="1" dirty="0">
                <a:effectLst/>
              </a:rPr>
              <a:t>Seminars</a:t>
            </a:r>
          </a:p>
          <a:p>
            <a:r>
              <a:rPr lang="en-GB" sz="2000" dirty="0">
                <a:effectLst/>
              </a:rPr>
              <a:t>1) </a:t>
            </a:r>
            <a:r>
              <a:rPr lang="en-GB" sz="2000" u="sng" dirty="0">
                <a:effectLst/>
                <a:hlinkClick r:id="rId2"/>
              </a:rPr>
              <a:t>Defining the terms of engagement</a:t>
            </a:r>
            <a:endParaRPr lang="en-GB" sz="2000" dirty="0">
              <a:effectLst/>
            </a:endParaRPr>
          </a:p>
          <a:p>
            <a:r>
              <a:rPr lang="en-GB" sz="2000" dirty="0">
                <a:effectLst/>
              </a:rPr>
              <a:t>2) </a:t>
            </a:r>
            <a:r>
              <a:rPr lang="en-GB" sz="2000" u="sng" dirty="0">
                <a:effectLst/>
                <a:hlinkClick r:id="rId3"/>
              </a:rPr>
              <a:t>Prostitution, rape and resistance to US militarism in Asia</a:t>
            </a:r>
            <a:endParaRPr lang="en-GB" sz="2000" dirty="0">
              <a:effectLst/>
            </a:endParaRPr>
          </a:p>
          <a:p>
            <a:r>
              <a:rPr lang="en-GB" sz="2000" dirty="0">
                <a:effectLst/>
              </a:rPr>
              <a:t>3) </a:t>
            </a:r>
            <a:r>
              <a:rPr lang="en-GB" sz="2000" u="sng" dirty="0">
                <a:effectLst/>
                <a:hlinkClick r:id="rId4"/>
              </a:rPr>
              <a:t>Married in and to the military: 'war brides' and 'army wives'</a:t>
            </a:r>
            <a:endParaRPr lang="en-GB" sz="2000" dirty="0">
              <a:effectLst/>
            </a:endParaRPr>
          </a:p>
          <a:p>
            <a:endParaRPr lang="en-US" sz="2000" dirty="0"/>
          </a:p>
        </p:txBody>
      </p:sp>
    </p:spTree>
    <p:extLst>
      <p:ext uri="{BB962C8B-B14F-4D97-AF65-F5344CB8AC3E}">
        <p14:creationId xmlns:p14="http://schemas.microsoft.com/office/powerpoint/2010/main" val="28453248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82FB4C4-2BFF-884A-A1E2-6758FF7C8F97}"/>
              </a:ext>
            </a:extLst>
          </p:cNvPr>
          <p:cNvSpPr>
            <a:spLocks noGrp="1"/>
          </p:cNvSpPr>
          <p:nvPr>
            <p:ph type="title"/>
          </p:nvPr>
        </p:nvSpPr>
        <p:spPr>
          <a:xfrm>
            <a:off x="838200" y="1412488"/>
            <a:ext cx="2899189" cy="4363844"/>
          </a:xfrm>
        </p:spPr>
        <p:txBody>
          <a:bodyPr anchor="t">
            <a:normAutofit/>
          </a:bodyPr>
          <a:lstStyle/>
          <a:p>
            <a:r>
              <a:rPr lang="en-US" sz="4000" b="1" dirty="0">
                <a:solidFill>
                  <a:srgbClr val="FFFFFF"/>
                </a:solidFill>
              </a:rPr>
              <a:t>Part 2: </a:t>
            </a:r>
            <a:r>
              <a:rPr lang="en-GB" sz="4000" b="1" dirty="0">
                <a:solidFill>
                  <a:srgbClr val="FFFFFF"/>
                </a:solidFill>
                <a:effectLst/>
              </a:rPr>
              <a:t>Gender, sex and soldiering</a:t>
            </a:r>
            <a:endParaRPr lang="en-US" sz="4000" dirty="0">
              <a:solidFill>
                <a:srgbClr val="FFFFFF"/>
              </a:solidFill>
            </a:endParaRPr>
          </a:p>
        </p:txBody>
      </p:sp>
      <p:sp>
        <p:nvSpPr>
          <p:cNvPr id="4" name="Content Placeholder 3">
            <a:extLst>
              <a:ext uri="{FF2B5EF4-FFF2-40B4-BE49-F238E27FC236}">
                <a16:creationId xmlns:a16="http://schemas.microsoft.com/office/drawing/2014/main" id="{ACC62BEF-07F2-F24E-8972-1AA5A4D66857}"/>
              </a:ext>
            </a:extLst>
          </p:cNvPr>
          <p:cNvSpPr>
            <a:spLocks noGrp="1"/>
          </p:cNvSpPr>
          <p:nvPr>
            <p:ph sz="half" idx="1"/>
          </p:nvPr>
        </p:nvSpPr>
        <p:spPr>
          <a:xfrm>
            <a:off x="4380856" y="1059366"/>
            <a:ext cx="3427283" cy="4363844"/>
          </a:xfrm>
        </p:spPr>
        <p:txBody>
          <a:bodyPr>
            <a:normAutofit/>
          </a:bodyPr>
          <a:lstStyle/>
          <a:p>
            <a:endParaRPr lang="en-GB" sz="2000" dirty="0">
              <a:effectLst/>
            </a:endParaRPr>
          </a:p>
          <a:p>
            <a:r>
              <a:rPr lang="en-GB" sz="2000" b="1" dirty="0">
                <a:effectLst/>
              </a:rPr>
              <a:t>Lectures</a:t>
            </a:r>
          </a:p>
          <a:p>
            <a:r>
              <a:rPr lang="en-GB" sz="2000" dirty="0">
                <a:effectLst/>
              </a:rPr>
              <a:t>4) Gender at war in Vietnam</a:t>
            </a:r>
          </a:p>
          <a:p>
            <a:r>
              <a:rPr lang="en-GB" sz="2000" dirty="0">
                <a:effectLst/>
              </a:rPr>
              <a:t>5) Recruitment in the All-Volunteer era</a:t>
            </a:r>
          </a:p>
          <a:p>
            <a:r>
              <a:rPr lang="en-GB" sz="2000" dirty="0">
                <a:effectLst/>
              </a:rPr>
              <a:t>6) Reading Week [no lecture]</a:t>
            </a:r>
          </a:p>
          <a:p>
            <a:r>
              <a:rPr lang="en-GB" sz="2000" dirty="0">
                <a:effectLst/>
              </a:rPr>
              <a:t>7) Women in combat</a:t>
            </a:r>
          </a:p>
          <a:p>
            <a:endParaRPr lang="en-US" sz="2000" dirty="0"/>
          </a:p>
        </p:txBody>
      </p:sp>
      <p:cxnSp>
        <p:nvCxnSpPr>
          <p:cNvPr id="12" name="Straight Connector 11">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AC4F5CEA-77F1-0B41-9D00-1A5C461BF191}"/>
              </a:ext>
            </a:extLst>
          </p:cNvPr>
          <p:cNvSpPr>
            <a:spLocks noGrp="1"/>
          </p:cNvSpPr>
          <p:nvPr>
            <p:ph sz="half" idx="2"/>
          </p:nvPr>
        </p:nvSpPr>
        <p:spPr>
          <a:xfrm>
            <a:off x="8451604" y="1412489"/>
            <a:ext cx="3197701" cy="4363844"/>
          </a:xfrm>
        </p:spPr>
        <p:txBody>
          <a:bodyPr>
            <a:normAutofit/>
          </a:bodyPr>
          <a:lstStyle/>
          <a:p>
            <a:r>
              <a:rPr lang="en-GB" sz="2000" b="1">
                <a:effectLst/>
              </a:rPr>
              <a:t>Seminars</a:t>
            </a:r>
          </a:p>
          <a:p>
            <a:r>
              <a:rPr lang="en-GB" sz="2000">
                <a:effectLst/>
              </a:rPr>
              <a:t>4) </a:t>
            </a:r>
            <a:r>
              <a:rPr lang="en-GB" sz="2000" u="sng">
                <a:effectLst/>
                <a:hlinkClick r:id="rId2"/>
              </a:rPr>
              <a:t>Women's work in Vietnam</a:t>
            </a:r>
            <a:endParaRPr lang="en-GB" sz="2000">
              <a:effectLst/>
            </a:endParaRPr>
          </a:p>
          <a:p>
            <a:r>
              <a:rPr lang="en-GB" sz="2000">
                <a:effectLst/>
              </a:rPr>
              <a:t>5) </a:t>
            </a:r>
            <a:r>
              <a:rPr lang="en-GB" sz="2000" u="sng">
                <a:effectLst/>
                <a:hlinkClick r:id="rId3"/>
              </a:rPr>
              <a:t>Assignment writing workshop</a:t>
            </a:r>
            <a:endParaRPr lang="en-GB" sz="2000">
              <a:effectLst/>
            </a:endParaRPr>
          </a:p>
          <a:p>
            <a:r>
              <a:rPr lang="en-GB" sz="2000">
                <a:effectLst/>
              </a:rPr>
              <a:t>6) Reading Week [no seminar]</a:t>
            </a:r>
          </a:p>
          <a:p>
            <a:r>
              <a:rPr lang="en-GB" sz="2000">
                <a:effectLst/>
              </a:rPr>
              <a:t>7) </a:t>
            </a:r>
            <a:r>
              <a:rPr lang="en-GB" sz="2000" u="sng">
                <a:effectLst/>
                <a:hlinkClick r:id="rId4"/>
              </a:rPr>
              <a:t>The fight over fighting women in Iraq and Afghanistan</a:t>
            </a:r>
            <a:endParaRPr lang="en-GB" sz="2000">
              <a:effectLst/>
            </a:endParaRPr>
          </a:p>
          <a:p>
            <a:pPr marL="0" indent="0">
              <a:buNone/>
            </a:pPr>
            <a:br>
              <a:rPr lang="en-GB" sz="2000"/>
            </a:br>
            <a:endParaRPr lang="en-US" sz="2000"/>
          </a:p>
        </p:txBody>
      </p:sp>
    </p:spTree>
    <p:extLst>
      <p:ext uri="{BB962C8B-B14F-4D97-AF65-F5344CB8AC3E}">
        <p14:creationId xmlns:p14="http://schemas.microsoft.com/office/powerpoint/2010/main" val="30323043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19D6C31-E6E6-4248-BC9F-07AEC51CC8AE}"/>
              </a:ext>
            </a:extLst>
          </p:cNvPr>
          <p:cNvSpPr>
            <a:spLocks noGrp="1"/>
          </p:cNvSpPr>
          <p:nvPr>
            <p:ph type="title"/>
          </p:nvPr>
        </p:nvSpPr>
        <p:spPr>
          <a:xfrm>
            <a:off x="838200" y="1412488"/>
            <a:ext cx="2899189" cy="4363844"/>
          </a:xfrm>
        </p:spPr>
        <p:txBody>
          <a:bodyPr anchor="t">
            <a:normAutofit/>
          </a:bodyPr>
          <a:lstStyle/>
          <a:p>
            <a:r>
              <a:rPr lang="en-US" sz="4000" b="1" dirty="0">
                <a:solidFill>
                  <a:srgbClr val="FFFFFF"/>
                </a:solidFill>
              </a:rPr>
              <a:t>Part 3: </a:t>
            </a:r>
            <a:r>
              <a:rPr lang="en-GB" sz="4000" b="1" dirty="0">
                <a:solidFill>
                  <a:srgbClr val="FFFFFF"/>
                </a:solidFill>
                <a:effectLst/>
              </a:rPr>
              <a:t>Managing sexuality &amp;</a:t>
            </a:r>
            <a:br>
              <a:rPr lang="en-GB" sz="4000" b="1" dirty="0">
                <a:solidFill>
                  <a:srgbClr val="FFFFFF"/>
                </a:solidFill>
                <a:effectLst/>
              </a:rPr>
            </a:br>
            <a:r>
              <a:rPr lang="en-GB" sz="4000" b="1" dirty="0">
                <a:solidFill>
                  <a:srgbClr val="FFFFFF"/>
                </a:solidFill>
                <a:effectLst/>
              </a:rPr>
              <a:t>gender identity in the US military</a:t>
            </a:r>
            <a:endParaRPr lang="en-US" sz="4000" dirty="0">
              <a:solidFill>
                <a:srgbClr val="FFFFFF"/>
              </a:solidFill>
            </a:endParaRPr>
          </a:p>
        </p:txBody>
      </p:sp>
      <p:sp>
        <p:nvSpPr>
          <p:cNvPr id="4" name="Content Placeholder 3">
            <a:extLst>
              <a:ext uri="{FF2B5EF4-FFF2-40B4-BE49-F238E27FC236}">
                <a16:creationId xmlns:a16="http://schemas.microsoft.com/office/drawing/2014/main" id="{C487DE89-5039-E64D-9426-72FE65C83A1A}"/>
              </a:ext>
            </a:extLst>
          </p:cNvPr>
          <p:cNvSpPr>
            <a:spLocks noGrp="1"/>
          </p:cNvSpPr>
          <p:nvPr>
            <p:ph sz="half" idx="1"/>
          </p:nvPr>
        </p:nvSpPr>
        <p:spPr>
          <a:xfrm>
            <a:off x="4380855" y="1412489"/>
            <a:ext cx="3427283" cy="4363844"/>
          </a:xfrm>
        </p:spPr>
        <p:txBody>
          <a:bodyPr>
            <a:normAutofit/>
          </a:bodyPr>
          <a:lstStyle/>
          <a:p>
            <a:r>
              <a:rPr lang="en-GB" sz="2000" b="1" dirty="0">
                <a:effectLst/>
              </a:rPr>
              <a:t>Lectures</a:t>
            </a:r>
          </a:p>
          <a:p>
            <a:r>
              <a:rPr lang="en-GB" sz="2000" dirty="0">
                <a:effectLst/>
              </a:rPr>
              <a:t>8) The queerness of the military</a:t>
            </a:r>
          </a:p>
          <a:p>
            <a:r>
              <a:rPr lang="en-GB" sz="2000" dirty="0">
                <a:effectLst/>
              </a:rPr>
              <a:t>9) Sexual violence: </a:t>
            </a:r>
          </a:p>
          <a:p>
            <a:pPr marL="0" indent="0">
              <a:buNone/>
            </a:pPr>
            <a:r>
              <a:rPr lang="en-GB" sz="2000" dirty="0">
                <a:effectLst/>
              </a:rPr>
              <a:t>	an invisible war?</a:t>
            </a:r>
          </a:p>
          <a:p>
            <a:r>
              <a:rPr lang="en-GB" sz="2000" dirty="0">
                <a:effectLst/>
              </a:rPr>
              <a:t>10) Transgender service</a:t>
            </a:r>
          </a:p>
          <a:p>
            <a:endParaRPr lang="en-US" sz="2000" dirty="0"/>
          </a:p>
        </p:txBody>
      </p:sp>
      <p:cxnSp>
        <p:nvCxnSpPr>
          <p:cNvPr id="12" name="Straight Connector 11">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4A926517-CEA8-434C-9B37-8C8723FC68FD}"/>
              </a:ext>
            </a:extLst>
          </p:cNvPr>
          <p:cNvSpPr>
            <a:spLocks noGrp="1"/>
          </p:cNvSpPr>
          <p:nvPr>
            <p:ph sz="half" idx="2"/>
          </p:nvPr>
        </p:nvSpPr>
        <p:spPr>
          <a:xfrm>
            <a:off x="8451604" y="1412489"/>
            <a:ext cx="3197701" cy="4363844"/>
          </a:xfrm>
        </p:spPr>
        <p:txBody>
          <a:bodyPr>
            <a:normAutofit/>
          </a:bodyPr>
          <a:lstStyle/>
          <a:p>
            <a:r>
              <a:rPr lang="en-GB" sz="2000" b="1" dirty="0">
                <a:effectLst/>
              </a:rPr>
              <a:t>Seminars</a:t>
            </a:r>
          </a:p>
          <a:p>
            <a:r>
              <a:rPr lang="en-GB" sz="2000" dirty="0">
                <a:effectLst/>
              </a:rPr>
              <a:t>8) </a:t>
            </a:r>
            <a:r>
              <a:rPr lang="en-GB" sz="2000" u="sng" dirty="0">
                <a:effectLst/>
                <a:hlinkClick r:id="rId2"/>
              </a:rPr>
              <a:t>DADT and its repeal</a:t>
            </a:r>
            <a:endParaRPr lang="en-GB" sz="2000" dirty="0">
              <a:effectLst/>
            </a:endParaRPr>
          </a:p>
          <a:p>
            <a:r>
              <a:rPr lang="en-GB" sz="2000" dirty="0">
                <a:effectLst/>
              </a:rPr>
              <a:t>9) </a:t>
            </a:r>
            <a:r>
              <a:rPr lang="en-GB" sz="2000" u="sng" dirty="0">
                <a:effectLst/>
                <a:hlinkClick r:id="rId3"/>
              </a:rPr>
              <a:t>Rape and sexual violence within the US military</a:t>
            </a:r>
            <a:endParaRPr lang="en-GB" sz="2000" dirty="0">
              <a:effectLst/>
            </a:endParaRPr>
          </a:p>
          <a:p>
            <a:r>
              <a:rPr lang="en-GB" sz="2000" dirty="0">
                <a:effectLst/>
              </a:rPr>
              <a:t>10) </a:t>
            </a:r>
            <a:r>
              <a:rPr lang="en-GB" sz="2000" u="sng" dirty="0">
                <a:effectLst/>
                <a:hlinkClick r:id="rId4"/>
              </a:rPr>
              <a:t>Conclusions?</a:t>
            </a:r>
            <a:endParaRPr lang="en-GB" sz="2000" dirty="0">
              <a:effectLst/>
            </a:endParaRPr>
          </a:p>
          <a:p>
            <a:endParaRPr lang="en-GB" sz="2000" dirty="0">
              <a:effectLst/>
            </a:endParaRPr>
          </a:p>
          <a:p>
            <a:endParaRPr lang="en-US" sz="2000" dirty="0"/>
          </a:p>
        </p:txBody>
      </p:sp>
    </p:spTree>
    <p:extLst>
      <p:ext uri="{BB962C8B-B14F-4D97-AF65-F5344CB8AC3E}">
        <p14:creationId xmlns:p14="http://schemas.microsoft.com/office/powerpoint/2010/main" val="2313153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A96D360-B878-BB41-A9CD-5A9D671FC670}"/>
              </a:ext>
            </a:extLst>
          </p:cNvPr>
          <p:cNvSpPr/>
          <p:nvPr/>
        </p:nvSpPr>
        <p:spPr>
          <a:xfrm>
            <a:off x="278780" y="850726"/>
            <a:ext cx="5776332" cy="6186309"/>
          </a:xfrm>
          <a:prstGeom prst="rect">
            <a:avLst/>
          </a:prstGeom>
        </p:spPr>
        <p:txBody>
          <a:bodyPr wrap="square">
            <a:spAutoFit/>
          </a:bodyPr>
          <a:lstStyle/>
          <a:p>
            <a:r>
              <a:rPr lang="en-GB" dirty="0"/>
              <a:t>‘In his 2024 book, “The War on Warriors,” Mr. </a:t>
            </a:r>
            <a:r>
              <a:rPr lang="en-GB" dirty="0" err="1"/>
              <a:t>Hegseth</a:t>
            </a:r>
            <a:r>
              <a:rPr lang="en-GB" dirty="0"/>
              <a:t> maintained that women were not mentally suited to combat roles. </a:t>
            </a:r>
            <a:r>
              <a:rPr lang="en-GB" b="1" dirty="0">
                <a:solidFill>
                  <a:schemeClr val="tx2"/>
                </a:solidFill>
              </a:rPr>
              <a:t>“Women bring life into the world,”</a:t>
            </a:r>
            <a:r>
              <a:rPr lang="en-GB" dirty="0"/>
              <a:t> he wrote. </a:t>
            </a:r>
            <a:r>
              <a:rPr lang="en-GB" b="1" dirty="0">
                <a:solidFill>
                  <a:schemeClr val="tx2"/>
                </a:solidFill>
              </a:rPr>
              <a:t>“Their role in war is to make it a less deathly experience.”</a:t>
            </a:r>
          </a:p>
          <a:p>
            <a:endParaRPr lang="en-GB" dirty="0"/>
          </a:p>
          <a:p>
            <a:r>
              <a:rPr lang="en-GB" dirty="0"/>
              <a:t>In his speech to the generals, Mr. </a:t>
            </a:r>
            <a:r>
              <a:rPr lang="en-GB" dirty="0" err="1"/>
              <a:t>Hegseth</a:t>
            </a:r>
            <a:r>
              <a:rPr lang="en-GB" dirty="0"/>
              <a:t> struck a slightly different tone, arguing that the military had improperly loosened standards to accommodate women who may not be as able to carry a rucksack or lift a casualty on the battlefield.</a:t>
            </a:r>
          </a:p>
          <a:p>
            <a:endParaRPr lang="en-GB" dirty="0"/>
          </a:p>
          <a:p>
            <a:r>
              <a:rPr lang="en-GB" b="1" dirty="0">
                <a:solidFill>
                  <a:schemeClr val="tx2"/>
                </a:solidFill>
              </a:rPr>
              <a:t>“War does not care if you’re a man or a woman,”</a:t>
            </a:r>
            <a:r>
              <a:rPr lang="en-GB" dirty="0"/>
              <a:t> Mr. </a:t>
            </a:r>
            <a:r>
              <a:rPr lang="en-GB" dirty="0" err="1"/>
              <a:t>Hegseth</a:t>
            </a:r>
            <a:r>
              <a:rPr lang="en-GB" dirty="0"/>
              <a:t> said. “Neither does the enemy.”</a:t>
            </a:r>
          </a:p>
          <a:p>
            <a:endParaRPr lang="en-GB" dirty="0"/>
          </a:p>
          <a:p>
            <a:r>
              <a:rPr lang="en-GB" dirty="0"/>
              <a:t>But he insisted that he did not want to prevent women from serving in combat roles. Rather, Mr. </a:t>
            </a:r>
            <a:r>
              <a:rPr lang="en-GB" dirty="0" err="1"/>
              <a:t>Hegseth</a:t>
            </a:r>
            <a:r>
              <a:rPr lang="en-GB" dirty="0"/>
              <a:t> said, </a:t>
            </a:r>
            <a:r>
              <a:rPr lang="en-GB" b="1" dirty="0">
                <a:solidFill>
                  <a:schemeClr val="tx2"/>
                </a:solidFill>
              </a:rPr>
              <a:t>he wanted to hold them to the “highest male standard.”</a:t>
            </a:r>
          </a:p>
          <a:p>
            <a:endParaRPr lang="en-GB" dirty="0"/>
          </a:p>
          <a:p>
            <a:r>
              <a:rPr lang="en-GB" dirty="0"/>
              <a:t>“If that means no women qualify for some combat jobs, so be it,” he added.’</a:t>
            </a:r>
          </a:p>
        </p:txBody>
      </p:sp>
      <p:pic>
        <p:nvPicPr>
          <p:cNvPr id="6" name="Picture 5">
            <a:extLst>
              <a:ext uri="{FF2B5EF4-FFF2-40B4-BE49-F238E27FC236}">
                <a16:creationId xmlns:a16="http://schemas.microsoft.com/office/drawing/2014/main" id="{109BAFCE-32BD-EB4A-9C6E-33505D0A9CB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14785" y="1683834"/>
            <a:ext cx="5876854" cy="3914076"/>
          </a:xfrm>
          <a:prstGeom prst="rect">
            <a:avLst/>
          </a:prstGeom>
        </p:spPr>
      </p:pic>
      <p:sp>
        <p:nvSpPr>
          <p:cNvPr id="7" name="Rectangle 6">
            <a:extLst>
              <a:ext uri="{FF2B5EF4-FFF2-40B4-BE49-F238E27FC236}">
                <a16:creationId xmlns:a16="http://schemas.microsoft.com/office/drawing/2014/main" id="{E44B83CE-D64F-B346-B0CD-2DF261FEF293}"/>
              </a:ext>
            </a:extLst>
          </p:cNvPr>
          <p:cNvSpPr/>
          <p:nvPr/>
        </p:nvSpPr>
        <p:spPr>
          <a:xfrm>
            <a:off x="6096000" y="5687551"/>
            <a:ext cx="6096000" cy="1354217"/>
          </a:xfrm>
          <a:prstGeom prst="rect">
            <a:avLst/>
          </a:prstGeom>
        </p:spPr>
        <p:txBody>
          <a:bodyPr>
            <a:spAutoFit/>
          </a:bodyPr>
          <a:lstStyle/>
          <a:p>
            <a:r>
              <a:rPr lang="en-GB" sz="1400" dirty="0"/>
              <a:t>‘</a:t>
            </a:r>
            <a:r>
              <a:rPr lang="en-GB" sz="1400" dirty="0" err="1"/>
              <a:t>Defense</a:t>
            </a:r>
            <a:r>
              <a:rPr lang="en-GB" sz="1400" dirty="0"/>
              <a:t> Secretary Pete </a:t>
            </a:r>
            <a:r>
              <a:rPr lang="en-GB" sz="1400" dirty="0" err="1"/>
              <a:t>Hegseth’s</a:t>
            </a:r>
            <a:r>
              <a:rPr lang="en-GB" sz="1400" dirty="0"/>
              <a:t> vision of the military and what it should be was almost entirely defined by his 12 months of service in Iraq and his experience as a major in the Army National Guard’. Credit...Doug Mills/The New York Times</a:t>
            </a:r>
          </a:p>
          <a:p>
            <a:r>
              <a:rPr lang="en-GB" sz="1200" dirty="0">
                <a:hlinkClick r:id="rId3"/>
              </a:rPr>
              <a:t>https://www.nytimes.com/2025/09/30/us/politics/hegseth-military-officers.html</a:t>
            </a:r>
            <a:endParaRPr lang="en-GB" sz="1200" dirty="0"/>
          </a:p>
          <a:p>
            <a:endParaRPr lang="en-GB" sz="1400" dirty="0"/>
          </a:p>
        </p:txBody>
      </p:sp>
      <p:sp>
        <p:nvSpPr>
          <p:cNvPr id="8" name="Rectangle 7">
            <a:extLst>
              <a:ext uri="{FF2B5EF4-FFF2-40B4-BE49-F238E27FC236}">
                <a16:creationId xmlns:a16="http://schemas.microsoft.com/office/drawing/2014/main" id="{53E0A1EA-992E-3544-BFDC-ED304FEA95FA}"/>
              </a:ext>
            </a:extLst>
          </p:cNvPr>
          <p:cNvSpPr/>
          <p:nvPr/>
        </p:nvSpPr>
        <p:spPr>
          <a:xfrm>
            <a:off x="278780" y="202284"/>
            <a:ext cx="11095464" cy="461665"/>
          </a:xfrm>
          <a:prstGeom prst="rect">
            <a:avLst/>
          </a:prstGeom>
        </p:spPr>
        <p:txBody>
          <a:bodyPr wrap="square">
            <a:spAutoFit/>
          </a:bodyPr>
          <a:lstStyle/>
          <a:p>
            <a:r>
              <a:rPr lang="en-GB" sz="2400" b="1" dirty="0"/>
              <a:t>‘A Novice </a:t>
            </a:r>
            <a:r>
              <a:rPr lang="en-GB" sz="2400" b="1" dirty="0" err="1"/>
              <a:t>Defense</a:t>
            </a:r>
            <a:r>
              <a:rPr lang="en-GB" sz="2400" b="1" dirty="0"/>
              <a:t> Secretary Lectures the Brass on What It Takes to Win’</a:t>
            </a:r>
          </a:p>
        </p:txBody>
      </p:sp>
      <p:sp>
        <p:nvSpPr>
          <p:cNvPr id="9" name="Rectangle 8">
            <a:extLst>
              <a:ext uri="{FF2B5EF4-FFF2-40B4-BE49-F238E27FC236}">
                <a16:creationId xmlns:a16="http://schemas.microsoft.com/office/drawing/2014/main" id="{BA64CA45-7388-114E-814F-05DBDCB1E783}"/>
              </a:ext>
            </a:extLst>
          </p:cNvPr>
          <p:cNvSpPr/>
          <p:nvPr/>
        </p:nvSpPr>
        <p:spPr>
          <a:xfrm>
            <a:off x="6214785" y="850726"/>
            <a:ext cx="3520516" cy="646331"/>
          </a:xfrm>
          <a:prstGeom prst="rect">
            <a:avLst/>
          </a:prstGeom>
        </p:spPr>
        <p:txBody>
          <a:bodyPr wrap="none">
            <a:spAutoFit/>
          </a:bodyPr>
          <a:lstStyle/>
          <a:p>
            <a:r>
              <a:rPr lang="en-GB" b="1" dirty="0"/>
              <a:t>Greg Jaffe,</a:t>
            </a:r>
          </a:p>
          <a:p>
            <a:r>
              <a:rPr lang="en-GB" b="1" i="1" dirty="0"/>
              <a:t>New York Times</a:t>
            </a:r>
            <a:r>
              <a:rPr lang="en-GB" b="1" dirty="0"/>
              <a:t>, 30 Sept. 2025</a:t>
            </a:r>
          </a:p>
        </p:txBody>
      </p:sp>
    </p:spTree>
    <p:extLst>
      <p:ext uri="{BB962C8B-B14F-4D97-AF65-F5344CB8AC3E}">
        <p14:creationId xmlns:p14="http://schemas.microsoft.com/office/powerpoint/2010/main" val="1216156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S military in Germany: What you need to know | Germany | News and in-depth  reporting from Berlin and beyond | DW | 16.06.2020">
            <a:extLst>
              <a:ext uri="{FF2B5EF4-FFF2-40B4-BE49-F238E27FC236}">
                <a16:creationId xmlns:a16="http://schemas.microsoft.com/office/drawing/2014/main" id="{5FF801EE-005C-1245-A655-30907438E2BB}"/>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a:ext>
            </a:extLst>
          </a:blip>
          <a:srcRect/>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2CD5ADCB-CF8C-A549-B4B1-C54ABEE0D12E}"/>
              </a:ext>
            </a:extLst>
          </p:cNvPr>
          <p:cNvSpPr>
            <a:spLocks noGrp="1"/>
          </p:cNvSpPr>
          <p:nvPr>
            <p:ph type="title"/>
          </p:nvPr>
        </p:nvSpPr>
        <p:spPr>
          <a:xfrm>
            <a:off x="1524000" y="1122362"/>
            <a:ext cx="9144000" cy="2900518"/>
          </a:xfrm>
        </p:spPr>
        <p:txBody>
          <a:bodyPr vert="horz" lIns="91440" tIns="45720" rIns="91440" bIns="45720" rtlCol="0" anchor="b">
            <a:normAutofit/>
          </a:bodyPr>
          <a:lstStyle/>
          <a:p>
            <a:pPr algn="ctr"/>
            <a:r>
              <a:rPr lang="en-US">
                <a:solidFill>
                  <a:srgbClr val="FFFFFF"/>
                </a:solidFill>
                <a:effectLst>
                  <a:glow rad="38100">
                    <a:schemeClr val="bg1">
                      <a:lumMod val="65000"/>
                      <a:lumOff val="35000"/>
                      <a:alpha val="50000"/>
                    </a:schemeClr>
                  </a:glow>
                  <a:outerShdw blurRad="28575" dist="31750" dir="13200000" algn="tl" rotWithShape="0">
                    <a:srgbClr val="000000">
                      <a:alpha val="25000"/>
                    </a:srgbClr>
                  </a:outerShdw>
                </a:effectLst>
              </a:rPr>
              <a:t>About the US military</a:t>
            </a:r>
          </a:p>
        </p:txBody>
      </p:sp>
      <p:sp>
        <p:nvSpPr>
          <p:cNvPr id="5" name="Text Placeholder 4">
            <a:extLst>
              <a:ext uri="{FF2B5EF4-FFF2-40B4-BE49-F238E27FC236}">
                <a16:creationId xmlns:a16="http://schemas.microsoft.com/office/drawing/2014/main" id="{43CEA6AB-6FD1-6242-AA01-ED302D1A3091}"/>
              </a:ext>
            </a:extLst>
          </p:cNvPr>
          <p:cNvSpPr>
            <a:spLocks noGrp="1"/>
          </p:cNvSpPr>
          <p:nvPr>
            <p:ph type="body" idx="1"/>
          </p:nvPr>
        </p:nvSpPr>
        <p:spPr>
          <a:xfrm>
            <a:off x="1751012" y="6972300"/>
            <a:ext cx="8676222" cy="171450"/>
          </a:xfrm>
        </p:spPr>
        <p:txBody>
          <a:bodyPr vert="horz" lIns="91440" tIns="45720" rIns="91440" bIns="45720" rtlCol="0" anchor="t">
            <a:normAutofit fontScale="32500" lnSpcReduction="20000"/>
          </a:bodyPr>
          <a:lstStyle/>
          <a:p>
            <a:pPr algn="ctr"/>
            <a:endParaRPr lang="en-US" sz="2100" dirty="0"/>
          </a:p>
        </p:txBody>
      </p:sp>
    </p:spTree>
    <p:extLst>
      <p:ext uri="{BB962C8B-B14F-4D97-AF65-F5344CB8AC3E}">
        <p14:creationId xmlns:p14="http://schemas.microsoft.com/office/powerpoint/2010/main" val="191114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F86CBA-F3A7-894F-964E-0323E1D50732}"/>
              </a:ext>
            </a:extLst>
          </p:cNvPr>
          <p:cNvSpPr>
            <a:spLocks noGrp="1"/>
          </p:cNvSpPr>
          <p:nvPr>
            <p:ph type="title"/>
          </p:nvPr>
        </p:nvSpPr>
        <p:spPr>
          <a:xfrm>
            <a:off x="686834" y="1153572"/>
            <a:ext cx="3200400" cy="4461163"/>
          </a:xfrm>
        </p:spPr>
        <p:txBody>
          <a:bodyPr>
            <a:normAutofit/>
          </a:bodyPr>
          <a:lstStyle/>
          <a:p>
            <a:r>
              <a:rPr lang="en-US" b="1" dirty="0">
                <a:solidFill>
                  <a:srgbClr val="FFFFFF"/>
                </a:solidFill>
              </a:rPr>
              <a:t>US war-making since 1945</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BA735E4-A065-994F-9B95-F934D1BD2C7D}"/>
              </a:ext>
            </a:extLst>
          </p:cNvPr>
          <p:cNvSpPr>
            <a:spLocks noGrp="1"/>
          </p:cNvSpPr>
          <p:nvPr>
            <p:ph idx="1"/>
          </p:nvPr>
        </p:nvSpPr>
        <p:spPr>
          <a:xfrm>
            <a:off x="4167272" y="746234"/>
            <a:ext cx="7614825" cy="6374524"/>
          </a:xfrm>
        </p:spPr>
        <p:txBody>
          <a:bodyPr anchor="ctr">
            <a:normAutofit fontScale="92500"/>
          </a:bodyPr>
          <a:lstStyle/>
          <a:p>
            <a:r>
              <a:rPr lang="en-US" sz="2400" b="1" dirty="0"/>
              <a:t>Sept. 1945</a:t>
            </a:r>
            <a:r>
              <a:rPr lang="en-US" sz="2400" dirty="0"/>
              <a:t>: </a:t>
            </a:r>
            <a:r>
              <a:rPr lang="en-US" sz="2400" b="1" dirty="0"/>
              <a:t>World War II </a:t>
            </a:r>
            <a:r>
              <a:rPr lang="en-US" sz="2400" dirty="0"/>
              <a:t>officially concluded with Japan’s surrender (approx. 16m American men and around 400,000 women served in uniform)</a:t>
            </a:r>
          </a:p>
          <a:p>
            <a:r>
              <a:rPr lang="en-US" sz="2400" dirty="0"/>
              <a:t>US forces continued to occupy parts of Germany, Austria, Italy, Japan &amp; Korea for varying periods into the early 1950s</a:t>
            </a:r>
          </a:p>
          <a:p>
            <a:r>
              <a:rPr lang="en-US" sz="2400" dirty="0"/>
              <a:t>US bases remained (and still remain) in many locations– including the UK</a:t>
            </a:r>
          </a:p>
          <a:p>
            <a:r>
              <a:rPr lang="en-US" sz="2400" b="1" dirty="0"/>
              <a:t>1948-89:</a:t>
            </a:r>
            <a:r>
              <a:rPr lang="en-US" sz="2400" dirty="0"/>
              <a:t> </a:t>
            </a:r>
            <a:r>
              <a:rPr lang="en-US" sz="2400" b="1" dirty="0"/>
              <a:t>‘Cold war</a:t>
            </a:r>
            <a:r>
              <a:rPr lang="en-US" sz="2400" dirty="0"/>
              <a:t>’ under way with USSR (and PRC after 1949)</a:t>
            </a:r>
          </a:p>
          <a:p>
            <a:r>
              <a:rPr lang="en-US" sz="2400" b="1" dirty="0"/>
              <a:t>1950-53: Korean war </a:t>
            </a:r>
          </a:p>
          <a:p>
            <a:r>
              <a:rPr lang="en-US" sz="2400" b="1" dirty="0"/>
              <a:t>1955(?)-75: Vietnam war (approx. 2.7m Americans serve)</a:t>
            </a:r>
          </a:p>
          <a:p>
            <a:r>
              <a:rPr lang="en-US" sz="2400" b="1" dirty="0"/>
              <a:t>1990-91: Persian Gulf war </a:t>
            </a:r>
          </a:p>
          <a:p>
            <a:r>
              <a:rPr lang="en-US" sz="2400" b="1" dirty="0"/>
              <a:t>Oct. 2001 - 2021: ‘Operation Enduring Freedom’ (Afghanistan)</a:t>
            </a:r>
          </a:p>
          <a:p>
            <a:r>
              <a:rPr lang="en-US" sz="2400" b="1" dirty="0"/>
              <a:t>March 2003 - 2011 : ‘Operation Iraqi Freedom’ (aka the ‘forever wars’)</a:t>
            </a:r>
            <a:endParaRPr lang="en-US" sz="2400" dirty="0"/>
          </a:p>
          <a:p>
            <a:r>
              <a:rPr lang="en-US" sz="2400" dirty="0"/>
              <a:t>NB: This list doesn’t include numerous overseas actions; ‘humanitarian interventions’ and deployments in national and regional conflicts</a:t>
            </a:r>
          </a:p>
          <a:p>
            <a:endParaRPr lang="en-US" sz="2400" dirty="0"/>
          </a:p>
          <a:p>
            <a:endParaRPr lang="en-US" sz="1800" dirty="0"/>
          </a:p>
          <a:p>
            <a:endParaRPr lang="en-US" sz="1800" dirty="0"/>
          </a:p>
        </p:txBody>
      </p:sp>
    </p:spTree>
    <p:extLst>
      <p:ext uri="{BB962C8B-B14F-4D97-AF65-F5344CB8AC3E}">
        <p14:creationId xmlns:p14="http://schemas.microsoft.com/office/powerpoint/2010/main" val="271748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ADFA27-D091-A348-3DD3-D3D7A4C67B95}"/>
              </a:ext>
            </a:extLst>
          </p:cNvPr>
          <p:cNvSpPr txBox="1"/>
          <p:nvPr/>
        </p:nvSpPr>
        <p:spPr>
          <a:xfrm>
            <a:off x="9316114" y="4977657"/>
            <a:ext cx="2949459" cy="2308324"/>
          </a:xfrm>
          <a:prstGeom prst="rect">
            <a:avLst/>
          </a:prstGeom>
          <a:noFill/>
        </p:spPr>
        <p:txBody>
          <a:bodyPr wrap="square" rtlCol="0">
            <a:spAutoFit/>
          </a:bodyPr>
          <a:lstStyle/>
          <a:p>
            <a:r>
              <a:rPr lang="en-US" dirty="0"/>
              <a:t>Stockholm International </a:t>
            </a:r>
          </a:p>
          <a:p>
            <a:r>
              <a:rPr lang="en-US" dirty="0"/>
              <a:t>Peace Research Institute</a:t>
            </a:r>
          </a:p>
          <a:p>
            <a:r>
              <a:rPr lang="en-US" dirty="0">
                <a:hlinkClick r:id="rId2"/>
              </a:rPr>
              <a:t>https://www.sipri.org/sites/default/files/2025-04/2504_fs_milex_2024.pdf</a:t>
            </a:r>
            <a:endParaRPr lang="en-US" dirty="0"/>
          </a:p>
          <a:p>
            <a:r>
              <a:rPr lang="en-US" dirty="0"/>
              <a:t> </a:t>
            </a:r>
          </a:p>
          <a:p>
            <a:endParaRPr lang="en-US" dirty="0"/>
          </a:p>
          <a:p>
            <a:endParaRPr lang="en-US" dirty="0"/>
          </a:p>
        </p:txBody>
      </p:sp>
      <p:pic>
        <p:nvPicPr>
          <p:cNvPr id="2" name="Picture 1">
            <a:extLst>
              <a:ext uri="{FF2B5EF4-FFF2-40B4-BE49-F238E27FC236}">
                <a16:creationId xmlns:a16="http://schemas.microsoft.com/office/drawing/2014/main" id="{072AAA0E-5330-C6E5-0C0D-9D48DE93D7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35548"/>
            <a:ext cx="9242541" cy="6586904"/>
          </a:xfrm>
          <a:prstGeom prst="rect">
            <a:avLst/>
          </a:prstGeom>
        </p:spPr>
      </p:pic>
      <p:sp>
        <p:nvSpPr>
          <p:cNvPr id="6" name="TextBox 5">
            <a:extLst>
              <a:ext uri="{FF2B5EF4-FFF2-40B4-BE49-F238E27FC236}">
                <a16:creationId xmlns:a16="http://schemas.microsoft.com/office/drawing/2014/main" id="{F1A9A435-3ED7-B665-1306-35D05B7C420C}"/>
              </a:ext>
            </a:extLst>
          </p:cNvPr>
          <p:cNvSpPr txBox="1"/>
          <p:nvPr/>
        </p:nvSpPr>
        <p:spPr>
          <a:xfrm>
            <a:off x="9242541" y="352510"/>
            <a:ext cx="2747134" cy="3323987"/>
          </a:xfrm>
          <a:prstGeom prst="rect">
            <a:avLst/>
          </a:prstGeom>
          <a:noFill/>
        </p:spPr>
        <p:txBody>
          <a:bodyPr wrap="square">
            <a:spAutoFit/>
          </a:bodyPr>
          <a:lstStyle/>
          <a:p>
            <a:r>
              <a:rPr lang="en-GB" sz="2400" b="1" dirty="0">
                <a:effectLst/>
                <a:latin typeface="MercuryTextG3"/>
              </a:rPr>
              <a:t>The share of world military expenditure of the 15 countries with the highest spending in 2024 </a:t>
            </a:r>
          </a:p>
          <a:p>
            <a:endParaRPr lang="en-GB" dirty="0"/>
          </a:p>
          <a:p>
            <a:r>
              <a:rPr lang="en-GB" sz="1600" i="1" dirty="0">
                <a:effectLst/>
                <a:latin typeface="MercuryTextG2"/>
              </a:rPr>
              <a:t>Source</a:t>
            </a:r>
            <a:r>
              <a:rPr lang="en-GB" sz="1600" dirty="0">
                <a:effectLst/>
                <a:latin typeface="MercuryTextG3"/>
              </a:rPr>
              <a:t>: SIPRI Military Expenditure Database, Apr. 2025. </a:t>
            </a:r>
            <a:endParaRPr lang="en-GB" dirty="0"/>
          </a:p>
        </p:txBody>
      </p:sp>
    </p:spTree>
    <p:extLst>
      <p:ext uri="{BB962C8B-B14F-4D97-AF65-F5344CB8AC3E}">
        <p14:creationId xmlns:p14="http://schemas.microsoft.com/office/powerpoint/2010/main" val="3495672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D207DEB-07AA-EF47-23AC-03F5CD04FB5D}"/>
              </a:ext>
            </a:extLst>
          </p:cNvPr>
          <p:cNvSpPr txBox="1"/>
          <p:nvPr/>
        </p:nvSpPr>
        <p:spPr>
          <a:xfrm>
            <a:off x="283780" y="273269"/>
            <a:ext cx="11267090" cy="7848302"/>
          </a:xfrm>
          <a:prstGeom prst="rect">
            <a:avLst/>
          </a:prstGeom>
          <a:noFill/>
        </p:spPr>
        <p:txBody>
          <a:bodyPr wrap="square">
            <a:spAutoFit/>
          </a:bodyPr>
          <a:lstStyle/>
          <a:p>
            <a:pPr algn="l"/>
            <a:r>
              <a:rPr lang="en-GB" sz="2800" b="0" i="0" u="none" strike="noStrike" dirty="0">
                <a:effectLst/>
                <a:latin typeface="Gotham A"/>
              </a:rPr>
              <a:t>‘From October 2001 through September 2020, U.S. taxpayers paid </a:t>
            </a:r>
            <a:r>
              <a:rPr lang="en-GB" sz="2800" b="1" i="0" u="sng" strike="noStrike" dirty="0">
                <a:effectLst/>
                <a:latin typeface="Gotham A"/>
                <a:hlinkClick r:id="rId2">
                  <a:extLst>
                    <a:ext uri="{A12FA001-AC4F-418D-AE19-62706E023703}">
                      <ahyp:hlinkClr xmlns:ahyp="http://schemas.microsoft.com/office/drawing/2018/hyperlinkcolor" val="tx"/>
                    </a:ext>
                  </a:extLst>
                </a:hlinkClick>
              </a:rPr>
              <a:t>$6.4 trillion to the federal government</a:t>
            </a:r>
            <a:r>
              <a:rPr lang="en-GB" sz="2800" b="0" i="0" u="none" strike="noStrike" dirty="0">
                <a:effectLst/>
                <a:latin typeface="Gotham A"/>
              </a:rPr>
              <a:t> that went to wars in Afghanistan, Iraq, Syria, and Pakistan. In the post-9/11 years through 2022, the Department of </a:t>
            </a:r>
            <a:r>
              <a:rPr lang="en-GB" sz="2800" b="0" i="0" u="none" strike="noStrike" dirty="0" err="1">
                <a:effectLst/>
                <a:latin typeface="Gotham A"/>
              </a:rPr>
              <a:t>Defense</a:t>
            </a:r>
            <a:r>
              <a:rPr lang="en-GB" sz="2800" b="0" i="0" u="none" strike="noStrike" dirty="0">
                <a:effectLst/>
                <a:latin typeface="Gotham A"/>
              </a:rPr>
              <a:t> also received an </a:t>
            </a:r>
            <a:r>
              <a:rPr lang="en-GB" sz="2800" b="1" i="0" u="sng" strike="noStrike" dirty="0">
                <a:effectLst/>
                <a:latin typeface="Gotham A"/>
                <a:hlinkClick r:id="rId3">
                  <a:extLst>
                    <a:ext uri="{A12FA001-AC4F-418D-AE19-62706E023703}">
                      <ahyp:hlinkClr xmlns:ahyp="http://schemas.microsoft.com/office/drawing/2018/hyperlinkcolor" val="tx"/>
                    </a:ext>
                  </a:extLst>
                </a:hlinkClick>
              </a:rPr>
              <a:t>$884 billion increase to its baseline budget</a:t>
            </a:r>
            <a:r>
              <a:rPr lang="en-GB" sz="2800" b="0" i="0" u="none" strike="noStrike" dirty="0">
                <a:effectLst/>
                <a:latin typeface="Gotham A"/>
              </a:rPr>
              <a:t>.  </a:t>
            </a:r>
          </a:p>
          <a:p>
            <a:pPr algn="l"/>
            <a:endParaRPr lang="en-GB" sz="2800" b="0" i="0" u="none" strike="noStrike" dirty="0">
              <a:effectLst/>
              <a:latin typeface="Gotham A"/>
            </a:endParaRPr>
          </a:p>
          <a:p>
            <a:pPr algn="l"/>
            <a:r>
              <a:rPr lang="en-GB" sz="2800" b="0" i="0" u="none" strike="noStrike" dirty="0">
                <a:effectLst/>
                <a:latin typeface="Gotham A"/>
              </a:rPr>
              <a:t>In 2022, the U.S. spent </a:t>
            </a:r>
            <a:r>
              <a:rPr lang="en-GB" sz="2800" b="1" i="0" u="sng" strike="noStrike" dirty="0">
                <a:effectLst/>
                <a:latin typeface="Gotham A"/>
                <a:hlinkClick r:id="rId4">
                  <a:extLst>
                    <a:ext uri="{A12FA001-AC4F-418D-AE19-62706E023703}">
                      <ahyp:hlinkClr xmlns:ahyp="http://schemas.microsoft.com/office/drawing/2018/hyperlinkcolor" val="tx"/>
                    </a:ext>
                  </a:extLst>
                </a:hlinkClick>
              </a:rPr>
              <a:t>$877 billion on its military</a:t>
            </a:r>
            <a:r>
              <a:rPr lang="en-GB" sz="2800" b="0" i="0" u="none" strike="noStrike" dirty="0">
                <a:effectLst/>
                <a:latin typeface="Gotham A"/>
              </a:rPr>
              <a:t> – the most of any country, and more than China, Russia, India, Saudi Arabia, the U.K., Germany, France, South Korea, Japan, and Ukraine combined. This figure includes $19.9 billion in military aid to Ukraine, according to the report.</a:t>
            </a:r>
          </a:p>
          <a:p>
            <a:pPr algn="l"/>
            <a:endParaRPr lang="en-GB" sz="2800" b="0" i="0" u="none" strike="noStrike" dirty="0">
              <a:effectLst/>
              <a:latin typeface="Gotham A"/>
            </a:endParaRPr>
          </a:p>
          <a:p>
            <a:pPr algn="l"/>
            <a:r>
              <a:rPr lang="en-GB" sz="2800" b="0" i="0" u="none" strike="noStrike" dirty="0">
                <a:effectLst/>
                <a:latin typeface="Gotham A"/>
              </a:rPr>
              <a:t>The </a:t>
            </a:r>
            <a:r>
              <a:rPr lang="en-GB" sz="2800" b="1" i="0" u="sng" strike="noStrike" dirty="0">
                <a:effectLst/>
                <a:latin typeface="Gotham A"/>
                <a:hlinkClick r:id="rId5">
                  <a:extLst>
                    <a:ext uri="{A12FA001-AC4F-418D-AE19-62706E023703}">
                      <ahyp:hlinkClr xmlns:ahyp="http://schemas.microsoft.com/office/drawing/2018/hyperlinkcolor" val="tx"/>
                    </a:ext>
                  </a:extLst>
                </a:hlinkClick>
              </a:rPr>
              <a:t>U.S. spends $2,169 on the military per person</a:t>
            </a:r>
            <a:r>
              <a:rPr lang="en-GB" sz="2800" b="0" i="0" u="none" strike="noStrike" dirty="0">
                <a:effectLst/>
                <a:latin typeface="Gotham A"/>
              </a:rPr>
              <a:t>, according to NATO data. In total, the U.S. spends about </a:t>
            </a:r>
            <a:r>
              <a:rPr lang="en-GB" sz="2800" b="1" i="0" u="sng" strike="noStrike" dirty="0">
                <a:effectLst/>
                <a:latin typeface="Gotham A"/>
                <a:hlinkClick r:id="rId6">
                  <a:extLst>
                    <a:ext uri="{A12FA001-AC4F-418D-AE19-62706E023703}">
                      <ahyp:hlinkClr xmlns:ahyp="http://schemas.microsoft.com/office/drawing/2018/hyperlinkcolor" val="tx"/>
                    </a:ext>
                  </a:extLst>
                </a:hlinkClick>
              </a:rPr>
              <a:t>12% of all its spending</a:t>
            </a:r>
            <a:r>
              <a:rPr lang="en-GB" sz="2800" b="0" i="0" u="none" strike="noStrike" dirty="0">
                <a:effectLst/>
                <a:latin typeface="Gotham A"/>
              </a:rPr>
              <a:t> on the military, compared to China’s 4.79%.’</a:t>
            </a:r>
          </a:p>
          <a:p>
            <a:pPr algn="l"/>
            <a:r>
              <a:rPr lang="en-GB" sz="2800" dirty="0">
                <a:solidFill>
                  <a:schemeClr val="accent2"/>
                </a:solidFill>
                <a:latin typeface="Gotham A"/>
              </a:rPr>
              <a:t>From the Chicago Council on Global Affairs:</a:t>
            </a:r>
            <a:r>
              <a:rPr lang="en-GB" sz="2800" dirty="0">
                <a:latin typeface="Gotham A"/>
              </a:rPr>
              <a:t> </a:t>
            </a:r>
            <a:r>
              <a:rPr lang="en-GB" sz="1400" dirty="0">
                <a:latin typeface="Gotham A"/>
                <a:hlinkClick r:id="rId7"/>
              </a:rPr>
              <a:t>https://globalaffairs.org/commentary/blogs/us-sending-more-troops-middle-east-where-world-are-us-military-deployed#:~:text=Where%20are%20US%20Military%20Stationed,military%20expansion%20–%20to%20contain%20communism</a:t>
            </a:r>
            <a:r>
              <a:rPr lang="en-GB" sz="1400" dirty="0">
                <a:latin typeface="Gotham A"/>
              </a:rPr>
              <a:t>.</a:t>
            </a:r>
          </a:p>
          <a:p>
            <a:pPr algn="l"/>
            <a:endParaRPr lang="en-GB" sz="2800" b="0" i="0" u="none" strike="noStrike" dirty="0">
              <a:effectLst/>
              <a:latin typeface="Gotham A"/>
            </a:endParaRPr>
          </a:p>
          <a:p>
            <a:br>
              <a:rPr lang="en-GB" sz="2800" dirty="0"/>
            </a:br>
            <a:endParaRPr lang="en-US" sz="2800" dirty="0"/>
          </a:p>
        </p:txBody>
      </p:sp>
    </p:spTree>
    <p:extLst>
      <p:ext uri="{BB962C8B-B14F-4D97-AF65-F5344CB8AC3E}">
        <p14:creationId xmlns:p14="http://schemas.microsoft.com/office/powerpoint/2010/main" val="3233752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F4AB30E4-FD4B-9C4F-B653-5C5B096F7E1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34950"/>
            <a:ext cx="9877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0565B215-070F-5C46-AC74-216150434F07}"/>
              </a:ext>
            </a:extLst>
          </p:cNvPr>
          <p:cNvSpPr/>
          <p:nvPr/>
        </p:nvSpPr>
        <p:spPr>
          <a:xfrm>
            <a:off x="99847" y="5899720"/>
            <a:ext cx="9490842" cy="923330"/>
          </a:xfrm>
          <a:prstGeom prst="rect">
            <a:avLst/>
          </a:prstGeom>
        </p:spPr>
        <p:txBody>
          <a:bodyPr wrap="square">
            <a:spAutoFit/>
          </a:bodyPr>
          <a:lstStyle/>
          <a:p>
            <a:r>
              <a:rPr lang="en-US" dirty="0">
                <a:solidFill>
                  <a:srgbClr val="FF0000"/>
                </a:solidFill>
                <a:hlinkClick r:id="rId3"/>
              </a:rPr>
              <a:t>https://quincyinst.org/report/drawdown-improving-u-s-and-global-security-through-military-base-closures-abroad/</a:t>
            </a:r>
            <a:endParaRPr lang="en-US" dirty="0">
              <a:solidFill>
                <a:srgbClr val="FF0000"/>
              </a:solidFill>
            </a:endParaRPr>
          </a:p>
          <a:p>
            <a:endParaRPr lang="en-US" dirty="0">
              <a:solidFill>
                <a:srgbClr val="FF0000"/>
              </a:solidFill>
            </a:endParaRPr>
          </a:p>
        </p:txBody>
      </p:sp>
      <p:sp>
        <p:nvSpPr>
          <p:cNvPr id="3" name="TextBox 2">
            <a:extLst>
              <a:ext uri="{FF2B5EF4-FFF2-40B4-BE49-F238E27FC236}">
                <a16:creationId xmlns:a16="http://schemas.microsoft.com/office/drawing/2014/main" id="{D2470176-CD5A-E473-95DD-1F8DB7D2941D}"/>
              </a:ext>
            </a:extLst>
          </p:cNvPr>
          <p:cNvSpPr txBox="1"/>
          <p:nvPr/>
        </p:nvSpPr>
        <p:spPr>
          <a:xfrm>
            <a:off x="9982529" y="808021"/>
            <a:ext cx="2104368" cy="4401205"/>
          </a:xfrm>
          <a:prstGeom prst="rect">
            <a:avLst/>
          </a:prstGeom>
          <a:noFill/>
        </p:spPr>
        <p:txBody>
          <a:bodyPr wrap="square">
            <a:spAutoFit/>
          </a:bodyPr>
          <a:lstStyle/>
          <a:p>
            <a:r>
              <a:rPr lang="en-GB" sz="2800" b="1" i="0" u="none" strike="noStrike" dirty="0">
                <a:solidFill>
                  <a:schemeClr val="accent2"/>
                </a:solidFill>
                <a:effectLst/>
                <a:latin typeface="Gotham A"/>
              </a:rPr>
              <a:t>There are around 750 U.S. military bases in at least 80 countries,</a:t>
            </a:r>
          </a:p>
          <a:p>
            <a:r>
              <a:rPr lang="en-GB" sz="2800" b="1" dirty="0">
                <a:solidFill>
                  <a:schemeClr val="accent2"/>
                </a:solidFill>
                <a:latin typeface="Gotham A"/>
              </a:rPr>
              <a:t>according to</a:t>
            </a:r>
          </a:p>
          <a:p>
            <a:r>
              <a:rPr lang="en-GB" sz="2800" b="1" dirty="0">
                <a:solidFill>
                  <a:schemeClr val="accent2"/>
                </a:solidFill>
                <a:latin typeface="Gotham A"/>
              </a:rPr>
              <a:t>publicly </a:t>
            </a:r>
          </a:p>
          <a:p>
            <a:r>
              <a:rPr lang="en-GB" sz="2800" b="1" dirty="0">
                <a:solidFill>
                  <a:schemeClr val="accent2"/>
                </a:solidFill>
                <a:latin typeface="Gotham A"/>
              </a:rPr>
              <a:t>accessible sources</a:t>
            </a:r>
            <a:endParaRPr lang="en-US" sz="2800" b="1" dirty="0">
              <a:solidFill>
                <a:schemeClr val="accent2"/>
              </a:solidFill>
            </a:endParaRPr>
          </a:p>
        </p:txBody>
      </p:sp>
    </p:spTree>
    <p:extLst>
      <p:ext uri="{BB962C8B-B14F-4D97-AF65-F5344CB8AC3E}">
        <p14:creationId xmlns:p14="http://schemas.microsoft.com/office/powerpoint/2010/main" val="1580937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09897-1E56-714F-B210-9D46CD582B61}"/>
              </a:ext>
            </a:extLst>
          </p:cNvPr>
          <p:cNvSpPr>
            <a:spLocks noGrp="1"/>
          </p:cNvSpPr>
          <p:nvPr>
            <p:ph type="title"/>
          </p:nvPr>
        </p:nvSpPr>
        <p:spPr>
          <a:xfrm>
            <a:off x="589353" y="-367862"/>
            <a:ext cx="11068334" cy="2025633"/>
          </a:xfrm>
        </p:spPr>
        <p:txBody>
          <a:bodyPr/>
          <a:lstStyle/>
          <a:p>
            <a:r>
              <a:rPr lang="en-US" b="1" dirty="0"/>
              <a:t>Key changes in the US military since 1945</a:t>
            </a:r>
          </a:p>
        </p:txBody>
      </p:sp>
      <p:sp>
        <p:nvSpPr>
          <p:cNvPr id="3" name="Content Placeholder 2">
            <a:extLst>
              <a:ext uri="{FF2B5EF4-FFF2-40B4-BE49-F238E27FC236}">
                <a16:creationId xmlns:a16="http://schemas.microsoft.com/office/drawing/2014/main" id="{3176AEF0-5AE9-F547-9750-A49C7210E394}"/>
              </a:ext>
            </a:extLst>
          </p:cNvPr>
          <p:cNvSpPr>
            <a:spLocks noGrp="1"/>
          </p:cNvSpPr>
          <p:nvPr>
            <p:ph idx="1"/>
          </p:nvPr>
        </p:nvSpPr>
        <p:spPr>
          <a:xfrm>
            <a:off x="348243" y="1045387"/>
            <a:ext cx="11068334" cy="5607661"/>
          </a:xfrm>
        </p:spPr>
        <p:txBody>
          <a:bodyPr>
            <a:noAutofit/>
          </a:bodyPr>
          <a:lstStyle/>
          <a:p>
            <a:r>
              <a:rPr lang="en-US" sz="2400" dirty="0"/>
              <a:t>NB: ‘the Military’ = the US Army, the US Marine Corps, the US Air Force (founded 1947), the US Navy, the US Coast Guard, and the reserve services</a:t>
            </a:r>
          </a:p>
          <a:p>
            <a:r>
              <a:rPr lang="en-US" sz="2400" dirty="0"/>
              <a:t>1948: Truman ordered racial </a:t>
            </a:r>
            <a:r>
              <a:rPr lang="en-US" sz="2400" dirty="0">
                <a:solidFill>
                  <a:schemeClr val="accent2"/>
                </a:solidFill>
              </a:rPr>
              <a:t>desegregation of the armed forces.</a:t>
            </a:r>
            <a:r>
              <a:rPr lang="en-US" sz="2400" dirty="0">
                <a:solidFill>
                  <a:srgbClr val="FF0000"/>
                </a:solidFill>
              </a:rPr>
              <a:t> </a:t>
            </a:r>
          </a:p>
          <a:p>
            <a:r>
              <a:rPr lang="en-US" sz="2400" dirty="0"/>
              <a:t>Women’s forces integrated into permanent structures of the US military– but capped at 2%.</a:t>
            </a:r>
            <a:endParaRPr lang="en-US" sz="2400" dirty="0">
              <a:solidFill>
                <a:srgbClr val="FF0000"/>
              </a:solidFill>
            </a:endParaRPr>
          </a:p>
          <a:p>
            <a:r>
              <a:rPr lang="en-US" sz="2400" dirty="0"/>
              <a:t>1973: </a:t>
            </a:r>
            <a:r>
              <a:rPr lang="en-US" sz="2400" dirty="0">
                <a:solidFill>
                  <a:schemeClr val="accent2"/>
                </a:solidFill>
              </a:rPr>
              <a:t>All-Volunteer Forces </a:t>
            </a:r>
            <a:r>
              <a:rPr lang="en-US" sz="2400" dirty="0"/>
              <a:t>introduced– a signal shift away from reliance on the draft. But who was eligible to serve hinged on various criteria including IQ scores, physical fitness, criminal background, gender identity and sexuality</a:t>
            </a:r>
          </a:p>
          <a:p>
            <a:r>
              <a:rPr lang="en-US" sz="2400" dirty="0"/>
              <a:t>American men– </a:t>
            </a:r>
            <a:r>
              <a:rPr lang="en-US" sz="2400" dirty="0">
                <a:solidFill>
                  <a:schemeClr val="accent2"/>
                </a:solidFill>
              </a:rPr>
              <a:t>not</a:t>
            </a:r>
            <a:r>
              <a:rPr lang="en-US" sz="2400" dirty="0"/>
              <a:t> women-- aged 18+ still must register for ‘Selective Service’</a:t>
            </a:r>
          </a:p>
          <a:p>
            <a:r>
              <a:rPr lang="en-GB" sz="2400" i="0" u="none" strike="noStrike" dirty="0">
                <a:effectLst/>
              </a:rPr>
              <a:t>The share of the U.S. population with military experience is declining. </a:t>
            </a:r>
            <a:r>
              <a:rPr lang="en-GB" sz="2400" b="0" i="0" u="none" strike="noStrike" dirty="0">
                <a:effectLst/>
              </a:rPr>
              <a:t>In 2018, about </a:t>
            </a:r>
            <a:r>
              <a:rPr lang="en-GB" sz="2400" b="0" i="0" u="none" strike="noStrike" dirty="0">
                <a:solidFill>
                  <a:schemeClr val="accent2"/>
                </a:solidFill>
                <a:effectLst/>
              </a:rPr>
              <a:t>7% of U.S. adults were veterans</a:t>
            </a:r>
            <a:r>
              <a:rPr lang="en-GB" sz="2400" b="0" i="0" u="none" strike="noStrike" dirty="0">
                <a:effectLst/>
              </a:rPr>
              <a:t>, down from 18% in 1980. </a:t>
            </a:r>
          </a:p>
          <a:p>
            <a:r>
              <a:rPr lang="en-GB" sz="2400" b="0" i="0" u="none" strike="noStrike" dirty="0">
                <a:effectLst/>
              </a:rPr>
              <a:t>Over the past half-century, the number of people on </a:t>
            </a:r>
            <a:r>
              <a:rPr lang="en-GB" sz="2400" b="0" i="0" u="sng" dirty="0">
                <a:effectLst/>
                <a:hlinkClick r:id="rId2">
                  <a:extLst>
                    <a:ext uri="{A12FA001-AC4F-418D-AE19-62706E023703}">
                      <ahyp:hlinkClr xmlns:ahyp="http://schemas.microsoft.com/office/drawing/2018/hyperlinkcolor" val="tx"/>
                    </a:ext>
                  </a:extLst>
                </a:hlinkClick>
              </a:rPr>
              <a:t>active duty</a:t>
            </a:r>
            <a:r>
              <a:rPr lang="en-GB" sz="2400" b="0" i="0" u="none" strike="noStrike" dirty="0">
                <a:effectLst/>
              </a:rPr>
              <a:t> has dropped significantly, from 3.5 million in 1968, during the military draft era, to about </a:t>
            </a:r>
            <a:r>
              <a:rPr lang="en-GB" sz="2400" b="0" i="0" u="sng" dirty="0">
                <a:effectLst/>
                <a:hlinkClick r:id="rId3">
                  <a:extLst>
                    <a:ext uri="{A12FA001-AC4F-418D-AE19-62706E023703}">
                      <ahyp:hlinkClr xmlns:ahyp="http://schemas.microsoft.com/office/drawing/2018/hyperlinkcolor" val="tx"/>
                    </a:ext>
                  </a:extLst>
                </a:hlinkClick>
              </a:rPr>
              <a:t>1.4 million</a:t>
            </a:r>
            <a:r>
              <a:rPr lang="en-GB" sz="2400" b="0" i="0" u="none" strike="noStrike" dirty="0">
                <a:effectLst/>
              </a:rPr>
              <a:t> (or less than 1% of all U.S. adults) in today’s all-volunteer force. </a:t>
            </a:r>
          </a:p>
          <a:p>
            <a:r>
              <a:rPr lang="en-US" sz="1400" dirty="0">
                <a:hlinkClick r:id="rId4"/>
              </a:rPr>
              <a:t>https://www.pewresearch.org/short-reads/2021/04/05/the-changing-face-of-americas-veteran-population/</a:t>
            </a:r>
            <a:endParaRPr lang="en-GB" sz="1400" dirty="0"/>
          </a:p>
          <a:p>
            <a:endParaRPr lang="en-US" sz="2400" dirty="0"/>
          </a:p>
        </p:txBody>
      </p:sp>
    </p:spTree>
    <p:extLst>
      <p:ext uri="{BB962C8B-B14F-4D97-AF65-F5344CB8AC3E}">
        <p14:creationId xmlns:p14="http://schemas.microsoft.com/office/powerpoint/2010/main" val="39230053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2013 - 2022 Theme</Template>
  <TotalTime>2587</TotalTime>
  <Words>2327</Words>
  <Application>Microsoft Macintosh PowerPoint</Application>
  <PresentationFormat>Widescreen</PresentationFormat>
  <Paragraphs>187</Paragraphs>
  <Slides>25</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Arial</vt:lpstr>
      <vt:lpstr>Calibri</vt:lpstr>
      <vt:lpstr>Calibri Light</vt:lpstr>
      <vt:lpstr>Google Sans</vt:lpstr>
      <vt:lpstr>Gotham A</vt:lpstr>
      <vt:lpstr>Guardian Text Sans Web</vt:lpstr>
      <vt:lpstr>inherit</vt:lpstr>
      <vt:lpstr>Lato</vt:lpstr>
      <vt:lpstr>MercuryTextG2</vt:lpstr>
      <vt:lpstr>MercuryTextG3</vt:lpstr>
      <vt:lpstr>nyt-cheltenham</vt:lpstr>
      <vt:lpstr>nyt-imperial</vt:lpstr>
      <vt:lpstr>Office Theme</vt:lpstr>
      <vt:lpstr>Sex and the US Military: From Cold War to the ‘War on Terror’  </vt:lpstr>
      <vt:lpstr>Foundational claims</vt:lpstr>
      <vt:lpstr>PowerPoint Presentation</vt:lpstr>
      <vt:lpstr>About the US military</vt:lpstr>
      <vt:lpstr>US war-making since 1945</vt:lpstr>
      <vt:lpstr>PowerPoint Presentation</vt:lpstr>
      <vt:lpstr>PowerPoint Presentation</vt:lpstr>
      <vt:lpstr>PowerPoint Presentation</vt:lpstr>
      <vt:lpstr>Key changes in the US military since 1945</vt:lpstr>
      <vt:lpstr>PowerPoint Presentation</vt:lpstr>
      <vt:lpstr>PowerPoint Presentation</vt:lpstr>
      <vt:lpstr>How and why does sex matter so much in, and to,  the US military?</vt:lpstr>
      <vt:lpstr>Sex and gender</vt:lpstr>
      <vt:lpstr>Envisioning ‘the soldier’: martial masculinity</vt:lpstr>
      <vt:lpstr>PowerPoint Presentation</vt:lpstr>
      <vt:lpstr>Women in combat</vt:lpstr>
      <vt:lpstr>Transgender troops</vt:lpstr>
      <vt:lpstr>PowerPoint Presentation</vt:lpstr>
      <vt:lpstr>Sexuality &amp; military service</vt:lpstr>
      <vt:lpstr>“Don’t ask, don’t tell, don’t pursue” [DADT]</vt:lpstr>
      <vt:lpstr>The military’s sex problems</vt:lpstr>
      <vt:lpstr>Sex/crime: the Uniform Code of Military Justice (UCMJ)</vt:lpstr>
      <vt:lpstr>Part 1: Hetero-normativity and the US military</vt:lpstr>
      <vt:lpstr>Part 2: Gender, sex and soldiering</vt:lpstr>
      <vt:lpstr>Part 3: Managing sexuality &amp; gender identity in the US military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 and the uS military</dc:title>
  <dc:creator>Microsoft Office User</dc:creator>
  <cp:lastModifiedBy>Carruthers, Susan</cp:lastModifiedBy>
  <cp:revision>53</cp:revision>
  <dcterms:created xsi:type="dcterms:W3CDTF">2020-01-05T08:15:04Z</dcterms:created>
  <dcterms:modified xsi:type="dcterms:W3CDTF">2026-01-05T13:48:42Z</dcterms:modified>
</cp:coreProperties>
</file>