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89" r:id="rId3"/>
    <p:sldId id="267" r:id="rId4"/>
    <p:sldId id="288" r:id="rId5"/>
    <p:sldId id="290" r:id="rId6"/>
    <p:sldId id="292" r:id="rId7"/>
    <p:sldId id="258" r:id="rId8"/>
    <p:sldId id="293" r:id="rId9"/>
    <p:sldId id="260" r:id="rId10"/>
    <p:sldId id="266" r:id="rId11"/>
    <p:sldId id="280" r:id="rId12"/>
    <p:sldId id="261" r:id="rId13"/>
    <p:sldId id="294" r:id="rId14"/>
    <p:sldId id="262" r:id="rId15"/>
    <p:sldId id="296" r:id="rId16"/>
    <p:sldId id="263" r:id="rId17"/>
    <p:sldId id="265" r:id="rId18"/>
    <p:sldId id="281" r:id="rId19"/>
    <p:sldId id="282" r:id="rId20"/>
    <p:sldId id="268" r:id="rId21"/>
    <p:sldId id="286" r:id="rId22"/>
    <p:sldId id="270" r:id="rId23"/>
    <p:sldId id="295" r:id="rId24"/>
    <p:sldId id="271" r:id="rId25"/>
    <p:sldId id="272" r:id="rId26"/>
    <p:sldId id="273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17"/>
    <p:restoredTop sz="94681"/>
  </p:normalViewPr>
  <p:slideViewPr>
    <p:cSldViewPr snapToGrid="0" snapToObjects="1">
      <p:cViewPr varScale="1">
        <p:scale>
          <a:sx n="112" d="100"/>
          <a:sy n="112" d="100"/>
        </p:scale>
        <p:origin x="20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EC0060-D1C0-4316-ADE1-E1FFB6D75741}" type="doc">
      <dgm:prSet loTypeId="urn:microsoft.com/office/officeart/2008/layout/LinedLis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38AA848-FFDA-424F-BD6D-FFA0B44D8EBA}">
      <dgm:prSet/>
      <dgm:spPr/>
      <dgm:t>
        <a:bodyPr/>
        <a:lstStyle/>
        <a:p>
          <a:r>
            <a:rPr lang="en-US"/>
            <a:t>Rape has been a persistent occurrence in areas with high concentrations of military personnel</a:t>
          </a:r>
        </a:p>
      </dgm:t>
    </dgm:pt>
    <dgm:pt modelId="{320FBEC8-C34B-4E08-B799-83AE31D227DC}" type="parTrans" cxnId="{EA27671B-CC09-44BE-B964-246C3637CB1E}">
      <dgm:prSet/>
      <dgm:spPr/>
      <dgm:t>
        <a:bodyPr/>
        <a:lstStyle/>
        <a:p>
          <a:endParaRPr lang="en-US"/>
        </a:p>
      </dgm:t>
    </dgm:pt>
    <dgm:pt modelId="{5F2CC811-14F4-4213-8152-D79280811E79}" type="sibTrans" cxnId="{EA27671B-CC09-44BE-B964-246C3637CB1E}">
      <dgm:prSet/>
      <dgm:spPr/>
      <dgm:t>
        <a:bodyPr/>
        <a:lstStyle/>
        <a:p>
          <a:endParaRPr lang="en-US"/>
        </a:p>
      </dgm:t>
    </dgm:pt>
    <dgm:pt modelId="{B86C382E-82F3-46B3-890E-2AD32AD4B616}">
      <dgm:prSet/>
      <dgm:spPr/>
      <dgm:t>
        <a:bodyPr/>
        <a:lstStyle/>
        <a:p>
          <a:r>
            <a:rPr lang="en-US"/>
            <a:t>The availability of easily purchased sexual services has not eliminated rape</a:t>
          </a:r>
        </a:p>
      </dgm:t>
    </dgm:pt>
    <dgm:pt modelId="{68BF928B-68DD-467A-8271-F2B09C3793A7}" type="parTrans" cxnId="{8C466E53-6890-495E-A597-96B267132B04}">
      <dgm:prSet/>
      <dgm:spPr/>
      <dgm:t>
        <a:bodyPr/>
        <a:lstStyle/>
        <a:p>
          <a:endParaRPr lang="en-US"/>
        </a:p>
      </dgm:t>
    </dgm:pt>
    <dgm:pt modelId="{8CF3A138-6D57-421B-B5FE-EDF15F22745D}" type="sibTrans" cxnId="{8C466E53-6890-495E-A597-96B267132B04}">
      <dgm:prSet/>
      <dgm:spPr/>
      <dgm:t>
        <a:bodyPr/>
        <a:lstStyle/>
        <a:p>
          <a:endParaRPr lang="en-US"/>
        </a:p>
      </dgm:t>
    </dgm:pt>
    <dgm:pt modelId="{CCDE628F-CE2B-426A-83EC-840E48237D46}">
      <dgm:prSet/>
      <dgm:spPr/>
      <dgm:t>
        <a:bodyPr/>
        <a:lstStyle/>
        <a:p>
          <a:r>
            <a:rPr lang="en-US" dirty="0"/>
            <a:t>Arguably, the pervasive eroticization of women, particularly in Asia, has </a:t>
          </a:r>
          <a:r>
            <a:rPr lang="en-US" i="1" dirty="0"/>
            <a:t>encouraged</a:t>
          </a:r>
          <a:r>
            <a:rPr lang="en-US" dirty="0"/>
            <a:t> sexual violence (the ‘anti-prostitution’ feminist argument)</a:t>
          </a:r>
        </a:p>
      </dgm:t>
    </dgm:pt>
    <dgm:pt modelId="{E5225B7B-C42D-43FA-8D51-5D24C55040A7}" type="parTrans" cxnId="{9092021D-F131-4224-AA2C-A0C545A5D4E8}">
      <dgm:prSet/>
      <dgm:spPr/>
      <dgm:t>
        <a:bodyPr/>
        <a:lstStyle/>
        <a:p>
          <a:endParaRPr lang="en-US"/>
        </a:p>
      </dgm:t>
    </dgm:pt>
    <dgm:pt modelId="{F2FF331F-1B4F-4CB8-9DED-980CD672310C}" type="sibTrans" cxnId="{9092021D-F131-4224-AA2C-A0C545A5D4E8}">
      <dgm:prSet/>
      <dgm:spPr/>
      <dgm:t>
        <a:bodyPr/>
        <a:lstStyle/>
        <a:p>
          <a:endParaRPr lang="en-US"/>
        </a:p>
      </dgm:t>
    </dgm:pt>
    <dgm:pt modelId="{54F2CB02-6DC8-4A76-9D43-9C6BC1C98C59}">
      <dgm:prSet/>
      <dgm:spPr/>
      <dgm:t>
        <a:bodyPr/>
        <a:lstStyle/>
        <a:p>
          <a:r>
            <a:rPr lang="en-US"/>
            <a:t>Rape better understood as a crime of violence than of frustrated erotic desire</a:t>
          </a:r>
        </a:p>
      </dgm:t>
    </dgm:pt>
    <dgm:pt modelId="{209851EA-CC81-4550-98AF-FB447DD8B0EB}" type="parTrans" cxnId="{4E587684-1D07-4CBE-B28D-F2DE93B161F0}">
      <dgm:prSet/>
      <dgm:spPr/>
      <dgm:t>
        <a:bodyPr/>
        <a:lstStyle/>
        <a:p>
          <a:endParaRPr lang="en-US"/>
        </a:p>
      </dgm:t>
    </dgm:pt>
    <dgm:pt modelId="{97C98945-105C-4DD3-A1EF-953E075E13D4}" type="sibTrans" cxnId="{4E587684-1D07-4CBE-B28D-F2DE93B161F0}">
      <dgm:prSet/>
      <dgm:spPr/>
      <dgm:t>
        <a:bodyPr/>
        <a:lstStyle/>
        <a:p>
          <a:endParaRPr lang="en-US"/>
        </a:p>
      </dgm:t>
    </dgm:pt>
    <dgm:pt modelId="{33B3674E-7097-4239-8CD4-3735D6BA07A8}">
      <dgm:prSet/>
      <dgm:spPr/>
      <dgm:t>
        <a:bodyPr/>
        <a:lstStyle/>
        <a:p>
          <a:r>
            <a:rPr lang="en-US" dirty="0"/>
            <a:t>The ‘buffer theory’ also posits some women (sex workers) as essentially ‘</a:t>
          </a:r>
          <a:r>
            <a:rPr lang="en-US" dirty="0" err="1"/>
            <a:t>unrapeable</a:t>
          </a:r>
          <a:r>
            <a:rPr lang="en-US" dirty="0"/>
            <a:t>’</a:t>
          </a:r>
        </a:p>
      </dgm:t>
    </dgm:pt>
    <dgm:pt modelId="{65D2C19C-2B84-46A9-BDB5-6E22E0EDD095}" type="parTrans" cxnId="{9BBDED6E-780E-4F28-8ACF-37E98072F7D2}">
      <dgm:prSet/>
      <dgm:spPr/>
      <dgm:t>
        <a:bodyPr/>
        <a:lstStyle/>
        <a:p>
          <a:endParaRPr lang="en-US"/>
        </a:p>
      </dgm:t>
    </dgm:pt>
    <dgm:pt modelId="{499D19F0-7124-4B65-AEB7-E1E6829FBB37}" type="sibTrans" cxnId="{9BBDED6E-780E-4F28-8ACF-37E98072F7D2}">
      <dgm:prSet/>
      <dgm:spPr/>
      <dgm:t>
        <a:bodyPr/>
        <a:lstStyle/>
        <a:p>
          <a:endParaRPr lang="en-US"/>
        </a:p>
      </dgm:t>
    </dgm:pt>
    <dgm:pt modelId="{38FC3D2B-89C8-4045-BE16-9B44CB64445E}">
      <dgm:prSet/>
      <dgm:spPr/>
      <dgm:t>
        <a:bodyPr/>
        <a:lstStyle/>
        <a:p>
          <a:r>
            <a:rPr lang="en-US" dirty="0"/>
            <a:t>Military willingness to take violent crime seriously has wavered</a:t>
          </a:r>
        </a:p>
      </dgm:t>
    </dgm:pt>
    <dgm:pt modelId="{F30313D3-3117-446A-8A4A-7B67860E9D45}" type="parTrans" cxnId="{8BBB0424-2E0C-4ED0-B8F7-6F6149261538}">
      <dgm:prSet/>
      <dgm:spPr/>
      <dgm:t>
        <a:bodyPr/>
        <a:lstStyle/>
        <a:p>
          <a:endParaRPr lang="en-US"/>
        </a:p>
      </dgm:t>
    </dgm:pt>
    <dgm:pt modelId="{B29285F2-BFC7-4DD2-B87A-BCE59AD8EBE8}" type="sibTrans" cxnId="{8BBB0424-2E0C-4ED0-B8F7-6F6149261538}">
      <dgm:prSet/>
      <dgm:spPr/>
      <dgm:t>
        <a:bodyPr/>
        <a:lstStyle/>
        <a:p>
          <a:endParaRPr lang="en-US"/>
        </a:p>
      </dgm:t>
    </dgm:pt>
    <dgm:pt modelId="{C1E05BD8-1D73-8B47-BEF3-C1673F4D7DBD}" type="pres">
      <dgm:prSet presAssocID="{94EC0060-D1C0-4316-ADE1-E1FFB6D75741}" presName="vert0" presStyleCnt="0">
        <dgm:presLayoutVars>
          <dgm:dir/>
          <dgm:animOne val="branch"/>
          <dgm:animLvl val="lvl"/>
        </dgm:presLayoutVars>
      </dgm:prSet>
      <dgm:spPr/>
    </dgm:pt>
    <dgm:pt modelId="{2563F0F7-335F-F147-BAE4-A2CCBCAD0061}" type="pres">
      <dgm:prSet presAssocID="{038AA848-FFDA-424F-BD6D-FFA0B44D8EBA}" presName="thickLine" presStyleLbl="alignNode1" presStyleIdx="0" presStyleCnt="6"/>
      <dgm:spPr/>
    </dgm:pt>
    <dgm:pt modelId="{77139593-4F58-C446-ADBB-352744E1EEF7}" type="pres">
      <dgm:prSet presAssocID="{038AA848-FFDA-424F-BD6D-FFA0B44D8EBA}" presName="horz1" presStyleCnt="0"/>
      <dgm:spPr/>
    </dgm:pt>
    <dgm:pt modelId="{54125BC4-2E68-164E-A092-1D4BF387DEEB}" type="pres">
      <dgm:prSet presAssocID="{038AA848-FFDA-424F-BD6D-FFA0B44D8EBA}" presName="tx1" presStyleLbl="revTx" presStyleIdx="0" presStyleCnt="6"/>
      <dgm:spPr/>
    </dgm:pt>
    <dgm:pt modelId="{E317DE47-1505-604B-B0F6-5064600366A4}" type="pres">
      <dgm:prSet presAssocID="{038AA848-FFDA-424F-BD6D-FFA0B44D8EBA}" presName="vert1" presStyleCnt="0"/>
      <dgm:spPr/>
    </dgm:pt>
    <dgm:pt modelId="{D803AC4F-B259-3A4F-8132-21F18A2D24CF}" type="pres">
      <dgm:prSet presAssocID="{B86C382E-82F3-46B3-890E-2AD32AD4B616}" presName="thickLine" presStyleLbl="alignNode1" presStyleIdx="1" presStyleCnt="6"/>
      <dgm:spPr/>
    </dgm:pt>
    <dgm:pt modelId="{B0B22A49-B5C0-1043-96E8-1172F8167A40}" type="pres">
      <dgm:prSet presAssocID="{B86C382E-82F3-46B3-890E-2AD32AD4B616}" presName="horz1" presStyleCnt="0"/>
      <dgm:spPr/>
    </dgm:pt>
    <dgm:pt modelId="{0C8E534E-996A-7640-A580-58EFB49A1882}" type="pres">
      <dgm:prSet presAssocID="{B86C382E-82F3-46B3-890E-2AD32AD4B616}" presName="tx1" presStyleLbl="revTx" presStyleIdx="1" presStyleCnt="6"/>
      <dgm:spPr/>
    </dgm:pt>
    <dgm:pt modelId="{9DAED7FD-4EEC-F441-A74A-ED8379E7AC54}" type="pres">
      <dgm:prSet presAssocID="{B86C382E-82F3-46B3-890E-2AD32AD4B616}" presName="vert1" presStyleCnt="0"/>
      <dgm:spPr/>
    </dgm:pt>
    <dgm:pt modelId="{AD5D149F-5970-8744-857B-02084D7E7806}" type="pres">
      <dgm:prSet presAssocID="{CCDE628F-CE2B-426A-83EC-840E48237D46}" presName="thickLine" presStyleLbl="alignNode1" presStyleIdx="2" presStyleCnt="6"/>
      <dgm:spPr/>
    </dgm:pt>
    <dgm:pt modelId="{DAE7DE77-B5C7-1544-B6F3-CF0D048EA5A2}" type="pres">
      <dgm:prSet presAssocID="{CCDE628F-CE2B-426A-83EC-840E48237D46}" presName="horz1" presStyleCnt="0"/>
      <dgm:spPr/>
    </dgm:pt>
    <dgm:pt modelId="{B2D77B5B-13C8-4143-AC1A-771C92FCD918}" type="pres">
      <dgm:prSet presAssocID="{CCDE628F-CE2B-426A-83EC-840E48237D46}" presName="tx1" presStyleLbl="revTx" presStyleIdx="2" presStyleCnt="6"/>
      <dgm:spPr/>
    </dgm:pt>
    <dgm:pt modelId="{C29239A5-2A3A-1F4B-89B0-94294FF98EBC}" type="pres">
      <dgm:prSet presAssocID="{CCDE628F-CE2B-426A-83EC-840E48237D46}" presName="vert1" presStyleCnt="0"/>
      <dgm:spPr/>
    </dgm:pt>
    <dgm:pt modelId="{3F787DA8-FFB4-BD46-A53F-53FBFBE89A29}" type="pres">
      <dgm:prSet presAssocID="{54F2CB02-6DC8-4A76-9D43-9C6BC1C98C59}" presName="thickLine" presStyleLbl="alignNode1" presStyleIdx="3" presStyleCnt="6"/>
      <dgm:spPr/>
    </dgm:pt>
    <dgm:pt modelId="{A16592EF-47DF-3F4E-973E-5F24F8B9D0B0}" type="pres">
      <dgm:prSet presAssocID="{54F2CB02-6DC8-4A76-9D43-9C6BC1C98C59}" presName="horz1" presStyleCnt="0"/>
      <dgm:spPr/>
    </dgm:pt>
    <dgm:pt modelId="{5B586603-AE68-DC45-9A0F-2274CBA5BCBD}" type="pres">
      <dgm:prSet presAssocID="{54F2CB02-6DC8-4A76-9D43-9C6BC1C98C59}" presName="tx1" presStyleLbl="revTx" presStyleIdx="3" presStyleCnt="6"/>
      <dgm:spPr/>
    </dgm:pt>
    <dgm:pt modelId="{0B56FC96-23CD-6343-A032-30497049109F}" type="pres">
      <dgm:prSet presAssocID="{54F2CB02-6DC8-4A76-9D43-9C6BC1C98C59}" presName="vert1" presStyleCnt="0"/>
      <dgm:spPr/>
    </dgm:pt>
    <dgm:pt modelId="{3196C817-CD31-8D40-B35D-046680FC4B64}" type="pres">
      <dgm:prSet presAssocID="{33B3674E-7097-4239-8CD4-3735D6BA07A8}" presName="thickLine" presStyleLbl="alignNode1" presStyleIdx="4" presStyleCnt="6"/>
      <dgm:spPr/>
    </dgm:pt>
    <dgm:pt modelId="{2AFC623C-5761-4548-BB48-9C95EF5D9EAA}" type="pres">
      <dgm:prSet presAssocID="{33B3674E-7097-4239-8CD4-3735D6BA07A8}" presName="horz1" presStyleCnt="0"/>
      <dgm:spPr/>
    </dgm:pt>
    <dgm:pt modelId="{BA8327A8-F026-9E40-8D6A-3719C9CA0E7D}" type="pres">
      <dgm:prSet presAssocID="{33B3674E-7097-4239-8CD4-3735D6BA07A8}" presName="tx1" presStyleLbl="revTx" presStyleIdx="4" presStyleCnt="6"/>
      <dgm:spPr/>
    </dgm:pt>
    <dgm:pt modelId="{B14F74BB-293A-F547-A8F6-43F523E11570}" type="pres">
      <dgm:prSet presAssocID="{33B3674E-7097-4239-8CD4-3735D6BA07A8}" presName="vert1" presStyleCnt="0"/>
      <dgm:spPr/>
    </dgm:pt>
    <dgm:pt modelId="{C3B72D50-8EAC-5543-8B04-E63D1A58E221}" type="pres">
      <dgm:prSet presAssocID="{38FC3D2B-89C8-4045-BE16-9B44CB64445E}" presName="thickLine" presStyleLbl="alignNode1" presStyleIdx="5" presStyleCnt="6"/>
      <dgm:spPr/>
    </dgm:pt>
    <dgm:pt modelId="{EB81C206-44F6-034A-9578-30058A6AD5B0}" type="pres">
      <dgm:prSet presAssocID="{38FC3D2B-89C8-4045-BE16-9B44CB64445E}" presName="horz1" presStyleCnt="0"/>
      <dgm:spPr/>
    </dgm:pt>
    <dgm:pt modelId="{FFF88DD7-03D6-4548-A9B7-C75EC88C1339}" type="pres">
      <dgm:prSet presAssocID="{38FC3D2B-89C8-4045-BE16-9B44CB64445E}" presName="tx1" presStyleLbl="revTx" presStyleIdx="5" presStyleCnt="6"/>
      <dgm:spPr/>
    </dgm:pt>
    <dgm:pt modelId="{D7781AF7-3E2F-844D-AAAB-482E9EB5B073}" type="pres">
      <dgm:prSet presAssocID="{38FC3D2B-89C8-4045-BE16-9B44CB64445E}" presName="vert1" presStyleCnt="0"/>
      <dgm:spPr/>
    </dgm:pt>
  </dgm:ptLst>
  <dgm:cxnLst>
    <dgm:cxn modelId="{73A3B712-B2F4-924A-A879-C788BB42DE69}" type="presOf" srcId="{94EC0060-D1C0-4316-ADE1-E1FFB6D75741}" destId="{C1E05BD8-1D73-8B47-BEF3-C1673F4D7DBD}" srcOrd="0" destOrd="0" presId="urn:microsoft.com/office/officeart/2008/layout/LinedList"/>
    <dgm:cxn modelId="{EA27671B-CC09-44BE-B964-246C3637CB1E}" srcId="{94EC0060-D1C0-4316-ADE1-E1FFB6D75741}" destId="{038AA848-FFDA-424F-BD6D-FFA0B44D8EBA}" srcOrd="0" destOrd="0" parTransId="{320FBEC8-C34B-4E08-B799-83AE31D227DC}" sibTransId="{5F2CC811-14F4-4213-8152-D79280811E79}"/>
    <dgm:cxn modelId="{9092021D-F131-4224-AA2C-A0C545A5D4E8}" srcId="{94EC0060-D1C0-4316-ADE1-E1FFB6D75741}" destId="{CCDE628F-CE2B-426A-83EC-840E48237D46}" srcOrd="2" destOrd="0" parTransId="{E5225B7B-C42D-43FA-8D51-5D24C55040A7}" sibTransId="{F2FF331F-1B4F-4CB8-9DED-980CD672310C}"/>
    <dgm:cxn modelId="{8BBB0424-2E0C-4ED0-B8F7-6F6149261538}" srcId="{94EC0060-D1C0-4316-ADE1-E1FFB6D75741}" destId="{38FC3D2B-89C8-4045-BE16-9B44CB64445E}" srcOrd="5" destOrd="0" parTransId="{F30313D3-3117-446A-8A4A-7B67860E9D45}" sibTransId="{B29285F2-BFC7-4DD2-B87A-BCE59AD8EBE8}"/>
    <dgm:cxn modelId="{D3D91330-59E5-1B4A-9D37-B19E07F0C5E4}" type="presOf" srcId="{33B3674E-7097-4239-8CD4-3735D6BA07A8}" destId="{BA8327A8-F026-9E40-8D6A-3719C9CA0E7D}" srcOrd="0" destOrd="0" presId="urn:microsoft.com/office/officeart/2008/layout/LinedList"/>
    <dgm:cxn modelId="{C450A13A-DCBF-2E49-973C-242F6EFB64D8}" type="presOf" srcId="{54F2CB02-6DC8-4A76-9D43-9C6BC1C98C59}" destId="{5B586603-AE68-DC45-9A0F-2274CBA5BCBD}" srcOrd="0" destOrd="0" presId="urn:microsoft.com/office/officeart/2008/layout/LinedList"/>
    <dgm:cxn modelId="{8C466E53-6890-495E-A597-96B267132B04}" srcId="{94EC0060-D1C0-4316-ADE1-E1FFB6D75741}" destId="{B86C382E-82F3-46B3-890E-2AD32AD4B616}" srcOrd="1" destOrd="0" parTransId="{68BF928B-68DD-467A-8271-F2B09C3793A7}" sibTransId="{8CF3A138-6D57-421B-B5FE-EDF15F22745D}"/>
    <dgm:cxn modelId="{9BBDED6E-780E-4F28-8ACF-37E98072F7D2}" srcId="{94EC0060-D1C0-4316-ADE1-E1FFB6D75741}" destId="{33B3674E-7097-4239-8CD4-3735D6BA07A8}" srcOrd="4" destOrd="0" parTransId="{65D2C19C-2B84-46A9-BDB5-6E22E0EDD095}" sibTransId="{499D19F0-7124-4B65-AEB7-E1E6829FBB37}"/>
    <dgm:cxn modelId="{4E587684-1D07-4CBE-B28D-F2DE93B161F0}" srcId="{94EC0060-D1C0-4316-ADE1-E1FFB6D75741}" destId="{54F2CB02-6DC8-4A76-9D43-9C6BC1C98C59}" srcOrd="3" destOrd="0" parTransId="{209851EA-CC81-4550-98AF-FB447DD8B0EB}" sibTransId="{97C98945-105C-4DD3-A1EF-953E075E13D4}"/>
    <dgm:cxn modelId="{442B9994-3518-514B-BB1D-AA48631B1391}" type="presOf" srcId="{38FC3D2B-89C8-4045-BE16-9B44CB64445E}" destId="{FFF88DD7-03D6-4548-A9B7-C75EC88C1339}" srcOrd="0" destOrd="0" presId="urn:microsoft.com/office/officeart/2008/layout/LinedList"/>
    <dgm:cxn modelId="{98357DDA-1AE7-EF4A-A642-327FA1E6A9DB}" type="presOf" srcId="{B86C382E-82F3-46B3-890E-2AD32AD4B616}" destId="{0C8E534E-996A-7640-A580-58EFB49A1882}" srcOrd="0" destOrd="0" presId="urn:microsoft.com/office/officeart/2008/layout/LinedList"/>
    <dgm:cxn modelId="{E1B2FEE0-630A-CB4A-BE12-0E541ABC1816}" type="presOf" srcId="{CCDE628F-CE2B-426A-83EC-840E48237D46}" destId="{B2D77B5B-13C8-4143-AC1A-771C92FCD918}" srcOrd="0" destOrd="0" presId="urn:microsoft.com/office/officeart/2008/layout/LinedList"/>
    <dgm:cxn modelId="{B7F1CEEB-C782-C54B-9DEE-3B11DFEBFFA9}" type="presOf" srcId="{038AA848-FFDA-424F-BD6D-FFA0B44D8EBA}" destId="{54125BC4-2E68-164E-A092-1D4BF387DEEB}" srcOrd="0" destOrd="0" presId="urn:microsoft.com/office/officeart/2008/layout/LinedList"/>
    <dgm:cxn modelId="{DD969D37-C575-7C40-9A9F-46D03A198651}" type="presParOf" srcId="{C1E05BD8-1D73-8B47-BEF3-C1673F4D7DBD}" destId="{2563F0F7-335F-F147-BAE4-A2CCBCAD0061}" srcOrd="0" destOrd="0" presId="urn:microsoft.com/office/officeart/2008/layout/LinedList"/>
    <dgm:cxn modelId="{B2487A50-DC79-1142-953F-B200090DBF49}" type="presParOf" srcId="{C1E05BD8-1D73-8B47-BEF3-C1673F4D7DBD}" destId="{77139593-4F58-C446-ADBB-352744E1EEF7}" srcOrd="1" destOrd="0" presId="urn:microsoft.com/office/officeart/2008/layout/LinedList"/>
    <dgm:cxn modelId="{D5213F44-0587-AC4C-9329-BF88E0381715}" type="presParOf" srcId="{77139593-4F58-C446-ADBB-352744E1EEF7}" destId="{54125BC4-2E68-164E-A092-1D4BF387DEEB}" srcOrd="0" destOrd="0" presId="urn:microsoft.com/office/officeart/2008/layout/LinedList"/>
    <dgm:cxn modelId="{AEE8D480-BDA5-A14C-9F45-D737E8745524}" type="presParOf" srcId="{77139593-4F58-C446-ADBB-352744E1EEF7}" destId="{E317DE47-1505-604B-B0F6-5064600366A4}" srcOrd="1" destOrd="0" presId="urn:microsoft.com/office/officeart/2008/layout/LinedList"/>
    <dgm:cxn modelId="{166394FD-413F-7C46-9B55-47502FAEEFA0}" type="presParOf" srcId="{C1E05BD8-1D73-8B47-BEF3-C1673F4D7DBD}" destId="{D803AC4F-B259-3A4F-8132-21F18A2D24CF}" srcOrd="2" destOrd="0" presId="urn:microsoft.com/office/officeart/2008/layout/LinedList"/>
    <dgm:cxn modelId="{6C70294B-C5FD-4A4E-A68E-B3DD236252DB}" type="presParOf" srcId="{C1E05BD8-1D73-8B47-BEF3-C1673F4D7DBD}" destId="{B0B22A49-B5C0-1043-96E8-1172F8167A40}" srcOrd="3" destOrd="0" presId="urn:microsoft.com/office/officeart/2008/layout/LinedList"/>
    <dgm:cxn modelId="{D27221CF-2EC6-1C41-AFD6-981D8A516BE8}" type="presParOf" srcId="{B0B22A49-B5C0-1043-96E8-1172F8167A40}" destId="{0C8E534E-996A-7640-A580-58EFB49A1882}" srcOrd="0" destOrd="0" presId="urn:microsoft.com/office/officeart/2008/layout/LinedList"/>
    <dgm:cxn modelId="{DCCCCADE-D028-9548-B983-3A05DC232922}" type="presParOf" srcId="{B0B22A49-B5C0-1043-96E8-1172F8167A40}" destId="{9DAED7FD-4EEC-F441-A74A-ED8379E7AC54}" srcOrd="1" destOrd="0" presId="urn:microsoft.com/office/officeart/2008/layout/LinedList"/>
    <dgm:cxn modelId="{9F6044C9-6FC2-554F-AF77-743D64AEDB95}" type="presParOf" srcId="{C1E05BD8-1D73-8B47-BEF3-C1673F4D7DBD}" destId="{AD5D149F-5970-8744-857B-02084D7E7806}" srcOrd="4" destOrd="0" presId="urn:microsoft.com/office/officeart/2008/layout/LinedList"/>
    <dgm:cxn modelId="{7D87AFDB-1A61-5944-BFE9-17483A97A9E8}" type="presParOf" srcId="{C1E05BD8-1D73-8B47-BEF3-C1673F4D7DBD}" destId="{DAE7DE77-B5C7-1544-B6F3-CF0D048EA5A2}" srcOrd="5" destOrd="0" presId="urn:microsoft.com/office/officeart/2008/layout/LinedList"/>
    <dgm:cxn modelId="{76D578B0-2EB8-F144-9C6D-1F02DAB70684}" type="presParOf" srcId="{DAE7DE77-B5C7-1544-B6F3-CF0D048EA5A2}" destId="{B2D77B5B-13C8-4143-AC1A-771C92FCD918}" srcOrd="0" destOrd="0" presId="urn:microsoft.com/office/officeart/2008/layout/LinedList"/>
    <dgm:cxn modelId="{EB3F1A3B-D1E6-394E-A147-C406BDBE5366}" type="presParOf" srcId="{DAE7DE77-B5C7-1544-B6F3-CF0D048EA5A2}" destId="{C29239A5-2A3A-1F4B-89B0-94294FF98EBC}" srcOrd="1" destOrd="0" presId="urn:microsoft.com/office/officeart/2008/layout/LinedList"/>
    <dgm:cxn modelId="{C0830BDE-DF25-1E40-9B97-3E7AA3EF4370}" type="presParOf" srcId="{C1E05BD8-1D73-8B47-BEF3-C1673F4D7DBD}" destId="{3F787DA8-FFB4-BD46-A53F-53FBFBE89A29}" srcOrd="6" destOrd="0" presId="urn:microsoft.com/office/officeart/2008/layout/LinedList"/>
    <dgm:cxn modelId="{D87327B4-5AEB-C243-BB0C-D89D60B1F0FF}" type="presParOf" srcId="{C1E05BD8-1D73-8B47-BEF3-C1673F4D7DBD}" destId="{A16592EF-47DF-3F4E-973E-5F24F8B9D0B0}" srcOrd="7" destOrd="0" presId="urn:microsoft.com/office/officeart/2008/layout/LinedList"/>
    <dgm:cxn modelId="{265A0E0A-77E3-CF4C-A034-A29B6681BA0D}" type="presParOf" srcId="{A16592EF-47DF-3F4E-973E-5F24F8B9D0B0}" destId="{5B586603-AE68-DC45-9A0F-2274CBA5BCBD}" srcOrd="0" destOrd="0" presId="urn:microsoft.com/office/officeart/2008/layout/LinedList"/>
    <dgm:cxn modelId="{022F643F-741D-F743-BE9A-7BD0AABB1C86}" type="presParOf" srcId="{A16592EF-47DF-3F4E-973E-5F24F8B9D0B0}" destId="{0B56FC96-23CD-6343-A032-30497049109F}" srcOrd="1" destOrd="0" presId="urn:microsoft.com/office/officeart/2008/layout/LinedList"/>
    <dgm:cxn modelId="{96F46EE4-EC18-F841-BECB-D4B8E867A4AC}" type="presParOf" srcId="{C1E05BD8-1D73-8B47-BEF3-C1673F4D7DBD}" destId="{3196C817-CD31-8D40-B35D-046680FC4B64}" srcOrd="8" destOrd="0" presId="urn:microsoft.com/office/officeart/2008/layout/LinedList"/>
    <dgm:cxn modelId="{3B568C84-D634-E548-86ED-EFC4A08E49DF}" type="presParOf" srcId="{C1E05BD8-1D73-8B47-BEF3-C1673F4D7DBD}" destId="{2AFC623C-5761-4548-BB48-9C95EF5D9EAA}" srcOrd="9" destOrd="0" presId="urn:microsoft.com/office/officeart/2008/layout/LinedList"/>
    <dgm:cxn modelId="{F8EC6BE1-CD54-9A45-8E98-A135170609F6}" type="presParOf" srcId="{2AFC623C-5761-4548-BB48-9C95EF5D9EAA}" destId="{BA8327A8-F026-9E40-8D6A-3719C9CA0E7D}" srcOrd="0" destOrd="0" presId="urn:microsoft.com/office/officeart/2008/layout/LinedList"/>
    <dgm:cxn modelId="{52091B86-E01A-3E49-BDFB-4A25542825A1}" type="presParOf" srcId="{2AFC623C-5761-4548-BB48-9C95EF5D9EAA}" destId="{B14F74BB-293A-F547-A8F6-43F523E11570}" srcOrd="1" destOrd="0" presId="urn:microsoft.com/office/officeart/2008/layout/LinedList"/>
    <dgm:cxn modelId="{4EFC5359-75BC-B945-9542-64178FE7B2E6}" type="presParOf" srcId="{C1E05BD8-1D73-8B47-BEF3-C1673F4D7DBD}" destId="{C3B72D50-8EAC-5543-8B04-E63D1A58E221}" srcOrd="10" destOrd="0" presId="urn:microsoft.com/office/officeart/2008/layout/LinedList"/>
    <dgm:cxn modelId="{6293CA71-0D32-9C42-86D2-5910D9ED79C8}" type="presParOf" srcId="{C1E05BD8-1D73-8B47-BEF3-C1673F4D7DBD}" destId="{EB81C206-44F6-034A-9578-30058A6AD5B0}" srcOrd="11" destOrd="0" presId="urn:microsoft.com/office/officeart/2008/layout/LinedList"/>
    <dgm:cxn modelId="{E52267BC-8A4B-C547-873B-48B021766079}" type="presParOf" srcId="{EB81C206-44F6-034A-9578-30058A6AD5B0}" destId="{FFF88DD7-03D6-4548-A9B7-C75EC88C1339}" srcOrd="0" destOrd="0" presId="urn:microsoft.com/office/officeart/2008/layout/LinedList"/>
    <dgm:cxn modelId="{8DC60858-06E9-D24A-A2FE-B218E4557659}" type="presParOf" srcId="{EB81C206-44F6-034A-9578-30058A6AD5B0}" destId="{D7781AF7-3E2F-844D-AAAB-482E9EB5B07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63F0F7-335F-F147-BAE4-A2CCBCAD0061}">
      <dsp:nvSpPr>
        <dsp:cNvPr id="0" name=""/>
        <dsp:cNvSpPr/>
      </dsp:nvSpPr>
      <dsp:spPr>
        <a:xfrm>
          <a:off x="0" y="2530"/>
          <a:ext cx="7101417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125BC4-2E68-164E-A092-1D4BF387DEEB}">
      <dsp:nvSpPr>
        <dsp:cNvPr id="0" name=""/>
        <dsp:cNvSpPr/>
      </dsp:nvSpPr>
      <dsp:spPr>
        <a:xfrm>
          <a:off x="0" y="2530"/>
          <a:ext cx="7101417" cy="862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Rape has been a persistent occurrence in areas with high concentrations of military personnel</a:t>
          </a:r>
        </a:p>
      </dsp:txBody>
      <dsp:txXfrm>
        <a:off x="0" y="2530"/>
        <a:ext cx="7101417" cy="862756"/>
      </dsp:txXfrm>
    </dsp:sp>
    <dsp:sp modelId="{D803AC4F-B259-3A4F-8132-21F18A2D24CF}">
      <dsp:nvSpPr>
        <dsp:cNvPr id="0" name=""/>
        <dsp:cNvSpPr/>
      </dsp:nvSpPr>
      <dsp:spPr>
        <a:xfrm>
          <a:off x="0" y="865286"/>
          <a:ext cx="7101417" cy="0"/>
        </a:xfrm>
        <a:prstGeom prst="line">
          <a:avLst/>
        </a:prstGeom>
        <a:gradFill rotWithShape="0">
          <a:gsLst>
            <a:gs pos="0">
              <a:schemeClr val="accent2">
                <a:hueOff val="270963"/>
                <a:satOff val="-1326"/>
                <a:lumOff val="745"/>
                <a:alphaOff val="0"/>
                <a:tint val="98000"/>
                <a:lumMod val="114000"/>
              </a:schemeClr>
            </a:gs>
            <a:gs pos="100000">
              <a:schemeClr val="accent2">
                <a:hueOff val="270963"/>
                <a:satOff val="-1326"/>
                <a:lumOff val="745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270963"/>
              <a:satOff val="-1326"/>
              <a:lumOff val="745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8E534E-996A-7640-A580-58EFB49A1882}">
      <dsp:nvSpPr>
        <dsp:cNvPr id="0" name=""/>
        <dsp:cNvSpPr/>
      </dsp:nvSpPr>
      <dsp:spPr>
        <a:xfrm>
          <a:off x="0" y="865286"/>
          <a:ext cx="7101417" cy="862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The availability of easily purchased sexual services has not eliminated rape</a:t>
          </a:r>
        </a:p>
      </dsp:txBody>
      <dsp:txXfrm>
        <a:off x="0" y="865286"/>
        <a:ext cx="7101417" cy="862756"/>
      </dsp:txXfrm>
    </dsp:sp>
    <dsp:sp modelId="{AD5D149F-5970-8744-857B-02084D7E7806}">
      <dsp:nvSpPr>
        <dsp:cNvPr id="0" name=""/>
        <dsp:cNvSpPr/>
      </dsp:nvSpPr>
      <dsp:spPr>
        <a:xfrm>
          <a:off x="0" y="1728043"/>
          <a:ext cx="7101417" cy="0"/>
        </a:xfrm>
        <a:prstGeom prst="line">
          <a:avLst/>
        </a:prstGeom>
        <a:gradFill rotWithShape="0">
          <a:gsLst>
            <a:gs pos="0">
              <a:schemeClr val="accent2">
                <a:hueOff val="541926"/>
                <a:satOff val="-2653"/>
                <a:lumOff val="1490"/>
                <a:alphaOff val="0"/>
                <a:tint val="98000"/>
                <a:lumMod val="114000"/>
              </a:schemeClr>
            </a:gs>
            <a:gs pos="100000">
              <a:schemeClr val="accent2">
                <a:hueOff val="541926"/>
                <a:satOff val="-2653"/>
                <a:lumOff val="149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541926"/>
              <a:satOff val="-2653"/>
              <a:lumOff val="149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D77B5B-13C8-4143-AC1A-771C92FCD918}">
      <dsp:nvSpPr>
        <dsp:cNvPr id="0" name=""/>
        <dsp:cNvSpPr/>
      </dsp:nvSpPr>
      <dsp:spPr>
        <a:xfrm>
          <a:off x="0" y="1728043"/>
          <a:ext cx="7101417" cy="862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Arguably, the pervasive eroticization of women, particularly in Asia, has </a:t>
          </a:r>
          <a:r>
            <a:rPr lang="en-US" sz="1700" i="1" kern="1200" dirty="0"/>
            <a:t>encouraged</a:t>
          </a:r>
          <a:r>
            <a:rPr lang="en-US" sz="1700" kern="1200" dirty="0"/>
            <a:t> sexual violence (the ‘anti-prostitution’ feminist argument)</a:t>
          </a:r>
        </a:p>
      </dsp:txBody>
      <dsp:txXfrm>
        <a:off x="0" y="1728043"/>
        <a:ext cx="7101417" cy="862756"/>
      </dsp:txXfrm>
    </dsp:sp>
    <dsp:sp modelId="{3F787DA8-FFB4-BD46-A53F-53FBFBE89A29}">
      <dsp:nvSpPr>
        <dsp:cNvPr id="0" name=""/>
        <dsp:cNvSpPr/>
      </dsp:nvSpPr>
      <dsp:spPr>
        <a:xfrm>
          <a:off x="0" y="2590800"/>
          <a:ext cx="7101417" cy="0"/>
        </a:xfrm>
        <a:prstGeom prst="line">
          <a:avLst/>
        </a:prstGeom>
        <a:gradFill rotWithShape="0">
          <a:gsLst>
            <a:gs pos="0">
              <a:schemeClr val="accent2">
                <a:hueOff val="812888"/>
                <a:satOff val="-3979"/>
                <a:lumOff val="2235"/>
                <a:alphaOff val="0"/>
                <a:tint val="98000"/>
                <a:lumMod val="114000"/>
              </a:schemeClr>
            </a:gs>
            <a:gs pos="100000">
              <a:schemeClr val="accent2">
                <a:hueOff val="812888"/>
                <a:satOff val="-3979"/>
                <a:lumOff val="2235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812888"/>
              <a:satOff val="-3979"/>
              <a:lumOff val="2235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586603-AE68-DC45-9A0F-2274CBA5BCBD}">
      <dsp:nvSpPr>
        <dsp:cNvPr id="0" name=""/>
        <dsp:cNvSpPr/>
      </dsp:nvSpPr>
      <dsp:spPr>
        <a:xfrm>
          <a:off x="0" y="2590800"/>
          <a:ext cx="7101417" cy="862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Rape better understood as a crime of violence than of frustrated erotic desire</a:t>
          </a:r>
        </a:p>
      </dsp:txBody>
      <dsp:txXfrm>
        <a:off x="0" y="2590800"/>
        <a:ext cx="7101417" cy="862756"/>
      </dsp:txXfrm>
    </dsp:sp>
    <dsp:sp modelId="{3196C817-CD31-8D40-B35D-046680FC4B64}">
      <dsp:nvSpPr>
        <dsp:cNvPr id="0" name=""/>
        <dsp:cNvSpPr/>
      </dsp:nvSpPr>
      <dsp:spPr>
        <a:xfrm>
          <a:off x="0" y="3453556"/>
          <a:ext cx="7101417" cy="0"/>
        </a:xfrm>
        <a:prstGeom prst="line">
          <a:avLst/>
        </a:prstGeom>
        <a:gradFill rotWithShape="0">
          <a:gsLst>
            <a:gs pos="0">
              <a:schemeClr val="accent2">
                <a:hueOff val="1083851"/>
                <a:satOff val="-5306"/>
                <a:lumOff val="2980"/>
                <a:alphaOff val="0"/>
                <a:tint val="98000"/>
                <a:lumMod val="114000"/>
              </a:schemeClr>
            </a:gs>
            <a:gs pos="100000">
              <a:schemeClr val="accent2">
                <a:hueOff val="1083851"/>
                <a:satOff val="-5306"/>
                <a:lumOff val="298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1083851"/>
              <a:satOff val="-5306"/>
              <a:lumOff val="298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8327A8-F026-9E40-8D6A-3719C9CA0E7D}">
      <dsp:nvSpPr>
        <dsp:cNvPr id="0" name=""/>
        <dsp:cNvSpPr/>
      </dsp:nvSpPr>
      <dsp:spPr>
        <a:xfrm>
          <a:off x="0" y="3453556"/>
          <a:ext cx="7101417" cy="862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The ‘buffer theory’ also posits some women (sex workers) as essentially ‘</a:t>
          </a:r>
          <a:r>
            <a:rPr lang="en-US" sz="1700" kern="1200" dirty="0" err="1"/>
            <a:t>unrapeable</a:t>
          </a:r>
          <a:r>
            <a:rPr lang="en-US" sz="1700" kern="1200" dirty="0"/>
            <a:t>’</a:t>
          </a:r>
        </a:p>
      </dsp:txBody>
      <dsp:txXfrm>
        <a:off x="0" y="3453556"/>
        <a:ext cx="7101417" cy="862756"/>
      </dsp:txXfrm>
    </dsp:sp>
    <dsp:sp modelId="{C3B72D50-8EAC-5543-8B04-E63D1A58E221}">
      <dsp:nvSpPr>
        <dsp:cNvPr id="0" name=""/>
        <dsp:cNvSpPr/>
      </dsp:nvSpPr>
      <dsp:spPr>
        <a:xfrm>
          <a:off x="0" y="4316313"/>
          <a:ext cx="7101417" cy="0"/>
        </a:xfrm>
        <a:prstGeom prst="line">
          <a:avLst/>
        </a:prstGeom>
        <a:gradFill rotWithShape="0">
          <a:gsLst>
            <a:gs pos="0">
              <a:schemeClr val="accent2">
                <a:hueOff val="1354814"/>
                <a:satOff val="-6632"/>
                <a:lumOff val="3725"/>
                <a:alphaOff val="0"/>
                <a:tint val="98000"/>
                <a:lumMod val="114000"/>
              </a:schemeClr>
            </a:gs>
            <a:gs pos="100000">
              <a:schemeClr val="accent2">
                <a:hueOff val="1354814"/>
                <a:satOff val="-6632"/>
                <a:lumOff val="3725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1354814"/>
              <a:satOff val="-6632"/>
              <a:lumOff val="3725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F88DD7-03D6-4548-A9B7-C75EC88C1339}">
      <dsp:nvSpPr>
        <dsp:cNvPr id="0" name=""/>
        <dsp:cNvSpPr/>
      </dsp:nvSpPr>
      <dsp:spPr>
        <a:xfrm>
          <a:off x="0" y="4316313"/>
          <a:ext cx="7101417" cy="862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Military willingness to take violent crime seriously has wavered</a:t>
          </a:r>
        </a:p>
      </dsp:txBody>
      <dsp:txXfrm>
        <a:off x="0" y="4316313"/>
        <a:ext cx="7101417" cy="8627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1/19/26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newrepublic.com/article/155707/united-states-military-prostitution-south-korea-monkey-house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bethelatwar.org/2014/08/14/letters-to-and-from-bethel-the-crash-of-ruin/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navy.memorieshop.com/World-Ports/Japan/Comfort-Women.html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bbc.co.uk/news/world-asia-67512578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dm15730.contentdm.oclc.org/digital/collection/p15730coll5/id/1550" TargetMode="External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politico.eu/article/my-body-was-not-mine-but-the-u-s-militarys/" TargetMode="Externa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notchesblog.com/2015/11/17/rape-and-the-sexual-politics-of-homosociality-the-us-military-occupation-of-okinawa-1955-56/" TargetMode="External"/><Relationship Id="rId2" Type="http://schemas.openxmlformats.org/officeDocument/2006/relationships/hyperlink" Target="https://www.youtube.com/watch?v=5Sg_lNxePXU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ommons.wikimedia.org/wiki/File:Koza_Yaejima_Street_circa_1955.JPG" TargetMode="Externa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s://www.historynet.com/rr-on-the-beaches-of-south-vietnam-2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atlantic.com/magazine/archive/2015/04/very-short-book-excerpt-prophylaxis-vs-the-axis/386258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med-dept.com/articles/venereal-disease-and-treatment-during-ww2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/world-asia-21583785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edition.cnn.com/2016/03/17/asia/okinawa-us-serviceman-rape-restrictions/index.html" TargetMode="External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ymilitarylawyers.com/ucmj-article-134-pandering-and-prostitution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wyorker.com/magazine/2015/10/05/out-of-sight-letter-from-baghdad-rania-abouzeid?verso=true" TargetMode="External"/><Relationship Id="rId2" Type="http://schemas.openxmlformats.org/officeDocument/2006/relationships/hyperlink" Target="https://www.newsweek.com/authors/greg-price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pbs.org/video/the-dig-civil-war-prostitution-9y8b5c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history.com/news/civil-war-prostitution-nashville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s://www.stripes.com/blogs-archive/the-rumor-doctor/the-rumor-doctor-1.104348/do-hookers-owe-their-moniker-to-a-civil-war-general-1.142179#.Xhrp_-tb9E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ivilwartalk.com/threads/the-real-camp-followers-officers-wives.121716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npr.org/2013/05/31/187350487/sex-overseas-what-soldiers-do-complicates-wwii-history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nypost.com/2013/06/16/the-dark-side-of-d-day/" TargetMode="Externa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An entangled history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https://images.newrepublic.com/7ad1bd8bdff803cb9bd8a4f124588788745537db.jpeg?w=1600&amp;q=65&amp;dpi=1&amp;fm=pjpg&amp;fit=crop&amp;crop=faces&amp;h=10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866" y="55800"/>
            <a:ext cx="11017526" cy="680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919357" y="6045875"/>
            <a:ext cx="32600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https://newrepublic.com/article/155707/united-states-military-prostitution-south-korea-monkey-house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D59AFB-8AAC-2FD6-60BD-84549282A9B6}"/>
              </a:ext>
            </a:extLst>
          </p:cNvPr>
          <p:cNvSpPr txBox="1"/>
          <p:nvPr/>
        </p:nvSpPr>
        <p:spPr>
          <a:xfrm>
            <a:off x="529445" y="3594828"/>
            <a:ext cx="6096000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/>
              <a:t>The US military and the commercial sex industry</a:t>
            </a:r>
          </a:p>
          <a:p>
            <a:r>
              <a:rPr lang="en-US" sz="2800" dirty="0"/>
              <a:t>HI2C6	Term 2, week 2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NB: This lecture deals with disturbing content, including discussion of rape &amp; sexual violence</a:t>
            </a:r>
          </a:p>
          <a:p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026894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9994" y="129333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‘Non-fraternization’</a:t>
            </a:r>
          </a:p>
        </p:txBody>
      </p:sp>
      <p:pic>
        <p:nvPicPr>
          <p:cNvPr id="6" name="Buchenwald_Samuelson_62779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89994" y="918807"/>
            <a:ext cx="4182367" cy="5939193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droppedImage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842730" y="918807"/>
            <a:ext cx="4189758" cy="5939193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/>
          <p:cNvSpPr txBox="1"/>
          <p:nvPr/>
        </p:nvSpPr>
        <p:spPr>
          <a:xfrm>
            <a:off x="9032488" y="1826300"/>
            <a:ext cx="2980303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Left:</a:t>
            </a:r>
            <a:r>
              <a:rPr lang="en-US" dirty="0"/>
              <a:t> A 1945 US army</a:t>
            </a:r>
          </a:p>
          <a:p>
            <a:r>
              <a:rPr lang="en-US" dirty="0"/>
              <a:t>poster warns GIs not</a:t>
            </a:r>
          </a:p>
          <a:p>
            <a:r>
              <a:rPr lang="en-US" dirty="0"/>
              <a:t>to “fraternize,” using</a:t>
            </a:r>
          </a:p>
          <a:p>
            <a:r>
              <a:rPr lang="en-US" dirty="0"/>
              <a:t>images from newly</a:t>
            </a:r>
          </a:p>
          <a:p>
            <a:r>
              <a:rPr lang="en-US" dirty="0"/>
              <a:t>liberated Nazi camps</a:t>
            </a:r>
          </a:p>
          <a:p>
            <a:r>
              <a:rPr lang="en-US" dirty="0"/>
              <a:t>to underscore the point.</a:t>
            </a:r>
          </a:p>
          <a:p>
            <a:endParaRPr lang="en-US" dirty="0"/>
          </a:p>
          <a:p>
            <a:r>
              <a:rPr lang="en-US" sz="1400" dirty="0"/>
              <a:t>Credit: US Holocaust</a:t>
            </a:r>
          </a:p>
          <a:p>
            <a:r>
              <a:rPr lang="en-US" sz="1400" dirty="0"/>
              <a:t>Memorial Museum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Right</a:t>
            </a:r>
            <a:r>
              <a:rPr lang="en-US" dirty="0"/>
              <a:t>: photo from an</a:t>
            </a:r>
          </a:p>
          <a:p>
            <a:r>
              <a:rPr lang="en-US" dirty="0"/>
              <a:t>GI’s scrapbook.</a:t>
            </a:r>
          </a:p>
          <a:p>
            <a:r>
              <a:rPr lang="en-US" dirty="0"/>
              <a:t>caption reads:</a:t>
            </a:r>
          </a:p>
          <a:p>
            <a:r>
              <a:rPr lang="en-US" dirty="0"/>
              <a:t>“Two buddies. Three girls.</a:t>
            </a:r>
          </a:p>
          <a:p>
            <a:r>
              <a:rPr lang="en-US" dirty="0"/>
              <a:t>Not bad.”</a:t>
            </a:r>
          </a:p>
          <a:p>
            <a:endParaRPr lang="en-US" dirty="0"/>
          </a:p>
          <a:p>
            <a:r>
              <a:rPr lang="en-US" sz="1400" dirty="0"/>
              <a:t>Credit: unknown</a:t>
            </a:r>
          </a:p>
        </p:txBody>
      </p:sp>
    </p:spTree>
    <p:extLst>
      <p:ext uri="{BB962C8B-B14F-4D97-AF65-F5344CB8AC3E}">
        <p14:creationId xmlns:p14="http://schemas.microsoft.com/office/powerpoint/2010/main" val="17600245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818" y="140484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Italy and Germany</a:t>
            </a:r>
          </a:p>
        </p:txBody>
      </p:sp>
      <p:pic>
        <p:nvPicPr>
          <p:cNvPr id="3074" name="Picture 2" descr="omen in Naples turning to prostitution in 19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817" y="1052622"/>
            <a:ext cx="6047011" cy="5043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5818" y="6058639"/>
            <a:ext cx="643916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Italy 1944 – Office of Medical History, U.S. Army Medical Department</a:t>
            </a:r>
          </a:p>
          <a:p>
            <a:r>
              <a:rPr lang="en-US" sz="1200" dirty="0">
                <a:hlinkClick r:id="rId3"/>
              </a:rPr>
              <a:t>https://bethelatwar.org/2014/08/14/letters-to-and-from-bethel-the-crash-of-ruin</a:t>
            </a:r>
            <a:r>
              <a:rPr lang="en-US" dirty="0">
                <a:hlinkClick r:id="rId3"/>
              </a:rPr>
              <a:t>/</a:t>
            </a:r>
            <a:endParaRPr lang="en-US" dirty="0"/>
          </a:p>
          <a:p>
            <a:endParaRPr lang="en-US" dirty="0"/>
          </a:p>
        </p:txBody>
      </p:sp>
      <p:pic>
        <p:nvPicPr>
          <p:cNvPr id="5" name="50626572-fraternization-of-american-troops-with-german-gettyimages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5628" y="0"/>
            <a:ext cx="5307690" cy="531589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/>
          <p:cNvSpPr txBox="1"/>
          <p:nvPr/>
        </p:nvSpPr>
        <p:spPr>
          <a:xfrm>
            <a:off x="6694982" y="5310523"/>
            <a:ext cx="549701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“Fraternization”– any social interaction with </a:t>
            </a:r>
          </a:p>
          <a:p>
            <a:r>
              <a:rPr lang="en-US" dirty="0"/>
              <a:t>German civilians-- which the military attempted</a:t>
            </a:r>
          </a:p>
          <a:p>
            <a:r>
              <a:rPr lang="en-US" dirty="0"/>
              <a:t>to ban in Germany in the spring/summer of</a:t>
            </a:r>
          </a:p>
          <a:p>
            <a:r>
              <a:rPr lang="en-US" dirty="0"/>
              <a:t>1945 became a major story in the US press.</a:t>
            </a:r>
          </a:p>
          <a:p>
            <a:r>
              <a:rPr lang="en-US" dirty="0"/>
              <a:t>The “F-” word became a euphemism.</a:t>
            </a:r>
          </a:p>
        </p:txBody>
      </p:sp>
    </p:spTree>
    <p:extLst>
      <p:ext uri="{BB962C8B-B14F-4D97-AF65-F5344CB8AC3E}">
        <p14:creationId xmlns:p14="http://schemas.microsoft.com/office/powerpoint/2010/main" val="1798245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6" y="308419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Postwar Japan</a:t>
            </a:r>
          </a:p>
        </p:txBody>
      </p:sp>
      <p:pic>
        <p:nvPicPr>
          <p:cNvPr id="3" name="Welcome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237786"/>
            <a:ext cx="7426712" cy="5620214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/>
          <p:cNvSpPr txBox="1"/>
          <p:nvPr/>
        </p:nvSpPr>
        <p:spPr>
          <a:xfrm>
            <a:off x="7500417" y="1237786"/>
            <a:ext cx="4208203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With Japanese government </a:t>
            </a:r>
          </a:p>
          <a:p>
            <a:r>
              <a:rPr lang="en-US" sz="2000" dirty="0"/>
              <a:t>backing, ‘</a:t>
            </a:r>
            <a:r>
              <a:rPr lang="en-US" sz="2000" b="1" dirty="0"/>
              <a:t>Recreation and </a:t>
            </a:r>
          </a:p>
          <a:p>
            <a:r>
              <a:rPr lang="en-US" sz="2000" b="1" dirty="0"/>
              <a:t>Amusement Associations’ </a:t>
            </a:r>
            <a:r>
              <a:rPr lang="en-US" sz="2000" dirty="0"/>
              <a:t>(RAA)</a:t>
            </a:r>
          </a:p>
          <a:p>
            <a:r>
              <a:rPr lang="en-US" sz="2000" dirty="0"/>
              <a:t>provided brothels for US</a:t>
            </a:r>
          </a:p>
          <a:p>
            <a:r>
              <a:rPr lang="en-US" sz="2000" dirty="0"/>
              <a:t>occupation troops in the early</a:t>
            </a:r>
          </a:p>
          <a:p>
            <a:r>
              <a:rPr lang="en-US" sz="2000" dirty="0"/>
              <a:t>months of Japan’s postwar </a:t>
            </a:r>
          </a:p>
          <a:p>
            <a:r>
              <a:rPr lang="en-US" sz="2000" dirty="0"/>
              <a:t>occupation.</a:t>
            </a:r>
          </a:p>
          <a:p>
            <a:endParaRPr lang="en-US" sz="2000" dirty="0"/>
          </a:p>
          <a:p>
            <a:r>
              <a:rPr lang="en-US" sz="2000" dirty="0"/>
              <a:t>The US Eighth Army initially</a:t>
            </a:r>
          </a:p>
          <a:p>
            <a:r>
              <a:rPr lang="en-US" sz="2000" dirty="0"/>
              <a:t>gave tacit consent to this</a:t>
            </a:r>
          </a:p>
          <a:p>
            <a:r>
              <a:rPr lang="en-US" sz="2000" dirty="0"/>
              <a:t>arrangement.</a:t>
            </a:r>
          </a:p>
        </p:txBody>
      </p:sp>
      <p:sp>
        <p:nvSpPr>
          <p:cNvPr id="5" name="Rectangle 4"/>
          <p:cNvSpPr/>
          <p:nvPr/>
        </p:nvSpPr>
        <p:spPr>
          <a:xfrm>
            <a:off x="7426712" y="5257562"/>
            <a:ext cx="494531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dirty="0">
                <a:solidFill>
                  <a:srgbClr val="FFFFFF"/>
                </a:solidFill>
                <a:ea typeface="Times"/>
                <a:cs typeface="Times"/>
                <a:sym typeface="Times"/>
              </a:rPr>
              <a:t>‘In this undated image released by the Yokosuka City Council in Japan, U.S. sailors gather in front of a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dirty="0" err="1">
                <a:solidFill>
                  <a:srgbClr val="FFFFFF"/>
                </a:solidFill>
                <a:ea typeface="Times"/>
                <a:cs typeface="Times"/>
                <a:sym typeface="Times"/>
              </a:rPr>
              <a:t>Yasu-ura</a:t>
            </a:r>
            <a:r>
              <a:rPr lang="en-US" sz="1400" dirty="0">
                <a:solidFill>
                  <a:srgbClr val="FFFFFF"/>
                </a:solidFill>
                <a:ea typeface="Times"/>
                <a:cs typeface="Times"/>
                <a:sym typeface="Times"/>
              </a:rPr>
              <a:t> House </a:t>
            </a:r>
            <a:r>
              <a:rPr lang="en-US" sz="1400" b="1" dirty="0">
                <a:solidFill>
                  <a:srgbClr val="FFFFFF"/>
                </a:solidFill>
                <a:ea typeface="Times"/>
                <a:cs typeface="Times"/>
                <a:sym typeface="Times"/>
              </a:rPr>
              <a:t>"comfort station</a:t>
            </a:r>
            <a:r>
              <a:rPr lang="en-US" sz="1400" dirty="0">
                <a:solidFill>
                  <a:srgbClr val="FFFFFF"/>
                </a:solidFill>
                <a:ea typeface="Times"/>
                <a:cs typeface="Times"/>
                <a:sym typeface="Times"/>
              </a:rPr>
              <a:t>" in Yokosuka, south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dirty="0">
                <a:solidFill>
                  <a:srgbClr val="FFFFFF"/>
                </a:solidFill>
                <a:ea typeface="Times"/>
                <a:cs typeface="Times"/>
                <a:sym typeface="Times"/>
              </a:rPr>
              <a:t>of Tokyo.’(AP Photo/Yokosuka City Council, HO)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lang="en-US" sz="1400" dirty="0">
              <a:solidFill>
                <a:srgbClr val="FFFFFF"/>
              </a:solidFill>
              <a:latin typeface="Times"/>
              <a:ea typeface="Times"/>
              <a:cs typeface="Times"/>
              <a:sym typeface="Times"/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u="sng" dirty="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  <a:hlinkClick r:id="rId3"/>
              </a:rPr>
              <a:t>http://navy.memorieshop.com/World-Ports/Japan/Comfort-Women.html</a:t>
            </a:r>
            <a:endParaRPr lang="en-US" sz="1400" dirty="0">
              <a:solidFill>
                <a:srgbClr val="FFFFFF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07732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6B190-A1D9-CA76-4EDA-C728BC8E2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12" y="181976"/>
            <a:ext cx="9404723" cy="1400530"/>
          </a:xfrm>
        </p:spPr>
        <p:txBody>
          <a:bodyPr/>
          <a:lstStyle/>
          <a:p>
            <a:r>
              <a:rPr lang="en-US" b="1" dirty="0"/>
              <a:t> ‘Comfort women’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6CB6FD-BFF3-5CB4-C9F4-E91C7730FDAC}"/>
              </a:ext>
            </a:extLst>
          </p:cNvPr>
          <p:cNvSpPr txBox="1"/>
          <p:nvPr/>
        </p:nvSpPr>
        <p:spPr>
          <a:xfrm>
            <a:off x="131703" y="882241"/>
            <a:ext cx="5207941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>
              <a:spcBef>
                <a:spcPts val="1200"/>
              </a:spcBef>
            </a:pPr>
            <a:r>
              <a:rPr lang="en-GB" b="0" i="0" u="none" strike="noStrike" dirty="0">
                <a:effectLst/>
                <a:latin typeface="ReithSans"/>
              </a:rPr>
              <a:t>It's estimated that more than 200,000 Asian women and girls were forced into prostitution to serve Japanese soldiers in WWII.</a:t>
            </a:r>
          </a:p>
          <a:p>
            <a:pPr algn="l" fontAlgn="base">
              <a:spcBef>
                <a:spcPts val="1200"/>
              </a:spcBef>
            </a:pPr>
            <a:r>
              <a:rPr lang="en-GB" b="0" i="0" u="none" strike="noStrike" dirty="0">
                <a:effectLst/>
                <a:latin typeface="ReithSans"/>
              </a:rPr>
              <a:t>Many of those kept in military brothels were Korean, others were from mainland China, the Philippines, Indonesia and Taiwan.</a:t>
            </a:r>
          </a:p>
          <a:p>
            <a:pPr algn="l" fontAlgn="base">
              <a:spcBef>
                <a:spcPts val="1200"/>
              </a:spcBef>
            </a:pPr>
            <a:r>
              <a:rPr lang="en-GB" dirty="0">
                <a:latin typeface="ReithSans"/>
              </a:rPr>
              <a:t>Over many subsequent decades, survivors</a:t>
            </a:r>
            <a:r>
              <a:rPr lang="en-GB" b="0" i="0" u="none" strike="noStrike" dirty="0">
                <a:effectLst/>
                <a:latin typeface="ReithSans"/>
              </a:rPr>
              <a:t> have fought for redress, winning significant legal victories.</a:t>
            </a:r>
          </a:p>
        </p:txBody>
      </p:sp>
      <p:pic>
        <p:nvPicPr>
          <p:cNvPr id="2050" name="Picture 2" descr="Korea women and girls lined up against a wall with a Japanese soldier looking at them.">
            <a:extLst>
              <a:ext uri="{FF2B5EF4-FFF2-40B4-BE49-F238E27FC236}">
                <a16:creationId xmlns:a16="http://schemas.microsoft.com/office/drawing/2014/main" id="{05FFEE68-931D-AB9D-0BCB-2823198C3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9644" y="1186392"/>
            <a:ext cx="6921516" cy="3893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C15C2C-546C-6BCB-7019-BCDC0EAACAF3}"/>
              </a:ext>
            </a:extLst>
          </p:cNvPr>
          <p:cNvSpPr txBox="1"/>
          <p:nvPr/>
        </p:nvSpPr>
        <p:spPr>
          <a:xfrm>
            <a:off x="5486400" y="5129486"/>
            <a:ext cx="65514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eithSans"/>
              </a:rPr>
              <a:t>Korean women and girls lined up against a wall with a Japanese soldier looking at them</a:t>
            </a:r>
            <a:endParaRPr lang="en-US" sz="1400" dirty="0"/>
          </a:p>
        </p:txBody>
      </p:sp>
      <p:pic>
        <p:nvPicPr>
          <p:cNvPr id="2052" name="Picture 4" descr="Lee Yong-soo leaves the Seoul Central District Court in Seoul">
            <a:extLst>
              <a:ext uri="{FF2B5EF4-FFF2-40B4-BE49-F238E27FC236}">
                <a16:creationId xmlns:a16="http://schemas.microsoft.com/office/drawing/2014/main" id="{56C2B869-4313-6CAC-CDB5-6A9EF15F5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12" y="3615011"/>
            <a:ext cx="5207941" cy="292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1992F4-0400-D621-2DAE-9AF2B369EA43}"/>
              </a:ext>
            </a:extLst>
          </p:cNvPr>
          <p:cNvSpPr txBox="1"/>
          <p:nvPr/>
        </p:nvSpPr>
        <p:spPr>
          <a:xfrm>
            <a:off x="-33866" y="6507258"/>
            <a:ext cx="61298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effectLst/>
                <a:latin typeface="ReithSans"/>
              </a:rPr>
              <a:t>Lee Yong-</a:t>
            </a:r>
            <a:r>
              <a:rPr lang="en-GB" sz="1400" b="0" i="0" u="none" strike="noStrike" dirty="0" err="1">
                <a:effectLst/>
                <a:latin typeface="ReithSans"/>
              </a:rPr>
              <a:t>soo</a:t>
            </a:r>
            <a:r>
              <a:rPr lang="en-GB" sz="1400" b="0" i="0" u="none" strike="noStrike" dirty="0">
                <a:effectLst/>
                <a:latin typeface="ReithSans"/>
              </a:rPr>
              <a:t> leaves the Seoul Central District Court in Seoul on April 21, 2021</a:t>
            </a:r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D25896-B14B-8731-DB22-06119DE5E8E9}"/>
              </a:ext>
            </a:extLst>
          </p:cNvPr>
          <p:cNvSpPr txBox="1"/>
          <p:nvPr/>
        </p:nvSpPr>
        <p:spPr>
          <a:xfrm>
            <a:off x="5896402" y="5752694"/>
            <a:ext cx="58080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Read the story:</a:t>
            </a:r>
          </a:p>
          <a:p>
            <a:r>
              <a:rPr lang="en-US" dirty="0">
                <a:hlinkClick r:id="rId4"/>
              </a:rPr>
              <a:t>https://www.bbc.co.uk/news/world-asia-67512578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8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737" y="141430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South Korea: 1945 -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4921" y="0"/>
            <a:ext cx="5137079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7006" y="6016305"/>
            <a:ext cx="68425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Right: Soldier posing with two women at a Korean brothel (1952)</a:t>
            </a:r>
            <a:endParaRPr lang="en-US" dirty="0">
              <a:hlinkClick r:id="rId3"/>
            </a:endParaRPr>
          </a:p>
          <a:p>
            <a:r>
              <a:rPr lang="en-US" sz="1200" dirty="0">
                <a:hlinkClick r:id="rId3"/>
              </a:rPr>
              <a:t>https://cdm15730.contentdm.oclc.org/digital/collection/p15730coll5/id/1550</a:t>
            </a:r>
            <a:endParaRPr lang="en-US" sz="1200" dirty="0"/>
          </a:p>
          <a:p>
            <a:endParaRPr lang="en-US" sz="1200" dirty="0"/>
          </a:p>
        </p:txBody>
      </p:sp>
      <p:pic>
        <p:nvPicPr>
          <p:cNvPr id="6146" name="Picture 2" descr="outh Korean Prostitutes Driven To Demand Government Recogni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737" y="841695"/>
            <a:ext cx="6800850" cy="452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2505" y="5366070"/>
            <a:ext cx="706003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South Korean sex worker leaves her shop in Seoul. [Getty]</a:t>
            </a:r>
          </a:p>
          <a:p>
            <a:r>
              <a:rPr lang="en-US" sz="1200" dirty="0">
                <a:hlinkClick r:id="rId5"/>
              </a:rPr>
              <a:t>https://www.politico.eu/article/my-body-was-not-mine-but-the-u-s-militarys/</a:t>
            </a:r>
            <a:endParaRPr lang="en-US" sz="12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635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0E490-C2E5-A929-F283-D60BC93E8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155" y="231169"/>
            <a:ext cx="9404723" cy="1400530"/>
          </a:xfrm>
        </p:spPr>
        <p:txBody>
          <a:bodyPr/>
          <a:lstStyle/>
          <a:p>
            <a:r>
              <a:rPr lang="en-US" sz="3600" b="1" dirty="0"/>
              <a:t>Okinawa: an intensely militarized/</a:t>
            </a:r>
            <a:br>
              <a:rPr lang="en-US" sz="3600" b="1" dirty="0"/>
            </a:br>
            <a:r>
              <a:rPr lang="en-US" sz="3600" b="1" dirty="0"/>
              <a:t>sexualized island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9D4F8D-2C2C-45DA-CA32-CF4036C03BB0}"/>
              </a:ext>
            </a:extLst>
          </p:cNvPr>
          <p:cNvSpPr txBox="1"/>
          <p:nvPr/>
        </p:nvSpPr>
        <p:spPr>
          <a:xfrm>
            <a:off x="8162945" y="2467271"/>
            <a:ext cx="354363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Watch a British Granada TV report on growing local opposition to the US presence in Okinawa during the Vietnam war:</a:t>
            </a:r>
          </a:p>
          <a:p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https://www.youtube.com/watch?v=5Sg_lNxePXU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E04266-9087-6FCC-F019-8E3BC9D05212}"/>
              </a:ext>
            </a:extLst>
          </p:cNvPr>
          <p:cNvSpPr txBox="1"/>
          <p:nvPr/>
        </p:nvSpPr>
        <p:spPr>
          <a:xfrm>
            <a:off x="296154" y="6508283"/>
            <a:ext cx="118168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https://notchesblog.com/2015/11/17/rape-and-the-sexual-politics-of-homosociality-the-us-military-occupation-of-okinawa-1955-56/</a:t>
            </a:r>
            <a:endParaRPr lang="en-US" sz="1400" dirty="0"/>
          </a:p>
          <a:p>
            <a:endParaRPr lang="en-US" sz="1400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25EDB2F-6285-F796-D35A-4B39385D3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400" y="1508600"/>
            <a:ext cx="7620000" cy="43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3A464D-1892-F71F-F179-C972DD1C37B4}"/>
              </a:ext>
            </a:extLst>
          </p:cNvPr>
          <p:cNvSpPr txBox="1"/>
          <p:nvPr/>
        </p:nvSpPr>
        <p:spPr>
          <a:xfrm>
            <a:off x="306365" y="5584953"/>
            <a:ext cx="87150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b="0" i="0" u="none" strike="noStrike" dirty="0">
              <a:solidFill>
                <a:srgbClr val="868686"/>
              </a:solidFill>
              <a:effectLst/>
              <a:latin typeface="Roboto" panose="02000000000000000000" pitchFamily="2" charset="0"/>
            </a:endParaRPr>
          </a:p>
          <a:p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Koza </a:t>
            </a:r>
            <a:r>
              <a:rPr lang="en-GB" b="0" i="0" u="none" strike="noStrike" dirty="0" err="1">
                <a:effectLst/>
                <a:latin typeface="Roboto" panose="02000000000000000000" pitchFamily="2" charset="0"/>
              </a:rPr>
              <a:t>Yaejima</a:t>
            </a:r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 Street(Red-light district) circa 1955. “Maps of new home: Vol.3,” </a:t>
            </a:r>
            <a:r>
              <a:rPr lang="en-GB" b="0" i="1" u="none" strike="noStrike" dirty="0">
                <a:effectLst/>
                <a:latin typeface="Roboto" panose="02000000000000000000" pitchFamily="2" charset="0"/>
              </a:rPr>
              <a:t>Okinawa Times.</a:t>
            </a:r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(Licensed under Public Domain via </a:t>
            </a:r>
            <a:r>
              <a:rPr lang="en-GB" b="0" i="0" u="sng" dirty="0">
                <a:effectLst/>
                <a:latin typeface="Roboto" panose="02000000000000000000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Commons</a:t>
            </a:r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5027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516" y="162786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The Vietnam War: </a:t>
            </a:r>
            <a:br>
              <a:rPr lang="en-US" dirty="0"/>
            </a:br>
            <a:r>
              <a:rPr lang="en-US" dirty="0"/>
              <a:t>R&amp;R</a:t>
            </a:r>
          </a:p>
        </p:txBody>
      </p:sp>
      <p:sp>
        <p:nvSpPr>
          <p:cNvPr id="3" name="Rectangle 2"/>
          <p:cNvSpPr/>
          <p:nvPr/>
        </p:nvSpPr>
        <p:spPr>
          <a:xfrm>
            <a:off x="5631366" y="4302741"/>
            <a:ext cx="64565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“Troops in Vietnam got to take a few days off from the war during their one-year tour of duty. They were allowed a week of R&amp;R, rest and recuperation, outside of Vietnam. They could choose from a list of approved destinations that included Hawaii, Australia, Japan, Taiwan, the Philippines, Malaysia, Hong Kong, Singapore and Thailand. They were also eligible for shorter breaks, usually three days, inside Vietnam.”</a:t>
            </a:r>
          </a:p>
          <a:p>
            <a:endParaRPr lang="en-US" sz="1600" dirty="0"/>
          </a:p>
          <a:p>
            <a:r>
              <a:rPr lang="en-US" sz="1400" dirty="0">
                <a:hlinkClick r:id="rId2"/>
              </a:rPr>
              <a:t>https://www.historynet.com/rr-on-the-beaches-of-south-vietnam-2.htm</a:t>
            </a:r>
            <a:endParaRPr lang="en-US" sz="1400" dirty="0"/>
          </a:p>
          <a:p>
            <a:r>
              <a:rPr lang="en-US" dirty="0"/>
              <a:t> </a:t>
            </a:r>
          </a:p>
        </p:txBody>
      </p:sp>
      <p:pic>
        <p:nvPicPr>
          <p:cNvPr id="7176" name="Picture 8" descr="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0741" y="1037364"/>
            <a:ext cx="3743325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5382465"/>
            <a:ext cx="47950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“American soldiers play with Vietnamese prostitutes in ruins of bombed village during an operation outside Saigon during the Vietnam War in South Vietnam in the late 1960s</a:t>
            </a:r>
            <a:r>
              <a:rPr lang="en-US" dirty="0"/>
              <a:t>.”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1366" y="-1"/>
            <a:ext cx="6564208" cy="410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64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7000"/>
                <a:hueMod val="88000"/>
                <a:satMod val="130000"/>
                <a:lumMod val="124000"/>
              </a:schemeClr>
            </a:gs>
            <a:gs pos="100000">
              <a:schemeClr val="bg2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1B28F63-CF00-448F-B141-FE33C33B1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E609E2-8522-44E4-9077-980E5BCF3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FA533C5-33E3-4611-AF9F-72811D8B2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949AD42-25FD-4C3D-9EEE-B7FEC5809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C7D913-60B7-4603-881B-831DA5D3A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7F0FDC4-AD8C-47D9-9131-623C98ADB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8D0172-F2E0-4763-9C35-F022664959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5"/>
            <a:ext cx="12191695" cy="473074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16">
            <a:extLst>
              <a:ext uri="{FF2B5EF4-FFF2-40B4-BE49-F238E27FC236}">
                <a16:creationId xmlns:a16="http://schemas.microsoft.com/office/drawing/2014/main" id="{9F2851FB-E841-4509-8A6D-A416376EA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3753695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5" name="Freeform: Shape 24">
            <a:extLst>
              <a:ext uri="{FF2B5EF4-FFF2-40B4-BE49-F238E27FC236}">
                <a16:creationId xmlns:a16="http://schemas.microsoft.com/office/drawing/2014/main" id="{DF6FB2B2-CE21-407F-B22E-302DADC2C3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55533"/>
            <a:ext cx="12192000" cy="2802467"/>
          </a:xfrm>
          <a:custGeom>
            <a:avLst/>
            <a:gdLst>
              <a:gd name="connsiteX0" fmla="*/ 1 w 12192000"/>
              <a:gd name="connsiteY0" fmla="*/ 0 h 2802467"/>
              <a:gd name="connsiteX1" fmla="*/ 71932 w 12192000"/>
              <a:gd name="connsiteY1" fmla="*/ 12261 h 2802467"/>
              <a:gd name="connsiteX2" fmla="*/ 282848 w 12192000"/>
              <a:gd name="connsiteY2" fmla="*/ 48342 h 2802467"/>
              <a:gd name="connsiteX3" fmla="*/ 436464 w 12192000"/>
              <a:gd name="connsiteY3" fmla="*/ 73565 h 2802467"/>
              <a:gd name="connsiteX4" fmla="*/ 619339 w 12192000"/>
              <a:gd name="connsiteY4" fmla="*/ 100188 h 2802467"/>
              <a:gd name="connsiteX5" fmla="*/ 836351 w 12192000"/>
              <a:gd name="connsiteY5" fmla="*/ 132066 h 2802467"/>
              <a:gd name="connsiteX6" fmla="*/ 1076528 w 12192000"/>
              <a:gd name="connsiteY6" fmla="*/ 165696 h 2802467"/>
              <a:gd name="connsiteX7" fmla="*/ 1347183 w 12192000"/>
              <a:gd name="connsiteY7" fmla="*/ 201077 h 2802467"/>
              <a:gd name="connsiteX8" fmla="*/ 1642223 w 12192000"/>
              <a:gd name="connsiteY8" fmla="*/ 238560 h 2802467"/>
              <a:gd name="connsiteX9" fmla="*/ 1962864 w 12192000"/>
              <a:gd name="connsiteY9" fmla="*/ 276043 h 2802467"/>
              <a:gd name="connsiteX10" fmla="*/ 2304232 w 12192000"/>
              <a:gd name="connsiteY10" fmla="*/ 314226 h 2802467"/>
              <a:gd name="connsiteX11" fmla="*/ 2672421 w 12192000"/>
              <a:gd name="connsiteY11" fmla="*/ 349608 h 2802467"/>
              <a:gd name="connsiteX12" fmla="*/ 3057678 w 12192000"/>
              <a:gd name="connsiteY12" fmla="*/ 383587 h 2802467"/>
              <a:gd name="connsiteX13" fmla="*/ 3464881 w 12192000"/>
              <a:gd name="connsiteY13" fmla="*/ 414415 h 2802467"/>
              <a:gd name="connsiteX14" fmla="*/ 3889152 w 12192000"/>
              <a:gd name="connsiteY14" fmla="*/ 443840 h 2802467"/>
              <a:gd name="connsiteX15" fmla="*/ 4331710 w 12192000"/>
              <a:gd name="connsiteY15" fmla="*/ 471515 h 2802467"/>
              <a:gd name="connsiteX16" fmla="*/ 4558476 w 12192000"/>
              <a:gd name="connsiteY16" fmla="*/ 481323 h 2802467"/>
              <a:gd name="connsiteX17" fmla="*/ 4790118 w 12192000"/>
              <a:gd name="connsiteY17" fmla="*/ 492183 h 2802467"/>
              <a:gd name="connsiteX18" fmla="*/ 5025418 w 12192000"/>
              <a:gd name="connsiteY18" fmla="*/ 502342 h 2802467"/>
              <a:gd name="connsiteX19" fmla="*/ 5261937 w 12192000"/>
              <a:gd name="connsiteY19" fmla="*/ 508998 h 2802467"/>
              <a:gd name="connsiteX20" fmla="*/ 5503332 w 12192000"/>
              <a:gd name="connsiteY20" fmla="*/ 514953 h 2802467"/>
              <a:gd name="connsiteX21" fmla="*/ 5747166 w 12192000"/>
              <a:gd name="connsiteY21" fmla="*/ 521259 h 2802467"/>
              <a:gd name="connsiteX22" fmla="*/ 5995877 w 12192000"/>
              <a:gd name="connsiteY22" fmla="*/ 525462 h 2802467"/>
              <a:gd name="connsiteX23" fmla="*/ 6247026 w 12192000"/>
              <a:gd name="connsiteY23" fmla="*/ 525462 h 2802467"/>
              <a:gd name="connsiteX24" fmla="*/ 6500613 w 12192000"/>
              <a:gd name="connsiteY24" fmla="*/ 527564 h 2802467"/>
              <a:gd name="connsiteX25" fmla="*/ 6756639 w 12192000"/>
              <a:gd name="connsiteY25" fmla="*/ 525462 h 2802467"/>
              <a:gd name="connsiteX26" fmla="*/ 7016322 w 12192000"/>
              <a:gd name="connsiteY26" fmla="*/ 521259 h 2802467"/>
              <a:gd name="connsiteX27" fmla="*/ 7276005 w 12192000"/>
              <a:gd name="connsiteY27" fmla="*/ 517405 h 2802467"/>
              <a:gd name="connsiteX28" fmla="*/ 7539345 w 12192000"/>
              <a:gd name="connsiteY28" fmla="*/ 508998 h 2802467"/>
              <a:gd name="connsiteX29" fmla="*/ 7805124 w 12192000"/>
              <a:gd name="connsiteY29" fmla="*/ 500240 h 2802467"/>
              <a:gd name="connsiteX30" fmla="*/ 8070903 w 12192000"/>
              <a:gd name="connsiteY30" fmla="*/ 490081 h 2802467"/>
              <a:gd name="connsiteX31" fmla="*/ 8339121 w 12192000"/>
              <a:gd name="connsiteY31" fmla="*/ 475719 h 2802467"/>
              <a:gd name="connsiteX32" fmla="*/ 8609776 w 12192000"/>
              <a:gd name="connsiteY32" fmla="*/ 458553 h 2802467"/>
              <a:gd name="connsiteX33" fmla="*/ 8881651 w 12192000"/>
              <a:gd name="connsiteY33" fmla="*/ 442089 h 2802467"/>
              <a:gd name="connsiteX34" fmla="*/ 9153526 w 12192000"/>
              <a:gd name="connsiteY34" fmla="*/ 421070 h 2802467"/>
              <a:gd name="connsiteX35" fmla="*/ 9429058 w 12192000"/>
              <a:gd name="connsiteY35" fmla="*/ 395848 h 2802467"/>
              <a:gd name="connsiteX36" fmla="*/ 9700933 w 12192000"/>
              <a:gd name="connsiteY36" fmla="*/ 370626 h 2802467"/>
              <a:gd name="connsiteX37" fmla="*/ 9977684 w 12192000"/>
              <a:gd name="connsiteY37" fmla="*/ 341550 h 2802467"/>
              <a:gd name="connsiteX38" fmla="*/ 10255655 w 12192000"/>
              <a:gd name="connsiteY38" fmla="*/ 309672 h 2802467"/>
              <a:gd name="connsiteX39" fmla="*/ 10529968 w 12192000"/>
              <a:gd name="connsiteY39" fmla="*/ 276043 h 2802467"/>
              <a:gd name="connsiteX40" fmla="*/ 10807939 w 12192000"/>
              <a:gd name="connsiteY40" fmla="*/ 236808 h 2802467"/>
              <a:gd name="connsiteX41" fmla="*/ 11084690 w 12192000"/>
              <a:gd name="connsiteY41" fmla="*/ 194771 h 2802467"/>
              <a:gd name="connsiteX42" fmla="*/ 11362661 w 12192000"/>
              <a:gd name="connsiteY42" fmla="*/ 153085 h 2802467"/>
              <a:gd name="connsiteX43" fmla="*/ 11639412 w 12192000"/>
              <a:gd name="connsiteY43" fmla="*/ 104392 h 2802467"/>
              <a:gd name="connsiteX44" fmla="*/ 11914945 w 12192000"/>
              <a:gd name="connsiteY44" fmla="*/ 54648 h 2802467"/>
              <a:gd name="connsiteX45" fmla="*/ 12191696 w 12192000"/>
              <a:gd name="connsiteY45" fmla="*/ 2452 h 2802467"/>
              <a:gd name="connsiteX46" fmla="*/ 12191696 w 12192000"/>
              <a:gd name="connsiteY46" fmla="*/ 2236410 h 2802467"/>
              <a:gd name="connsiteX47" fmla="*/ 12192000 w 12192000"/>
              <a:gd name="connsiteY47" fmla="*/ 2236410 h 2802467"/>
              <a:gd name="connsiteX48" fmla="*/ 12192000 w 12192000"/>
              <a:gd name="connsiteY48" fmla="*/ 2802467 h 2802467"/>
              <a:gd name="connsiteX49" fmla="*/ 12191696 w 12192000"/>
              <a:gd name="connsiteY49" fmla="*/ 2802467 h 2802467"/>
              <a:gd name="connsiteX50" fmla="*/ 0 w 12192000"/>
              <a:gd name="connsiteY50" fmla="*/ 2802467 h 2802467"/>
              <a:gd name="connsiteX51" fmla="*/ 0 w 12192000"/>
              <a:gd name="connsiteY51" fmla="*/ 2236410 h 2802467"/>
              <a:gd name="connsiteX52" fmla="*/ 1 w 12192000"/>
              <a:gd name="connsiteY52" fmla="*/ 2236410 h 280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2802467">
                <a:moveTo>
                  <a:pt x="1" y="0"/>
                </a:moveTo>
                <a:lnTo>
                  <a:pt x="71932" y="12261"/>
                </a:lnTo>
                <a:lnTo>
                  <a:pt x="282848" y="48342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3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6"/>
                </a:lnTo>
                <a:lnTo>
                  <a:pt x="2672421" y="349608"/>
                </a:lnTo>
                <a:lnTo>
                  <a:pt x="3057678" y="383587"/>
                </a:lnTo>
                <a:lnTo>
                  <a:pt x="3464881" y="414415"/>
                </a:lnTo>
                <a:lnTo>
                  <a:pt x="3889152" y="443840"/>
                </a:lnTo>
                <a:lnTo>
                  <a:pt x="4331710" y="471515"/>
                </a:lnTo>
                <a:lnTo>
                  <a:pt x="4558476" y="481323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6" y="521259"/>
                </a:lnTo>
                <a:lnTo>
                  <a:pt x="5995877" y="525462"/>
                </a:lnTo>
                <a:lnTo>
                  <a:pt x="6247026" y="525462"/>
                </a:lnTo>
                <a:lnTo>
                  <a:pt x="6500613" y="527564"/>
                </a:lnTo>
                <a:lnTo>
                  <a:pt x="6756639" y="525462"/>
                </a:lnTo>
                <a:lnTo>
                  <a:pt x="7016322" y="521259"/>
                </a:lnTo>
                <a:lnTo>
                  <a:pt x="7276005" y="517405"/>
                </a:lnTo>
                <a:lnTo>
                  <a:pt x="7539345" y="508998"/>
                </a:lnTo>
                <a:lnTo>
                  <a:pt x="7805124" y="500240"/>
                </a:lnTo>
                <a:lnTo>
                  <a:pt x="8070903" y="490081"/>
                </a:lnTo>
                <a:lnTo>
                  <a:pt x="8339121" y="475719"/>
                </a:lnTo>
                <a:lnTo>
                  <a:pt x="8609776" y="458553"/>
                </a:lnTo>
                <a:lnTo>
                  <a:pt x="8881651" y="442089"/>
                </a:lnTo>
                <a:lnTo>
                  <a:pt x="9153526" y="421070"/>
                </a:lnTo>
                <a:lnTo>
                  <a:pt x="9429058" y="395848"/>
                </a:lnTo>
                <a:lnTo>
                  <a:pt x="9700933" y="370626"/>
                </a:lnTo>
                <a:lnTo>
                  <a:pt x="9977684" y="341550"/>
                </a:lnTo>
                <a:lnTo>
                  <a:pt x="10255655" y="309672"/>
                </a:lnTo>
                <a:lnTo>
                  <a:pt x="10529968" y="276043"/>
                </a:lnTo>
                <a:lnTo>
                  <a:pt x="10807939" y="236808"/>
                </a:lnTo>
                <a:lnTo>
                  <a:pt x="11084690" y="194771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236410"/>
                </a:lnTo>
                <a:lnTo>
                  <a:pt x="12192000" y="2236410"/>
                </a:lnTo>
                <a:lnTo>
                  <a:pt x="12192000" y="2802467"/>
                </a:lnTo>
                <a:lnTo>
                  <a:pt x="12191696" y="2802467"/>
                </a:lnTo>
                <a:lnTo>
                  <a:pt x="0" y="2802467"/>
                </a:lnTo>
                <a:lnTo>
                  <a:pt x="0" y="2236410"/>
                </a:lnTo>
                <a:lnTo>
                  <a:pt x="1" y="223641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65505" y="623571"/>
            <a:ext cx="10260990" cy="352388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6200" b="0" i="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Why has the military tacitly (or more actively) condoned servicemen’s purchase of sex?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65505" y="4777380"/>
            <a:ext cx="10260990" cy="12097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endParaRPr lang="en-US" sz="2400" b="0" i="0" kern="1200" cap="all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528932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4822" y="136629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The alternative: 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abstinence campaigns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67500" y="1776096"/>
            <a:ext cx="6679708" cy="441798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US military has made periodic attempts to promote sexual abstinence/chastity</a:t>
            </a:r>
          </a:p>
          <a:p>
            <a:r>
              <a:rPr lang="en-US" dirty="0"/>
              <a:t>Sometimes the impetus came from civilian society to ‘clean up’ military bases and the areas around them in the domestic US; e.g. the May Act of 1941</a:t>
            </a:r>
          </a:p>
          <a:p>
            <a:r>
              <a:rPr lang="en-US" b="1" dirty="0">
                <a:solidFill>
                  <a:srgbClr val="FF0000"/>
                </a:solidFill>
              </a:rPr>
              <a:t>Character Guidance </a:t>
            </a:r>
            <a:r>
              <a:rPr lang="en-US" dirty="0"/>
              <a:t>programs in the armed forces have also promoted messages stressing the importance of abstinence; e.g. the </a:t>
            </a:r>
            <a:r>
              <a:rPr lang="en-US" i="1" dirty="0"/>
              <a:t>Duty, Honor, Country</a:t>
            </a:r>
            <a:r>
              <a:rPr lang="en-US" dirty="0"/>
              <a:t> pamphlets first issued in 1952 by the Army and Air Force</a:t>
            </a:r>
          </a:p>
          <a:p>
            <a:r>
              <a:rPr lang="en-US" dirty="0"/>
              <a:t>Preserving the military’s ‘moral character’</a:t>
            </a:r>
          </a:p>
          <a:p>
            <a:r>
              <a:rPr lang="en-US" dirty="0"/>
              <a:t>Shifting social attitudes towards sex</a:t>
            </a:r>
          </a:p>
          <a:p>
            <a:r>
              <a:rPr lang="en-US" dirty="0"/>
              <a:t>Role of religious precepts– particularly Christianity– in shaping military conceptions of morality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7208" y="1853248"/>
            <a:ext cx="5118175" cy="464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567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93" y="158619"/>
            <a:ext cx="8725209" cy="65439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52638" y="1536174"/>
            <a:ext cx="288816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‘Masturbation is</a:t>
            </a:r>
          </a:p>
          <a:p>
            <a:r>
              <a:rPr lang="en-US" sz="2400" dirty="0"/>
              <a:t>unhealthy because it</a:t>
            </a:r>
          </a:p>
          <a:p>
            <a:r>
              <a:rPr lang="en-US" sz="2400" dirty="0"/>
              <a:t>can train a person to “fly solo”</a:t>
            </a:r>
            <a:r>
              <a:rPr lang="is-IS" sz="2400" dirty="0"/>
              <a:t>…‘</a:t>
            </a:r>
          </a:p>
          <a:p>
            <a:endParaRPr lang="is-IS" sz="2400" dirty="0"/>
          </a:p>
          <a:p>
            <a:endParaRPr lang="is-IS" sz="2400" dirty="0"/>
          </a:p>
          <a:p>
            <a:r>
              <a:rPr lang="is-IS" sz="2400" i="1" dirty="0"/>
              <a:t>New York Times</a:t>
            </a:r>
          </a:p>
          <a:p>
            <a:r>
              <a:rPr lang="is-IS" sz="2400" dirty="0"/>
              <a:t>Oct. 30, 2005, </a:t>
            </a:r>
          </a:p>
          <a:p>
            <a:r>
              <a:rPr lang="is-IS" sz="2400" dirty="0"/>
              <a:t>p. C14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66231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B97C5-C8C6-C48B-380A-5CCD91BC0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201" y="465971"/>
            <a:ext cx="9404723" cy="1400530"/>
          </a:xfrm>
        </p:spPr>
        <p:txBody>
          <a:bodyPr/>
          <a:lstStyle/>
          <a:p>
            <a:r>
              <a:rPr lang="en-US" b="1" dirty="0"/>
              <a:t>Q: With whom should American servicemen have sex?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1EC4D-E339-777A-C009-8377BB3AA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274" y="2196548"/>
            <a:ext cx="9948022" cy="4195481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With </a:t>
            </a:r>
            <a:r>
              <a:rPr lang="en-US" sz="2800" b="1" dirty="0"/>
              <a:t>women </a:t>
            </a:r>
            <a:r>
              <a:rPr lang="en-US" sz="2800" dirty="0"/>
              <a:t>(until after the repeal of DADT in 2011</a:t>
            </a:r>
          </a:p>
          <a:p>
            <a:r>
              <a:rPr lang="en-US" sz="2800" dirty="0"/>
              <a:t>But </a:t>
            </a:r>
            <a:r>
              <a:rPr lang="en-US" sz="2800" b="1" i="1" dirty="0"/>
              <a:t>which</a:t>
            </a:r>
            <a:r>
              <a:rPr lang="en-US" sz="2800" dirty="0"/>
              <a:t> women?</a:t>
            </a:r>
          </a:p>
          <a:p>
            <a:r>
              <a:rPr lang="en-US" sz="2800" dirty="0"/>
              <a:t>Marriage often discouraged for young enlisted men– romantic intimacy as a costly distraction</a:t>
            </a:r>
          </a:p>
          <a:p>
            <a:r>
              <a:rPr lang="en-US" sz="2800" dirty="0"/>
              <a:t>So, then…. with whom??</a:t>
            </a:r>
          </a:p>
          <a:p>
            <a:r>
              <a:rPr lang="en-US" sz="2800" dirty="0"/>
              <a:t>NB: the question of with whom service</a:t>
            </a:r>
            <a:r>
              <a:rPr lang="en-US" sz="2800" b="1" dirty="0"/>
              <a:t>women</a:t>
            </a:r>
            <a:r>
              <a:rPr lang="en-US" sz="2800" dirty="0"/>
              <a:t> should have sex was infrequently posed– other than that (before 2011) they should not be sleeping with other women</a:t>
            </a:r>
          </a:p>
          <a:p>
            <a:r>
              <a:rPr lang="en-US" sz="2800" dirty="0"/>
              <a:t>The </a:t>
            </a:r>
            <a:r>
              <a:rPr lang="en-US" sz="2800" b="1" dirty="0"/>
              <a:t>‘right to sex’ </a:t>
            </a:r>
            <a:r>
              <a:rPr lang="en-US" sz="2800" dirty="0"/>
              <a:t>as a male prerogative (Amia Srinivasan)</a:t>
            </a:r>
          </a:p>
        </p:txBody>
      </p:sp>
    </p:spTree>
    <p:extLst>
      <p:ext uri="{BB962C8B-B14F-4D97-AF65-F5344CB8AC3E}">
        <p14:creationId xmlns:p14="http://schemas.microsoft.com/office/powerpoint/2010/main" val="36331809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06" y="162786"/>
            <a:ext cx="10672377" cy="140053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Military sex ed as infection-prevention</a:t>
            </a:r>
          </a:p>
        </p:txBody>
      </p:sp>
      <p:pic>
        <p:nvPicPr>
          <p:cNvPr id="3" name="640px-If_you_must_be_a_dumb_bunny...%2C_health_education_poster%2C_1945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651" y="1013858"/>
            <a:ext cx="4210369" cy="568135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C1414F-87C0-9946-A335-2320A1ED611D}"/>
              </a:ext>
            </a:extLst>
          </p:cNvPr>
          <p:cNvSpPr txBox="1"/>
          <p:nvPr/>
        </p:nvSpPr>
        <p:spPr>
          <a:xfrm>
            <a:off x="4638272" y="2144106"/>
            <a:ext cx="69583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WWII, the US military pioneered the use of penicillin in treating STIs, as well as establishing ‘Pro-Stations’ [Pro for Prophylaxis].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emphasis was primarily on preserving men’s health and hence their operational efficiency.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military was not so concerned with the health &amp; wellbeing of the women GIs slept with; nor with preventing unplanned pregnancies.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https://www.theatlantic.com/magazine/archive/2015/04/very-short-book-excerpt-prophylaxis-vs-the-axis/386258/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F994B5-32FB-114F-B763-B3A2C4556B50}"/>
              </a:ext>
            </a:extLst>
          </p:cNvPr>
          <p:cNvSpPr txBox="1"/>
          <p:nvPr/>
        </p:nvSpPr>
        <p:spPr>
          <a:xfrm>
            <a:off x="4650502" y="1439347"/>
            <a:ext cx="6946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Brothels as more easily regulated sites of sexual encounter</a:t>
            </a:r>
          </a:p>
          <a:p>
            <a:r>
              <a:rPr lang="en-US" dirty="0"/>
              <a:t>	than ‘informal’ interactions </a:t>
            </a:r>
          </a:p>
        </p:txBody>
      </p:sp>
    </p:spTree>
    <p:extLst>
      <p:ext uri="{BB962C8B-B14F-4D97-AF65-F5344CB8AC3E}">
        <p14:creationId xmlns:p14="http://schemas.microsoft.com/office/powerpoint/2010/main" val="20336518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AB6483A-1E2E-D028-21EC-01F0351E4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484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703B37E-1714-C005-D695-6DC0E2C1C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425" y="1691481"/>
            <a:ext cx="580933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4615106-6F13-1F02-3234-955243069944}"/>
              </a:ext>
            </a:extLst>
          </p:cNvPr>
          <p:cNvSpPr txBox="1"/>
          <p:nvPr/>
        </p:nvSpPr>
        <p:spPr>
          <a:xfrm>
            <a:off x="6448425" y="714260"/>
            <a:ext cx="504688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effectLst/>
                <a:latin typeface="Open Sans" panose="020F0502020204030204" pitchFamily="34" charset="0"/>
              </a:rPr>
              <a:t>Illustration showing three variations of </a:t>
            </a:r>
            <a:r>
              <a:rPr lang="en-GB" b="1" i="0" u="none" strike="noStrike" dirty="0">
                <a:effectLst/>
                <a:latin typeface="Open Sans" panose="020F0502020204030204" pitchFamily="34" charset="0"/>
              </a:rPr>
              <a:t>Prophylaxis</a:t>
            </a:r>
            <a:r>
              <a:rPr lang="en-GB" b="0" i="0" u="none" strike="noStrike" dirty="0">
                <a:effectLst/>
                <a:latin typeface="Open Sans" panose="020F0502020204030204" pitchFamily="34" charset="0"/>
              </a:rPr>
              <a:t> (or </a:t>
            </a:r>
            <a:r>
              <a:rPr lang="en-GB" b="1" i="0" u="none" strike="noStrike" dirty="0">
                <a:effectLst/>
                <a:latin typeface="Open Sans" panose="020F0502020204030204" pitchFamily="34" charset="0"/>
              </a:rPr>
              <a:t>Urethral</a:t>
            </a:r>
            <a:r>
              <a:rPr lang="en-GB" b="0" i="0" u="none" strike="noStrike" dirty="0">
                <a:effectLst/>
                <a:latin typeface="Open Sans" panose="020F0502020204030204" pitchFamily="34" charset="0"/>
              </a:rPr>
              <a:t>) </a:t>
            </a:r>
            <a:r>
              <a:rPr lang="en-GB" b="1" i="0" u="none" strike="noStrike" dirty="0">
                <a:effectLst/>
                <a:latin typeface="Open Sans" panose="020F0502020204030204" pitchFamily="34" charset="0"/>
              </a:rPr>
              <a:t>Syringes</a:t>
            </a:r>
            <a:r>
              <a:rPr lang="en-GB" b="0" i="0" u="none" strike="noStrike" dirty="0">
                <a:effectLst/>
                <a:latin typeface="Open Sans" panose="020F0502020204030204" pitchFamily="34" charset="0"/>
              </a:rPr>
              <a:t> in use by the US Army during WW2. </a:t>
            </a:r>
            <a:br>
              <a:rPr lang="en-GB" dirty="0"/>
            </a:b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5320E4-1CD8-4A48-BEAD-D7EA577BC88C}"/>
              </a:ext>
            </a:extLst>
          </p:cNvPr>
          <p:cNvSpPr txBox="1"/>
          <p:nvPr/>
        </p:nvSpPr>
        <p:spPr>
          <a:xfrm>
            <a:off x="6602186" y="5689093"/>
            <a:ext cx="61286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https://www.med-dept.com/articles/venereal-disease-and-treatment-during-ww2/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51B9AD-EA8A-0AC1-19A2-3E185B8F06AC}"/>
              </a:ext>
            </a:extLst>
          </p:cNvPr>
          <p:cNvSpPr txBox="1"/>
          <p:nvPr/>
        </p:nvSpPr>
        <p:spPr>
          <a:xfrm>
            <a:off x="6602186" y="5319761"/>
            <a:ext cx="4974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Read more on WWII military sex education:</a:t>
            </a:r>
          </a:p>
        </p:txBody>
      </p:sp>
    </p:spTree>
    <p:extLst>
      <p:ext uri="{BB962C8B-B14F-4D97-AF65-F5344CB8AC3E}">
        <p14:creationId xmlns:p14="http://schemas.microsoft.com/office/powerpoint/2010/main" val="35746118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6111" y="211874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‘Containment’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15483" y="1003875"/>
            <a:ext cx="10740346" cy="5642251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Prostitution perceived by the military as an outlet for male sexual desire likely to reduce (if not eliminate altogether) rape and sexual violence perpetrated by US personnel– the </a:t>
            </a:r>
            <a:r>
              <a:rPr lang="en-US" sz="2400" b="1" dirty="0">
                <a:solidFill>
                  <a:srgbClr val="FF0000"/>
                </a:solidFill>
              </a:rPr>
              <a:t>‘floodwall’ or ‘buffer’ thesis</a:t>
            </a:r>
          </a:p>
          <a:p>
            <a:r>
              <a:rPr lang="en-US" sz="2400" dirty="0"/>
              <a:t>Regulated commercial sex work would (military authorities imagined) clarify the distinction between ‘good girls’ and ‘bad’, turning the latter into an expendable underclass </a:t>
            </a:r>
          </a:p>
          <a:p>
            <a:r>
              <a:rPr lang="en-US" sz="2400" dirty="0"/>
              <a:t>Restricting sex to licensed and controlled ‘entertainment districts’ would supposedly help insulate ‘respectable’ local communities from the problems associated with GI ‘</a:t>
            </a:r>
            <a:r>
              <a:rPr lang="en-US" sz="2400" dirty="0" err="1"/>
              <a:t>misbehaviour</a:t>
            </a:r>
            <a:r>
              <a:rPr lang="en-US" sz="2400" dirty="0"/>
              <a:t>’– including male retaliatory violence directed by local men towards US soldiers</a:t>
            </a:r>
          </a:p>
          <a:p>
            <a:r>
              <a:rPr lang="en-US" sz="2400" dirty="0"/>
              <a:t>The US military could police individual establishments and </a:t>
            </a:r>
            <a:r>
              <a:rPr lang="en-US" sz="2400" dirty="0" err="1"/>
              <a:t>neighbourhoods</a:t>
            </a:r>
            <a:r>
              <a:rPr lang="en-US" sz="2400" dirty="0"/>
              <a:t>, and in so doing MPs [Military Police] could also reinforce racialized boundaries between where Black and white soldiers ‘socialized’ off-duty</a:t>
            </a:r>
          </a:p>
          <a:p>
            <a:r>
              <a:rPr lang="en-US" sz="2400" dirty="0"/>
              <a:t>The significance of race more generally to arrangements for overseas troops’ entertainment.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5028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85EDF-9471-7EFC-1069-937963E30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152" y="339729"/>
            <a:ext cx="9404723" cy="822926"/>
          </a:xfrm>
        </p:spPr>
        <p:txBody>
          <a:bodyPr/>
          <a:lstStyle/>
          <a:p>
            <a:r>
              <a:rPr lang="en-US" b="1" dirty="0"/>
              <a:t>Terms of engagement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AE87FA-578F-923B-1621-4360C04D8B5D}"/>
              </a:ext>
            </a:extLst>
          </p:cNvPr>
          <p:cNvSpPr txBox="1"/>
          <p:nvPr/>
        </p:nvSpPr>
        <p:spPr>
          <a:xfrm>
            <a:off x="274152" y="1299874"/>
            <a:ext cx="10980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What’s ‘thinkable’ and ‘do-able’ in Asia wasn’t/isn’t identical to the terms of operation in Europe</a:t>
            </a:r>
          </a:p>
        </p:txBody>
      </p:sp>
      <p:pic>
        <p:nvPicPr>
          <p:cNvPr id="3074" name="Picture 2" descr="Bentwaters – The Bentwaters Cold War Museum">
            <a:extLst>
              <a:ext uri="{FF2B5EF4-FFF2-40B4-BE49-F238E27FC236}">
                <a16:creationId xmlns:a16="http://schemas.microsoft.com/office/drawing/2014/main" id="{6290EE50-DC95-7061-C68E-8975ADAFC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152" y="2129707"/>
            <a:ext cx="5165225" cy="342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DCE1AA-7374-FE6D-E899-5EB45DFBF13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6692" y="2076773"/>
            <a:ext cx="6501669" cy="47812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B1E3B7-40BD-BED8-42D4-BBF668E11240}"/>
              </a:ext>
            </a:extLst>
          </p:cNvPr>
          <p:cNvSpPr txBox="1"/>
          <p:nvPr/>
        </p:nvSpPr>
        <p:spPr>
          <a:xfrm>
            <a:off x="444084" y="5871940"/>
            <a:ext cx="4825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Former USAF base in Woodbridge, Suffolk,</a:t>
            </a:r>
          </a:p>
          <a:p>
            <a:r>
              <a:rPr lang="en-US" dirty="0"/>
              <a:t>closed in 1993.</a:t>
            </a:r>
          </a:p>
        </p:txBody>
      </p:sp>
    </p:spTree>
    <p:extLst>
      <p:ext uri="{BB962C8B-B14F-4D97-AF65-F5344CB8AC3E}">
        <p14:creationId xmlns:p14="http://schemas.microsoft.com/office/powerpoint/2010/main" val="7038044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1B28F63-CF00-448F-B141-FE33C33B1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E609E2-8522-44E4-9077-980E5BCF3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FA533C5-33E3-4611-AF9F-72811D8B2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949AD42-25FD-4C3D-9EEE-B7FEC5809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C7D913-60B7-4603-881B-831DA5D3A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7F0FDC4-AD8C-47D9-9131-623C98ADB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DDCA251B-4F28-43A9-A5FD-47101E24C8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7B3E067-68A1-4E6F-8B2A-DF0DC2803F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4" cy="6858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763486" y="1266958"/>
            <a:ext cx="2569028" cy="452845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endParaRPr lang="en-US" sz="2000" b="0" i="0" kern="1200" cap="all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8F0EEF-7B63-4EC4-96D4-6AFBF46B1A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FB5E673-6D85-4457-A048-FD09048DCE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14033" y="1266958"/>
            <a:ext cx="6248624" cy="452845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7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Complications</a:t>
            </a:r>
          </a:p>
        </p:txBody>
      </p:sp>
    </p:spTree>
    <p:extLst>
      <p:ext uri="{BB962C8B-B14F-4D97-AF65-F5344CB8AC3E}">
        <p14:creationId xmlns:p14="http://schemas.microsoft.com/office/powerpoint/2010/main" val="21132751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E78424C-6FD0-41F8-9CAA-5DC19C4235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3855" y="1447800"/>
            <a:ext cx="3108626" cy="4572000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F2F2F2"/>
                </a:solidFill>
              </a:rPr>
              <a:t>The fallacy of the ‘buffer’ thesis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D136760-57DC-4301-8BEA-B71AD2D139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61310" y="0"/>
            <a:ext cx="8030690" cy="6858000"/>
          </a:xfrm>
          <a:custGeom>
            <a:avLst/>
            <a:gdLst>
              <a:gd name="connsiteX0" fmla="*/ 1176 w 8030690"/>
              <a:gd name="connsiteY0" fmla="*/ 0 h 6858000"/>
              <a:gd name="connsiteX1" fmla="*/ 1344715 w 8030690"/>
              <a:gd name="connsiteY1" fmla="*/ 0 h 6858000"/>
              <a:gd name="connsiteX2" fmla="*/ 1344715 w 8030690"/>
              <a:gd name="connsiteY2" fmla="*/ 0 h 6858000"/>
              <a:gd name="connsiteX3" fmla="*/ 8030690 w 8030690"/>
              <a:gd name="connsiteY3" fmla="*/ 0 h 6858000"/>
              <a:gd name="connsiteX4" fmla="*/ 8030690 w 8030690"/>
              <a:gd name="connsiteY4" fmla="*/ 6858000 h 6858000"/>
              <a:gd name="connsiteX5" fmla="*/ 477746 w 8030690"/>
              <a:gd name="connsiteY5" fmla="*/ 6858000 h 6858000"/>
              <a:gd name="connsiteX6" fmla="*/ 477746 w 8030690"/>
              <a:gd name="connsiteY6" fmla="*/ 6858000 h 6858000"/>
              <a:gd name="connsiteX7" fmla="*/ 0 w 8030690"/>
              <a:gd name="connsiteY7" fmla="*/ 6858000 h 6858000"/>
              <a:gd name="connsiteX8" fmla="*/ 5883 w 8030690"/>
              <a:gd name="connsiteY8" fmla="*/ 6817538 h 6858000"/>
              <a:gd name="connsiteX9" fmla="*/ 23196 w 8030690"/>
              <a:gd name="connsiteY9" fmla="*/ 6698894 h 6858000"/>
              <a:gd name="connsiteX10" fmla="*/ 35298 w 8030690"/>
              <a:gd name="connsiteY10" fmla="*/ 6612483 h 6858000"/>
              <a:gd name="connsiteX11" fmla="*/ 48073 w 8030690"/>
              <a:gd name="connsiteY11" fmla="*/ 6509613 h 6858000"/>
              <a:gd name="connsiteX12" fmla="*/ 63369 w 8030690"/>
              <a:gd name="connsiteY12" fmla="*/ 6387541 h 6858000"/>
              <a:gd name="connsiteX13" fmla="*/ 79506 w 8030690"/>
              <a:gd name="connsiteY13" fmla="*/ 6252438 h 6858000"/>
              <a:gd name="connsiteX14" fmla="*/ 96483 w 8030690"/>
              <a:gd name="connsiteY14" fmla="*/ 6100191 h 6858000"/>
              <a:gd name="connsiteX15" fmla="*/ 114468 w 8030690"/>
              <a:gd name="connsiteY15" fmla="*/ 5934227 h 6858000"/>
              <a:gd name="connsiteX16" fmla="*/ 132454 w 8030690"/>
              <a:gd name="connsiteY16" fmla="*/ 5753862 h 6858000"/>
              <a:gd name="connsiteX17" fmla="*/ 150775 w 8030690"/>
              <a:gd name="connsiteY17" fmla="*/ 5561838 h 6858000"/>
              <a:gd name="connsiteX18" fmla="*/ 167752 w 8030690"/>
              <a:gd name="connsiteY18" fmla="*/ 5354726 h 6858000"/>
              <a:gd name="connsiteX19" fmla="*/ 184057 w 8030690"/>
              <a:gd name="connsiteY19" fmla="*/ 5138013 h 6858000"/>
              <a:gd name="connsiteX20" fmla="*/ 198849 w 8030690"/>
              <a:gd name="connsiteY20" fmla="*/ 4908956 h 6858000"/>
              <a:gd name="connsiteX21" fmla="*/ 212968 w 8030690"/>
              <a:gd name="connsiteY21" fmla="*/ 4670298 h 6858000"/>
              <a:gd name="connsiteX22" fmla="*/ 226248 w 8030690"/>
              <a:gd name="connsiteY22" fmla="*/ 4421352 h 6858000"/>
              <a:gd name="connsiteX23" fmla="*/ 230954 w 8030690"/>
              <a:gd name="connsiteY23" fmla="*/ 4293793 h 6858000"/>
              <a:gd name="connsiteX24" fmla="*/ 236165 w 8030690"/>
              <a:gd name="connsiteY24" fmla="*/ 4163491 h 6858000"/>
              <a:gd name="connsiteX25" fmla="*/ 241039 w 8030690"/>
              <a:gd name="connsiteY25" fmla="*/ 4031132 h 6858000"/>
              <a:gd name="connsiteX26" fmla="*/ 244233 w 8030690"/>
              <a:gd name="connsiteY26" fmla="*/ 3898087 h 6858000"/>
              <a:gd name="connsiteX27" fmla="*/ 247091 w 8030690"/>
              <a:gd name="connsiteY27" fmla="*/ 3762298 h 6858000"/>
              <a:gd name="connsiteX28" fmla="*/ 250116 w 8030690"/>
              <a:gd name="connsiteY28" fmla="*/ 3625138 h 6858000"/>
              <a:gd name="connsiteX29" fmla="*/ 252133 w 8030690"/>
              <a:gd name="connsiteY29" fmla="*/ 3485235 h 6858000"/>
              <a:gd name="connsiteX30" fmla="*/ 252133 w 8030690"/>
              <a:gd name="connsiteY30" fmla="*/ 3343960 h 6858000"/>
              <a:gd name="connsiteX31" fmla="*/ 253142 w 8030690"/>
              <a:gd name="connsiteY31" fmla="*/ 3201314 h 6858000"/>
              <a:gd name="connsiteX32" fmla="*/ 252133 w 8030690"/>
              <a:gd name="connsiteY32" fmla="*/ 3057296 h 6858000"/>
              <a:gd name="connsiteX33" fmla="*/ 250116 w 8030690"/>
              <a:gd name="connsiteY33" fmla="*/ 2911221 h 6858000"/>
              <a:gd name="connsiteX34" fmla="*/ 248267 w 8030690"/>
              <a:gd name="connsiteY34" fmla="*/ 2765145 h 6858000"/>
              <a:gd name="connsiteX35" fmla="*/ 244233 w 8030690"/>
              <a:gd name="connsiteY35" fmla="*/ 2617013 h 6858000"/>
              <a:gd name="connsiteX36" fmla="*/ 240031 w 8030690"/>
              <a:gd name="connsiteY36" fmla="*/ 2467508 h 6858000"/>
              <a:gd name="connsiteX37" fmla="*/ 235156 w 8030690"/>
              <a:gd name="connsiteY37" fmla="*/ 2318004 h 6858000"/>
              <a:gd name="connsiteX38" fmla="*/ 228265 w 8030690"/>
              <a:gd name="connsiteY38" fmla="*/ 2167128 h 6858000"/>
              <a:gd name="connsiteX39" fmla="*/ 220028 w 8030690"/>
              <a:gd name="connsiteY39" fmla="*/ 2014880 h 6858000"/>
              <a:gd name="connsiteX40" fmla="*/ 212128 w 8030690"/>
              <a:gd name="connsiteY40" fmla="*/ 1861947 h 6858000"/>
              <a:gd name="connsiteX41" fmla="*/ 202043 w 8030690"/>
              <a:gd name="connsiteY41" fmla="*/ 1709013 h 6858000"/>
              <a:gd name="connsiteX42" fmla="*/ 189940 w 8030690"/>
              <a:gd name="connsiteY42" fmla="*/ 1554023 h 6858000"/>
              <a:gd name="connsiteX43" fmla="*/ 177838 w 8030690"/>
              <a:gd name="connsiteY43" fmla="*/ 1401089 h 6858000"/>
              <a:gd name="connsiteX44" fmla="*/ 163886 w 8030690"/>
              <a:gd name="connsiteY44" fmla="*/ 1245413 h 6858000"/>
              <a:gd name="connsiteX45" fmla="*/ 148590 w 8030690"/>
              <a:gd name="connsiteY45" fmla="*/ 1089050 h 6858000"/>
              <a:gd name="connsiteX46" fmla="*/ 132454 w 8030690"/>
              <a:gd name="connsiteY46" fmla="*/ 934745 h 6858000"/>
              <a:gd name="connsiteX47" fmla="*/ 113628 w 8030690"/>
              <a:gd name="connsiteY47" fmla="*/ 778383 h 6858000"/>
              <a:gd name="connsiteX48" fmla="*/ 93457 w 8030690"/>
              <a:gd name="connsiteY48" fmla="*/ 622706 h 6858000"/>
              <a:gd name="connsiteX49" fmla="*/ 73454 w 8030690"/>
              <a:gd name="connsiteY49" fmla="*/ 466344 h 6858000"/>
              <a:gd name="connsiteX50" fmla="*/ 50090 w 8030690"/>
              <a:gd name="connsiteY50" fmla="*/ 310667 h 6858000"/>
              <a:gd name="connsiteX51" fmla="*/ 26222 w 8030690"/>
              <a:gd name="connsiteY51" fmla="*/ 15567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030690" h="6858000">
                <a:moveTo>
                  <a:pt x="1176" y="0"/>
                </a:moveTo>
                <a:lnTo>
                  <a:pt x="1344715" y="0"/>
                </a:lnTo>
                <a:lnTo>
                  <a:pt x="1344715" y="0"/>
                </a:lnTo>
                <a:lnTo>
                  <a:pt x="8030690" y="0"/>
                </a:lnTo>
                <a:lnTo>
                  <a:pt x="8030690" y="6858000"/>
                </a:lnTo>
                <a:lnTo>
                  <a:pt x="477746" y="6858000"/>
                </a:lnTo>
                <a:lnTo>
                  <a:pt x="477746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8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8" y="5934227"/>
                </a:lnTo>
                <a:lnTo>
                  <a:pt x="132454" y="5753862"/>
                </a:lnTo>
                <a:lnTo>
                  <a:pt x="150775" y="5561838"/>
                </a:lnTo>
                <a:lnTo>
                  <a:pt x="167752" y="5354726"/>
                </a:lnTo>
                <a:lnTo>
                  <a:pt x="184057" y="5138013"/>
                </a:lnTo>
                <a:lnTo>
                  <a:pt x="198849" y="4908956"/>
                </a:lnTo>
                <a:lnTo>
                  <a:pt x="212968" y="4670298"/>
                </a:lnTo>
                <a:lnTo>
                  <a:pt x="226248" y="4421352"/>
                </a:lnTo>
                <a:lnTo>
                  <a:pt x="230954" y="4293793"/>
                </a:lnTo>
                <a:lnTo>
                  <a:pt x="236165" y="4163491"/>
                </a:lnTo>
                <a:lnTo>
                  <a:pt x="241039" y="4031132"/>
                </a:lnTo>
                <a:lnTo>
                  <a:pt x="244233" y="3898087"/>
                </a:lnTo>
                <a:lnTo>
                  <a:pt x="247091" y="3762298"/>
                </a:lnTo>
                <a:lnTo>
                  <a:pt x="250116" y="3625138"/>
                </a:lnTo>
                <a:lnTo>
                  <a:pt x="252133" y="3485235"/>
                </a:lnTo>
                <a:lnTo>
                  <a:pt x="252133" y="3343960"/>
                </a:lnTo>
                <a:lnTo>
                  <a:pt x="253142" y="3201314"/>
                </a:lnTo>
                <a:lnTo>
                  <a:pt x="252133" y="3057296"/>
                </a:lnTo>
                <a:lnTo>
                  <a:pt x="250116" y="2911221"/>
                </a:lnTo>
                <a:lnTo>
                  <a:pt x="248267" y="2765145"/>
                </a:lnTo>
                <a:lnTo>
                  <a:pt x="244233" y="2617013"/>
                </a:lnTo>
                <a:lnTo>
                  <a:pt x="240031" y="2467508"/>
                </a:lnTo>
                <a:lnTo>
                  <a:pt x="235156" y="2318004"/>
                </a:lnTo>
                <a:lnTo>
                  <a:pt x="228265" y="2167128"/>
                </a:lnTo>
                <a:lnTo>
                  <a:pt x="220028" y="2014880"/>
                </a:lnTo>
                <a:lnTo>
                  <a:pt x="212128" y="1861947"/>
                </a:lnTo>
                <a:lnTo>
                  <a:pt x="202043" y="1709013"/>
                </a:lnTo>
                <a:lnTo>
                  <a:pt x="189940" y="1554023"/>
                </a:lnTo>
                <a:lnTo>
                  <a:pt x="177838" y="1401089"/>
                </a:lnTo>
                <a:lnTo>
                  <a:pt x="163886" y="1245413"/>
                </a:lnTo>
                <a:lnTo>
                  <a:pt x="148590" y="1089050"/>
                </a:lnTo>
                <a:lnTo>
                  <a:pt x="132454" y="934745"/>
                </a:lnTo>
                <a:lnTo>
                  <a:pt x="113628" y="778383"/>
                </a:lnTo>
                <a:lnTo>
                  <a:pt x="93457" y="622706"/>
                </a:lnTo>
                <a:lnTo>
                  <a:pt x="73454" y="466344"/>
                </a:lnTo>
                <a:lnTo>
                  <a:pt x="50090" y="310667"/>
                </a:lnTo>
                <a:lnTo>
                  <a:pt x="26222" y="1556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BDC58DEA-1307-4F44-AD47-E613D8B76A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811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99B912D-1E4B-42AF-A2BE-CFEFEC916E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92B279D1-B06B-4A35-9249-314B0F698F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0042264"/>
              </p:ext>
            </p:extLst>
          </p:nvPr>
        </p:nvGraphicFramePr>
        <p:xfrm>
          <a:off x="4916411" y="1143000"/>
          <a:ext cx="7101417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32234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447" y="104767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US-host nation tensions</a:t>
            </a:r>
          </a:p>
        </p:txBody>
      </p:sp>
      <p:pic>
        <p:nvPicPr>
          <p:cNvPr id="3" name="Picture 2" descr=" protest over the alleged rape of a local woman by two US serv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6288" y="2270287"/>
            <a:ext cx="4872985" cy="274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036288" y="5011341"/>
            <a:ext cx="6096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Protestors register their anger in Okinawa</a:t>
            </a:r>
          </a:p>
          <a:p>
            <a:r>
              <a:rPr lang="en-US" dirty="0"/>
              <a:t>after a rape perpetrated by 2 US servicemen</a:t>
            </a:r>
          </a:p>
          <a:p>
            <a:r>
              <a:rPr lang="en-US" dirty="0"/>
              <a:t>in 2012. An earlier gang-rape in 1995 (the</a:t>
            </a:r>
          </a:p>
          <a:p>
            <a:r>
              <a:rPr lang="en-US" dirty="0"/>
              <a:t>subject of one of this week’s readings)</a:t>
            </a:r>
          </a:p>
          <a:p>
            <a:r>
              <a:rPr lang="en-US" dirty="0"/>
              <a:t>galvanized protests across Japan.</a:t>
            </a:r>
          </a:p>
          <a:p>
            <a:r>
              <a:rPr lang="en-US" sz="1200" dirty="0">
                <a:hlinkClick r:id="rId3"/>
              </a:rPr>
              <a:t>https://www.bbc.co.uk/news/world-asia-21583785</a:t>
            </a:r>
            <a:endParaRPr lang="en-US" sz="1200" dirty="0"/>
          </a:p>
          <a:p>
            <a:endParaRPr lang="en-US" sz="1200" dirty="0"/>
          </a:p>
        </p:txBody>
      </p:sp>
      <p:pic>
        <p:nvPicPr>
          <p:cNvPr id="9218" name="Picture 2" descr="emonstrators protest the construction of a U.S. Marine air base in 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141" y="1016905"/>
            <a:ext cx="6106606" cy="342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23386" y="4589339"/>
            <a:ext cx="6096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Demonstrators protest the construction of a U.S. Marine air base in the remote </a:t>
            </a:r>
            <a:r>
              <a:rPr lang="en-US" dirty="0" err="1"/>
              <a:t>Henoko</a:t>
            </a:r>
            <a:r>
              <a:rPr lang="en-US" dirty="0"/>
              <a:t> part of Okinawa island, to replace the existing </a:t>
            </a:r>
            <a:r>
              <a:rPr lang="en-US" dirty="0" err="1"/>
              <a:t>Futenma</a:t>
            </a:r>
            <a:r>
              <a:rPr lang="en-US" dirty="0"/>
              <a:t> facility, in front of the National Diet in Tokyo on February 21, 2016. </a:t>
            </a:r>
            <a:r>
              <a:rPr lang="en-US" sz="1400" dirty="0">
                <a:hlinkClick r:id="rId5"/>
              </a:rPr>
              <a:t>https://edition.cnn.com/2016/03/17/asia/okinawa-us-serviceman-rape-restrictions/index.html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935867" y="1179589"/>
            <a:ext cx="50738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Note also anger often directed by local</a:t>
            </a:r>
          </a:p>
          <a:p>
            <a:r>
              <a:rPr lang="en-US" dirty="0"/>
              <a:t>populations towards their </a:t>
            </a:r>
            <a:r>
              <a:rPr lang="en-US" i="1" dirty="0">
                <a:solidFill>
                  <a:srgbClr val="FF0000"/>
                </a:solidFill>
              </a:rPr>
              <a:t>own</a:t>
            </a:r>
            <a:r>
              <a:rPr lang="en-US" dirty="0"/>
              <a:t> governments</a:t>
            </a:r>
          </a:p>
          <a:p>
            <a:r>
              <a:rPr lang="en-US" dirty="0"/>
              <a:t>for authorizing the US military presence</a:t>
            </a:r>
          </a:p>
        </p:txBody>
      </p:sp>
    </p:spTree>
    <p:extLst>
      <p:ext uri="{BB962C8B-B14F-4D97-AF65-F5344CB8AC3E}">
        <p14:creationId xmlns:p14="http://schemas.microsoft.com/office/powerpoint/2010/main" val="1509406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3533" y="169401"/>
            <a:ext cx="9404723" cy="1400530"/>
          </a:xfrm>
        </p:spPr>
        <p:txBody>
          <a:bodyPr/>
          <a:lstStyle/>
          <a:p>
            <a:r>
              <a:rPr lang="en-US" dirty="0"/>
              <a:t>Male heterosexual prerogative—</a:t>
            </a:r>
            <a:br>
              <a:rPr lang="en-US" dirty="0"/>
            </a:br>
            <a:r>
              <a:rPr lang="en-US" dirty="0"/>
              <a:t>or imperative?</a:t>
            </a:r>
          </a:p>
        </p:txBody>
      </p:sp>
      <p:sp>
        <p:nvSpPr>
          <p:cNvPr id="5" name="Rectangle 4"/>
          <p:cNvSpPr/>
          <p:nvPr/>
        </p:nvSpPr>
        <p:spPr>
          <a:xfrm>
            <a:off x="476777" y="1466507"/>
            <a:ext cx="806891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>
                <a:solidFill>
                  <a:srgbClr val="FF0000"/>
                </a:solidFill>
              </a:rPr>
              <a:t>‘A soldier who won't f**k won't fight.’</a:t>
            </a:r>
            <a:endParaRPr lang="en-US" sz="3600" b="1" i="1" dirty="0">
              <a:solidFill>
                <a:srgbClr val="222222"/>
              </a:solidFill>
              <a:latin typeface="arial" charset="0"/>
            </a:endParaRPr>
          </a:p>
          <a:p>
            <a:r>
              <a:rPr lang="en-US" sz="2400" dirty="0"/>
              <a:t>Quote attributed to Gen. George S Patton(WWII)</a:t>
            </a:r>
            <a:endParaRPr lang="en-US" sz="2400" i="1" dirty="0">
              <a:solidFill>
                <a:srgbClr val="222222"/>
              </a:solidFill>
            </a:endParaRPr>
          </a:p>
          <a:p>
            <a:pPr marL="457200" indent="-457200">
              <a:buFont typeface="Arial" charset="0"/>
              <a:buChar char="•"/>
            </a:pPr>
            <a:endParaRPr lang="en-US" sz="3200" i="1" dirty="0"/>
          </a:p>
          <a:p>
            <a:pPr marL="457200" indent="-457200">
              <a:buFont typeface="Arial" charset="0"/>
              <a:buChar char="•"/>
            </a:pPr>
            <a:r>
              <a:rPr lang="en-US" sz="3200" i="1" dirty="0"/>
              <a:t>The perceived nexus between esprit and libido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i="1" dirty="0"/>
              <a:t>Red-blooded ‘virility’ and combat motivation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i="1" dirty="0"/>
              <a:t>Sex not just a male expectation—</a:t>
            </a:r>
            <a:r>
              <a:rPr lang="en-US" sz="3200" i="1"/>
              <a:t>but construed as a </a:t>
            </a:r>
            <a:r>
              <a:rPr lang="en-US" sz="3200" i="1" dirty="0"/>
              <a:t>reward for soldiering</a:t>
            </a:r>
          </a:p>
        </p:txBody>
      </p:sp>
      <p:pic>
        <p:nvPicPr>
          <p:cNvPr id="4098" name="Picture 2" descr="undefined">
            <a:extLst>
              <a:ext uri="{FF2B5EF4-FFF2-40B4-BE49-F238E27FC236}">
                <a16:creationId xmlns:a16="http://schemas.microsoft.com/office/drawing/2014/main" id="{709DECBA-3C61-BDA0-89B2-6B8FBD8673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1950" y="1379200"/>
            <a:ext cx="3360050" cy="456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6BC99C5-602B-F701-578D-747A5AAD5C50}"/>
              </a:ext>
            </a:extLst>
          </p:cNvPr>
          <p:cNvSpPr txBox="1"/>
          <p:nvPr/>
        </p:nvSpPr>
        <p:spPr>
          <a:xfrm>
            <a:off x="8831950" y="6113933"/>
            <a:ext cx="59017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effectLst/>
                <a:latin typeface="Arial" panose="020B0604020202020204" pitchFamily="34" charset="0"/>
              </a:rPr>
              <a:t>Patton in 1944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440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34D80B6-7351-D3C4-AD84-BAF671C5E576}"/>
              </a:ext>
            </a:extLst>
          </p:cNvPr>
          <p:cNvSpPr txBox="1"/>
          <p:nvPr/>
        </p:nvSpPr>
        <p:spPr>
          <a:xfrm>
            <a:off x="328060" y="402999"/>
            <a:ext cx="10764010" cy="72019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The </a:t>
            </a:r>
            <a:r>
              <a:rPr lang="en-US" sz="3200" b="1" dirty="0">
                <a:solidFill>
                  <a:srgbClr val="FF0000"/>
                </a:solidFill>
              </a:rPr>
              <a:t>Uniform Code of Military Justice </a:t>
            </a:r>
            <a:r>
              <a:rPr lang="en-US" sz="3200" b="1" dirty="0"/>
              <a:t>(UCMJ, codified 1951, periodically updated) prohibits personnel from paying for, selling or arranging for the sale of, sex under Article 134, </a:t>
            </a:r>
            <a:r>
              <a:rPr lang="en-GB" sz="3200" b="1" i="0" u="none" strike="noStrike" dirty="0">
                <a:solidFill>
                  <a:srgbClr val="FF0000"/>
                </a:solidFill>
                <a:effectLst/>
                <a:latin typeface="Poppins" panose="020B0604020202020204" pitchFamily="34" charset="0"/>
              </a:rPr>
              <a:t>Pandering and Prostitution</a:t>
            </a:r>
          </a:p>
          <a:p>
            <a:endParaRPr lang="en-GB" sz="3200" b="1" dirty="0">
              <a:solidFill>
                <a:srgbClr val="FF0000"/>
              </a:solidFill>
              <a:latin typeface="Poppins" panose="020B0604020202020204" pitchFamily="34" charset="0"/>
            </a:endParaRPr>
          </a:p>
          <a:p>
            <a:r>
              <a:rPr lang="en-GB" sz="2800" dirty="0">
                <a:latin typeface="Poppins" panose="020B0604020202020204" pitchFamily="34" charset="0"/>
              </a:rPr>
              <a:t>Service personnel who are </a:t>
            </a:r>
            <a:r>
              <a:rPr lang="en-GB" sz="2800" dirty="0" err="1">
                <a:latin typeface="Poppins" panose="020B0604020202020204" pitchFamily="34" charset="0"/>
              </a:rPr>
              <a:t>court-martialed</a:t>
            </a:r>
            <a:r>
              <a:rPr lang="en-GB" sz="2800" dirty="0">
                <a:latin typeface="Poppins" panose="020B0604020202020204" pitchFamily="34" charset="0"/>
              </a:rPr>
              <a:t> and found guilty of Article 134 offences face steep penalties:</a:t>
            </a:r>
          </a:p>
          <a:p>
            <a:pPr algn="l"/>
            <a:r>
              <a:rPr lang="en-GB" sz="2000" b="0" i="0" u="none" strike="noStrike" dirty="0">
                <a:effectLst/>
                <a:latin typeface="Poppins" pitchFamily="2" charset="77"/>
              </a:rPr>
              <a:t>‘Service members convicted of prostitution and patronizing a prostitute face the maximum possible punishment of a </a:t>
            </a:r>
            <a:r>
              <a:rPr lang="en-GB" sz="2000" b="1" i="0" u="none" strike="noStrike" dirty="0" err="1">
                <a:effectLst/>
                <a:latin typeface="Poppins" pitchFamily="2" charset="77"/>
              </a:rPr>
              <a:t>dishonorable</a:t>
            </a:r>
            <a:r>
              <a:rPr lang="en-GB" sz="2000" b="1" i="0" u="none" strike="noStrike" dirty="0">
                <a:effectLst/>
                <a:latin typeface="Poppins" pitchFamily="2" charset="77"/>
              </a:rPr>
              <a:t> discharge, forfeiture of all pay and allowances, and confinement for one year.’</a:t>
            </a:r>
          </a:p>
          <a:p>
            <a:pPr algn="l"/>
            <a:endParaRPr lang="en-GB" sz="2000" b="1" i="0" u="none" strike="noStrike" dirty="0">
              <a:effectLst/>
              <a:latin typeface="Poppins" pitchFamily="2" charset="77"/>
            </a:endParaRPr>
          </a:p>
          <a:p>
            <a:pPr algn="l"/>
            <a:r>
              <a:rPr lang="en-GB" sz="2000" b="0" i="0" u="none" strike="noStrike" dirty="0">
                <a:effectLst/>
                <a:latin typeface="Poppins" pitchFamily="2" charset="77"/>
              </a:rPr>
              <a:t>‘Service members convicted of pandering face the maximum possible punishment of a </a:t>
            </a:r>
            <a:r>
              <a:rPr lang="en-GB" sz="2000" b="1" i="0" u="none" strike="noStrike" dirty="0" err="1">
                <a:effectLst/>
                <a:latin typeface="Poppins" pitchFamily="2" charset="77"/>
              </a:rPr>
              <a:t>dishonorable</a:t>
            </a:r>
            <a:r>
              <a:rPr lang="en-GB" sz="2000" b="1" i="0" u="none" strike="noStrike" dirty="0">
                <a:effectLst/>
                <a:latin typeface="Poppins" pitchFamily="2" charset="77"/>
              </a:rPr>
              <a:t> discharge, forfeiture of all pay and allowances, and confinement for five years.’</a:t>
            </a:r>
          </a:p>
          <a:p>
            <a:r>
              <a:rPr lang="en-US" sz="2000" dirty="0"/>
              <a:t>Read more: </a:t>
            </a:r>
            <a:r>
              <a:rPr lang="en-US" sz="2000" dirty="0">
                <a:hlinkClick r:id="rId2"/>
              </a:rPr>
              <a:t>https://www.mymilitarylawyers.com/ucmj-article-134-pandering-and-prostitution/</a:t>
            </a:r>
            <a:endParaRPr lang="en-US" sz="2000" dirty="0"/>
          </a:p>
          <a:p>
            <a:endParaRPr lang="en-US" sz="2000" dirty="0"/>
          </a:p>
          <a:p>
            <a:endParaRPr lang="en-US" sz="3200" b="1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81540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0735639-D158-BF62-8E07-84A3081781C6}"/>
              </a:ext>
            </a:extLst>
          </p:cNvPr>
          <p:cNvSpPr txBox="1"/>
          <p:nvPr/>
        </p:nvSpPr>
        <p:spPr>
          <a:xfrm>
            <a:off x="371061" y="-387430"/>
            <a:ext cx="9051234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4000" b="1" dirty="0"/>
          </a:p>
          <a:p>
            <a:r>
              <a:rPr lang="en-US" sz="2800" b="1" dirty="0"/>
              <a:t>From 2004, the military attempted to crack down on ‘human trafficking’ and ‘sex trafficking’</a:t>
            </a:r>
          </a:p>
          <a:p>
            <a:r>
              <a:rPr lang="en-US" sz="4000" b="1" dirty="0"/>
              <a:t> </a:t>
            </a:r>
            <a:endParaRPr lang="en-US" sz="1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C46F31-D03A-45F0-DE2C-20F8B29FC979}"/>
              </a:ext>
            </a:extLst>
          </p:cNvPr>
          <p:cNvSpPr txBox="1"/>
          <p:nvPr/>
        </p:nvSpPr>
        <p:spPr>
          <a:xfrm>
            <a:off x="371060" y="1254445"/>
            <a:ext cx="695739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“Military Fraud: Alcohol, Hookers Sent 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to Iraq War Base Via U.S. Contractor, 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Report Claims”</a:t>
            </a:r>
          </a:p>
          <a:p>
            <a:r>
              <a:rPr lang="en-US" sz="2000" dirty="0"/>
              <a:t>By </a:t>
            </a:r>
            <a:r>
              <a:rPr lang="en-US" sz="2000" dirty="0">
                <a:hlinkClick r:id="rId2"/>
              </a:rPr>
              <a:t>Greg Price</a:t>
            </a:r>
            <a:r>
              <a:rPr lang="en-US" sz="2000" dirty="0"/>
              <a:t> On 5/3/17 at 1:53 PM EDT </a:t>
            </a:r>
            <a:r>
              <a:rPr lang="en-US" sz="2000" i="1" dirty="0"/>
              <a:t>Newsweek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03EAF7-CDA7-F571-B220-AFB1E59C9203}"/>
              </a:ext>
            </a:extLst>
          </p:cNvPr>
          <p:cNvSpPr txBox="1"/>
          <p:nvPr/>
        </p:nvSpPr>
        <p:spPr>
          <a:xfrm>
            <a:off x="371061" y="2887682"/>
            <a:ext cx="724893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dirty="0"/>
              <a:t>‘U.S.-based security firm Sallyport Global has been accused by two former internal investigators of smuggling alcohol, stealing, keeping two different account ledgers and even </a:t>
            </a:r>
            <a:r>
              <a:rPr lang="en-US" sz="2400" b="1" i="1" dirty="0"/>
              <a:t>human trafficking of prostitutes </a:t>
            </a:r>
            <a:r>
              <a:rPr lang="en-US" sz="2400" i="1" dirty="0"/>
              <a:t>while executing an almost $700 million contract to protect Balad Air Base in Iraq, the Associated Press reported Wednesday.’</a:t>
            </a:r>
          </a:p>
          <a:p>
            <a:endParaRPr lang="en-US" sz="2400" dirty="0"/>
          </a:p>
          <a:p>
            <a:r>
              <a:rPr lang="en-US" sz="1400" dirty="0"/>
              <a:t>For an investigation of the sex trade and sex trafficking in Iraq in </a:t>
            </a:r>
            <a:r>
              <a:rPr lang="en-US" sz="1400" i="1" dirty="0"/>
              <a:t>the New Yorker</a:t>
            </a:r>
            <a:r>
              <a:rPr lang="en-US" sz="1400" dirty="0"/>
              <a:t>, </a:t>
            </a:r>
            <a:r>
              <a:rPr lang="en-US" sz="1100" dirty="0">
                <a:hlinkClick r:id="rId3"/>
              </a:rPr>
              <a:t>https://www.newyorker.com/magazine/2015/10/05/out-of-sight-letter-from-baghdad-rania-abouzeid?verso=true</a:t>
            </a:r>
            <a:endParaRPr lang="en-US" sz="1100" dirty="0"/>
          </a:p>
        </p:txBody>
      </p:sp>
      <p:pic>
        <p:nvPicPr>
          <p:cNvPr id="9" name="Picture 2" descr="slamic militias intensify the dangers of Baghdads sextrafficking underwor">
            <a:extLst>
              <a:ext uri="{FF2B5EF4-FFF2-40B4-BE49-F238E27FC236}">
                <a16:creationId xmlns:a16="http://schemas.microsoft.com/office/drawing/2014/main" id="{96B5FC3B-4F96-B318-AD21-524B9215A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6128" y="954157"/>
            <a:ext cx="4365614" cy="590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172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62AD8-3B97-D582-E29C-CC6E0E256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pre-history of the US military’s postwar entanglement with commercial sex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9560AF-4A48-F7F1-8401-4FF7C8C5CA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077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9763" y="6213451"/>
            <a:ext cx="511870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Watch a short PBS video about prostitution during the US Civil War:</a:t>
            </a:r>
          </a:p>
          <a:p>
            <a:r>
              <a:rPr lang="en-US" sz="1200" dirty="0">
                <a:hlinkClick r:id="rId2"/>
              </a:rPr>
              <a:t>https://www.pbs.org/video/the-dig-civil-war-prostitution-9y8b5c/</a:t>
            </a:r>
            <a:endParaRPr lang="en-US" sz="1200" dirty="0"/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02916" y="118182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The US Civil War (1861-65)</a:t>
            </a:r>
          </a:p>
        </p:txBody>
      </p:sp>
      <p:pic>
        <p:nvPicPr>
          <p:cNvPr id="1028" name="Picture 4" descr="80411HOOK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8993" y="0"/>
            <a:ext cx="4538590" cy="4746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348654" y="4857005"/>
            <a:ext cx="473926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Maj. Gen. Joseph ‘Fighting Joe’ Hooker– whose name became a widely used synonym for ‘sex worker’ or ‘prostitute’</a:t>
            </a:r>
          </a:p>
          <a:p>
            <a:endParaRPr lang="en-US" dirty="0"/>
          </a:p>
          <a:p>
            <a:r>
              <a:rPr lang="en-US" sz="1200" dirty="0"/>
              <a:t>COURTESY OF THE ARMY HERITAGE AND EDUCATION CENTER</a:t>
            </a:r>
          </a:p>
          <a:p>
            <a:r>
              <a:rPr lang="en-US" sz="1200" dirty="0">
                <a:hlinkClick r:id="rId4"/>
              </a:rPr>
              <a:t>https://www.stripes.com/blogs-archive/the-rumor-doctor/the-rumor-doctor-1.104348/do-hookers-owe-their-moniker-to-a-civil-war-general-1.142179#.Xhrp_-tb9E4</a:t>
            </a:r>
            <a:endParaRPr lang="en-US" sz="1200" dirty="0"/>
          </a:p>
          <a:p>
            <a:endParaRPr lang="en-US" sz="1200" dirty="0"/>
          </a:p>
        </p:txBody>
      </p:sp>
      <p:pic>
        <p:nvPicPr>
          <p:cNvPr id="1030" name="Picture 6" descr=" license to protect sex workers, signed by George Spalding circa 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16" y="953292"/>
            <a:ext cx="7100013" cy="424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52563" y="5200734"/>
            <a:ext cx="673925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license to protect a ‘public woman’ signed by George Spalding circa 1863. Courtesy of the US National Archives.</a:t>
            </a:r>
          </a:p>
          <a:p>
            <a:r>
              <a:rPr lang="en-US" sz="1400" dirty="0">
                <a:hlinkClick r:id="rId6"/>
              </a:rPr>
              <a:t>https://www.history.com/news/civil-war-prostitution-nashville</a:t>
            </a:r>
            <a:endParaRPr lang="en-US" sz="1400" dirty="0"/>
          </a:p>
          <a:p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365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6A708-732E-D86E-C85B-C30FDFF52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5" y="149671"/>
            <a:ext cx="9404723" cy="1400530"/>
          </a:xfrm>
        </p:spPr>
        <p:txBody>
          <a:bodyPr/>
          <a:lstStyle/>
          <a:p>
            <a:r>
              <a:rPr lang="en-US" b="1" dirty="0"/>
              <a:t>‘Camp followers’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D53B7A4-4DB2-ECF3-4D88-3769BD2D6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15" y="960682"/>
            <a:ext cx="5589141" cy="493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2329BB-AC22-ABAF-AFC4-932868E80A0B}"/>
              </a:ext>
            </a:extLst>
          </p:cNvPr>
          <p:cNvSpPr txBox="1"/>
          <p:nvPr/>
        </p:nvSpPr>
        <p:spPr>
          <a:xfrm>
            <a:off x="0" y="5999485"/>
            <a:ext cx="61450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effectLst/>
                <a:latin typeface="Tahoma" panose="020B0604030504040204" pitchFamily="34" charset="0"/>
              </a:rPr>
              <a:t>General and Mrs Rawlins with their daughter, City Point</a:t>
            </a:r>
            <a:endParaRPr 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F99F1C7-A3B6-4C67-F421-D3EF1C284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2667" y="1400530"/>
            <a:ext cx="6437567" cy="371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35EB1C-E5FD-8767-A831-18661D3898EB}"/>
              </a:ext>
            </a:extLst>
          </p:cNvPr>
          <p:cNvSpPr txBox="1"/>
          <p:nvPr/>
        </p:nvSpPr>
        <p:spPr>
          <a:xfrm>
            <a:off x="6145078" y="5216182"/>
            <a:ext cx="61450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effectLst/>
                <a:latin typeface="Tahoma" panose="020B0604030504040204" pitchFamily="34" charset="0"/>
              </a:rPr>
              <a:t>Col. Cox and wife, Brandy Station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870821-84F8-A6DE-B28F-C2617FBE6388}"/>
              </a:ext>
            </a:extLst>
          </p:cNvPr>
          <p:cNvSpPr txBox="1"/>
          <p:nvPr/>
        </p:nvSpPr>
        <p:spPr>
          <a:xfrm>
            <a:off x="6096000" y="5897318"/>
            <a:ext cx="6197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https://civilwartalk.com/threads/the-real-camp-followers-officers-wives.121716/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787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880" y="180268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World War II and its aftermath</a:t>
            </a:r>
          </a:p>
        </p:txBody>
      </p:sp>
      <p:sp>
        <p:nvSpPr>
          <p:cNvPr id="3" name="Rectangle 2"/>
          <p:cNvSpPr/>
          <p:nvPr/>
        </p:nvSpPr>
        <p:spPr>
          <a:xfrm>
            <a:off x="8619892" y="4286250"/>
            <a:ext cx="357210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‘one Army report</a:t>
            </a:r>
            <a:r>
              <a:rPr lang="is-IS" dirty="0"/>
              <a:t>…</a:t>
            </a:r>
            <a:r>
              <a:rPr lang="en-US" dirty="0"/>
              <a:t> estimated 80 percent of single men and 50 percent of married [American] men would have sex during their stay in Europe.’</a:t>
            </a:r>
          </a:p>
          <a:p>
            <a:r>
              <a:rPr lang="en-US" dirty="0"/>
              <a:t>Mary Louise Roberts</a:t>
            </a:r>
          </a:p>
          <a:p>
            <a:r>
              <a:rPr lang="en-US" sz="1200" dirty="0">
                <a:hlinkClick r:id="rId2"/>
              </a:rPr>
              <a:t>https://www.npr.org/2013/05/31/187350487/sex-overseas-what-soldiers-do-complicates-wwii-history</a:t>
            </a:r>
            <a:endParaRPr lang="en-US" sz="1200" dirty="0"/>
          </a:p>
          <a:p>
            <a:endParaRPr lang="en-US" dirty="0"/>
          </a:p>
        </p:txBody>
      </p:sp>
      <p:pic>
        <p:nvPicPr>
          <p:cNvPr id="2050" name="Picture 2" descr="hat Soldiers 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161" y="0"/>
            <a:ext cx="3032203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e dark side of D-DA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0179"/>
            <a:ext cx="5614848" cy="5614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625790" y="3023658"/>
            <a:ext cx="28658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‘Newly released documents show that French complained in droves about American servicemen having sex in the streets.’</a:t>
            </a:r>
          </a:p>
          <a:p>
            <a:endParaRPr lang="en-US" sz="1200" dirty="0"/>
          </a:p>
          <a:p>
            <a:r>
              <a:rPr lang="en-US" sz="1200" dirty="0" err="1"/>
              <a:t>Charbonnier</a:t>
            </a:r>
            <a:r>
              <a:rPr lang="en-US" sz="1200" dirty="0"/>
              <a:t>/Gamma-</a:t>
            </a:r>
            <a:r>
              <a:rPr lang="en-US" sz="1200" dirty="0" err="1"/>
              <a:t>Rapho</a:t>
            </a:r>
            <a:r>
              <a:rPr lang="en-US" sz="1200" dirty="0"/>
              <a:t>/Getty Images </a:t>
            </a:r>
          </a:p>
        </p:txBody>
      </p:sp>
      <p:sp>
        <p:nvSpPr>
          <p:cNvPr id="5" name="Rectangle 4"/>
          <p:cNvSpPr/>
          <p:nvPr/>
        </p:nvSpPr>
        <p:spPr>
          <a:xfrm>
            <a:off x="81776" y="6264072"/>
            <a:ext cx="69769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https://nypost.com/2013/06/16/the-dark-side-of-d-day/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50E410-55BC-E2CC-CBA8-93EC7DDDD5FD}"/>
              </a:ext>
            </a:extLst>
          </p:cNvPr>
          <p:cNvSpPr txBox="1"/>
          <p:nvPr/>
        </p:nvSpPr>
        <p:spPr>
          <a:xfrm>
            <a:off x="5632811" y="1630104"/>
            <a:ext cx="249459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’Liberated’ </a:t>
            </a:r>
          </a:p>
          <a:p>
            <a:r>
              <a:rPr lang="en-US" sz="3200" dirty="0"/>
              <a:t>women?</a:t>
            </a:r>
          </a:p>
        </p:txBody>
      </p:sp>
    </p:spTree>
    <p:extLst>
      <p:ext uri="{BB962C8B-B14F-4D97-AF65-F5344CB8AC3E}">
        <p14:creationId xmlns:p14="http://schemas.microsoft.com/office/powerpoint/2010/main" val="20107840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2013</TotalTime>
  <Words>2077</Words>
  <Application>Microsoft Macintosh PowerPoint</Application>
  <PresentationFormat>Widescreen</PresentationFormat>
  <Paragraphs>189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Arial</vt:lpstr>
      <vt:lpstr>Arial</vt:lpstr>
      <vt:lpstr>Century Gothic</vt:lpstr>
      <vt:lpstr>Open Sans</vt:lpstr>
      <vt:lpstr>Poppins</vt:lpstr>
      <vt:lpstr>ReithSans</vt:lpstr>
      <vt:lpstr>Roboto</vt:lpstr>
      <vt:lpstr>Tahoma</vt:lpstr>
      <vt:lpstr>Times</vt:lpstr>
      <vt:lpstr>Wingdings 3</vt:lpstr>
      <vt:lpstr>Ion</vt:lpstr>
      <vt:lpstr>An entangled history</vt:lpstr>
      <vt:lpstr>Q: With whom should American servicemen have sex?</vt:lpstr>
      <vt:lpstr>Male heterosexual prerogative— or imperative?</vt:lpstr>
      <vt:lpstr>PowerPoint Presentation</vt:lpstr>
      <vt:lpstr>PowerPoint Presentation</vt:lpstr>
      <vt:lpstr>The pre-history of the US military’s postwar entanglement with commercial sex</vt:lpstr>
      <vt:lpstr>The US Civil War (1861-65)</vt:lpstr>
      <vt:lpstr>‘Camp followers’</vt:lpstr>
      <vt:lpstr>World War II and its aftermath</vt:lpstr>
      <vt:lpstr>‘Non-fraternization’</vt:lpstr>
      <vt:lpstr>Italy and Germany</vt:lpstr>
      <vt:lpstr>Postwar Japan</vt:lpstr>
      <vt:lpstr> ‘Comfort women’</vt:lpstr>
      <vt:lpstr>South Korea: 1945 -</vt:lpstr>
      <vt:lpstr>Okinawa: an intensely militarized/ sexualized island</vt:lpstr>
      <vt:lpstr>The Vietnam War:  R&amp;R</vt:lpstr>
      <vt:lpstr>Why has the military tacitly (or more actively) condoned servicemen’s purchase of sex?</vt:lpstr>
      <vt:lpstr>The alternative:  abstinence campaigns</vt:lpstr>
      <vt:lpstr>PowerPoint Presentation</vt:lpstr>
      <vt:lpstr>Military sex ed as infection-prevention</vt:lpstr>
      <vt:lpstr>PowerPoint Presentation</vt:lpstr>
      <vt:lpstr>‘Containment’</vt:lpstr>
      <vt:lpstr>Terms of engagement</vt:lpstr>
      <vt:lpstr>Complications</vt:lpstr>
      <vt:lpstr>The fallacy of the ‘buffer’ thesis</vt:lpstr>
      <vt:lpstr>US-host nation tensions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US military and the commercial sex industry</dc:title>
  <dc:creator>Susan Carruthers</dc:creator>
  <cp:lastModifiedBy>Carruthers, Susan</cp:lastModifiedBy>
  <cp:revision>46</cp:revision>
  <dcterms:created xsi:type="dcterms:W3CDTF">2020-01-12T09:11:40Z</dcterms:created>
  <dcterms:modified xsi:type="dcterms:W3CDTF">2026-01-19T12:33:40Z</dcterms:modified>
</cp:coreProperties>
</file>