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4" r:id="rId1"/>
  </p:sldMasterIdLst>
  <p:sldIdLst>
    <p:sldId id="256" r:id="rId2"/>
    <p:sldId id="265" r:id="rId3"/>
    <p:sldId id="274" r:id="rId4"/>
    <p:sldId id="275" r:id="rId5"/>
    <p:sldId id="266" r:id="rId6"/>
    <p:sldId id="267" r:id="rId7"/>
    <p:sldId id="286" r:id="rId8"/>
    <p:sldId id="285" r:id="rId9"/>
    <p:sldId id="272" r:id="rId10"/>
    <p:sldId id="269" r:id="rId11"/>
    <p:sldId id="271" r:id="rId12"/>
    <p:sldId id="270" r:id="rId13"/>
    <p:sldId id="276" r:id="rId14"/>
    <p:sldId id="273" r:id="rId15"/>
    <p:sldId id="283" r:id="rId16"/>
    <p:sldId id="279" r:id="rId17"/>
    <p:sldId id="260" r:id="rId18"/>
    <p:sldId id="287" r:id="rId19"/>
    <p:sldId id="282" r:id="rId20"/>
    <p:sldId id="288" r:id="rId21"/>
    <p:sldId id="278" r:id="rId22"/>
    <p:sldId id="289" r:id="rId23"/>
    <p:sldId id="280" r:id="rId24"/>
    <p:sldId id="264" r:id="rId25"/>
    <p:sldId id="277" r:id="rId26"/>
    <p:sldId id="258" r:id="rId27"/>
    <p:sldId id="26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39"/>
    <p:restoredTop sz="94670"/>
  </p:normalViewPr>
  <p:slideViewPr>
    <p:cSldViewPr snapToGrid="0" snapToObjects="1">
      <p:cViewPr varScale="1">
        <p:scale>
          <a:sx n="119" d="100"/>
          <a:sy n="119" d="100"/>
        </p:scale>
        <p:origin x="216"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5923F103-BC34-4FE4-A40E-EDDEECFDA5D0}" type="datetimeFigureOut">
              <a:rPr lang="en-US" smtClean="0"/>
              <a:pPr/>
              <a:t>1/30/26</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dirty="0"/>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1726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smtClean="0"/>
              <a:t>1/30/26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0337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smtClean="0"/>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8126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350225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28358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smtClean="0"/>
              <a:t>1/30/26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48341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smtClean="0"/>
              <a:t>1/30/26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2146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7125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890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1/30/26</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00798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1/30/26</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9979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1/30/26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16220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1/30/26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94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1/30/26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6837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1/30/26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4300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1/30/26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0106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1/30/26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4086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2BE451C3-0FF4-47C4-B829-773ADF60F88C}" type="datetimeFigureOut">
              <a:rPr lang="en-US" smtClean="0"/>
              <a:t>1/30/26</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dirty="0"/>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237981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hyperlink" Target="https://www.c-span.org/video/?459918-2/the-army-nurse-soldier-mercy"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westvirginiastatecouncil.com/woman-vets-page.html" TargetMode="External"/><Relationship Id="rId2" Type="http://schemas.openxmlformats.org/officeDocument/2006/relationships/image" Target="../media/image14.tiff"/><Relationship Id="rId1" Type="http://schemas.openxmlformats.org/officeDocument/2006/relationships/slideLayout" Target="../slideLayouts/slideLayout7.xml"/><Relationship Id="rId4" Type="http://schemas.openxmlformats.org/officeDocument/2006/relationships/hyperlink" Target="https://vietnamwomensmemorial.org/wp-content/uploads/2020/03/iwest.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usmilitariaforum.com/forums/index.php?/topic/20252-womens-uniforms-in-vietnam-photos/" TargetMode="External"/><Relationship Id="rId2" Type="http://schemas.openxmlformats.org/officeDocument/2006/relationships/image" Target="../media/image15.tiff"/><Relationship Id="rId1" Type="http://schemas.openxmlformats.org/officeDocument/2006/relationships/slideLayout" Target="../slideLayouts/slideLayout7.xml"/><Relationship Id="rId4" Type="http://schemas.openxmlformats.org/officeDocument/2006/relationships/image" Target="../media/image16.tiff"/></Relationships>
</file>

<file path=ppt/slides/_rels/slide15.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hyperlink" Target="http://e-anca.org/History/Topics-in-ANC-History/Male-Nurses-Vietnam" TargetMode="External"/><Relationship Id="rId1" Type="http://schemas.openxmlformats.org/officeDocument/2006/relationships/slideLayout" Target="../slideLayouts/slideLayout7.xml"/><Relationship Id="rId4" Type="http://schemas.openxmlformats.org/officeDocument/2006/relationships/hyperlink" Target="https://history.amedd.army.mil/ancwebsite/articles/malenurses.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vietnamtodayandalways.wordpress.com/2015/04/29/during-the-vietnam-war/" TargetMode="External"/><Relationship Id="rId2" Type="http://schemas.openxmlformats.org/officeDocument/2006/relationships/image" Target="../media/image18.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hyperlink" Target="https://www.vietnam.ttu.edu/exhibits/nurses/"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books.google.co.uk/books?id=ys2MeNoI4NIC&amp;lpg=PA44&amp;dq=angels%20of%20saigon&amp;pg=PA43#v=onepage&amp;q=angels%20of%20saigon&amp;f=true" TargetMode="External"/><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nytimes.com/2014/08/15/us/military-hairstyle-rules-dreadlocks-cornrows.html" TargetMode="External"/><Relationship Id="rId2" Type="http://schemas.openxmlformats.org/officeDocument/2006/relationships/hyperlink" Target="http://www.nytimes.com/2014/04/21/us/politics/armys-ban-on-some-popular-hairstyles-raises-ire-of-black-female-soldiers.html" TargetMode="External"/><Relationship Id="rId1" Type="http://schemas.openxmlformats.org/officeDocument/2006/relationships/slideLayout" Target="../slideLayouts/slideLayout7.xml"/><Relationship Id="rId6" Type="http://schemas.openxmlformats.org/officeDocument/2006/relationships/hyperlink" Target="https://www.youtube.com/watch?v=XjM4ShZFd4g&amp;t=40s" TargetMode="External"/><Relationship Id="rId5" Type="http://schemas.openxmlformats.org/officeDocument/2006/relationships/image" Target="../media/image23.jpeg"/><Relationship Id="rId4" Type="http://schemas.openxmlformats.org/officeDocument/2006/relationships/hyperlink" Target="http://www.marines.mil/News/News-Display/Article/627669/uniform-board-decision-updates-hair-regulation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libarchive.slcc.edu/islandora/object/vietnam%3A108" TargetMode="External"/><Relationship Id="rId1" Type="http://schemas.openxmlformats.org/officeDocument/2006/relationships/slideLayout" Target="../slideLayouts/slideLayout7.xml"/><Relationship Id="rId5" Type="http://schemas.openxmlformats.org/officeDocument/2006/relationships/image" Target="../media/image25.tiff"/><Relationship Id="rId4" Type="http://schemas.openxmlformats.org/officeDocument/2006/relationships/hyperlink" Target="https://armyhistory.org/the-donut-dollies-of-vietna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www.youtube.com/watch?v=s7Cic_N8iTc&amp;t=78s"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s://vva.org/programs/women-veterans/military-sexual-trauma-women-veterans/"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armytimes.com/news/your-army/2017/05/28/friends-recall-only-nurse-killed-by-hostile-fire-in-vietnam/" TargetMode="External"/><Relationship Id="rId2" Type="http://schemas.openxmlformats.org/officeDocument/2006/relationships/image" Target="../media/image27.jpeg"/><Relationship Id="rId1" Type="http://schemas.openxmlformats.org/officeDocument/2006/relationships/slideLayout" Target="../slideLayouts/slideLayout7.xml"/><Relationship Id="rId5" Type="http://schemas.openxmlformats.org/officeDocument/2006/relationships/hyperlink" Target="https://www.usnews.com/news/articles/2015/12/05/vietnam-veterans-still-have-ptsd-40-years-after-war" TargetMode="External"/><Relationship Id="rId4" Type="http://schemas.openxmlformats.org/officeDocument/2006/relationships/image" Target="../media/image28.tiff"/></Relationships>
</file>

<file path=ppt/slides/_rels/slide26.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image" Target="../media/image30.tiff"/><Relationship Id="rId1" Type="http://schemas.openxmlformats.org/officeDocument/2006/relationships/slideLayout" Target="../slideLayouts/slideLayout7.xml"/><Relationship Id="rId4" Type="http://schemas.openxmlformats.org/officeDocument/2006/relationships/hyperlink" Target="https://vietnamwar.nyhistory.org/oral-histories/barbara-chiminello/"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nationalgeographic.org/photo/vietnam-war/"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hyperlink" Target="https://web.microsoftstream.com/video/1b4105d5-eb31-4b08-a251-8f2fab645ceb"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cbsnews.com/news/controversial-report-changed-war-coverage-in-america/" TargetMode="External"/><Relationship Id="rId2" Type="http://schemas.openxmlformats.org/officeDocument/2006/relationships/image" Target="../media/image3.tiff"/><Relationship Id="rId1" Type="http://schemas.openxmlformats.org/officeDocument/2006/relationships/slideLayout" Target="../slideLayouts/slideLayout7.xml"/><Relationship Id="rId5" Type="http://schemas.openxmlformats.org/officeDocument/2006/relationships/hyperlink" Target="https://www.pri.org/stories/2018-02-21/how-vietnam-wars-napalm-girl-found-hope-after-tragedy" TargetMode="External"/><Relationship Id="rId4" Type="http://schemas.openxmlformats.org/officeDocument/2006/relationships/image" Target="../media/image4.tiff"/></Relationships>
</file>

<file path=ppt/slides/_rels/slide5.xml.rels><?xml version="1.0" encoding="UTF-8" standalone="yes"?>
<Relationships xmlns="http://schemas.openxmlformats.org/package/2006/relationships"><Relationship Id="rId3" Type="http://schemas.openxmlformats.org/officeDocument/2006/relationships/hyperlink" Target="https://depts.washington.edu/antiwar/pnwhistory_vietnam.shtml" TargetMode="External"/><Relationship Id="rId2" Type="http://schemas.openxmlformats.org/officeDocument/2006/relationships/image" Target="../media/image5.tiff"/><Relationship Id="rId1" Type="http://schemas.openxmlformats.org/officeDocument/2006/relationships/slideLayout" Target="../slideLayouts/slideLayout7.xml"/><Relationship Id="rId5" Type="http://schemas.openxmlformats.org/officeDocument/2006/relationships/hyperlink" Target="https://www.amistadresource.org/civil_rights_era/black_opposition_to_vietnam.html" TargetMode="External"/><Relationship Id="rId4" Type="http://schemas.openxmlformats.org/officeDocument/2006/relationships/image" Target="../media/image6.tiff"/></Relationships>
</file>

<file path=ppt/slides/_rels/slide6.xml.rels><?xml version="1.0" encoding="UTF-8" standalone="yes"?>
<Relationships xmlns="http://schemas.openxmlformats.org/package/2006/relationships"><Relationship Id="rId8" Type="http://schemas.openxmlformats.org/officeDocument/2006/relationships/hyperlink" Target="http://digitalcollections.sjlibrary.org/cdm/search/searchterm/protest" TargetMode="External"/><Relationship Id="rId13" Type="http://schemas.openxmlformats.org/officeDocument/2006/relationships/hyperlink" Target="http://digitalcollections.sjlibrary.org/cdm/search/searchterm/standing" TargetMode="External"/><Relationship Id="rId18" Type="http://schemas.openxmlformats.org/officeDocument/2006/relationships/hyperlink" Target="http://digitalcollections.sjlibrary.org/cdm/ref/collection/sjsuUA/id/1267" TargetMode="External"/><Relationship Id="rId3" Type="http://schemas.openxmlformats.org/officeDocument/2006/relationships/hyperlink" Target="http://digitalcollections.sjlibrary.org/cdm/search/searchterm/Two" TargetMode="External"/><Relationship Id="rId7" Type="http://schemas.openxmlformats.org/officeDocument/2006/relationships/hyperlink" Target="http://digitalcollections.sjlibrary.org/cdm/search/searchterm/holding" TargetMode="External"/><Relationship Id="rId12" Type="http://schemas.openxmlformats.org/officeDocument/2006/relationships/hyperlink" Target="http://digitalcollections.sjlibrary.org/cdm/search/searchterm/Vietnam" TargetMode="External"/><Relationship Id="rId17" Type="http://schemas.openxmlformats.org/officeDocument/2006/relationships/hyperlink" Target="http://digitalcollections.sjlibrary.org/cdm/search/searchterm/Jose" TargetMode="External"/><Relationship Id="rId2" Type="http://schemas.openxmlformats.org/officeDocument/2006/relationships/image" Target="../media/image7.tiff"/><Relationship Id="rId16" Type="http://schemas.openxmlformats.org/officeDocument/2006/relationships/hyperlink" Target="http://digitalcollections.sjlibrary.org/cdm/search/searchterm/San" TargetMode="External"/><Relationship Id="rId20" Type="http://schemas.openxmlformats.org/officeDocument/2006/relationships/hyperlink" Target="https://www.swarthmore.edu/library/peace/Exhibits/Dorothy%20Marder/MarderExhibit1A_files/MarderExhibit1A.html" TargetMode="External"/><Relationship Id="rId1" Type="http://schemas.openxmlformats.org/officeDocument/2006/relationships/slideLayout" Target="../slideLayouts/slideLayout7.xml"/><Relationship Id="rId6" Type="http://schemas.openxmlformats.org/officeDocument/2006/relationships/hyperlink" Target="http://digitalcollections.sjlibrary.org/cdm/search/searchterm/vigil" TargetMode="External"/><Relationship Id="rId11" Type="http://schemas.openxmlformats.org/officeDocument/2006/relationships/hyperlink" Target="http://digitalcollections.sjlibrary.org/cdm/search/searchterm/War" TargetMode="External"/><Relationship Id="rId5" Type="http://schemas.openxmlformats.org/officeDocument/2006/relationships/hyperlink" Target="http://digitalcollections.sjlibrary.org/cdm/search/searchterm/silent" TargetMode="External"/><Relationship Id="rId15" Type="http://schemas.openxmlformats.org/officeDocument/2006/relationships/hyperlink" Target="http://digitalcollections.sjlibrary.org/cdm/search/searchterm/Street" TargetMode="External"/><Relationship Id="rId10" Type="http://schemas.openxmlformats.org/officeDocument/2006/relationships/hyperlink" Target="http://digitalcollections.sjlibrary.org/cdm/search/searchterm/against" TargetMode="External"/><Relationship Id="rId19" Type="http://schemas.openxmlformats.org/officeDocument/2006/relationships/image" Target="../media/image8.jpeg"/><Relationship Id="rId4" Type="http://schemas.openxmlformats.org/officeDocument/2006/relationships/hyperlink" Target="http://digitalcollections.sjlibrary.org/cdm/search/searchterm/women" TargetMode="External"/><Relationship Id="rId9" Type="http://schemas.openxmlformats.org/officeDocument/2006/relationships/hyperlink" Target="http://digitalcollections.sjlibrary.org/cdm/search/searchterm/signs" TargetMode="External"/><Relationship Id="rId14" Type="http://schemas.openxmlformats.org/officeDocument/2006/relationships/hyperlink" Target="http://digitalcollections.sjlibrary.org/cdm/search/searchterm/Second"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blogs.va.gov/VAntage/86001/women-veterans-bravely-served-vietnam-war/" TargetMode="Externa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hyperlink" Target="http://www.vietnamwomensmemorial.org/pdf/bmorden.pdf" TargetMode="External"/><Relationship Id="rId1" Type="http://schemas.openxmlformats.org/officeDocument/2006/relationships/slideLayout" Target="../slideLayouts/slideLayout7.xml"/><Relationship Id="rId6" Type="http://schemas.openxmlformats.org/officeDocument/2006/relationships/hyperlink" Target="http://webdoc.sub.gwdg.de/ebook/p/2005/CMH_2/www.army.mil/cmh-pg/books/wac/chapter9.htm" TargetMode="External"/><Relationship Id="rId5" Type="http://schemas.openxmlformats.org/officeDocument/2006/relationships/image" Target="../media/image10.tiff"/><Relationship Id="rId4" Type="http://schemas.openxmlformats.org/officeDocument/2006/relationships/hyperlink" Target="https://www.army.mil/women/histor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CDC6C-1E74-F146-B66E-4D3243A3CBCA}"/>
              </a:ext>
            </a:extLst>
          </p:cNvPr>
          <p:cNvSpPr>
            <a:spLocks noGrp="1"/>
          </p:cNvSpPr>
          <p:nvPr>
            <p:ph type="ctrTitle"/>
          </p:nvPr>
        </p:nvSpPr>
        <p:spPr/>
        <p:txBody>
          <a:bodyPr/>
          <a:lstStyle/>
          <a:p>
            <a:r>
              <a:rPr lang="en-US" dirty="0"/>
              <a:t>Gender, sex and service in Vietnam</a:t>
            </a:r>
          </a:p>
        </p:txBody>
      </p:sp>
      <p:sp>
        <p:nvSpPr>
          <p:cNvPr id="3" name="Subtitle 2">
            <a:extLst>
              <a:ext uri="{FF2B5EF4-FFF2-40B4-BE49-F238E27FC236}">
                <a16:creationId xmlns:a16="http://schemas.microsoft.com/office/drawing/2014/main" id="{813C0817-3D86-3441-87B3-FFA2ED8BEA05}"/>
              </a:ext>
            </a:extLst>
          </p:cNvPr>
          <p:cNvSpPr>
            <a:spLocks noGrp="1"/>
          </p:cNvSpPr>
          <p:nvPr>
            <p:ph type="subTitle" idx="1"/>
          </p:nvPr>
        </p:nvSpPr>
        <p:spPr/>
        <p:txBody>
          <a:bodyPr/>
          <a:lstStyle/>
          <a:p>
            <a:r>
              <a:rPr lang="en-US" b="1" dirty="0"/>
              <a:t>HI2C6	Sex and the US Military, Week 4</a:t>
            </a:r>
          </a:p>
          <a:p>
            <a:r>
              <a:rPr lang="en-US" dirty="0"/>
              <a:t>NB: Some slides contain disturbing content</a:t>
            </a:r>
          </a:p>
        </p:txBody>
      </p:sp>
    </p:spTree>
    <p:extLst>
      <p:ext uri="{BB962C8B-B14F-4D97-AF65-F5344CB8AC3E}">
        <p14:creationId xmlns:p14="http://schemas.microsoft.com/office/powerpoint/2010/main" val="1657549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E98FD-2C63-5B42-B7C0-DE97B8365318}"/>
              </a:ext>
            </a:extLst>
          </p:cNvPr>
          <p:cNvSpPr>
            <a:spLocks noGrp="1"/>
          </p:cNvSpPr>
          <p:nvPr>
            <p:ph type="title"/>
          </p:nvPr>
        </p:nvSpPr>
        <p:spPr/>
        <p:txBody>
          <a:bodyPr/>
          <a:lstStyle/>
          <a:p>
            <a:r>
              <a:rPr lang="en-US" dirty="0"/>
              <a:t>The Army Nurse Corps</a:t>
            </a:r>
          </a:p>
        </p:txBody>
      </p:sp>
      <p:sp>
        <p:nvSpPr>
          <p:cNvPr id="3" name="Text Placeholder 2">
            <a:extLst>
              <a:ext uri="{FF2B5EF4-FFF2-40B4-BE49-F238E27FC236}">
                <a16:creationId xmlns:a16="http://schemas.microsoft.com/office/drawing/2014/main" id="{1946350A-AF65-A44E-8EA8-56CC6F617EA2}"/>
              </a:ext>
            </a:extLst>
          </p:cNvPr>
          <p:cNvSpPr>
            <a:spLocks noGrp="1"/>
          </p:cNvSpPr>
          <p:nvPr>
            <p:ph type="body" idx="1"/>
          </p:nvPr>
        </p:nvSpPr>
        <p:spPr/>
        <p:txBody>
          <a:bodyPr/>
          <a:lstStyle/>
          <a:p>
            <a:endParaRPr lang="en-US"/>
          </a:p>
        </p:txBody>
      </p:sp>
      <p:pic>
        <p:nvPicPr>
          <p:cNvPr id="4" name="Picture 3">
            <a:extLst>
              <a:ext uri="{FF2B5EF4-FFF2-40B4-BE49-F238E27FC236}">
                <a16:creationId xmlns:a16="http://schemas.microsoft.com/office/drawing/2014/main" id="{994323BD-76C8-FC41-9A45-2B1191ACF1B5}"/>
              </a:ext>
            </a:extLst>
          </p:cNvPr>
          <p:cNvPicPr>
            <a:picLocks noChangeAspect="1"/>
          </p:cNvPicPr>
          <p:nvPr/>
        </p:nvPicPr>
        <p:blipFill>
          <a:blip r:embed="rId2"/>
          <a:stretch>
            <a:fillRect/>
          </a:stretch>
        </p:blipFill>
        <p:spPr>
          <a:xfrm>
            <a:off x="6558775" y="-18417"/>
            <a:ext cx="5409448" cy="6876417"/>
          </a:xfrm>
          <a:prstGeom prst="rect">
            <a:avLst/>
          </a:prstGeom>
        </p:spPr>
      </p:pic>
    </p:spTree>
    <p:extLst>
      <p:ext uri="{BB962C8B-B14F-4D97-AF65-F5344CB8AC3E}">
        <p14:creationId xmlns:p14="http://schemas.microsoft.com/office/powerpoint/2010/main" val="4147626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E8ABBE-4CF7-AC4A-B82B-AEB6ED832B10}"/>
              </a:ext>
            </a:extLst>
          </p:cNvPr>
          <p:cNvSpPr>
            <a:spLocks noGrp="1"/>
          </p:cNvSpPr>
          <p:nvPr>
            <p:ph type="title" idx="4294967295"/>
          </p:nvPr>
        </p:nvSpPr>
        <p:spPr>
          <a:xfrm>
            <a:off x="429021" y="353499"/>
            <a:ext cx="10741306" cy="708025"/>
          </a:xfrm>
        </p:spPr>
        <p:txBody>
          <a:bodyPr/>
          <a:lstStyle/>
          <a:p>
            <a:r>
              <a:rPr lang="en-US" sz="3200" b="1" dirty="0">
                <a:solidFill>
                  <a:srgbClr val="FF0000"/>
                </a:solidFill>
              </a:rPr>
              <a:t>A brief history of military nursing</a:t>
            </a:r>
          </a:p>
        </p:txBody>
      </p:sp>
      <p:sp>
        <p:nvSpPr>
          <p:cNvPr id="5" name="Content Placeholder 4">
            <a:extLst>
              <a:ext uri="{FF2B5EF4-FFF2-40B4-BE49-F238E27FC236}">
                <a16:creationId xmlns:a16="http://schemas.microsoft.com/office/drawing/2014/main" id="{913DB91A-FED9-7F42-8371-688FEEB55E8B}"/>
              </a:ext>
            </a:extLst>
          </p:cNvPr>
          <p:cNvSpPr>
            <a:spLocks noGrp="1"/>
          </p:cNvSpPr>
          <p:nvPr>
            <p:ph idx="4294967295"/>
          </p:nvPr>
        </p:nvSpPr>
        <p:spPr>
          <a:xfrm>
            <a:off x="106902" y="887973"/>
            <a:ext cx="9265697" cy="5642363"/>
          </a:xfrm>
        </p:spPr>
        <p:txBody>
          <a:bodyPr>
            <a:normAutofit/>
          </a:bodyPr>
          <a:lstStyle/>
          <a:p>
            <a:endParaRPr lang="en-US" dirty="0"/>
          </a:p>
          <a:p>
            <a:r>
              <a:rPr lang="en-US" dirty="0"/>
              <a:t>1901: </a:t>
            </a:r>
            <a:r>
              <a:rPr lang="en-US" b="1" dirty="0">
                <a:solidFill>
                  <a:srgbClr val="FF0000"/>
                </a:solidFill>
              </a:rPr>
              <a:t>Army Nurse Corps </a:t>
            </a:r>
            <a:r>
              <a:rPr lang="en-US" dirty="0"/>
              <a:t>(ANC) founded, an </a:t>
            </a:r>
            <a:r>
              <a:rPr lang="en-US" b="1" dirty="0">
                <a:solidFill>
                  <a:srgbClr val="FF0000"/>
                </a:solidFill>
              </a:rPr>
              <a:t>all-female force of unmarried white women</a:t>
            </a:r>
          </a:p>
          <a:p>
            <a:r>
              <a:rPr lang="en-US" dirty="0">
                <a:solidFill>
                  <a:schemeClr val="accent1"/>
                </a:solidFill>
              </a:rPr>
              <a:t>WWII:</a:t>
            </a:r>
            <a:r>
              <a:rPr lang="en-US" dirty="0"/>
              <a:t> ANC rules relaxed, permitting married women to join “for the duration”</a:t>
            </a:r>
          </a:p>
          <a:p>
            <a:r>
              <a:rPr lang="en-US" dirty="0"/>
              <a:t>1941: </a:t>
            </a:r>
            <a:r>
              <a:rPr lang="en-US" dirty="0">
                <a:solidFill>
                  <a:schemeClr val="accent1"/>
                </a:solidFill>
              </a:rPr>
              <a:t>Black women</a:t>
            </a:r>
            <a:r>
              <a:rPr lang="en-US" dirty="0"/>
              <a:t> nurses first allowed to serve– nursing Black men</a:t>
            </a:r>
          </a:p>
          <a:p>
            <a:r>
              <a:rPr lang="en-US" b="1" dirty="0">
                <a:solidFill>
                  <a:srgbClr val="FF0000"/>
                </a:solidFill>
              </a:rPr>
              <a:t>1947: Army-Navy Nurse Act </a:t>
            </a:r>
            <a:r>
              <a:rPr lang="en-US" dirty="0"/>
              <a:t>granted nurses permanent military rank/integration into the Regular Army. But applicants to the RA </a:t>
            </a:r>
            <a:r>
              <a:rPr lang="en-US" dirty="0">
                <a:solidFill>
                  <a:srgbClr val="FF0000"/>
                </a:solidFill>
              </a:rPr>
              <a:t>could not be married </a:t>
            </a:r>
            <a:r>
              <a:rPr lang="en-US" dirty="0"/>
              <a:t>or have children</a:t>
            </a:r>
          </a:p>
          <a:p>
            <a:r>
              <a:rPr lang="en-US" b="1" dirty="0">
                <a:solidFill>
                  <a:srgbClr val="FF0000"/>
                </a:solidFill>
              </a:rPr>
              <a:t>1955: ANC open to male nurses</a:t>
            </a:r>
            <a:r>
              <a:rPr lang="en-US" dirty="0"/>
              <a:t>– who </a:t>
            </a:r>
            <a:r>
              <a:rPr lang="en-US" i="1" dirty="0"/>
              <a:t>could </a:t>
            </a:r>
            <a:r>
              <a:rPr lang="en-US" dirty="0"/>
              <a:t>be married. By 1966, 20.2% of ANC personnel were men.</a:t>
            </a:r>
          </a:p>
          <a:p>
            <a:r>
              <a:rPr lang="en-US" dirty="0"/>
              <a:t>1964: Army permitted </a:t>
            </a:r>
            <a:r>
              <a:rPr lang="en-US" dirty="0">
                <a:solidFill>
                  <a:srgbClr val="FF0000"/>
                </a:solidFill>
              </a:rPr>
              <a:t>married</a:t>
            </a:r>
            <a:r>
              <a:rPr lang="en-US" dirty="0"/>
              <a:t> women to join the Regular Army</a:t>
            </a:r>
          </a:p>
          <a:p>
            <a:r>
              <a:rPr lang="en-US" dirty="0"/>
              <a:t>1967: 24% women in ANC married</a:t>
            </a:r>
          </a:p>
          <a:p>
            <a:r>
              <a:rPr lang="en-US" dirty="0"/>
              <a:t>NB: Vietnam the first war in which </a:t>
            </a:r>
            <a:r>
              <a:rPr lang="en-US" dirty="0">
                <a:solidFill>
                  <a:srgbClr val="FF0000"/>
                </a:solidFill>
              </a:rPr>
              <a:t>pregnancy</a:t>
            </a:r>
            <a:r>
              <a:rPr lang="en-US" dirty="0"/>
              <a:t> was not automatic grounds for discharge</a:t>
            </a:r>
          </a:p>
          <a:p>
            <a:r>
              <a:rPr lang="en-US" dirty="0"/>
              <a:t>BUT the ANC faced a </a:t>
            </a:r>
            <a:r>
              <a:rPr lang="en-US" b="1" dirty="0">
                <a:solidFill>
                  <a:srgbClr val="FF0000"/>
                </a:solidFill>
              </a:rPr>
              <a:t>recruitment crisis in the 1960s</a:t>
            </a:r>
          </a:p>
        </p:txBody>
      </p:sp>
      <p:pic>
        <p:nvPicPr>
          <p:cNvPr id="1026" name="Picture 2" descr="UI Press | Charissa J. Threat | Nursing Civil Rights">
            <a:extLst>
              <a:ext uri="{FF2B5EF4-FFF2-40B4-BE49-F238E27FC236}">
                <a16:creationId xmlns:a16="http://schemas.microsoft.com/office/drawing/2014/main" id="{87B4F88E-0A25-A141-8114-8E8CF45F45C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288950" y="1943100"/>
            <a:ext cx="2903050" cy="421096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E4AE370-57F5-8E48-A615-43B72C2D1BCD}"/>
              </a:ext>
            </a:extLst>
          </p:cNvPr>
          <p:cNvSpPr txBox="1"/>
          <p:nvPr/>
        </p:nvSpPr>
        <p:spPr>
          <a:xfrm>
            <a:off x="10075096" y="6211669"/>
            <a:ext cx="1952779" cy="646331"/>
          </a:xfrm>
          <a:prstGeom prst="rect">
            <a:avLst/>
          </a:prstGeom>
          <a:noFill/>
        </p:spPr>
        <p:txBody>
          <a:bodyPr wrap="none" rtlCol="0">
            <a:spAutoFit/>
          </a:bodyPr>
          <a:lstStyle/>
          <a:p>
            <a:r>
              <a:rPr lang="en-US" dirty="0"/>
              <a:t>2015 (e-book in</a:t>
            </a:r>
          </a:p>
          <a:p>
            <a:r>
              <a:rPr lang="en-US" dirty="0"/>
              <a:t>Warwick library)</a:t>
            </a:r>
          </a:p>
        </p:txBody>
      </p:sp>
    </p:spTree>
    <p:extLst>
      <p:ext uri="{BB962C8B-B14F-4D97-AF65-F5344CB8AC3E}">
        <p14:creationId xmlns:p14="http://schemas.microsoft.com/office/powerpoint/2010/main" val="2559324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31B8A2-A966-9442-B102-0E7D94DF0EFC}"/>
              </a:ext>
            </a:extLst>
          </p:cNvPr>
          <p:cNvSpPr>
            <a:spLocks noGrp="1"/>
          </p:cNvSpPr>
          <p:nvPr>
            <p:ph type="title" idx="4294967295"/>
          </p:nvPr>
        </p:nvSpPr>
        <p:spPr>
          <a:xfrm>
            <a:off x="404539" y="240758"/>
            <a:ext cx="10498813" cy="703262"/>
          </a:xfrm>
        </p:spPr>
        <p:txBody>
          <a:bodyPr/>
          <a:lstStyle/>
          <a:p>
            <a:r>
              <a:rPr lang="en-US" i="1" dirty="0">
                <a:solidFill>
                  <a:schemeClr val="tx1"/>
                </a:solidFill>
              </a:rPr>
              <a:t>The Army Nurse: Soldier of Mercy </a:t>
            </a:r>
            <a:r>
              <a:rPr lang="en-US" dirty="0">
                <a:solidFill>
                  <a:schemeClr val="tx1"/>
                </a:solidFill>
              </a:rPr>
              <a:t>(1965)</a:t>
            </a:r>
          </a:p>
        </p:txBody>
      </p:sp>
      <p:sp>
        <p:nvSpPr>
          <p:cNvPr id="7" name="Rectangle 6">
            <a:extLst>
              <a:ext uri="{FF2B5EF4-FFF2-40B4-BE49-F238E27FC236}">
                <a16:creationId xmlns:a16="http://schemas.microsoft.com/office/drawing/2014/main" id="{35C0A295-2423-7041-805B-E5455C2CE396}"/>
              </a:ext>
            </a:extLst>
          </p:cNvPr>
          <p:cNvSpPr/>
          <p:nvPr/>
        </p:nvSpPr>
        <p:spPr>
          <a:xfrm>
            <a:off x="571017" y="5934670"/>
            <a:ext cx="9676435" cy="923330"/>
          </a:xfrm>
          <a:prstGeom prst="rect">
            <a:avLst/>
          </a:prstGeom>
        </p:spPr>
        <p:txBody>
          <a:bodyPr wrap="square">
            <a:spAutoFit/>
          </a:bodyPr>
          <a:lstStyle/>
          <a:p>
            <a:endParaRPr lang="en-US" dirty="0">
              <a:hlinkClick r:id="rId2"/>
            </a:endParaRPr>
          </a:p>
          <a:p>
            <a:r>
              <a:rPr lang="en-US" dirty="0">
                <a:hlinkClick r:id="rId2"/>
              </a:rPr>
              <a:t>https://www.c-span.org/video/?459918-2/the-army-nurse-soldier-mercy</a:t>
            </a:r>
            <a:endParaRPr lang="en-US" dirty="0"/>
          </a:p>
          <a:p>
            <a:endParaRPr lang="en-US" dirty="0"/>
          </a:p>
        </p:txBody>
      </p:sp>
      <p:pic>
        <p:nvPicPr>
          <p:cNvPr id="8" name="Picture 7">
            <a:extLst>
              <a:ext uri="{FF2B5EF4-FFF2-40B4-BE49-F238E27FC236}">
                <a16:creationId xmlns:a16="http://schemas.microsoft.com/office/drawing/2014/main" id="{950B442F-7556-FA49-862C-1B77C9D1AC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017" y="1116903"/>
            <a:ext cx="8491959" cy="4776727"/>
          </a:xfrm>
          <a:prstGeom prst="rect">
            <a:avLst/>
          </a:prstGeom>
        </p:spPr>
      </p:pic>
      <p:sp>
        <p:nvSpPr>
          <p:cNvPr id="9" name="TextBox 8">
            <a:extLst>
              <a:ext uri="{FF2B5EF4-FFF2-40B4-BE49-F238E27FC236}">
                <a16:creationId xmlns:a16="http://schemas.microsoft.com/office/drawing/2014/main" id="{2BD851A7-2974-7645-8BB2-C262B77AB21A}"/>
              </a:ext>
            </a:extLst>
          </p:cNvPr>
          <p:cNvSpPr txBox="1"/>
          <p:nvPr/>
        </p:nvSpPr>
        <p:spPr>
          <a:xfrm>
            <a:off x="9259747" y="5247299"/>
            <a:ext cx="2425664" cy="646331"/>
          </a:xfrm>
          <a:prstGeom prst="rect">
            <a:avLst/>
          </a:prstGeom>
          <a:noFill/>
        </p:spPr>
        <p:txBody>
          <a:bodyPr wrap="none" rtlCol="0">
            <a:spAutoFit/>
          </a:bodyPr>
          <a:lstStyle/>
          <a:p>
            <a:r>
              <a:rPr lang="en-US" dirty="0"/>
              <a:t>Watch the half-hour</a:t>
            </a:r>
          </a:p>
          <a:p>
            <a:r>
              <a:rPr lang="en-US" dirty="0"/>
              <a:t>film:</a:t>
            </a:r>
          </a:p>
        </p:txBody>
      </p:sp>
      <p:sp>
        <p:nvSpPr>
          <p:cNvPr id="10" name="TextBox 9">
            <a:extLst>
              <a:ext uri="{FF2B5EF4-FFF2-40B4-BE49-F238E27FC236}">
                <a16:creationId xmlns:a16="http://schemas.microsoft.com/office/drawing/2014/main" id="{F3613C27-E6B3-4F43-B31D-EC3B8BEE9E81}"/>
              </a:ext>
            </a:extLst>
          </p:cNvPr>
          <p:cNvSpPr txBox="1"/>
          <p:nvPr/>
        </p:nvSpPr>
        <p:spPr>
          <a:xfrm>
            <a:off x="9259747" y="2218496"/>
            <a:ext cx="1818126" cy="1754326"/>
          </a:xfrm>
          <a:prstGeom prst="rect">
            <a:avLst/>
          </a:prstGeom>
          <a:noFill/>
        </p:spPr>
        <p:txBody>
          <a:bodyPr wrap="none" rtlCol="0">
            <a:spAutoFit/>
          </a:bodyPr>
          <a:lstStyle/>
          <a:p>
            <a:r>
              <a:rPr lang="en-US" dirty="0"/>
              <a:t>“Operation</a:t>
            </a:r>
          </a:p>
          <a:p>
            <a:r>
              <a:rPr lang="en-US" dirty="0"/>
              <a:t>Nightingale”—</a:t>
            </a:r>
          </a:p>
          <a:p>
            <a:r>
              <a:rPr lang="en-US" dirty="0"/>
              <a:t>a recruitment</a:t>
            </a:r>
          </a:p>
          <a:p>
            <a:r>
              <a:rPr lang="en-US" dirty="0"/>
              <a:t>drive—</a:t>
            </a:r>
          </a:p>
          <a:p>
            <a:r>
              <a:rPr lang="en-US" dirty="0"/>
              <a:t>launched </a:t>
            </a:r>
          </a:p>
          <a:p>
            <a:r>
              <a:rPr lang="en-US" dirty="0"/>
              <a:t>1963</a:t>
            </a:r>
          </a:p>
        </p:txBody>
      </p:sp>
    </p:spTree>
    <p:extLst>
      <p:ext uri="{BB962C8B-B14F-4D97-AF65-F5344CB8AC3E}">
        <p14:creationId xmlns:p14="http://schemas.microsoft.com/office/powerpoint/2010/main" val="2013883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D3916-2473-194F-B1FC-7D4B225C1A6A}"/>
              </a:ext>
            </a:extLst>
          </p:cNvPr>
          <p:cNvSpPr>
            <a:spLocks noGrp="1"/>
          </p:cNvSpPr>
          <p:nvPr>
            <p:ph type="title" idx="4294967295"/>
          </p:nvPr>
        </p:nvSpPr>
        <p:spPr>
          <a:xfrm>
            <a:off x="580070" y="385193"/>
            <a:ext cx="8824913" cy="708025"/>
          </a:xfrm>
        </p:spPr>
        <p:txBody>
          <a:bodyPr/>
          <a:lstStyle/>
          <a:p>
            <a:r>
              <a:rPr lang="en-US" b="1" dirty="0">
                <a:solidFill>
                  <a:srgbClr val="FF0000"/>
                </a:solidFill>
              </a:rPr>
              <a:t>Women’s motivations </a:t>
            </a:r>
            <a:br>
              <a:rPr lang="en-US" b="1" dirty="0">
                <a:solidFill>
                  <a:srgbClr val="FF0000"/>
                </a:solidFill>
              </a:rPr>
            </a:br>
            <a:r>
              <a:rPr lang="en-US" b="1" dirty="0">
                <a:solidFill>
                  <a:srgbClr val="FF0000"/>
                </a:solidFill>
              </a:rPr>
              <a:t>for enlistment</a:t>
            </a:r>
          </a:p>
        </p:txBody>
      </p:sp>
      <p:sp>
        <p:nvSpPr>
          <p:cNvPr id="5" name="Content Placeholder 4">
            <a:extLst>
              <a:ext uri="{FF2B5EF4-FFF2-40B4-BE49-F238E27FC236}">
                <a16:creationId xmlns:a16="http://schemas.microsoft.com/office/drawing/2014/main" id="{738BEF50-FD28-AA48-A024-3E3A400D0834}"/>
              </a:ext>
            </a:extLst>
          </p:cNvPr>
          <p:cNvSpPr>
            <a:spLocks noGrp="1"/>
          </p:cNvSpPr>
          <p:nvPr>
            <p:ph idx="4294967295"/>
          </p:nvPr>
        </p:nvSpPr>
        <p:spPr>
          <a:xfrm>
            <a:off x="203110" y="1368046"/>
            <a:ext cx="9201873" cy="4940156"/>
          </a:xfrm>
        </p:spPr>
        <p:txBody>
          <a:bodyPr/>
          <a:lstStyle/>
          <a:p>
            <a:r>
              <a:rPr lang="en-US" dirty="0"/>
              <a:t>Patriotism– desire to serve their country/aid male soldiers</a:t>
            </a:r>
          </a:p>
          <a:p>
            <a:r>
              <a:rPr lang="en-US" dirty="0"/>
              <a:t>Familial reasons– fathers had served in WWII</a:t>
            </a:r>
          </a:p>
          <a:p>
            <a:r>
              <a:rPr lang="en-US" dirty="0"/>
              <a:t>Brother(s) drafted– “unfairness” of gendered civic obligations</a:t>
            </a:r>
          </a:p>
          <a:p>
            <a:r>
              <a:rPr lang="en-US" dirty="0"/>
              <a:t>Material incentives– army pays for nursing education</a:t>
            </a:r>
          </a:p>
          <a:p>
            <a:r>
              <a:rPr lang="en-US" dirty="0"/>
              <a:t>A “ticket out” of small-town life/rural communities</a:t>
            </a:r>
          </a:p>
          <a:p>
            <a:r>
              <a:rPr lang="en-US" dirty="0"/>
              <a:t>Desire to lead a non-traditional life, not defined by marriage</a:t>
            </a:r>
          </a:p>
          <a:p>
            <a:r>
              <a:rPr lang="en-US" dirty="0"/>
              <a:t>Some women recruits actively sought assignment to VN</a:t>
            </a:r>
          </a:p>
          <a:p>
            <a:r>
              <a:rPr lang="en-US" dirty="0"/>
              <a:t>Others hoped for “travel and adventure” but not in a war zone</a:t>
            </a:r>
          </a:p>
          <a:p>
            <a:endParaRPr lang="en-US" dirty="0"/>
          </a:p>
        </p:txBody>
      </p:sp>
      <p:pic>
        <p:nvPicPr>
          <p:cNvPr id="3" name="Picture 2">
            <a:extLst>
              <a:ext uri="{FF2B5EF4-FFF2-40B4-BE49-F238E27FC236}">
                <a16:creationId xmlns:a16="http://schemas.microsoft.com/office/drawing/2014/main" id="{6C4581F1-6C86-194B-8D35-ACE70826D786}"/>
              </a:ext>
            </a:extLst>
          </p:cNvPr>
          <p:cNvPicPr>
            <a:picLocks noChangeAspect="1"/>
          </p:cNvPicPr>
          <p:nvPr/>
        </p:nvPicPr>
        <p:blipFill>
          <a:blip r:embed="rId2"/>
          <a:stretch>
            <a:fillRect/>
          </a:stretch>
        </p:blipFill>
        <p:spPr>
          <a:xfrm>
            <a:off x="8020792" y="0"/>
            <a:ext cx="4085863" cy="5107328"/>
          </a:xfrm>
          <a:prstGeom prst="rect">
            <a:avLst/>
          </a:prstGeom>
        </p:spPr>
      </p:pic>
      <p:sp>
        <p:nvSpPr>
          <p:cNvPr id="4" name="Rectangle 3">
            <a:extLst>
              <a:ext uri="{FF2B5EF4-FFF2-40B4-BE49-F238E27FC236}">
                <a16:creationId xmlns:a16="http://schemas.microsoft.com/office/drawing/2014/main" id="{2E4FBB59-01DB-F24C-B6EF-CF6768AFA900}"/>
              </a:ext>
            </a:extLst>
          </p:cNvPr>
          <p:cNvSpPr/>
          <p:nvPr/>
        </p:nvSpPr>
        <p:spPr>
          <a:xfrm>
            <a:off x="7100520" y="5158440"/>
            <a:ext cx="6096000" cy="461665"/>
          </a:xfrm>
          <a:prstGeom prst="rect">
            <a:avLst/>
          </a:prstGeom>
        </p:spPr>
        <p:txBody>
          <a:bodyPr>
            <a:spAutoFit/>
          </a:bodyPr>
          <a:lstStyle/>
          <a:p>
            <a:r>
              <a:rPr lang="en-US" sz="1200" dirty="0">
                <a:hlinkClick r:id="rId3"/>
              </a:rPr>
              <a:t>https://www.westvirginiastatecouncil.com/woman-vets-page.html</a:t>
            </a:r>
            <a:endParaRPr lang="en-US" sz="1200" dirty="0"/>
          </a:p>
          <a:p>
            <a:endParaRPr lang="en-US" sz="1200" dirty="0"/>
          </a:p>
        </p:txBody>
      </p:sp>
      <p:sp>
        <p:nvSpPr>
          <p:cNvPr id="7" name="TextBox 6">
            <a:extLst>
              <a:ext uri="{FF2B5EF4-FFF2-40B4-BE49-F238E27FC236}">
                <a16:creationId xmlns:a16="http://schemas.microsoft.com/office/drawing/2014/main" id="{C767BB06-180E-06E7-808E-E19D564F9A59}"/>
              </a:ext>
            </a:extLst>
          </p:cNvPr>
          <p:cNvSpPr txBox="1"/>
          <p:nvPr/>
        </p:nvSpPr>
        <p:spPr>
          <a:xfrm>
            <a:off x="300924" y="4909410"/>
            <a:ext cx="6885657" cy="1692771"/>
          </a:xfrm>
          <a:prstGeom prst="rect">
            <a:avLst/>
          </a:prstGeom>
          <a:noFill/>
        </p:spPr>
        <p:txBody>
          <a:bodyPr wrap="square">
            <a:spAutoFit/>
          </a:bodyPr>
          <a:lstStyle/>
          <a:p>
            <a:r>
              <a:rPr lang="en-GB" sz="1800" b="1" dirty="0">
                <a:effectLst/>
              </a:rPr>
              <a:t>The Army nurses who served in Vietnam averaged 23.6 years of age and were relatively new to nursing, only 35% had more than two years nursing experience.</a:t>
            </a:r>
          </a:p>
          <a:p>
            <a:endParaRPr lang="en-GB" sz="1800" b="1" dirty="0">
              <a:effectLst/>
            </a:endParaRPr>
          </a:p>
          <a:p>
            <a:r>
              <a:rPr lang="en-GB" sz="1400" b="1" dirty="0">
                <a:effectLst/>
                <a:hlinkClick r:id="rId4"/>
              </a:rPr>
              <a:t>https://vietnamwomensmemorial.org/wp-content/uploads/2020/03/iwest.pdf</a:t>
            </a:r>
            <a:endParaRPr lang="en-GB" sz="1400" b="1" dirty="0"/>
          </a:p>
          <a:p>
            <a:endParaRPr lang="en-GB" b="1" dirty="0">
              <a:effectLst/>
            </a:endParaRPr>
          </a:p>
        </p:txBody>
      </p:sp>
    </p:spTree>
    <p:extLst>
      <p:ext uri="{BB962C8B-B14F-4D97-AF65-F5344CB8AC3E}">
        <p14:creationId xmlns:p14="http://schemas.microsoft.com/office/powerpoint/2010/main" val="4215297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7B3E9C8-5D73-244C-B1EB-77BC19025870}"/>
              </a:ext>
            </a:extLst>
          </p:cNvPr>
          <p:cNvPicPr>
            <a:picLocks noChangeAspect="1"/>
          </p:cNvPicPr>
          <p:nvPr/>
        </p:nvPicPr>
        <p:blipFill>
          <a:blip r:embed="rId2"/>
          <a:stretch>
            <a:fillRect/>
          </a:stretch>
        </p:blipFill>
        <p:spPr>
          <a:xfrm>
            <a:off x="201593" y="867044"/>
            <a:ext cx="10129850" cy="3091497"/>
          </a:xfrm>
          <a:prstGeom prst="rect">
            <a:avLst/>
          </a:prstGeom>
        </p:spPr>
      </p:pic>
      <p:sp>
        <p:nvSpPr>
          <p:cNvPr id="3" name="TextBox 2">
            <a:extLst>
              <a:ext uri="{FF2B5EF4-FFF2-40B4-BE49-F238E27FC236}">
                <a16:creationId xmlns:a16="http://schemas.microsoft.com/office/drawing/2014/main" id="{A69F35AB-51DB-DA4A-AAFA-D4F6457E878F}"/>
              </a:ext>
            </a:extLst>
          </p:cNvPr>
          <p:cNvSpPr txBox="1"/>
          <p:nvPr/>
        </p:nvSpPr>
        <p:spPr>
          <a:xfrm>
            <a:off x="201593" y="231494"/>
            <a:ext cx="5718232" cy="461665"/>
          </a:xfrm>
          <a:prstGeom prst="rect">
            <a:avLst/>
          </a:prstGeom>
          <a:noFill/>
        </p:spPr>
        <p:txBody>
          <a:bodyPr wrap="none" rtlCol="0">
            <a:spAutoFit/>
          </a:bodyPr>
          <a:lstStyle/>
          <a:p>
            <a:r>
              <a:rPr lang="en-US" sz="2400" b="1" dirty="0">
                <a:solidFill>
                  <a:srgbClr val="FF0000"/>
                </a:solidFill>
              </a:rPr>
              <a:t>ANC Basic Training, Fort Sam Houston</a:t>
            </a:r>
          </a:p>
        </p:txBody>
      </p:sp>
      <p:sp>
        <p:nvSpPr>
          <p:cNvPr id="4" name="Rectangle 3">
            <a:extLst>
              <a:ext uri="{FF2B5EF4-FFF2-40B4-BE49-F238E27FC236}">
                <a16:creationId xmlns:a16="http://schemas.microsoft.com/office/drawing/2014/main" id="{1758E08C-5BBD-504A-84FB-168C8952745E}"/>
              </a:ext>
            </a:extLst>
          </p:cNvPr>
          <p:cNvSpPr/>
          <p:nvPr/>
        </p:nvSpPr>
        <p:spPr>
          <a:xfrm>
            <a:off x="201593" y="6211669"/>
            <a:ext cx="6096000" cy="646331"/>
          </a:xfrm>
          <a:prstGeom prst="rect">
            <a:avLst/>
          </a:prstGeom>
        </p:spPr>
        <p:txBody>
          <a:bodyPr>
            <a:spAutoFit/>
          </a:bodyPr>
          <a:lstStyle/>
          <a:p>
            <a:r>
              <a:rPr lang="en-US" sz="1200" dirty="0">
                <a:hlinkClick r:id="rId3"/>
              </a:rPr>
              <a:t>http://www.usmilitariaforum.com/forums/index.php?/topic/20252-womens-uniforms-in-vietnam-photos/</a:t>
            </a:r>
            <a:endParaRPr lang="en-US" sz="1200" dirty="0"/>
          </a:p>
          <a:p>
            <a:endParaRPr lang="en-US" sz="1200" dirty="0"/>
          </a:p>
        </p:txBody>
      </p:sp>
      <p:pic>
        <p:nvPicPr>
          <p:cNvPr id="5" name="Picture 4">
            <a:extLst>
              <a:ext uri="{FF2B5EF4-FFF2-40B4-BE49-F238E27FC236}">
                <a16:creationId xmlns:a16="http://schemas.microsoft.com/office/drawing/2014/main" id="{F09AE229-C6CC-7C48-8A8B-C53DF09760C6}"/>
              </a:ext>
            </a:extLst>
          </p:cNvPr>
          <p:cNvPicPr>
            <a:picLocks noChangeAspect="1"/>
          </p:cNvPicPr>
          <p:nvPr/>
        </p:nvPicPr>
        <p:blipFill>
          <a:blip r:embed="rId4"/>
          <a:stretch>
            <a:fillRect/>
          </a:stretch>
        </p:blipFill>
        <p:spPr>
          <a:xfrm>
            <a:off x="7130006" y="3333352"/>
            <a:ext cx="5061994" cy="3524648"/>
          </a:xfrm>
          <a:prstGeom prst="rect">
            <a:avLst/>
          </a:prstGeom>
        </p:spPr>
      </p:pic>
      <p:sp>
        <p:nvSpPr>
          <p:cNvPr id="6" name="TextBox 5">
            <a:extLst>
              <a:ext uri="{FF2B5EF4-FFF2-40B4-BE49-F238E27FC236}">
                <a16:creationId xmlns:a16="http://schemas.microsoft.com/office/drawing/2014/main" id="{2313350C-B5E7-F049-9550-88179EDE8A7B}"/>
              </a:ext>
            </a:extLst>
          </p:cNvPr>
          <p:cNvSpPr txBox="1"/>
          <p:nvPr/>
        </p:nvSpPr>
        <p:spPr>
          <a:xfrm>
            <a:off x="133325" y="3958541"/>
            <a:ext cx="6996682" cy="2308324"/>
          </a:xfrm>
          <a:prstGeom prst="rect">
            <a:avLst/>
          </a:prstGeom>
          <a:noFill/>
        </p:spPr>
        <p:txBody>
          <a:bodyPr wrap="square" rtlCol="0">
            <a:spAutoFit/>
          </a:bodyPr>
          <a:lstStyle/>
          <a:p>
            <a:r>
              <a:rPr lang="en-US" dirty="0"/>
              <a:t>During </a:t>
            </a:r>
            <a:r>
              <a:rPr lang="en-US" b="1" dirty="0">
                <a:solidFill>
                  <a:srgbClr val="FF0000"/>
                </a:solidFill>
              </a:rPr>
              <a:t>basic training </a:t>
            </a:r>
            <a:r>
              <a:rPr lang="en-US" dirty="0"/>
              <a:t>women nurses were introduced to field</a:t>
            </a:r>
          </a:p>
          <a:p>
            <a:r>
              <a:rPr lang="en-US" dirty="0"/>
              <a:t>medicine; military rank and insignia; marching and drill;</a:t>
            </a:r>
          </a:p>
          <a:p>
            <a:r>
              <a:rPr lang="en-US" dirty="0"/>
              <a:t>map reading and orienteering—</a:t>
            </a:r>
          </a:p>
          <a:p>
            <a:endParaRPr lang="en-US" dirty="0"/>
          </a:p>
          <a:p>
            <a:r>
              <a:rPr lang="en-US" dirty="0"/>
              <a:t>BUT women received only </a:t>
            </a:r>
            <a:r>
              <a:rPr lang="en-US" b="1" dirty="0">
                <a:solidFill>
                  <a:srgbClr val="FF0000"/>
                </a:solidFill>
              </a:rPr>
              <a:t>3 hours of weapons training</a:t>
            </a:r>
            <a:r>
              <a:rPr lang="en-US" dirty="0"/>
              <a:t>, </a:t>
            </a:r>
          </a:p>
          <a:p>
            <a:r>
              <a:rPr lang="en-US" dirty="0"/>
              <a:t>which didn’t always involve actually firing a weapon. </a:t>
            </a:r>
          </a:p>
          <a:p>
            <a:r>
              <a:rPr lang="en-US" dirty="0"/>
              <a:t>Male recruits received 22 hours of weapons training, </a:t>
            </a:r>
          </a:p>
          <a:p>
            <a:r>
              <a:rPr lang="en-US" dirty="0"/>
              <a:t>learned to fire rifles, and practiced combat maneuvers.</a:t>
            </a:r>
          </a:p>
        </p:txBody>
      </p:sp>
    </p:spTree>
    <p:extLst>
      <p:ext uri="{BB962C8B-B14F-4D97-AF65-F5344CB8AC3E}">
        <p14:creationId xmlns:p14="http://schemas.microsoft.com/office/powerpoint/2010/main" val="3507884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F93B5-6D47-9C4B-BF7C-FD4B16A604A4}"/>
              </a:ext>
            </a:extLst>
          </p:cNvPr>
          <p:cNvSpPr/>
          <p:nvPr/>
        </p:nvSpPr>
        <p:spPr>
          <a:xfrm>
            <a:off x="547866" y="925577"/>
            <a:ext cx="5690886" cy="6186309"/>
          </a:xfrm>
          <a:prstGeom prst="rect">
            <a:avLst/>
          </a:prstGeom>
        </p:spPr>
        <p:txBody>
          <a:bodyPr wrap="square">
            <a:spAutoFit/>
          </a:bodyPr>
          <a:lstStyle/>
          <a:p>
            <a:r>
              <a:rPr lang="en-GB" b="1" dirty="0"/>
              <a:t>Between 20-30% of ANC nurses who served in </a:t>
            </a:r>
          </a:p>
          <a:p>
            <a:r>
              <a:rPr lang="en-GB" b="1" dirty="0"/>
              <a:t>Vietnam were men (1000-1500).</a:t>
            </a:r>
          </a:p>
          <a:p>
            <a:endParaRPr lang="en-GB" b="1" dirty="0"/>
          </a:p>
          <a:p>
            <a:r>
              <a:rPr lang="en-GB" dirty="0">
                <a:solidFill>
                  <a:srgbClr val="000000"/>
                </a:solidFill>
              </a:rPr>
              <a:t>Male nurses were assigned as advisors to the all- male Nursing Division of the Republic of Vietnam Armed Forces. </a:t>
            </a:r>
          </a:p>
          <a:p>
            <a:endParaRPr lang="en-GB" dirty="0">
              <a:solidFill>
                <a:srgbClr val="000000"/>
              </a:solidFill>
            </a:endParaRPr>
          </a:p>
          <a:p>
            <a:r>
              <a:rPr lang="en-GB" dirty="0">
                <a:solidFill>
                  <a:srgbClr val="000000"/>
                </a:solidFill>
              </a:rPr>
              <a:t>Captain John Alexander explained why female nurses were not given these assignments:</a:t>
            </a:r>
          </a:p>
          <a:p>
            <a:r>
              <a:rPr lang="en-GB" i="1" dirty="0"/>
              <a:t>“The living conditions and the travel and the field were not conducive to putting females into these positions. Oftentimes, we would not shower for days on end. This would have been difficult for women.”</a:t>
            </a:r>
          </a:p>
          <a:p>
            <a:endParaRPr lang="en-GB" b="1" dirty="0"/>
          </a:p>
          <a:p>
            <a:r>
              <a:rPr lang="en-GB" b="1" dirty="0"/>
              <a:t>But the idea that female ANC nurses would be kept away from the ‘front line’ was purely notional in a war where the ‘front line’ was everywhere.</a:t>
            </a:r>
          </a:p>
          <a:p>
            <a:endParaRPr lang="en-GB" dirty="0">
              <a:solidFill>
                <a:srgbClr val="FF0000"/>
              </a:solidFill>
            </a:endParaRPr>
          </a:p>
          <a:p>
            <a:r>
              <a:rPr lang="en-US" sz="1400" i="1" dirty="0">
                <a:solidFill>
                  <a:srgbClr val="FF0000"/>
                </a:solidFill>
                <a:hlinkClick r:id="rId2"/>
              </a:rPr>
              <a:t>http://e-anca.org/History/Topics-in-ANC-History/Male-Nurses-Vietnam</a:t>
            </a:r>
            <a:endParaRPr lang="en-US" sz="1400" i="1" dirty="0">
              <a:solidFill>
                <a:srgbClr val="FF0000"/>
              </a:solidFill>
            </a:endParaRPr>
          </a:p>
          <a:p>
            <a:endParaRPr lang="en-US" i="1" dirty="0">
              <a:solidFill>
                <a:srgbClr val="FF0000"/>
              </a:solidFill>
            </a:endParaRPr>
          </a:p>
        </p:txBody>
      </p:sp>
      <p:sp>
        <p:nvSpPr>
          <p:cNvPr id="3" name="Title 2">
            <a:extLst>
              <a:ext uri="{FF2B5EF4-FFF2-40B4-BE49-F238E27FC236}">
                <a16:creationId xmlns:a16="http://schemas.microsoft.com/office/drawing/2014/main" id="{AFF1C931-2903-CD43-A6B6-BCA3F89036A8}"/>
              </a:ext>
            </a:extLst>
          </p:cNvPr>
          <p:cNvSpPr>
            <a:spLocks noGrp="1"/>
          </p:cNvSpPr>
          <p:nvPr>
            <p:ph type="title" idx="4294967295"/>
          </p:nvPr>
        </p:nvSpPr>
        <p:spPr>
          <a:xfrm>
            <a:off x="547866" y="182869"/>
            <a:ext cx="10448083" cy="703262"/>
          </a:xfrm>
        </p:spPr>
        <p:txBody>
          <a:bodyPr/>
          <a:lstStyle/>
          <a:p>
            <a:r>
              <a:rPr lang="en-US" b="1" dirty="0">
                <a:solidFill>
                  <a:srgbClr val="FF0000"/>
                </a:solidFill>
              </a:rPr>
              <a:t>A gendered division of </a:t>
            </a:r>
            <a:r>
              <a:rPr lang="en-US" b="1" dirty="0" err="1">
                <a:solidFill>
                  <a:srgbClr val="FF0000"/>
                </a:solidFill>
              </a:rPr>
              <a:t>labour</a:t>
            </a:r>
            <a:r>
              <a:rPr lang="en-US" b="1" dirty="0">
                <a:solidFill>
                  <a:srgbClr val="FF0000"/>
                </a:solidFill>
              </a:rPr>
              <a:t> in the ANC </a:t>
            </a:r>
          </a:p>
        </p:txBody>
      </p:sp>
      <p:pic>
        <p:nvPicPr>
          <p:cNvPr id="4" name="Picture 3">
            <a:extLst>
              <a:ext uri="{FF2B5EF4-FFF2-40B4-BE49-F238E27FC236}">
                <a16:creationId xmlns:a16="http://schemas.microsoft.com/office/drawing/2014/main" id="{44E38620-9D7F-E948-9FE5-AF6ED18B1B93}"/>
              </a:ext>
            </a:extLst>
          </p:cNvPr>
          <p:cNvPicPr>
            <a:picLocks noChangeAspect="1"/>
          </p:cNvPicPr>
          <p:nvPr/>
        </p:nvPicPr>
        <p:blipFill>
          <a:blip r:embed="rId3"/>
          <a:stretch>
            <a:fillRect/>
          </a:stretch>
        </p:blipFill>
        <p:spPr>
          <a:xfrm>
            <a:off x="6572017" y="1319606"/>
            <a:ext cx="5601527" cy="4481221"/>
          </a:xfrm>
          <a:prstGeom prst="rect">
            <a:avLst/>
          </a:prstGeom>
        </p:spPr>
      </p:pic>
      <p:sp>
        <p:nvSpPr>
          <p:cNvPr id="5" name="Rectangle 4">
            <a:extLst>
              <a:ext uri="{FF2B5EF4-FFF2-40B4-BE49-F238E27FC236}">
                <a16:creationId xmlns:a16="http://schemas.microsoft.com/office/drawing/2014/main" id="{D99026D4-C0D7-B94A-BD75-1CAD3AC8D490}"/>
              </a:ext>
            </a:extLst>
          </p:cNvPr>
          <p:cNvSpPr/>
          <p:nvPr/>
        </p:nvSpPr>
        <p:spPr>
          <a:xfrm>
            <a:off x="6504033" y="5768013"/>
            <a:ext cx="5737493" cy="1169551"/>
          </a:xfrm>
          <a:prstGeom prst="rect">
            <a:avLst/>
          </a:prstGeom>
        </p:spPr>
        <p:txBody>
          <a:bodyPr wrap="square">
            <a:spAutoFit/>
          </a:bodyPr>
          <a:lstStyle/>
          <a:p>
            <a:r>
              <a:rPr lang="en-GB" sz="1400" dirty="0">
                <a:solidFill>
                  <a:srgbClr val="000000"/>
                </a:solidFill>
              </a:rPr>
              <a:t>2nd LT Terry Kuntz, ANC, caring for patient</a:t>
            </a:r>
            <a:br>
              <a:rPr lang="en-GB" sz="1400" dirty="0"/>
            </a:br>
            <a:r>
              <a:rPr lang="en-GB" sz="1400" dirty="0">
                <a:solidFill>
                  <a:srgbClr val="000000"/>
                </a:solidFill>
              </a:rPr>
              <a:t>93rd Evac Hospital, Long </a:t>
            </a:r>
            <a:r>
              <a:rPr lang="en-GB" sz="1400" dirty="0" err="1">
                <a:solidFill>
                  <a:srgbClr val="000000"/>
                </a:solidFill>
              </a:rPr>
              <a:t>Binh</a:t>
            </a:r>
            <a:r>
              <a:rPr lang="en-GB" sz="1400" dirty="0">
                <a:solidFill>
                  <a:srgbClr val="000000"/>
                </a:solidFill>
              </a:rPr>
              <a:t>, Vietnam, 1968</a:t>
            </a:r>
          </a:p>
          <a:p>
            <a:r>
              <a:rPr lang="en-US" sz="1400" dirty="0">
                <a:hlinkClick r:id="rId4"/>
              </a:rPr>
              <a:t>https://history.amedd.army.mil/ancwebsite/articles/malenurses.html</a:t>
            </a:r>
            <a:endParaRPr lang="en-US" sz="1400" dirty="0"/>
          </a:p>
          <a:p>
            <a:endParaRPr lang="en-US" sz="1400" dirty="0"/>
          </a:p>
        </p:txBody>
      </p:sp>
    </p:spTree>
    <p:extLst>
      <p:ext uri="{BB962C8B-B14F-4D97-AF65-F5344CB8AC3E}">
        <p14:creationId xmlns:p14="http://schemas.microsoft.com/office/powerpoint/2010/main" val="3878990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9EF08F-982A-3F4B-B81C-10A3CB92C1FE}"/>
              </a:ext>
            </a:extLst>
          </p:cNvPr>
          <p:cNvPicPr>
            <a:picLocks noChangeAspect="1"/>
          </p:cNvPicPr>
          <p:nvPr/>
        </p:nvPicPr>
        <p:blipFill>
          <a:blip r:embed="rId2"/>
          <a:stretch>
            <a:fillRect/>
          </a:stretch>
        </p:blipFill>
        <p:spPr>
          <a:xfrm>
            <a:off x="162045" y="1469986"/>
            <a:ext cx="6852605" cy="4663578"/>
          </a:xfrm>
          <a:prstGeom prst="rect">
            <a:avLst/>
          </a:prstGeom>
        </p:spPr>
      </p:pic>
      <p:sp>
        <p:nvSpPr>
          <p:cNvPr id="4" name="TextBox 3">
            <a:extLst>
              <a:ext uri="{FF2B5EF4-FFF2-40B4-BE49-F238E27FC236}">
                <a16:creationId xmlns:a16="http://schemas.microsoft.com/office/drawing/2014/main" id="{1CB9A9AE-CA92-A241-9544-C78C6848F869}"/>
              </a:ext>
            </a:extLst>
          </p:cNvPr>
          <p:cNvSpPr txBox="1"/>
          <p:nvPr/>
        </p:nvSpPr>
        <p:spPr>
          <a:xfrm>
            <a:off x="162045" y="303715"/>
            <a:ext cx="8236550" cy="584775"/>
          </a:xfrm>
          <a:prstGeom prst="rect">
            <a:avLst/>
          </a:prstGeom>
          <a:noFill/>
        </p:spPr>
        <p:txBody>
          <a:bodyPr wrap="none" rtlCol="0">
            <a:spAutoFit/>
          </a:bodyPr>
          <a:lstStyle/>
          <a:p>
            <a:r>
              <a:rPr lang="en-US" sz="3200" b="1" dirty="0">
                <a:solidFill>
                  <a:srgbClr val="FF0000"/>
                </a:solidFill>
              </a:rPr>
              <a:t>American nurses, Vietnamese casualties</a:t>
            </a:r>
          </a:p>
        </p:txBody>
      </p:sp>
      <p:sp>
        <p:nvSpPr>
          <p:cNvPr id="5" name="Rectangle 4">
            <a:extLst>
              <a:ext uri="{FF2B5EF4-FFF2-40B4-BE49-F238E27FC236}">
                <a16:creationId xmlns:a16="http://schemas.microsoft.com/office/drawing/2014/main" id="{06F94706-30F5-954E-8144-B6AFDD1633AA}"/>
              </a:ext>
            </a:extLst>
          </p:cNvPr>
          <p:cNvSpPr/>
          <p:nvPr/>
        </p:nvSpPr>
        <p:spPr>
          <a:xfrm>
            <a:off x="286269" y="6124899"/>
            <a:ext cx="10223544" cy="461665"/>
          </a:xfrm>
          <a:prstGeom prst="rect">
            <a:avLst/>
          </a:prstGeom>
        </p:spPr>
        <p:txBody>
          <a:bodyPr wrap="square">
            <a:spAutoFit/>
          </a:bodyPr>
          <a:lstStyle/>
          <a:p>
            <a:r>
              <a:rPr lang="en-US" sz="1200" dirty="0">
                <a:hlinkClick r:id="rId3"/>
              </a:rPr>
              <a:t>https://vietnamtodayandalways.wordpress.com/2015/04/29/during-the-vietnam-war/</a:t>
            </a:r>
            <a:endParaRPr lang="en-US" sz="1200" dirty="0"/>
          </a:p>
          <a:p>
            <a:endParaRPr lang="en-US" sz="1200" dirty="0"/>
          </a:p>
        </p:txBody>
      </p:sp>
      <p:sp>
        <p:nvSpPr>
          <p:cNvPr id="6" name="Rectangle 5">
            <a:extLst>
              <a:ext uri="{FF2B5EF4-FFF2-40B4-BE49-F238E27FC236}">
                <a16:creationId xmlns:a16="http://schemas.microsoft.com/office/drawing/2014/main" id="{510629A0-C307-9D40-86BC-A101CA528854}"/>
              </a:ext>
            </a:extLst>
          </p:cNvPr>
          <p:cNvSpPr/>
          <p:nvPr/>
        </p:nvSpPr>
        <p:spPr>
          <a:xfrm>
            <a:off x="7327214" y="2799411"/>
            <a:ext cx="4864786" cy="3754874"/>
          </a:xfrm>
          <a:prstGeom prst="rect">
            <a:avLst/>
          </a:prstGeom>
        </p:spPr>
        <p:txBody>
          <a:bodyPr wrap="square">
            <a:spAutoFit/>
          </a:bodyPr>
          <a:lstStyle/>
          <a:p>
            <a:r>
              <a:rPr lang="en-GB" sz="2000" i="1" dirty="0">
                <a:solidFill>
                  <a:srgbClr val="777777"/>
                </a:solidFill>
                <a:latin typeface="Garamond" panose="02020404030301010803" pitchFamily="18" charset="0"/>
              </a:rPr>
              <a:t>“Up to 40 percent of our patients were kids—we saw about a thousand people a year—because the kids are the ones who take the ducks out and take the water buffalo down to the river. And some yo-yo leaves a landmine in the path and—pop! That’s it. No, I wasn’t prepared for how many kids were so badly damaged. A lot of them came in with no arms and legs. And we saw kids with neck injuries from shrapnel, so that they were entirely paralyzed. At times we took over the hospital’s burn unit, where we saw the kids who’d been napalmed…</a:t>
            </a:r>
            <a:r>
              <a:rPr lang="en-GB" sz="2000" dirty="0">
                <a:solidFill>
                  <a:srgbClr val="777777"/>
                </a:solidFill>
                <a:latin typeface="Garamond" panose="02020404030301010803" pitchFamily="18" charset="0"/>
              </a:rPr>
              <a:t>” </a:t>
            </a:r>
            <a:endParaRPr lang="en-GB" dirty="0">
              <a:solidFill>
                <a:srgbClr val="777777"/>
              </a:solidFill>
              <a:latin typeface="Garamond" panose="02020404030301010803" pitchFamily="18" charset="0"/>
            </a:endParaRPr>
          </a:p>
          <a:p>
            <a:r>
              <a:rPr lang="en-GB" dirty="0">
                <a:solidFill>
                  <a:srgbClr val="777777"/>
                </a:solidFill>
                <a:latin typeface="Garamond" panose="02020404030301010803" pitchFamily="18" charset="0"/>
              </a:rPr>
              <a:t>ANC nurse, Julie Forsythe</a:t>
            </a:r>
            <a:endParaRPr lang="en-US" dirty="0"/>
          </a:p>
        </p:txBody>
      </p:sp>
      <p:sp>
        <p:nvSpPr>
          <p:cNvPr id="7" name="TextBox 6">
            <a:extLst>
              <a:ext uri="{FF2B5EF4-FFF2-40B4-BE49-F238E27FC236}">
                <a16:creationId xmlns:a16="http://schemas.microsoft.com/office/drawing/2014/main" id="{A16FDBF4-36A0-4F02-1809-55CC117E977A}"/>
              </a:ext>
            </a:extLst>
          </p:cNvPr>
          <p:cNvSpPr txBox="1"/>
          <p:nvPr/>
        </p:nvSpPr>
        <p:spPr>
          <a:xfrm>
            <a:off x="7327214" y="1184923"/>
            <a:ext cx="4484683" cy="1477328"/>
          </a:xfrm>
          <a:prstGeom prst="rect">
            <a:avLst/>
          </a:prstGeom>
          <a:noFill/>
        </p:spPr>
        <p:txBody>
          <a:bodyPr wrap="square">
            <a:spAutoFit/>
          </a:bodyPr>
          <a:lstStyle/>
          <a:p>
            <a:r>
              <a:rPr lang="en-US" dirty="0"/>
              <a:t>Male ANC nurses were used to staff hospitals with Prisoner of War (POW) wings. But US female nurses also worked with Vietnamese patients– often children.</a:t>
            </a:r>
          </a:p>
        </p:txBody>
      </p:sp>
    </p:spTree>
    <p:extLst>
      <p:ext uri="{BB962C8B-B14F-4D97-AF65-F5344CB8AC3E}">
        <p14:creationId xmlns:p14="http://schemas.microsoft.com/office/powerpoint/2010/main" val="818764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611800-1A29-9F42-89AF-555212FC4CF8}"/>
              </a:ext>
            </a:extLst>
          </p:cNvPr>
          <p:cNvSpPr/>
          <p:nvPr/>
        </p:nvSpPr>
        <p:spPr>
          <a:xfrm>
            <a:off x="115748" y="6438946"/>
            <a:ext cx="6006190" cy="646331"/>
          </a:xfrm>
          <a:prstGeom prst="rect">
            <a:avLst/>
          </a:prstGeom>
        </p:spPr>
        <p:txBody>
          <a:bodyPr wrap="square">
            <a:spAutoFit/>
          </a:bodyPr>
          <a:lstStyle/>
          <a:p>
            <a:r>
              <a:rPr lang="en-US" dirty="0">
                <a:hlinkClick r:id="rId2"/>
              </a:rPr>
              <a:t>https://www.vietnam.ttu.edu/exhibits/nurses/</a:t>
            </a:r>
            <a:endParaRPr lang="en-US" dirty="0"/>
          </a:p>
          <a:p>
            <a:endParaRPr lang="en-US" dirty="0"/>
          </a:p>
        </p:txBody>
      </p:sp>
      <p:pic>
        <p:nvPicPr>
          <p:cNvPr id="3" name="Picture 2">
            <a:extLst>
              <a:ext uri="{FF2B5EF4-FFF2-40B4-BE49-F238E27FC236}">
                <a16:creationId xmlns:a16="http://schemas.microsoft.com/office/drawing/2014/main" id="{23A60A2F-4B7A-7C46-AD7E-159009141452}"/>
              </a:ext>
            </a:extLst>
          </p:cNvPr>
          <p:cNvPicPr>
            <a:picLocks noChangeAspect="1"/>
          </p:cNvPicPr>
          <p:nvPr/>
        </p:nvPicPr>
        <p:blipFill>
          <a:blip r:embed="rId3"/>
          <a:stretch>
            <a:fillRect/>
          </a:stretch>
        </p:blipFill>
        <p:spPr>
          <a:xfrm>
            <a:off x="0" y="992580"/>
            <a:ext cx="7014258" cy="5446366"/>
          </a:xfrm>
          <a:prstGeom prst="rect">
            <a:avLst/>
          </a:prstGeom>
        </p:spPr>
      </p:pic>
      <p:sp>
        <p:nvSpPr>
          <p:cNvPr id="4" name="Rectangle 3">
            <a:extLst>
              <a:ext uri="{FF2B5EF4-FFF2-40B4-BE49-F238E27FC236}">
                <a16:creationId xmlns:a16="http://schemas.microsoft.com/office/drawing/2014/main" id="{5A188D8B-FBE1-6944-B2B6-353629F93041}"/>
              </a:ext>
            </a:extLst>
          </p:cNvPr>
          <p:cNvSpPr/>
          <p:nvPr/>
        </p:nvSpPr>
        <p:spPr>
          <a:xfrm>
            <a:off x="7130006" y="4826643"/>
            <a:ext cx="3669175" cy="1723549"/>
          </a:xfrm>
          <a:prstGeom prst="rect">
            <a:avLst/>
          </a:prstGeom>
        </p:spPr>
        <p:txBody>
          <a:bodyPr wrap="square">
            <a:spAutoFit/>
          </a:bodyPr>
          <a:lstStyle/>
          <a:p>
            <a:endParaRPr lang="en-GB" sz="2400" dirty="0"/>
          </a:p>
          <a:p>
            <a:r>
              <a:rPr lang="en-GB" sz="1400" dirty="0"/>
              <a:t>Nurse talking to a wounded</a:t>
            </a:r>
          </a:p>
          <a:p>
            <a:r>
              <a:rPr lang="en-GB" sz="1400" dirty="0"/>
              <a:t>patient in Vietnam</a:t>
            </a:r>
          </a:p>
          <a:p>
            <a:endParaRPr lang="en-GB" dirty="0"/>
          </a:p>
          <a:p>
            <a:r>
              <a:rPr lang="en-GB" sz="1200" dirty="0"/>
              <a:t>VA053676, Claire </a:t>
            </a:r>
            <a:r>
              <a:rPr lang="en-GB" sz="1200" dirty="0" err="1"/>
              <a:t>Brisebois</a:t>
            </a:r>
            <a:r>
              <a:rPr lang="en-GB" sz="1200" dirty="0"/>
              <a:t> Starnes Collection, The Vietnam </a:t>
            </a:r>
            <a:r>
              <a:rPr lang="en-GB" sz="1200" dirty="0" err="1"/>
              <a:t>Center</a:t>
            </a:r>
            <a:r>
              <a:rPr lang="en-GB" sz="1200" dirty="0"/>
              <a:t> and Sam Johnson Archive, Texas Tech University</a:t>
            </a:r>
            <a:endParaRPr lang="en-US" sz="1200" dirty="0"/>
          </a:p>
        </p:txBody>
      </p:sp>
      <p:sp>
        <p:nvSpPr>
          <p:cNvPr id="5" name="TextBox 4">
            <a:extLst>
              <a:ext uri="{FF2B5EF4-FFF2-40B4-BE49-F238E27FC236}">
                <a16:creationId xmlns:a16="http://schemas.microsoft.com/office/drawing/2014/main" id="{80133924-B160-B74F-B5E7-AACF0DF929A1}"/>
              </a:ext>
            </a:extLst>
          </p:cNvPr>
          <p:cNvSpPr txBox="1"/>
          <p:nvPr/>
        </p:nvSpPr>
        <p:spPr>
          <a:xfrm>
            <a:off x="7130006" y="451783"/>
            <a:ext cx="3790292" cy="1200329"/>
          </a:xfrm>
          <a:prstGeom prst="rect">
            <a:avLst/>
          </a:prstGeom>
          <a:noFill/>
        </p:spPr>
        <p:txBody>
          <a:bodyPr wrap="square" rtlCol="0">
            <a:spAutoFit/>
          </a:bodyPr>
          <a:lstStyle/>
          <a:p>
            <a:endParaRPr lang="en-US" dirty="0"/>
          </a:p>
          <a:p>
            <a:endParaRPr lang="en-US" dirty="0"/>
          </a:p>
          <a:p>
            <a:endParaRPr lang="en-US" dirty="0"/>
          </a:p>
          <a:p>
            <a:endParaRPr lang="en-US" dirty="0"/>
          </a:p>
        </p:txBody>
      </p:sp>
      <p:sp>
        <p:nvSpPr>
          <p:cNvPr id="6" name="Title 5">
            <a:extLst>
              <a:ext uri="{FF2B5EF4-FFF2-40B4-BE49-F238E27FC236}">
                <a16:creationId xmlns:a16="http://schemas.microsoft.com/office/drawing/2014/main" id="{EEDDF26F-BDDE-5049-A175-ED67EA7E5E9C}"/>
              </a:ext>
            </a:extLst>
          </p:cNvPr>
          <p:cNvSpPr>
            <a:spLocks noGrp="1"/>
          </p:cNvSpPr>
          <p:nvPr>
            <p:ph type="title" idx="4294967295"/>
          </p:nvPr>
        </p:nvSpPr>
        <p:spPr>
          <a:xfrm>
            <a:off x="0" y="700317"/>
            <a:ext cx="10920297" cy="703262"/>
          </a:xfrm>
        </p:spPr>
        <p:txBody>
          <a:bodyPr/>
          <a:lstStyle/>
          <a:p>
            <a:r>
              <a:rPr lang="en-US" b="1" dirty="0">
                <a:solidFill>
                  <a:srgbClr val="FF0000"/>
                </a:solidFill>
              </a:rPr>
              <a:t>The symbolic/morale function of female nurses</a:t>
            </a:r>
            <a:br>
              <a:rPr lang="en-US" dirty="0"/>
            </a:br>
            <a:br>
              <a:rPr lang="en-US" dirty="0"/>
            </a:br>
            <a:endParaRPr lang="en-US" dirty="0"/>
          </a:p>
        </p:txBody>
      </p:sp>
      <p:sp>
        <p:nvSpPr>
          <p:cNvPr id="7" name="TextBox 6">
            <a:extLst>
              <a:ext uri="{FF2B5EF4-FFF2-40B4-BE49-F238E27FC236}">
                <a16:creationId xmlns:a16="http://schemas.microsoft.com/office/drawing/2014/main" id="{76E4D812-B8D9-6842-999D-C9EE4D002233}"/>
              </a:ext>
            </a:extLst>
          </p:cNvPr>
          <p:cNvSpPr txBox="1"/>
          <p:nvPr/>
        </p:nvSpPr>
        <p:spPr>
          <a:xfrm>
            <a:off x="7130006" y="1492139"/>
            <a:ext cx="4464684" cy="2585323"/>
          </a:xfrm>
          <a:prstGeom prst="rect">
            <a:avLst/>
          </a:prstGeom>
          <a:noFill/>
        </p:spPr>
        <p:txBody>
          <a:bodyPr wrap="none" rtlCol="0">
            <a:spAutoFit/>
          </a:bodyPr>
          <a:lstStyle/>
          <a:p>
            <a:r>
              <a:rPr lang="en-US" sz="2400" i="1" dirty="0"/>
              <a:t>“When my soldiers come</a:t>
            </a:r>
          </a:p>
          <a:p>
            <a:r>
              <a:rPr lang="en-US" sz="2400" i="1" dirty="0"/>
              <a:t>into the hospital I want them</a:t>
            </a:r>
          </a:p>
          <a:p>
            <a:r>
              <a:rPr lang="en-US" sz="2400" i="1" dirty="0"/>
              <a:t>to see a woman in a white</a:t>
            </a:r>
          </a:p>
          <a:p>
            <a:r>
              <a:rPr lang="en-US" sz="2400" i="1" dirty="0"/>
              <a:t>uniform, with lipstick and hair</a:t>
            </a:r>
          </a:p>
          <a:p>
            <a:r>
              <a:rPr lang="en-US" sz="2400" i="1" dirty="0"/>
              <a:t>done up.”</a:t>
            </a:r>
          </a:p>
          <a:p>
            <a:endParaRPr lang="en-US" sz="2400" i="1" dirty="0"/>
          </a:p>
          <a:p>
            <a:r>
              <a:rPr lang="en-US" dirty="0"/>
              <a:t>General William Westmoreland</a:t>
            </a:r>
          </a:p>
        </p:txBody>
      </p:sp>
    </p:spTree>
    <p:extLst>
      <p:ext uri="{BB962C8B-B14F-4D97-AF65-F5344CB8AC3E}">
        <p14:creationId xmlns:p14="http://schemas.microsoft.com/office/powerpoint/2010/main" val="2541656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DB0ED7D-0741-41C8-9BCD-85B80680F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F04888F2-BC77-3017-26A2-5157F026F6B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0085"/>
            <a:ext cx="9130553" cy="6847916"/>
          </a:xfrm>
          <a:prstGeom prst="rect">
            <a:avLst/>
          </a:prstGeom>
        </p:spPr>
      </p:pic>
      <p:sp>
        <p:nvSpPr>
          <p:cNvPr id="4" name="TextBox 3">
            <a:extLst>
              <a:ext uri="{FF2B5EF4-FFF2-40B4-BE49-F238E27FC236}">
                <a16:creationId xmlns:a16="http://schemas.microsoft.com/office/drawing/2014/main" id="{D35202F0-1155-5448-A005-8595C72A49D3}"/>
              </a:ext>
            </a:extLst>
          </p:cNvPr>
          <p:cNvSpPr txBox="1"/>
          <p:nvPr/>
        </p:nvSpPr>
        <p:spPr>
          <a:xfrm>
            <a:off x="9246742" y="1492624"/>
            <a:ext cx="2949074" cy="3323987"/>
          </a:xfrm>
          <a:prstGeom prst="rect">
            <a:avLst/>
          </a:prstGeom>
          <a:noFill/>
        </p:spPr>
        <p:txBody>
          <a:bodyPr wrap="square" rtlCol="0">
            <a:spAutoFit/>
          </a:bodyPr>
          <a:lstStyle/>
          <a:p>
            <a:r>
              <a:rPr lang="en-US" sz="2400" dirty="0"/>
              <a:t>“Angels of Saigon”</a:t>
            </a:r>
          </a:p>
          <a:p>
            <a:endParaRPr lang="en-US" sz="2400" dirty="0"/>
          </a:p>
          <a:p>
            <a:r>
              <a:rPr lang="en-US" sz="2400" i="1" dirty="0"/>
              <a:t>Ebony</a:t>
            </a:r>
            <a:r>
              <a:rPr lang="en-US" sz="2400" dirty="0"/>
              <a:t>, </a:t>
            </a:r>
          </a:p>
          <a:p>
            <a:r>
              <a:rPr lang="en-US" sz="2400" dirty="0"/>
              <a:t>August 1966, p.44</a:t>
            </a:r>
          </a:p>
          <a:p>
            <a:endParaRPr lang="en-US" dirty="0"/>
          </a:p>
          <a:p>
            <a:endParaRPr lang="en-US" dirty="0"/>
          </a:p>
          <a:p>
            <a:endParaRPr lang="en-US" dirty="0"/>
          </a:p>
          <a:p>
            <a:r>
              <a:rPr lang="en-US" dirty="0"/>
              <a:t>Nursing as “service to </a:t>
            </a:r>
          </a:p>
          <a:p>
            <a:r>
              <a:rPr lang="en-US" dirty="0"/>
              <a:t>one’s race”</a:t>
            </a:r>
          </a:p>
        </p:txBody>
      </p:sp>
      <p:sp>
        <p:nvSpPr>
          <p:cNvPr id="6" name="TextBox 5">
            <a:extLst>
              <a:ext uri="{FF2B5EF4-FFF2-40B4-BE49-F238E27FC236}">
                <a16:creationId xmlns:a16="http://schemas.microsoft.com/office/drawing/2014/main" id="{A5AEEBC4-2DE6-EFD9-8B27-49B476E1BFC5}"/>
              </a:ext>
            </a:extLst>
          </p:cNvPr>
          <p:cNvSpPr txBox="1"/>
          <p:nvPr/>
        </p:nvSpPr>
        <p:spPr>
          <a:xfrm>
            <a:off x="1859622" y="6371782"/>
            <a:ext cx="10081516" cy="800219"/>
          </a:xfrm>
          <a:prstGeom prst="rect">
            <a:avLst/>
          </a:prstGeom>
          <a:noFill/>
        </p:spPr>
        <p:txBody>
          <a:bodyPr wrap="square">
            <a:spAutoFit/>
          </a:bodyPr>
          <a:lstStyle/>
          <a:p>
            <a:r>
              <a:rPr lang="en-US" sz="1400" dirty="0">
                <a:hlinkClick r:id="rId3"/>
              </a:rPr>
              <a:t>https://books.google.co.uk/books?id=ys2MeNoI4NIC&amp;lpg=PA44&amp;dq=angels%20of%20saigon&amp;pg=PA43#v=onepage&amp;q=angels%20of%20saigon&amp;f=true</a:t>
            </a:r>
            <a:endParaRPr lang="en-US" sz="1400" dirty="0"/>
          </a:p>
          <a:p>
            <a:endParaRPr lang="en-US" dirty="0"/>
          </a:p>
        </p:txBody>
      </p:sp>
    </p:spTree>
    <p:extLst>
      <p:ext uri="{BB962C8B-B14F-4D97-AF65-F5344CB8AC3E}">
        <p14:creationId xmlns:p14="http://schemas.microsoft.com/office/powerpoint/2010/main" val="17485084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22FA53D-815D-354D-8D9D-C6082FE3405E}"/>
              </a:ext>
            </a:extLst>
          </p:cNvPr>
          <p:cNvPicPr>
            <a:picLocks noChangeAspect="1"/>
          </p:cNvPicPr>
          <p:nvPr/>
        </p:nvPicPr>
        <p:blipFill>
          <a:blip r:embed="rId2"/>
          <a:stretch>
            <a:fillRect/>
          </a:stretch>
        </p:blipFill>
        <p:spPr>
          <a:xfrm>
            <a:off x="626320" y="797331"/>
            <a:ext cx="4400890" cy="3862139"/>
          </a:xfrm>
          <a:prstGeom prst="rect">
            <a:avLst/>
          </a:prstGeom>
        </p:spPr>
      </p:pic>
      <p:pic>
        <p:nvPicPr>
          <p:cNvPr id="3" name="Picture 2">
            <a:extLst>
              <a:ext uri="{FF2B5EF4-FFF2-40B4-BE49-F238E27FC236}">
                <a16:creationId xmlns:a16="http://schemas.microsoft.com/office/drawing/2014/main" id="{49F2DB0F-79B8-4F4D-AFEB-D122C013A0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74730" y="962353"/>
            <a:ext cx="6305067" cy="5895647"/>
          </a:xfrm>
          <a:prstGeom prst="rect">
            <a:avLst/>
          </a:prstGeom>
        </p:spPr>
      </p:pic>
      <p:sp>
        <p:nvSpPr>
          <p:cNvPr id="4" name="Rectangle 3">
            <a:extLst>
              <a:ext uri="{FF2B5EF4-FFF2-40B4-BE49-F238E27FC236}">
                <a16:creationId xmlns:a16="http://schemas.microsoft.com/office/drawing/2014/main" id="{F62B01D0-7F2A-0C42-8AB5-63BE0C757476}"/>
              </a:ext>
            </a:extLst>
          </p:cNvPr>
          <p:cNvSpPr/>
          <p:nvPr/>
        </p:nvSpPr>
        <p:spPr>
          <a:xfrm>
            <a:off x="504704" y="4659470"/>
            <a:ext cx="5077428" cy="2308324"/>
          </a:xfrm>
          <a:prstGeom prst="rect">
            <a:avLst/>
          </a:prstGeom>
        </p:spPr>
        <p:txBody>
          <a:bodyPr wrap="square">
            <a:spAutoFit/>
          </a:bodyPr>
          <a:lstStyle/>
          <a:p>
            <a:r>
              <a:rPr lang="en-GB" sz="1400" dirty="0">
                <a:solidFill>
                  <a:srgbClr val="333333"/>
                </a:solidFill>
              </a:rPr>
              <a:t>Some Black American nurses noted that beauty parlours on US bases in Vietnam catered for white women’s hair and cosmetic needs, not theirs.</a:t>
            </a:r>
          </a:p>
          <a:p>
            <a:endParaRPr lang="en-GB" sz="1400" dirty="0">
              <a:solidFill>
                <a:srgbClr val="333333"/>
              </a:solidFill>
            </a:endParaRPr>
          </a:p>
          <a:p>
            <a:endParaRPr lang="en-GB" sz="1400" dirty="0">
              <a:solidFill>
                <a:srgbClr val="333333"/>
              </a:solidFill>
            </a:endParaRPr>
          </a:p>
          <a:p>
            <a:r>
              <a:rPr lang="en-GB" sz="1200" dirty="0">
                <a:solidFill>
                  <a:srgbClr val="333333"/>
                </a:solidFill>
              </a:rPr>
              <a:t>Lieutenant Lily [unknown last name], Army Nurse Corps, in Emergency Room, 91st Evacuation Hospital, Chu Lai, South Vietnam. She was promoted to captain late in 1970.</a:t>
            </a:r>
          </a:p>
          <a:p>
            <a:r>
              <a:rPr lang="en-GB" sz="1200" dirty="0"/>
              <a:t>VA062594, James Evans Collection, The Vietnam </a:t>
            </a:r>
            <a:r>
              <a:rPr lang="en-GB" sz="1200" dirty="0" err="1"/>
              <a:t>Center</a:t>
            </a:r>
            <a:r>
              <a:rPr lang="en-GB" sz="1200" dirty="0"/>
              <a:t> and Sam Johnson Archive, Texas Tech University</a:t>
            </a:r>
          </a:p>
          <a:p>
            <a:endParaRPr lang="en-US" sz="1400" dirty="0"/>
          </a:p>
        </p:txBody>
      </p:sp>
      <p:sp>
        <p:nvSpPr>
          <p:cNvPr id="5" name="TextBox 4">
            <a:extLst>
              <a:ext uri="{FF2B5EF4-FFF2-40B4-BE49-F238E27FC236}">
                <a16:creationId xmlns:a16="http://schemas.microsoft.com/office/drawing/2014/main" id="{8A4C9891-0ABE-A64F-9BDF-7B165E609A44}"/>
              </a:ext>
            </a:extLst>
          </p:cNvPr>
          <p:cNvSpPr txBox="1"/>
          <p:nvPr/>
        </p:nvSpPr>
        <p:spPr>
          <a:xfrm>
            <a:off x="626320" y="232924"/>
            <a:ext cx="9526967" cy="461665"/>
          </a:xfrm>
          <a:prstGeom prst="rect">
            <a:avLst/>
          </a:prstGeom>
          <a:noFill/>
        </p:spPr>
        <p:txBody>
          <a:bodyPr wrap="none" rtlCol="0">
            <a:spAutoFit/>
          </a:bodyPr>
          <a:lstStyle/>
          <a:p>
            <a:r>
              <a:rPr lang="en-US" sz="2400" b="1" dirty="0">
                <a:solidFill>
                  <a:srgbClr val="FF0000"/>
                </a:solidFill>
              </a:rPr>
              <a:t>The racialized politics of appearance and authorized hairstyles</a:t>
            </a:r>
          </a:p>
        </p:txBody>
      </p:sp>
    </p:spTree>
    <p:extLst>
      <p:ext uri="{BB962C8B-B14F-4D97-AF65-F5344CB8AC3E}">
        <p14:creationId xmlns:p14="http://schemas.microsoft.com/office/powerpoint/2010/main" val="2417203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8AA67-E72F-F943-A038-00BD611DB641}"/>
              </a:ext>
            </a:extLst>
          </p:cNvPr>
          <p:cNvSpPr>
            <a:spLocks noGrp="1"/>
          </p:cNvSpPr>
          <p:nvPr>
            <p:ph type="title"/>
          </p:nvPr>
        </p:nvSpPr>
        <p:spPr/>
        <p:txBody>
          <a:bodyPr/>
          <a:lstStyle/>
          <a:p>
            <a:r>
              <a:rPr lang="en-US" dirty="0"/>
              <a:t>The American war in Vietnam</a:t>
            </a:r>
          </a:p>
        </p:txBody>
      </p:sp>
      <p:sp>
        <p:nvSpPr>
          <p:cNvPr id="3" name="Text Placeholder 2">
            <a:extLst>
              <a:ext uri="{FF2B5EF4-FFF2-40B4-BE49-F238E27FC236}">
                <a16:creationId xmlns:a16="http://schemas.microsoft.com/office/drawing/2014/main" id="{3823517E-0CCF-D148-ADD5-A2054A4B820B}"/>
              </a:ext>
            </a:extLst>
          </p:cNvPr>
          <p:cNvSpPr>
            <a:spLocks noGrp="1"/>
          </p:cNvSpPr>
          <p:nvPr>
            <p:ph type="body" idx="1"/>
          </p:nvPr>
        </p:nvSpPr>
        <p:spPr/>
        <p:txBody>
          <a:bodyPr>
            <a:normAutofit/>
          </a:bodyPr>
          <a:lstStyle/>
          <a:p>
            <a:r>
              <a:rPr lang="en-US" sz="3200" b="1" dirty="0"/>
              <a:t>Some historical</a:t>
            </a:r>
          </a:p>
          <a:p>
            <a:r>
              <a:rPr lang="en-US" sz="3200" b="1" dirty="0"/>
              <a:t>context</a:t>
            </a:r>
          </a:p>
        </p:txBody>
      </p:sp>
    </p:spTree>
    <p:extLst>
      <p:ext uri="{BB962C8B-B14F-4D97-AF65-F5344CB8AC3E}">
        <p14:creationId xmlns:p14="http://schemas.microsoft.com/office/powerpoint/2010/main" val="554972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4E4600-D1A5-63F0-8164-0F98C14ADB0C}"/>
              </a:ext>
            </a:extLst>
          </p:cNvPr>
          <p:cNvSpPr txBox="1"/>
          <p:nvPr/>
        </p:nvSpPr>
        <p:spPr>
          <a:xfrm>
            <a:off x="7818330" y="3139360"/>
            <a:ext cx="3913096" cy="3416320"/>
          </a:xfrm>
          <a:prstGeom prst="rect">
            <a:avLst/>
          </a:prstGeom>
          <a:noFill/>
        </p:spPr>
        <p:txBody>
          <a:bodyPr wrap="square">
            <a:spAutoFit/>
          </a:bodyPr>
          <a:lstStyle/>
          <a:p>
            <a:r>
              <a:rPr lang="en-GB" b="0" i="0" u="none" strike="noStrike" dirty="0">
                <a:solidFill>
                  <a:srgbClr val="363636"/>
                </a:solidFill>
                <a:effectLst/>
                <a:latin typeface="nyt-imperial"/>
              </a:rPr>
              <a:t>“In 2014, </a:t>
            </a:r>
            <a:r>
              <a:rPr lang="en-GB" b="0" i="0" u="none" strike="noStrike" dirty="0" err="1">
                <a:solidFill>
                  <a:srgbClr val="363636"/>
                </a:solidFill>
                <a:effectLst/>
                <a:latin typeface="nyt-imperial"/>
              </a:rPr>
              <a:t>Defense</a:t>
            </a:r>
            <a:r>
              <a:rPr lang="en-GB" b="0" i="0" u="none" strike="noStrike" dirty="0">
                <a:solidFill>
                  <a:srgbClr val="363636"/>
                </a:solidFill>
                <a:effectLst/>
                <a:latin typeface="nyt-imperial"/>
              </a:rPr>
              <a:t> Secretary Chuck Hagel ordered the military to review its policies about hairstyles popular with black women after complaints that </a:t>
            </a:r>
            <a:r>
              <a:rPr lang="en-GB" b="0" i="0" u="sng" dirty="0">
                <a:effectLst/>
                <a:latin typeface="nyt-imperial"/>
                <a:hlinkClick r:id="rId2" tooltip="Times article"/>
              </a:rPr>
              <a:t>new Army regulations</a:t>
            </a:r>
            <a:r>
              <a:rPr lang="en-GB" b="0" i="0" u="none" strike="noStrike" dirty="0">
                <a:solidFill>
                  <a:srgbClr val="363636"/>
                </a:solidFill>
                <a:effectLst/>
                <a:latin typeface="nyt-imperial"/>
              </a:rPr>
              <a:t> banning large cornrows, twists and dreadlocks unfairly targeted black women. A few months later, some of the </a:t>
            </a:r>
            <a:r>
              <a:rPr lang="en-GB" b="0" i="0" u="sng" dirty="0">
                <a:effectLst/>
                <a:latin typeface="nyt-imperial"/>
                <a:hlinkClick r:id="rId3"/>
              </a:rPr>
              <a:t>rules were relaxed</a:t>
            </a:r>
            <a:r>
              <a:rPr lang="en-GB" b="0" i="0" u="none" strike="noStrike" dirty="0">
                <a:solidFill>
                  <a:srgbClr val="363636"/>
                </a:solidFill>
                <a:effectLst/>
                <a:latin typeface="nyt-imperial"/>
              </a:rPr>
              <a:t>. The Marine Corps </a:t>
            </a:r>
            <a:r>
              <a:rPr lang="en-GB" b="0" i="0" u="sng" dirty="0">
                <a:effectLst/>
                <a:latin typeface="nyt-imperial"/>
                <a:hlinkClick r:id="rId4"/>
              </a:rPr>
              <a:t>approved lock and twist hairstyles</a:t>
            </a:r>
            <a:r>
              <a:rPr lang="en-GB" b="0" i="0" u="none" strike="noStrike" dirty="0">
                <a:solidFill>
                  <a:srgbClr val="363636"/>
                </a:solidFill>
                <a:effectLst/>
                <a:latin typeface="nyt-imperial"/>
              </a:rPr>
              <a:t> in late 2015.”</a:t>
            </a:r>
          </a:p>
          <a:p>
            <a:endParaRPr lang="en-GB" dirty="0">
              <a:solidFill>
                <a:srgbClr val="363636"/>
              </a:solidFill>
              <a:latin typeface="nyt-imperial"/>
            </a:endParaRPr>
          </a:p>
          <a:p>
            <a:r>
              <a:rPr lang="en-GB" i="1" dirty="0">
                <a:solidFill>
                  <a:srgbClr val="363636"/>
                </a:solidFill>
                <a:latin typeface="nyt-imperial"/>
              </a:rPr>
              <a:t>New York Times</a:t>
            </a:r>
            <a:r>
              <a:rPr lang="en-GB" dirty="0">
                <a:solidFill>
                  <a:srgbClr val="363636"/>
                </a:solidFill>
                <a:latin typeface="nyt-imperial"/>
              </a:rPr>
              <a:t>, Feb. 10, 2017</a:t>
            </a:r>
            <a:endParaRPr lang="en-US" dirty="0"/>
          </a:p>
        </p:txBody>
      </p:sp>
      <p:pic>
        <p:nvPicPr>
          <p:cNvPr id="2050" name="Picture 2" descr="The United States Army last month revised its regulations to allow women to wear their hair in twisted locks. The Marine Corps, above, approved lock and twist hairstyles in late 2015.">
            <a:extLst>
              <a:ext uri="{FF2B5EF4-FFF2-40B4-BE49-F238E27FC236}">
                <a16:creationId xmlns:a16="http://schemas.microsoft.com/office/drawing/2014/main" id="{A4DE1D85-E5F5-4FE3-889A-A23384C99835}"/>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7735" y="550452"/>
            <a:ext cx="7620000" cy="44831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29456F1-55A9-9442-29BE-FFE9F6491AA0}"/>
              </a:ext>
            </a:extLst>
          </p:cNvPr>
          <p:cNvSpPr txBox="1"/>
          <p:nvPr/>
        </p:nvSpPr>
        <p:spPr>
          <a:xfrm>
            <a:off x="90164" y="5033552"/>
            <a:ext cx="6834617" cy="2031325"/>
          </a:xfrm>
          <a:prstGeom prst="rect">
            <a:avLst/>
          </a:prstGeom>
          <a:noFill/>
        </p:spPr>
        <p:txBody>
          <a:bodyPr wrap="square">
            <a:spAutoFit/>
          </a:bodyPr>
          <a:lstStyle/>
          <a:p>
            <a:r>
              <a:rPr lang="en-GB" b="0" i="0" u="none" strike="noStrike" dirty="0">
                <a:solidFill>
                  <a:srgbClr val="727272"/>
                </a:solidFill>
                <a:effectLst/>
                <a:latin typeface="nyt-imperial"/>
              </a:rPr>
              <a:t>“The United States Army last month revised its regulations to allow women to wear their hair in twisted locks. The Marine Corps, above, approved lock and twist hairstyles in late 2015.” </a:t>
            </a:r>
            <a:r>
              <a:rPr lang="en-GB" b="0" i="0" u="none" strike="noStrike" dirty="0">
                <a:solidFill>
                  <a:srgbClr val="727272"/>
                </a:solidFill>
                <a:effectLst/>
                <a:latin typeface="inherit"/>
              </a:rPr>
              <a:t>Credit...Marine Corps</a:t>
            </a:r>
          </a:p>
          <a:p>
            <a:endParaRPr lang="en-GB" b="0" i="0" u="none" strike="noStrike" dirty="0">
              <a:solidFill>
                <a:srgbClr val="727272"/>
              </a:solidFill>
              <a:effectLst/>
              <a:latin typeface="inherit"/>
            </a:endParaRPr>
          </a:p>
          <a:p>
            <a:r>
              <a:rPr lang="en-GB" b="1" dirty="0">
                <a:solidFill>
                  <a:schemeClr val="accent1"/>
                </a:solidFill>
                <a:latin typeface="inherit"/>
              </a:rPr>
              <a:t>Watch a video on this topic</a:t>
            </a:r>
            <a:r>
              <a:rPr lang="en-GB" dirty="0">
                <a:solidFill>
                  <a:srgbClr val="727272"/>
                </a:solidFill>
                <a:latin typeface="inherit"/>
              </a:rPr>
              <a:t>: </a:t>
            </a:r>
            <a:r>
              <a:rPr lang="en-GB" dirty="0">
                <a:solidFill>
                  <a:srgbClr val="727272"/>
                </a:solidFill>
                <a:latin typeface="inherit"/>
                <a:hlinkClick r:id="rId6"/>
              </a:rPr>
              <a:t>https://www.youtube.com/watch?v=XjM4ShZFd4g&amp;t=40s</a:t>
            </a:r>
            <a:endParaRPr lang="en-GB" dirty="0">
              <a:solidFill>
                <a:srgbClr val="727272"/>
              </a:solidFill>
              <a:latin typeface="inherit"/>
            </a:endParaRPr>
          </a:p>
          <a:p>
            <a:endParaRPr lang="en-US" dirty="0"/>
          </a:p>
        </p:txBody>
      </p:sp>
      <p:sp>
        <p:nvSpPr>
          <p:cNvPr id="8" name="TextBox 7">
            <a:extLst>
              <a:ext uri="{FF2B5EF4-FFF2-40B4-BE49-F238E27FC236}">
                <a16:creationId xmlns:a16="http://schemas.microsoft.com/office/drawing/2014/main" id="{897013D4-1C37-5556-4C4D-FD163EAD043D}"/>
              </a:ext>
            </a:extLst>
          </p:cNvPr>
          <p:cNvSpPr txBox="1"/>
          <p:nvPr/>
        </p:nvSpPr>
        <p:spPr>
          <a:xfrm>
            <a:off x="7785745" y="1392619"/>
            <a:ext cx="4338262" cy="1569660"/>
          </a:xfrm>
          <a:prstGeom prst="rect">
            <a:avLst/>
          </a:prstGeom>
          <a:noFill/>
        </p:spPr>
        <p:txBody>
          <a:bodyPr wrap="square">
            <a:spAutoFit/>
          </a:bodyPr>
          <a:lstStyle/>
          <a:p>
            <a:pPr algn="l" fontAlgn="base"/>
            <a:r>
              <a:rPr lang="en-GB" sz="3200" b="1" i="1" u="none" strike="noStrike" dirty="0">
                <a:effectLst/>
                <a:latin typeface="nyt-cheltenham"/>
              </a:rPr>
              <a:t>Army Lifts Ban on Dreadlocks, and Black Servicewomen Rejoice</a:t>
            </a:r>
          </a:p>
        </p:txBody>
      </p:sp>
    </p:spTree>
    <p:extLst>
      <p:ext uri="{BB962C8B-B14F-4D97-AF65-F5344CB8AC3E}">
        <p14:creationId xmlns:p14="http://schemas.microsoft.com/office/powerpoint/2010/main" val="2406353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5904-37C5-8A47-A14A-3FC63D617D70}"/>
              </a:ext>
            </a:extLst>
          </p:cNvPr>
          <p:cNvSpPr>
            <a:spLocks noGrp="1"/>
          </p:cNvSpPr>
          <p:nvPr>
            <p:ph type="title" idx="4294967295"/>
          </p:nvPr>
        </p:nvSpPr>
        <p:spPr>
          <a:xfrm>
            <a:off x="0" y="296606"/>
            <a:ext cx="9902596" cy="703262"/>
          </a:xfrm>
        </p:spPr>
        <p:txBody>
          <a:bodyPr/>
          <a:lstStyle/>
          <a:p>
            <a:r>
              <a:rPr lang="en-US" sz="3200" b="1" dirty="0">
                <a:solidFill>
                  <a:srgbClr val="FF0000"/>
                </a:solidFill>
              </a:rPr>
              <a:t>Emotional caretaking as women’s work </a:t>
            </a:r>
            <a:br>
              <a:rPr lang="en-US" b="1" dirty="0">
                <a:solidFill>
                  <a:srgbClr val="FF0000"/>
                </a:solidFill>
              </a:rPr>
            </a:br>
            <a:endParaRPr lang="en-US" b="1" dirty="0">
              <a:solidFill>
                <a:srgbClr val="FF0000"/>
              </a:solidFill>
            </a:endParaRPr>
          </a:p>
        </p:txBody>
      </p:sp>
      <p:sp>
        <p:nvSpPr>
          <p:cNvPr id="4" name="Rectangle 3">
            <a:extLst>
              <a:ext uri="{FF2B5EF4-FFF2-40B4-BE49-F238E27FC236}">
                <a16:creationId xmlns:a16="http://schemas.microsoft.com/office/drawing/2014/main" id="{6F04ECF6-5363-564F-A240-07FAD4A85F4D}"/>
              </a:ext>
            </a:extLst>
          </p:cNvPr>
          <p:cNvSpPr/>
          <p:nvPr/>
        </p:nvSpPr>
        <p:spPr>
          <a:xfrm>
            <a:off x="194342" y="6074922"/>
            <a:ext cx="7968023" cy="892552"/>
          </a:xfrm>
          <a:prstGeom prst="rect">
            <a:avLst/>
          </a:prstGeom>
        </p:spPr>
        <p:txBody>
          <a:bodyPr wrap="square">
            <a:spAutoFit/>
          </a:bodyPr>
          <a:lstStyle/>
          <a:p>
            <a:r>
              <a:rPr lang="en-GB" sz="1400" dirty="0">
                <a:solidFill>
                  <a:srgbClr val="606060"/>
                </a:solidFill>
              </a:rPr>
              <a:t>An American soldier reads a "Dear John" letter from home, while taking a break from repairing a tank tread. Lang Vei, March 1971. Photo by David Burnett.</a:t>
            </a:r>
            <a:endParaRPr lang="en-GB" dirty="0">
              <a:solidFill>
                <a:srgbClr val="606060"/>
              </a:solidFill>
            </a:endParaRPr>
          </a:p>
          <a:p>
            <a:r>
              <a:rPr lang="en-US" sz="1200" dirty="0">
                <a:hlinkClick r:id="rId2"/>
              </a:rPr>
              <a:t>https://libarchive.slcc.edu/islandora/object/vietnam%3A108</a:t>
            </a:r>
            <a:endParaRPr lang="en-US" sz="1200" dirty="0"/>
          </a:p>
          <a:p>
            <a:endParaRPr lang="en-US" sz="1200" dirty="0"/>
          </a:p>
        </p:txBody>
      </p:sp>
      <p:pic>
        <p:nvPicPr>
          <p:cNvPr id="5" name="Picture 2">
            <a:extLst>
              <a:ext uri="{FF2B5EF4-FFF2-40B4-BE49-F238E27FC236}">
                <a16:creationId xmlns:a16="http://schemas.microsoft.com/office/drawing/2014/main" id="{FD7F8715-EFD9-9BE3-88F4-F372A0A4BA9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494904" y="0"/>
            <a:ext cx="3174737" cy="448065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0DCA866-8C4C-8D9B-D6E1-E8143D8719CB}"/>
              </a:ext>
            </a:extLst>
          </p:cNvPr>
          <p:cNvSpPr txBox="1"/>
          <p:nvPr/>
        </p:nvSpPr>
        <p:spPr>
          <a:xfrm>
            <a:off x="8369542" y="4489873"/>
            <a:ext cx="3822457" cy="2554545"/>
          </a:xfrm>
          <a:prstGeom prst="rect">
            <a:avLst/>
          </a:prstGeom>
          <a:noFill/>
        </p:spPr>
        <p:txBody>
          <a:bodyPr wrap="square" rtlCol="0">
            <a:spAutoFit/>
          </a:bodyPr>
          <a:lstStyle/>
          <a:p>
            <a:r>
              <a:rPr lang="en-US" b="1" dirty="0"/>
              <a:t>A ‘Donut Dolly’ in Vietnam.</a:t>
            </a:r>
          </a:p>
          <a:p>
            <a:r>
              <a:rPr lang="en-GB" sz="1600" b="0" i="0" u="none" strike="noStrike" dirty="0">
                <a:solidFill>
                  <a:srgbClr val="444444"/>
                </a:solidFill>
                <a:effectLst/>
              </a:rPr>
              <a:t>American Red Cross ads sought </a:t>
            </a:r>
            <a:r>
              <a:rPr lang="en-GB" sz="1600" b="1" i="0" u="none" strike="noStrike" dirty="0">
                <a:solidFill>
                  <a:srgbClr val="444444"/>
                </a:solidFill>
                <a:effectLst/>
              </a:rPr>
              <a:t>“qualified young women who were willing to serve one year overseas.” </a:t>
            </a:r>
            <a:r>
              <a:rPr lang="en-GB" sz="1600" b="0" i="0" u="none" strike="noStrike" dirty="0">
                <a:solidFill>
                  <a:srgbClr val="444444"/>
                </a:solidFill>
                <a:effectLst/>
              </a:rPr>
              <a:t>They had to be at least 21, have a college education, and have that </a:t>
            </a:r>
            <a:r>
              <a:rPr lang="en-GB" sz="1600" b="1" i="0" u="none" strike="noStrike" dirty="0">
                <a:solidFill>
                  <a:srgbClr val="444444"/>
                </a:solidFill>
                <a:effectLst/>
              </a:rPr>
              <a:t>“girl next door” look</a:t>
            </a:r>
            <a:r>
              <a:rPr lang="en-GB" sz="1600" b="0" i="0" u="none" strike="noStrike" dirty="0">
                <a:solidFill>
                  <a:srgbClr val="444444"/>
                </a:solidFill>
                <a:effectLst/>
              </a:rPr>
              <a:t>.</a:t>
            </a:r>
          </a:p>
          <a:p>
            <a:r>
              <a:rPr lang="en-US" sz="1400" dirty="0">
                <a:hlinkClick r:id="rId4"/>
              </a:rPr>
              <a:t>https://armyhistory.org/the-donut-dollies-of-vietnam/</a:t>
            </a:r>
            <a:endParaRPr lang="en-GB" sz="1400" dirty="0">
              <a:solidFill>
                <a:srgbClr val="444444"/>
              </a:solidFill>
            </a:endParaRPr>
          </a:p>
          <a:p>
            <a:endParaRPr lang="en-US" dirty="0"/>
          </a:p>
        </p:txBody>
      </p:sp>
      <p:pic>
        <p:nvPicPr>
          <p:cNvPr id="8" name="Picture 7">
            <a:extLst>
              <a:ext uri="{FF2B5EF4-FFF2-40B4-BE49-F238E27FC236}">
                <a16:creationId xmlns:a16="http://schemas.microsoft.com/office/drawing/2014/main" id="{660EC26F-B1FF-4AFF-A795-7B906D2E36D6}"/>
              </a:ext>
            </a:extLst>
          </p:cNvPr>
          <p:cNvPicPr>
            <a:picLocks noChangeAspect="1"/>
          </p:cNvPicPr>
          <p:nvPr/>
        </p:nvPicPr>
        <p:blipFill>
          <a:blip r:embed="rId5"/>
          <a:stretch>
            <a:fillRect/>
          </a:stretch>
        </p:blipFill>
        <p:spPr>
          <a:xfrm>
            <a:off x="135081" y="708509"/>
            <a:ext cx="7766612" cy="5245869"/>
          </a:xfrm>
          <a:prstGeom prst="rect">
            <a:avLst/>
          </a:prstGeom>
        </p:spPr>
      </p:pic>
    </p:spTree>
    <p:extLst>
      <p:ext uri="{BB962C8B-B14F-4D97-AF65-F5344CB8AC3E}">
        <p14:creationId xmlns:p14="http://schemas.microsoft.com/office/powerpoint/2010/main" val="368155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1CA18B-A403-8E46-D1A0-CFC637B19397}"/>
              </a:ext>
            </a:extLst>
          </p:cNvPr>
          <p:cNvSpPr txBox="1"/>
          <p:nvPr/>
        </p:nvSpPr>
        <p:spPr>
          <a:xfrm>
            <a:off x="705391" y="155864"/>
            <a:ext cx="9030036" cy="984885"/>
          </a:xfrm>
          <a:prstGeom prst="rect">
            <a:avLst/>
          </a:prstGeom>
          <a:noFill/>
        </p:spPr>
        <p:txBody>
          <a:bodyPr wrap="none" rtlCol="0">
            <a:spAutoFit/>
          </a:bodyPr>
          <a:lstStyle/>
          <a:p>
            <a:r>
              <a:rPr lang="en-US" sz="4000" b="1" dirty="0">
                <a:solidFill>
                  <a:srgbClr val="FF0000"/>
                </a:solidFill>
              </a:rPr>
              <a:t>USO Shows and female entertainers</a:t>
            </a:r>
          </a:p>
          <a:p>
            <a:endParaRPr lang="en-US" dirty="0"/>
          </a:p>
        </p:txBody>
      </p:sp>
      <p:sp>
        <p:nvSpPr>
          <p:cNvPr id="3" name="TextBox 2">
            <a:extLst>
              <a:ext uri="{FF2B5EF4-FFF2-40B4-BE49-F238E27FC236}">
                <a16:creationId xmlns:a16="http://schemas.microsoft.com/office/drawing/2014/main" id="{E281989E-0805-6074-8613-DF50DA7C28D0}"/>
              </a:ext>
            </a:extLst>
          </p:cNvPr>
          <p:cNvSpPr txBox="1"/>
          <p:nvPr/>
        </p:nvSpPr>
        <p:spPr>
          <a:xfrm>
            <a:off x="737755" y="6026728"/>
            <a:ext cx="8359981" cy="923330"/>
          </a:xfrm>
          <a:prstGeom prst="rect">
            <a:avLst/>
          </a:prstGeom>
          <a:noFill/>
        </p:spPr>
        <p:txBody>
          <a:bodyPr wrap="none" rtlCol="0">
            <a:spAutoFit/>
          </a:bodyPr>
          <a:lstStyle/>
          <a:p>
            <a:r>
              <a:rPr lang="en-US" dirty="0"/>
              <a:t>Raquel Welch performs ‘Different Drum’ at a USO Show in Vietnam (1967)</a:t>
            </a:r>
          </a:p>
          <a:p>
            <a:r>
              <a:rPr lang="en-US" dirty="0">
                <a:hlinkClick r:id="rId2"/>
              </a:rPr>
              <a:t>https://www.youtube.com/watch?v=s7Cic_N8iTc&amp;t=78s</a:t>
            </a:r>
            <a:endParaRPr lang="en-US" dirty="0"/>
          </a:p>
          <a:p>
            <a:endParaRPr lang="en-US" dirty="0"/>
          </a:p>
        </p:txBody>
      </p:sp>
      <p:pic>
        <p:nvPicPr>
          <p:cNvPr id="4" name="Picture 2" descr="A Quick Story About That Time Raquel Welch Visited Vietnam in 1967">
            <a:extLst>
              <a:ext uri="{FF2B5EF4-FFF2-40B4-BE49-F238E27FC236}">
                <a16:creationId xmlns:a16="http://schemas.microsoft.com/office/drawing/2014/main" id="{FD38E075-D2BE-0861-3700-8451F3C57EC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31273" y="963540"/>
            <a:ext cx="8778272" cy="4930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30276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EBAB0F-0930-A049-A6A4-D8481B91D2DC}"/>
              </a:ext>
            </a:extLst>
          </p:cNvPr>
          <p:cNvSpPr/>
          <p:nvPr/>
        </p:nvSpPr>
        <p:spPr>
          <a:xfrm>
            <a:off x="798653" y="1078805"/>
            <a:ext cx="8229600" cy="5601533"/>
          </a:xfrm>
          <a:prstGeom prst="rect">
            <a:avLst/>
          </a:prstGeom>
        </p:spPr>
        <p:txBody>
          <a:bodyPr wrap="square">
            <a:spAutoFit/>
          </a:bodyPr>
          <a:lstStyle/>
          <a:p>
            <a:pPr fontAlgn="base"/>
            <a:r>
              <a:rPr lang="en-GB" sz="2000" b="1" i="1" dirty="0">
                <a:solidFill>
                  <a:srgbClr val="000000"/>
                </a:solidFill>
              </a:rPr>
              <a:t>“During the Vietnam War Era, if you reported a sexual assault there was no hope that it would be taken seriously. There were rarely repercussions for acts against women. The good-ole-boy military did not discipline a man for behaving like a ‘normal male.’ </a:t>
            </a:r>
            <a:r>
              <a:rPr lang="en-GB" sz="2000" i="1" dirty="0">
                <a:solidFill>
                  <a:srgbClr val="000000"/>
                </a:solidFill>
              </a:rPr>
              <a:t>The stigma about getting raped was so great that victims kept it to themselves. Often women kept quiet so as not to frighten the other women in their units.</a:t>
            </a:r>
          </a:p>
          <a:p>
            <a:pPr fontAlgn="base"/>
            <a:endParaRPr lang="en-GB" sz="2000" i="1" dirty="0">
              <a:solidFill>
                <a:srgbClr val="000000"/>
              </a:solidFill>
            </a:endParaRPr>
          </a:p>
          <a:p>
            <a:pPr fontAlgn="base"/>
            <a:r>
              <a:rPr lang="en-GB" sz="2000" i="1" dirty="0">
                <a:solidFill>
                  <a:srgbClr val="000000"/>
                </a:solidFill>
              </a:rPr>
              <a:t>Many women were awakened in the night by a man breaking into the hooch, or they woke as they were about to be raped. Guards posted around women’s areas often were paid to look the other way. It was a hazard for a woman to go to the latrine at night alone.”</a:t>
            </a:r>
          </a:p>
          <a:p>
            <a:pPr fontAlgn="base"/>
            <a:endParaRPr lang="en-GB" sz="2000" b="0" i="1" dirty="0">
              <a:solidFill>
                <a:srgbClr val="000000"/>
              </a:solidFill>
              <a:effectLst/>
            </a:endParaRPr>
          </a:p>
          <a:p>
            <a:pPr fontAlgn="base"/>
            <a:r>
              <a:rPr lang="en-GB" dirty="0"/>
              <a:t>Kate O’Hare-Palmer, chair, VVA’s Women Veterans Committee</a:t>
            </a:r>
          </a:p>
          <a:p>
            <a:pPr fontAlgn="base"/>
            <a:r>
              <a:rPr lang="en-GB" sz="2000" dirty="0">
                <a:solidFill>
                  <a:srgbClr val="000000"/>
                </a:solidFill>
                <a:hlinkClick r:id="rId2"/>
              </a:rPr>
              <a:t>https://vva.org/programs/women-veterans/military-sexual-trauma-women-veterans/</a:t>
            </a:r>
            <a:endParaRPr lang="en-GB" sz="2000" dirty="0">
              <a:solidFill>
                <a:srgbClr val="000000"/>
              </a:solidFill>
            </a:endParaRPr>
          </a:p>
          <a:p>
            <a:pPr fontAlgn="base"/>
            <a:endParaRPr lang="en-GB" sz="2000" b="0" dirty="0">
              <a:solidFill>
                <a:srgbClr val="000000"/>
              </a:solidFill>
              <a:effectLst/>
            </a:endParaRPr>
          </a:p>
        </p:txBody>
      </p:sp>
      <p:sp>
        <p:nvSpPr>
          <p:cNvPr id="3" name="TextBox 2">
            <a:extLst>
              <a:ext uri="{FF2B5EF4-FFF2-40B4-BE49-F238E27FC236}">
                <a16:creationId xmlns:a16="http://schemas.microsoft.com/office/drawing/2014/main" id="{3B209559-906C-9F43-85BE-853A83B44020}"/>
              </a:ext>
            </a:extLst>
          </p:cNvPr>
          <p:cNvSpPr txBox="1"/>
          <p:nvPr/>
        </p:nvSpPr>
        <p:spPr>
          <a:xfrm>
            <a:off x="798653" y="555585"/>
            <a:ext cx="4655442" cy="523220"/>
          </a:xfrm>
          <a:prstGeom prst="rect">
            <a:avLst/>
          </a:prstGeom>
          <a:noFill/>
        </p:spPr>
        <p:txBody>
          <a:bodyPr wrap="none" rtlCol="0">
            <a:spAutoFit/>
          </a:bodyPr>
          <a:lstStyle/>
          <a:p>
            <a:r>
              <a:rPr lang="en-US" sz="2800" b="1" dirty="0">
                <a:solidFill>
                  <a:srgbClr val="FF0000"/>
                </a:solidFill>
              </a:rPr>
              <a:t>Sexual violence and rape</a:t>
            </a:r>
          </a:p>
        </p:txBody>
      </p:sp>
    </p:spTree>
    <p:extLst>
      <p:ext uri="{BB962C8B-B14F-4D97-AF65-F5344CB8AC3E}">
        <p14:creationId xmlns:p14="http://schemas.microsoft.com/office/powerpoint/2010/main" val="456386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26C4C-BE66-414C-A35E-C17783E0AA60}"/>
              </a:ext>
            </a:extLst>
          </p:cNvPr>
          <p:cNvSpPr>
            <a:spLocks noGrp="1"/>
          </p:cNvSpPr>
          <p:nvPr>
            <p:ph type="title"/>
          </p:nvPr>
        </p:nvSpPr>
        <p:spPr>
          <a:xfrm>
            <a:off x="1154956" y="2679192"/>
            <a:ext cx="4609236" cy="2286000"/>
          </a:xfrm>
        </p:spPr>
        <p:txBody>
          <a:bodyPr/>
          <a:lstStyle/>
          <a:p>
            <a:r>
              <a:rPr lang="en-US" dirty="0"/>
              <a:t>Postwar recuperation </a:t>
            </a:r>
            <a:br>
              <a:rPr lang="en-US" dirty="0"/>
            </a:br>
            <a:endParaRPr lang="en-US" dirty="0"/>
          </a:p>
        </p:txBody>
      </p:sp>
      <p:sp>
        <p:nvSpPr>
          <p:cNvPr id="3" name="Text Placeholder 2">
            <a:extLst>
              <a:ext uri="{FF2B5EF4-FFF2-40B4-BE49-F238E27FC236}">
                <a16:creationId xmlns:a16="http://schemas.microsoft.com/office/drawing/2014/main" id="{36E51EFD-BFAA-504C-BE0C-CE599A204A01}"/>
              </a:ext>
            </a:extLst>
          </p:cNvPr>
          <p:cNvSpPr>
            <a:spLocks noGrp="1"/>
          </p:cNvSpPr>
          <p:nvPr>
            <p:ph type="body" idx="1"/>
          </p:nvPr>
        </p:nvSpPr>
        <p:spPr/>
        <p:txBody>
          <a:bodyPr>
            <a:normAutofit/>
          </a:bodyPr>
          <a:lstStyle/>
          <a:p>
            <a:r>
              <a:rPr lang="en-US" sz="2800" b="1" dirty="0"/>
              <a:t>The nurse as veteran</a:t>
            </a:r>
          </a:p>
        </p:txBody>
      </p:sp>
    </p:spTree>
    <p:extLst>
      <p:ext uri="{BB962C8B-B14F-4D97-AF65-F5344CB8AC3E}">
        <p14:creationId xmlns:p14="http://schemas.microsoft.com/office/powerpoint/2010/main" val="30798213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61BB-1DCF-A94C-985D-A151373A69D6}"/>
              </a:ext>
            </a:extLst>
          </p:cNvPr>
          <p:cNvSpPr>
            <a:spLocks noGrp="1"/>
          </p:cNvSpPr>
          <p:nvPr>
            <p:ph type="title" idx="4294967295"/>
          </p:nvPr>
        </p:nvSpPr>
        <p:spPr>
          <a:xfrm>
            <a:off x="405113" y="282975"/>
            <a:ext cx="8824913" cy="703262"/>
          </a:xfrm>
        </p:spPr>
        <p:txBody>
          <a:bodyPr/>
          <a:lstStyle/>
          <a:p>
            <a:r>
              <a:rPr lang="en-US" b="1" dirty="0">
                <a:solidFill>
                  <a:srgbClr val="FF0000"/>
                </a:solidFill>
              </a:rPr>
              <a:t>Casualties of war</a:t>
            </a:r>
          </a:p>
        </p:txBody>
      </p:sp>
      <p:pic>
        <p:nvPicPr>
          <p:cNvPr id="3" name="Picture 2">
            <a:extLst>
              <a:ext uri="{FF2B5EF4-FFF2-40B4-BE49-F238E27FC236}">
                <a16:creationId xmlns:a16="http://schemas.microsoft.com/office/drawing/2014/main" id="{E38062C3-7EBE-AA4B-8A93-884D3E67D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22744" y="1088367"/>
            <a:ext cx="5490368" cy="3907312"/>
          </a:xfrm>
          <a:prstGeom prst="rect">
            <a:avLst/>
          </a:prstGeom>
        </p:spPr>
      </p:pic>
      <p:sp>
        <p:nvSpPr>
          <p:cNvPr id="4" name="Rectangle 3">
            <a:extLst>
              <a:ext uri="{FF2B5EF4-FFF2-40B4-BE49-F238E27FC236}">
                <a16:creationId xmlns:a16="http://schemas.microsoft.com/office/drawing/2014/main" id="{3727F56E-16D1-294A-B078-58158BE6DAA3}"/>
              </a:ext>
            </a:extLst>
          </p:cNvPr>
          <p:cNvSpPr/>
          <p:nvPr/>
        </p:nvSpPr>
        <p:spPr>
          <a:xfrm>
            <a:off x="6755633" y="5043949"/>
            <a:ext cx="5066817" cy="1107996"/>
          </a:xfrm>
          <a:prstGeom prst="rect">
            <a:avLst/>
          </a:prstGeom>
        </p:spPr>
        <p:txBody>
          <a:bodyPr wrap="square">
            <a:spAutoFit/>
          </a:bodyPr>
          <a:lstStyle/>
          <a:p>
            <a:r>
              <a:rPr lang="en-GB" sz="1400" dirty="0">
                <a:solidFill>
                  <a:srgbClr val="000000"/>
                </a:solidFill>
              </a:rPr>
              <a:t>Sharon Lane was the only American nurse to be killed by enemy fire in Vietnam, June 8, 1969</a:t>
            </a:r>
            <a:r>
              <a:rPr lang="en-GB" sz="1400" dirty="0">
                <a:solidFill>
                  <a:srgbClr val="000000"/>
                </a:solidFill>
                <a:latin typeface="PT Serif" panose="020A0603040505020204" pitchFamily="18" charset="77"/>
              </a:rPr>
              <a:t>.</a:t>
            </a:r>
          </a:p>
          <a:p>
            <a:r>
              <a:rPr lang="en-US" sz="1200" dirty="0">
                <a:hlinkClick r:id="rId3"/>
              </a:rPr>
              <a:t>https://www.armytimes.com/news/your-army/2017/05/28/friends-recall-only-nurse-killed-by-hostile-fire-in-vietnam/</a:t>
            </a:r>
            <a:endParaRPr lang="en-US" sz="1200" dirty="0"/>
          </a:p>
          <a:p>
            <a:endParaRPr lang="en-US" sz="1400" dirty="0"/>
          </a:p>
        </p:txBody>
      </p:sp>
      <p:pic>
        <p:nvPicPr>
          <p:cNvPr id="5" name="Picture 4">
            <a:extLst>
              <a:ext uri="{FF2B5EF4-FFF2-40B4-BE49-F238E27FC236}">
                <a16:creationId xmlns:a16="http://schemas.microsoft.com/office/drawing/2014/main" id="{89D112D4-2D92-AE40-AE52-60AD2072A4D7}"/>
              </a:ext>
            </a:extLst>
          </p:cNvPr>
          <p:cNvPicPr>
            <a:picLocks noChangeAspect="1"/>
          </p:cNvPicPr>
          <p:nvPr/>
        </p:nvPicPr>
        <p:blipFill>
          <a:blip r:embed="rId4"/>
          <a:stretch>
            <a:fillRect/>
          </a:stretch>
        </p:blipFill>
        <p:spPr>
          <a:xfrm>
            <a:off x="405113" y="1088367"/>
            <a:ext cx="6159500" cy="4102100"/>
          </a:xfrm>
          <a:prstGeom prst="rect">
            <a:avLst/>
          </a:prstGeom>
        </p:spPr>
      </p:pic>
      <p:sp>
        <p:nvSpPr>
          <p:cNvPr id="6" name="Rectangle 5">
            <a:extLst>
              <a:ext uri="{FF2B5EF4-FFF2-40B4-BE49-F238E27FC236}">
                <a16:creationId xmlns:a16="http://schemas.microsoft.com/office/drawing/2014/main" id="{69E078C6-CE74-0241-9650-18C1E34EFB8C}"/>
              </a:ext>
            </a:extLst>
          </p:cNvPr>
          <p:cNvSpPr/>
          <p:nvPr/>
        </p:nvSpPr>
        <p:spPr>
          <a:xfrm>
            <a:off x="405113" y="5190467"/>
            <a:ext cx="6096000" cy="1877437"/>
          </a:xfrm>
          <a:prstGeom prst="rect">
            <a:avLst/>
          </a:prstGeom>
        </p:spPr>
        <p:txBody>
          <a:bodyPr>
            <a:spAutoFit/>
          </a:bodyPr>
          <a:lstStyle/>
          <a:p>
            <a:r>
              <a:rPr lang="en-GB" sz="1400" dirty="0">
                <a:solidFill>
                  <a:srgbClr val="111111"/>
                </a:solidFill>
              </a:rPr>
              <a:t>A woman, who was a nurse during the Vietnam war, cries for the memory of her friends on Memorial Day on May 29, 2000 at the Vietnam Veterans Memorial in Washington, D.C.</a:t>
            </a:r>
          </a:p>
          <a:p>
            <a:r>
              <a:rPr lang="en-GB" sz="1400" b="1" cap="all" dirty="0">
                <a:solidFill>
                  <a:srgbClr val="666666"/>
                </a:solidFill>
              </a:rPr>
              <a:t>ALEX WONG/NEWSMAKERS</a:t>
            </a:r>
          </a:p>
          <a:p>
            <a:r>
              <a:rPr lang="en-GB" sz="1400" cap="all" dirty="0">
                <a:solidFill>
                  <a:srgbClr val="666666"/>
                </a:solidFill>
                <a:hlinkClick r:id="rId5"/>
              </a:rPr>
              <a:t>https://www.usnews.com/news/articles/2015/12/05/vietnam-veterans-still-have-ptsd-40-years-after-war</a:t>
            </a:r>
            <a:endParaRPr lang="en-GB" sz="1400" cap="all" dirty="0">
              <a:solidFill>
                <a:srgbClr val="666666"/>
              </a:solidFill>
            </a:endParaRPr>
          </a:p>
          <a:p>
            <a:endParaRPr lang="en-GB" sz="1400" b="1" cap="all" dirty="0">
              <a:solidFill>
                <a:srgbClr val="666666"/>
              </a:solidFill>
            </a:endParaRPr>
          </a:p>
          <a:p>
            <a:endParaRPr lang="en-US" dirty="0"/>
          </a:p>
        </p:txBody>
      </p:sp>
    </p:spTree>
    <p:extLst>
      <p:ext uri="{BB962C8B-B14F-4D97-AF65-F5344CB8AC3E}">
        <p14:creationId xmlns:p14="http://schemas.microsoft.com/office/powerpoint/2010/main" val="15216217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96842FE-820C-A24A-A14B-2E9BC411D39C}"/>
              </a:ext>
            </a:extLst>
          </p:cNvPr>
          <p:cNvPicPr>
            <a:picLocks noChangeAspect="1"/>
          </p:cNvPicPr>
          <p:nvPr/>
        </p:nvPicPr>
        <p:blipFill>
          <a:blip r:embed="rId2"/>
          <a:stretch>
            <a:fillRect/>
          </a:stretch>
        </p:blipFill>
        <p:spPr>
          <a:xfrm>
            <a:off x="277799" y="93760"/>
            <a:ext cx="8854626" cy="6631131"/>
          </a:xfrm>
          <a:prstGeom prst="rect">
            <a:avLst/>
          </a:prstGeom>
        </p:spPr>
      </p:pic>
      <p:sp>
        <p:nvSpPr>
          <p:cNvPr id="5" name="TextBox 4">
            <a:extLst>
              <a:ext uri="{FF2B5EF4-FFF2-40B4-BE49-F238E27FC236}">
                <a16:creationId xmlns:a16="http://schemas.microsoft.com/office/drawing/2014/main" id="{DC711263-F0ED-E844-B0C9-DB73C1FB3C6B}"/>
              </a:ext>
            </a:extLst>
          </p:cNvPr>
          <p:cNvSpPr txBox="1"/>
          <p:nvPr/>
        </p:nvSpPr>
        <p:spPr>
          <a:xfrm>
            <a:off x="9294471" y="5231757"/>
            <a:ext cx="2316660" cy="1200329"/>
          </a:xfrm>
          <a:prstGeom prst="rect">
            <a:avLst/>
          </a:prstGeom>
          <a:noFill/>
        </p:spPr>
        <p:txBody>
          <a:bodyPr wrap="none" rtlCol="0">
            <a:spAutoFit/>
          </a:bodyPr>
          <a:lstStyle/>
          <a:p>
            <a:r>
              <a:rPr lang="en-US" dirty="0"/>
              <a:t>Vietnam Women’s </a:t>
            </a:r>
          </a:p>
          <a:p>
            <a:r>
              <a:rPr lang="en-US" dirty="0"/>
              <a:t>Memorial,</a:t>
            </a:r>
          </a:p>
          <a:p>
            <a:r>
              <a:rPr lang="en-US" dirty="0"/>
              <a:t>Washington, DC</a:t>
            </a:r>
          </a:p>
          <a:p>
            <a:r>
              <a:rPr lang="en-US" dirty="0"/>
              <a:t>1993</a:t>
            </a:r>
          </a:p>
        </p:txBody>
      </p:sp>
    </p:spTree>
    <p:extLst>
      <p:ext uri="{BB962C8B-B14F-4D97-AF65-F5344CB8AC3E}">
        <p14:creationId xmlns:p14="http://schemas.microsoft.com/office/powerpoint/2010/main" val="23471408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6438B9E-EE14-E445-AA17-F8E6EF4B9272}"/>
              </a:ext>
            </a:extLst>
          </p:cNvPr>
          <p:cNvPicPr>
            <a:picLocks noChangeAspect="1"/>
          </p:cNvPicPr>
          <p:nvPr/>
        </p:nvPicPr>
        <p:blipFill>
          <a:blip r:embed="rId2"/>
          <a:stretch>
            <a:fillRect/>
          </a:stretch>
        </p:blipFill>
        <p:spPr>
          <a:xfrm>
            <a:off x="310580" y="824072"/>
            <a:ext cx="4906879" cy="3860077"/>
          </a:xfrm>
          <a:prstGeom prst="rect">
            <a:avLst/>
          </a:prstGeom>
        </p:spPr>
      </p:pic>
      <p:pic>
        <p:nvPicPr>
          <p:cNvPr id="3" name="Picture 2">
            <a:extLst>
              <a:ext uri="{FF2B5EF4-FFF2-40B4-BE49-F238E27FC236}">
                <a16:creationId xmlns:a16="http://schemas.microsoft.com/office/drawing/2014/main" id="{AE450293-E871-584F-840C-C334B366EE6B}"/>
              </a:ext>
            </a:extLst>
          </p:cNvPr>
          <p:cNvPicPr>
            <a:picLocks noChangeAspect="1"/>
          </p:cNvPicPr>
          <p:nvPr/>
        </p:nvPicPr>
        <p:blipFill>
          <a:blip r:embed="rId3"/>
          <a:stretch>
            <a:fillRect/>
          </a:stretch>
        </p:blipFill>
        <p:spPr>
          <a:xfrm>
            <a:off x="5958582" y="1100909"/>
            <a:ext cx="6105718" cy="4124752"/>
          </a:xfrm>
          <a:prstGeom prst="rect">
            <a:avLst/>
          </a:prstGeom>
        </p:spPr>
      </p:pic>
      <p:sp>
        <p:nvSpPr>
          <p:cNvPr id="4" name="Rectangle 3">
            <a:extLst>
              <a:ext uri="{FF2B5EF4-FFF2-40B4-BE49-F238E27FC236}">
                <a16:creationId xmlns:a16="http://schemas.microsoft.com/office/drawing/2014/main" id="{F19EFBED-C742-8F4A-B01B-5A074A963135}"/>
              </a:ext>
            </a:extLst>
          </p:cNvPr>
          <p:cNvSpPr/>
          <p:nvPr/>
        </p:nvSpPr>
        <p:spPr>
          <a:xfrm>
            <a:off x="6206919" y="5225661"/>
            <a:ext cx="5273261" cy="1200329"/>
          </a:xfrm>
          <a:prstGeom prst="rect">
            <a:avLst/>
          </a:prstGeom>
        </p:spPr>
        <p:txBody>
          <a:bodyPr wrap="square">
            <a:spAutoFit/>
          </a:bodyPr>
          <a:lstStyle/>
          <a:p>
            <a:r>
              <a:rPr lang="en-GB" dirty="0">
                <a:solidFill>
                  <a:srgbClr val="222222"/>
                </a:solidFill>
              </a:rPr>
              <a:t>In 1993, Barbara attended the opening of the Vietnam Women’s Memorial in Washington, DC with other veterans of the 71st Evacuation Hospital where she served during the war</a:t>
            </a:r>
            <a:endParaRPr lang="en-US" dirty="0"/>
          </a:p>
        </p:txBody>
      </p:sp>
      <p:sp>
        <p:nvSpPr>
          <p:cNvPr id="5" name="Rectangle 4">
            <a:extLst>
              <a:ext uri="{FF2B5EF4-FFF2-40B4-BE49-F238E27FC236}">
                <a16:creationId xmlns:a16="http://schemas.microsoft.com/office/drawing/2014/main" id="{D35BA92C-B1FF-AF4D-AF8B-65CDA4E88B5E}"/>
              </a:ext>
            </a:extLst>
          </p:cNvPr>
          <p:cNvSpPr/>
          <p:nvPr/>
        </p:nvSpPr>
        <p:spPr>
          <a:xfrm>
            <a:off x="280690" y="4769831"/>
            <a:ext cx="5424694" cy="2062103"/>
          </a:xfrm>
          <a:prstGeom prst="rect">
            <a:avLst/>
          </a:prstGeom>
        </p:spPr>
        <p:txBody>
          <a:bodyPr wrap="square">
            <a:spAutoFit/>
          </a:bodyPr>
          <a:lstStyle/>
          <a:p>
            <a:r>
              <a:rPr lang="en-GB" sz="1600" dirty="0">
                <a:solidFill>
                  <a:srgbClr val="222222"/>
                </a:solidFill>
              </a:rPr>
              <a:t>Barbara </a:t>
            </a:r>
            <a:r>
              <a:rPr lang="en-GB" sz="1600" dirty="0" err="1">
                <a:solidFill>
                  <a:srgbClr val="222222"/>
                </a:solidFill>
              </a:rPr>
              <a:t>Chiminello</a:t>
            </a:r>
            <a:r>
              <a:rPr lang="en-GB" sz="1600" dirty="0">
                <a:solidFill>
                  <a:srgbClr val="222222"/>
                </a:solidFill>
              </a:rPr>
              <a:t>:</a:t>
            </a:r>
            <a:r>
              <a:rPr lang="en-GB" sz="1600" i="1" dirty="0">
                <a:solidFill>
                  <a:srgbClr val="222222"/>
                </a:solidFill>
              </a:rPr>
              <a:t> </a:t>
            </a:r>
            <a:r>
              <a:rPr lang="en-GB" sz="1600" i="1" dirty="0"/>
              <a:t>“That was a big problem with us returning, the veterans returning.  Because it was such an unpopular war, no one wanted to talk about it. It’s true that lot of Vietnam veterans now came home to no support.  No one really reached out to us.  I did not have an adjustment.  I would have loved to have talked to people about it.  For years, no one knew I was a Vietnam veteran.”</a:t>
            </a:r>
            <a:endParaRPr lang="en-US" sz="1600" i="1" dirty="0"/>
          </a:p>
        </p:txBody>
      </p:sp>
      <p:sp>
        <p:nvSpPr>
          <p:cNvPr id="6" name="Rectangle 5">
            <a:extLst>
              <a:ext uri="{FF2B5EF4-FFF2-40B4-BE49-F238E27FC236}">
                <a16:creationId xmlns:a16="http://schemas.microsoft.com/office/drawing/2014/main" id="{C18503F0-8A17-FF4E-8DBB-BE349FD0FDAC}"/>
              </a:ext>
            </a:extLst>
          </p:cNvPr>
          <p:cNvSpPr/>
          <p:nvPr/>
        </p:nvSpPr>
        <p:spPr>
          <a:xfrm>
            <a:off x="6206919" y="6425990"/>
            <a:ext cx="6096000" cy="553998"/>
          </a:xfrm>
          <a:prstGeom prst="rect">
            <a:avLst/>
          </a:prstGeom>
        </p:spPr>
        <p:txBody>
          <a:bodyPr>
            <a:spAutoFit/>
          </a:bodyPr>
          <a:lstStyle/>
          <a:p>
            <a:r>
              <a:rPr lang="en-US" sz="1200" dirty="0">
                <a:hlinkClick r:id="rId4"/>
              </a:rPr>
              <a:t>https://vietnamwar.nyhistory.org/oral-histories/barbara-chiminello/</a:t>
            </a:r>
            <a:endParaRPr lang="en-US" sz="1200" dirty="0"/>
          </a:p>
          <a:p>
            <a:endParaRPr lang="en-US" dirty="0"/>
          </a:p>
        </p:txBody>
      </p:sp>
      <p:sp>
        <p:nvSpPr>
          <p:cNvPr id="7" name="Rectangle 6">
            <a:extLst>
              <a:ext uri="{FF2B5EF4-FFF2-40B4-BE49-F238E27FC236}">
                <a16:creationId xmlns:a16="http://schemas.microsoft.com/office/drawing/2014/main" id="{F647545D-B673-9644-A5DE-187055A49180}"/>
              </a:ext>
            </a:extLst>
          </p:cNvPr>
          <p:cNvSpPr/>
          <p:nvPr/>
        </p:nvSpPr>
        <p:spPr>
          <a:xfrm>
            <a:off x="280690" y="4073220"/>
            <a:ext cx="6096000" cy="307777"/>
          </a:xfrm>
          <a:prstGeom prst="rect">
            <a:avLst/>
          </a:prstGeom>
        </p:spPr>
        <p:txBody>
          <a:bodyPr>
            <a:spAutoFit/>
          </a:bodyPr>
          <a:lstStyle/>
          <a:p>
            <a:r>
              <a:rPr lang="en-GB" sz="1400" dirty="0">
                <a:solidFill>
                  <a:srgbClr val="FF0000"/>
                </a:solidFill>
                <a:latin typeface="Helvetica Neue" panose="02000503000000020004" pitchFamily="2" charset="0"/>
              </a:rPr>
              <a:t>Tommy and Barbara </a:t>
            </a:r>
            <a:r>
              <a:rPr lang="en-GB" sz="1400" dirty="0" err="1">
                <a:solidFill>
                  <a:srgbClr val="FF0000"/>
                </a:solidFill>
                <a:latin typeface="Helvetica Neue" panose="02000503000000020004" pitchFamily="2" charset="0"/>
              </a:rPr>
              <a:t>Chiminello</a:t>
            </a:r>
            <a:r>
              <a:rPr lang="en-GB" sz="1400" dirty="0">
                <a:solidFill>
                  <a:srgbClr val="FF0000"/>
                </a:solidFill>
                <a:latin typeface="Helvetica Neue" panose="02000503000000020004" pitchFamily="2" charset="0"/>
              </a:rPr>
              <a:t> in </a:t>
            </a:r>
            <a:r>
              <a:rPr lang="en-GB" sz="1400" dirty="0" err="1">
                <a:solidFill>
                  <a:srgbClr val="FF0000"/>
                </a:solidFill>
                <a:latin typeface="Helvetica Neue" panose="02000503000000020004" pitchFamily="2" charset="0"/>
              </a:rPr>
              <a:t>Nha</a:t>
            </a:r>
            <a:r>
              <a:rPr lang="en-GB" sz="1400" dirty="0">
                <a:solidFill>
                  <a:srgbClr val="FF0000"/>
                </a:solidFill>
                <a:latin typeface="Helvetica Neue" panose="02000503000000020004" pitchFamily="2" charset="0"/>
              </a:rPr>
              <a:t> Trang, South Vietnam</a:t>
            </a:r>
            <a:endParaRPr lang="en-US" sz="1400" dirty="0">
              <a:solidFill>
                <a:srgbClr val="FF0000"/>
              </a:solidFill>
            </a:endParaRPr>
          </a:p>
        </p:txBody>
      </p:sp>
      <p:sp>
        <p:nvSpPr>
          <p:cNvPr id="8" name="TextBox 7">
            <a:extLst>
              <a:ext uri="{FF2B5EF4-FFF2-40B4-BE49-F238E27FC236}">
                <a16:creationId xmlns:a16="http://schemas.microsoft.com/office/drawing/2014/main" id="{CF027AA1-EDAE-F5CC-1163-6048180CF5FA}"/>
              </a:ext>
            </a:extLst>
          </p:cNvPr>
          <p:cNvSpPr txBox="1"/>
          <p:nvPr/>
        </p:nvSpPr>
        <p:spPr>
          <a:xfrm>
            <a:off x="310580" y="177579"/>
            <a:ext cx="9889246" cy="369332"/>
          </a:xfrm>
          <a:prstGeom prst="rect">
            <a:avLst/>
          </a:prstGeom>
          <a:noFill/>
        </p:spPr>
        <p:txBody>
          <a:bodyPr wrap="none" rtlCol="0">
            <a:spAutoFit/>
          </a:bodyPr>
          <a:lstStyle/>
          <a:p>
            <a:r>
              <a:rPr lang="en-US" b="1" dirty="0">
                <a:solidFill>
                  <a:srgbClr val="FF0000"/>
                </a:solidFill>
              </a:rPr>
              <a:t>Women’s struggle for recognition as veterans and for access to VA healthcare for PTSD</a:t>
            </a:r>
          </a:p>
        </p:txBody>
      </p:sp>
    </p:spTree>
    <p:extLst>
      <p:ext uri="{BB962C8B-B14F-4D97-AF65-F5344CB8AC3E}">
        <p14:creationId xmlns:p14="http://schemas.microsoft.com/office/powerpoint/2010/main" val="1909748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51E3840-7E00-6A4E-8C23-378CBD60D8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5253707" cy="5818070"/>
          </a:xfrm>
          <a:prstGeom prst="rect">
            <a:avLst/>
          </a:prstGeom>
        </p:spPr>
      </p:pic>
      <p:sp>
        <p:nvSpPr>
          <p:cNvPr id="5" name="Rectangle 4">
            <a:extLst>
              <a:ext uri="{FF2B5EF4-FFF2-40B4-BE49-F238E27FC236}">
                <a16:creationId xmlns:a16="http://schemas.microsoft.com/office/drawing/2014/main" id="{A35AD534-70D7-0D45-B5FF-F575B1A5AAE8}"/>
              </a:ext>
            </a:extLst>
          </p:cNvPr>
          <p:cNvSpPr/>
          <p:nvPr/>
        </p:nvSpPr>
        <p:spPr>
          <a:xfrm>
            <a:off x="113017" y="5871961"/>
            <a:ext cx="6096000" cy="461665"/>
          </a:xfrm>
          <a:prstGeom prst="rect">
            <a:avLst/>
          </a:prstGeom>
        </p:spPr>
        <p:txBody>
          <a:bodyPr>
            <a:spAutoFit/>
          </a:bodyPr>
          <a:lstStyle/>
          <a:p>
            <a:r>
              <a:rPr lang="en-US" sz="1200" dirty="0">
                <a:hlinkClick r:id="rId3"/>
              </a:rPr>
              <a:t>https://www.nationalgeographic.org/photo/vietnam-war/</a:t>
            </a:r>
            <a:endParaRPr lang="en-US" sz="1200" dirty="0"/>
          </a:p>
          <a:p>
            <a:endParaRPr lang="en-US" sz="1200" dirty="0"/>
          </a:p>
        </p:txBody>
      </p:sp>
      <p:sp>
        <p:nvSpPr>
          <p:cNvPr id="6" name="TextBox 5">
            <a:extLst>
              <a:ext uri="{FF2B5EF4-FFF2-40B4-BE49-F238E27FC236}">
                <a16:creationId xmlns:a16="http://schemas.microsoft.com/office/drawing/2014/main" id="{505B4E59-FE9B-A442-AF5D-5D624D6BE446}"/>
              </a:ext>
            </a:extLst>
          </p:cNvPr>
          <p:cNvSpPr txBox="1"/>
          <p:nvPr/>
        </p:nvSpPr>
        <p:spPr>
          <a:xfrm>
            <a:off x="5500807" y="221316"/>
            <a:ext cx="3161443" cy="461665"/>
          </a:xfrm>
          <a:prstGeom prst="rect">
            <a:avLst/>
          </a:prstGeom>
          <a:noFill/>
        </p:spPr>
        <p:txBody>
          <a:bodyPr wrap="none" rtlCol="0">
            <a:spAutoFit/>
          </a:bodyPr>
          <a:lstStyle/>
          <a:p>
            <a:r>
              <a:rPr lang="en-US" sz="2400" b="1" dirty="0">
                <a:solidFill>
                  <a:srgbClr val="FF0000"/>
                </a:solidFill>
              </a:rPr>
              <a:t>“War without fronts”</a:t>
            </a:r>
          </a:p>
        </p:txBody>
      </p:sp>
      <p:sp>
        <p:nvSpPr>
          <p:cNvPr id="8" name="TextBox 7">
            <a:extLst>
              <a:ext uri="{FF2B5EF4-FFF2-40B4-BE49-F238E27FC236}">
                <a16:creationId xmlns:a16="http://schemas.microsoft.com/office/drawing/2014/main" id="{D6AB895A-F192-D344-BC09-234A7B6AD714}"/>
              </a:ext>
            </a:extLst>
          </p:cNvPr>
          <p:cNvSpPr txBox="1"/>
          <p:nvPr/>
        </p:nvSpPr>
        <p:spPr>
          <a:xfrm>
            <a:off x="5207363" y="755206"/>
            <a:ext cx="6196951" cy="5632311"/>
          </a:xfrm>
          <a:prstGeom prst="rect">
            <a:avLst/>
          </a:prstGeom>
          <a:noFill/>
        </p:spPr>
        <p:txBody>
          <a:bodyPr wrap="square" rtlCol="0">
            <a:spAutoFit/>
          </a:bodyPr>
          <a:lstStyle/>
          <a:p>
            <a:pPr marL="285750" indent="-285750">
              <a:buFont typeface="Arial" panose="020B0604020202020204" pitchFamily="34" charset="0"/>
              <a:buChar char="•"/>
            </a:pPr>
            <a:r>
              <a:rPr lang="en-US" dirty="0"/>
              <a:t>A war for Vietnamese independence and reunification under the leadership of Hanoi (capital of North Vietnam aka the Democratic Republic of Vietnam)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an internationalized civil war, in which the US committed itself to propping up South Vietnam (aka the Republic of Vietnam) as an independent state after France failed to reimpose imperial control after WWII– leading to the partition of Indochina in 1954, pending elections that were intended to reunify the country</a:t>
            </a:r>
          </a:p>
          <a:p>
            <a:endParaRPr lang="en-US" dirty="0"/>
          </a:p>
          <a:p>
            <a:pPr marL="285750" indent="-285750">
              <a:buFont typeface="Arial" panose="020B0604020202020204" pitchFamily="34" charset="0"/>
              <a:buChar char="•"/>
            </a:pPr>
            <a:r>
              <a:rPr lang="en-US" dirty="0"/>
              <a:t>an air war– with intense US bombing of North Vietnam, and later Laos and Cambodia</a:t>
            </a:r>
          </a:p>
          <a:p>
            <a:endParaRPr lang="en-US" dirty="0"/>
          </a:p>
          <a:p>
            <a:pPr marL="285750" indent="-285750">
              <a:buFont typeface="Arial" panose="020B0604020202020204" pitchFamily="34" charset="0"/>
              <a:buChar char="•"/>
            </a:pPr>
            <a:r>
              <a:rPr lang="en-US" dirty="0"/>
              <a:t>a ground war fought by the US/ARVN against South Vietnamese guerrilla fighters who opposed the US presence (the “Viet Cong”) and their North Vietnamese Army allies</a:t>
            </a:r>
          </a:p>
        </p:txBody>
      </p:sp>
      <p:sp>
        <p:nvSpPr>
          <p:cNvPr id="3" name="TextBox 2">
            <a:extLst>
              <a:ext uri="{FF2B5EF4-FFF2-40B4-BE49-F238E27FC236}">
                <a16:creationId xmlns:a16="http://schemas.microsoft.com/office/drawing/2014/main" id="{484B4005-F9C7-0F4C-A934-8C0384795A6E}"/>
              </a:ext>
            </a:extLst>
          </p:cNvPr>
          <p:cNvSpPr txBox="1"/>
          <p:nvPr/>
        </p:nvSpPr>
        <p:spPr>
          <a:xfrm>
            <a:off x="113017" y="6267352"/>
            <a:ext cx="11445409" cy="738664"/>
          </a:xfrm>
          <a:prstGeom prst="rect">
            <a:avLst/>
          </a:prstGeom>
          <a:noFill/>
        </p:spPr>
        <p:txBody>
          <a:bodyPr wrap="square" rtlCol="0">
            <a:spAutoFit/>
          </a:bodyPr>
          <a:lstStyle/>
          <a:p>
            <a:r>
              <a:rPr lang="en-US" b="1" dirty="0">
                <a:solidFill>
                  <a:schemeClr val="accent1"/>
                </a:solidFill>
              </a:rPr>
              <a:t>For an hour-long lecture on the history of the Vietnam Wars:</a:t>
            </a:r>
          </a:p>
          <a:p>
            <a:r>
              <a:rPr lang="en-US" sz="1200" dirty="0">
                <a:hlinkClick r:id="rId4"/>
              </a:rPr>
              <a:t>https://web.microsoftstream.com/video/1b4105d5-eb31-4b08-a251-8f2fab645ceb</a:t>
            </a:r>
            <a:endParaRPr lang="en-US" sz="1200" dirty="0"/>
          </a:p>
          <a:p>
            <a:endParaRPr lang="en-US" sz="1200" dirty="0"/>
          </a:p>
        </p:txBody>
      </p:sp>
    </p:spTree>
    <p:extLst>
      <p:ext uri="{BB962C8B-B14F-4D97-AF65-F5344CB8AC3E}">
        <p14:creationId xmlns:p14="http://schemas.microsoft.com/office/powerpoint/2010/main" val="3491112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720A28-3F5D-9743-9A19-3FB282EFD202}"/>
              </a:ext>
            </a:extLst>
          </p:cNvPr>
          <p:cNvPicPr>
            <a:picLocks noChangeAspect="1"/>
          </p:cNvPicPr>
          <p:nvPr/>
        </p:nvPicPr>
        <p:blipFill>
          <a:blip r:embed="rId2"/>
          <a:stretch>
            <a:fillRect/>
          </a:stretch>
        </p:blipFill>
        <p:spPr>
          <a:xfrm>
            <a:off x="389566" y="2012420"/>
            <a:ext cx="4815067" cy="3834857"/>
          </a:xfrm>
          <a:prstGeom prst="rect">
            <a:avLst/>
          </a:prstGeom>
        </p:spPr>
      </p:pic>
      <p:sp>
        <p:nvSpPr>
          <p:cNvPr id="3" name="TextBox 2">
            <a:extLst>
              <a:ext uri="{FF2B5EF4-FFF2-40B4-BE49-F238E27FC236}">
                <a16:creationId xmlns:a16="http://schemas.microsoft.com/office/drawing/2014/main" id="{3B68FFA0-5B04-754D-96F1-92E1B22CF2D6}"/>
              </a:ext>
            </a:extLst>
          </p:cNvPr>
          <p:cNvSpPr txBox="1"/>
          <p:nvPr/>
        </p:nvSpPr>
        <p:spPr>
          <a:xfrm>
            <a:off x="389566" y="5898961"/>
            <a:ext cx="5301204" cy="461665"/>
          </a:xfrm>
          <a:prstGeom prst="rect">
            <a:avLst/>
          </a:prstGeom>
          <a:noFill/>
        </p:spPr>
        <p:txBody>
          <a:bodyPr wrap="square" rtlCol="0">
            <a:spAutoFit/>
          </a:bodyPr>
          <a:lstStyle/>
          <a:p>
            <a:r>
              <a:rPr lang="en-US" sz="1200" dirty="0"/>
              <a:t>CBS Journalist Morley Safer reporting on the destruction </a:t>
            </a:r>
          </a:p>
          <a:p>
            <a:r>
              <a:rPr lang="en-US" sz="1200" dirty="0"/>
              <a:t>of Cam Ne, August 5, 1965</a:t>
            </a:r>
          </a:p>
        </p:txBody>
      </p:sp>
      <p:sp>
        <p:nvSpPr>
          <p:cNvPr id="4" name="Rectangle 3">
            <a:extLst>
              <a:ext uri="{FF2B5EF4-FFF2-40B4-BE49-F238E27FC236}">
                <a16:creationId xmlns:a16="http://schemas.microsoft.com/office/drawing/2014/main" id="{3870BB10-3353-134C-AA29-CF10FF6051FF}"/>
              </a:ext>
            </a:extLst>
          </p:cNvPr>
          <p:cNvSpPr/>
          <p:nvPr/>
        </p:nvSpPr>
        <p:spPr>
          <a:xfrm>
            <a:off x="389566" y="6308942"/>
            <a:ext cx="4633847" cy="738664"/>
          </a:xfrm>
          <a:prstGeom prst="rect">
            <a:avLst/>
          </a:prstGeom>
        </p:spPr>
        <p:txBody>
          <a:bodyPr wrap="square">
            <a:spAutoFit/>
          </a:bodyPr>
          <a:lstStyle/>
          <a:p>
            <a:r>
              <a:rPr lang="en-US" sz="1200" dirty="0">
                <a:hlinkClick r:id="rId3"/>
              </a:rPr>
              <a:t>https://www.cbsnews.com/news/controversial-report-changed-war-coverage-in-america/</a:t>
            </a:r>
            <a:endParaRPr lang="en-US" sz="1200" dirty="0"/>
          </a:p>
          <a:p>
            <a:endParaRPr lang="en-US" dirty="0"/>
          </a:p>
        </p:txBody>
      </p:sp>
      <p:sp>
        <p:nvSpPr>
          <p:cNvPr id="5" name="TextBox 4">
            <a:extLst>
              <a:ext uri="{FF2B5EF4-FFF2-40B4-BE49-F238E27FC236}">
                <a16:creationId xmlns:a16="http://schemas.microsoft.com/office/drawing/2014/main" id="{03D8159C-465A-C346-B59C-6E0E5E611A93}"/>
              </a:ext>
            </a:extLst>
          </p:cNvPr>
          <p:cNvSpPr txBox="1"/>
          <p:nvPr/>
        </p:nvSpPr>
        <p:spPr>
          <a:xfrm>
            <a:off x="389566" y="325166"/>
            <a:ext cx="10078400" cy="584775"/>
          </a:xfrm>
          <a:prstGeom prst="rect">
            <a:avLst/>
          </a:prstGeom>
          <a:noFill/>
        </p:spPr>
        <p:txBody>
          <a:bodyPr wrap="none" rtlCol="0">
            <a:spAutoFit/>
          </a:bodyPr>
          <a:lstStyle/>
          <a:p>
            <a:r>
              <a:rPr lang="en-US" sz="3200" b="1" dirty="0">
                <a:solidFill>
                  <a:srgbClr val="FF0000"/>
                </a:solidFill>
              </a:rPr>
              <a:t>How to combat a popular nationalist movement?</a:t>
            </a:r>
          </a:p>
        </p:txBody>
      </p:sp>
      <p:sp>
        <p:nvSpPr>
          <p:cNvPr id="6" name="TextBox 5">
            <a:extLst>
              <a:ext uri="{FF2B5EF4-FFF2-40B4-BE49-F238E27FC236}">
                <a16:creationId xmlns:a16="http://schemas.microsoft.com/office/drawing/2014/main" id="{3C69C7FA-10D1-4848-8FDD-AC442051FEA2}"/>
              </a:ext>
            </a:extLst>
          </p:cNvPr>
          <p:cNvSpPr txBox="1"/>
          <p:nvPr/>
        </p:nvSpPr>
        <p:spPr>
          <a:xfrm>
            <a:off x="477792" y="1181423"/>
            <a:ext cx="4817344" cy="830997"/>
          </a:xfrm>
          <a:prstGeom prst="rect">
            <a:avLst/>
          </a:prstGeom>
          <a:noFill/>
        </p:spPr>
        <p:txBody>
          <a:bodyPr wrap="none" rtlCol="0">
            <a:spAutoFit/>
          </a:bodyPr>
          <a:lstStyle/>
          <a:p>
            <a:r>
              <a:rPr lang="en-US" sz="2400" i="1" dirty="0"/>
              <a:t>“We had to destroy the village </a:t>
            </a:r>
          </a:p>
          <a:p>
            <a:r>
              <a:rPr lang="en-US" sz="2400" i="1" dirty="0"/>
              <a:t>to save it”</a:t>
            </a:r>
          </a:p>
        </p:txBody>
      </p:sp>
      <p:pic>
        <p:nvPicPr>
          <p:cNvPr id="7" name="Picture 6">
            <a:extLst>
              <a:ext uri="{FF2B5EF4-FFF2-40B4-BE49-F238E27FC236}">
                <a16:creationId xmlns:a16="http://schemas.microsoft.com/office/drawing/2014/main" id="{E154D90D-26FF-5B47-BE47-341EEBD3EDA6}"/>
              </a:ext>
            </a:extLst>
          </p:cNvPr>
          <p:cNvPicPr>
            <a:picLocks noChangeAspect="1"/>
          </p:cNvPicPr>
          <p:nvPr/>
        </p:nvPicPr>
        <p:blipFill>
          <a:blip r:embed="rId4"/>
          <a:stretch>
            <a:fillRect/>
          </a:stretch>
        </p:blipFill>
        <p:spPr>
          <a:xfrm>
            <a:off x="5255978" y="1596921"/>
            <a:ext cx="6936022" cy="3912628"/>
          </a:xfrm>
          <a:prstGeom prst="rect">
            <a:avLst/>
          </a:prstGeom>
        </p:spPr>
      </p:pic>
      <p:sp>
        <p:nvSpPr>
          <p:cNvPr id="8" name="Rectangle 7">
            <a:extLst>
              <a:ext uri="{FF2B5EF4-FFF2-40B4-BE49-F238E27FC236}">
                <a16:creationId xmlns:a16="http://schemas.microsoft.com/office/drawing/2014/main" id="{B7AB3631-234B-FE44-B911-56CE7DDC96C1}"/>
              </a:ext>
            </a:extLst>
          </p:cNvPr>
          <p:cNvSpPr/>
          <p:nvPr/>
        </p:nvSpPr>
        <p:spPr>
          <a:xfrm>
            <a:off x="5295136" y="5483463"/>
            <a:ext cx="6542979" cy="1600438"/>
          </a:xfrm>
          <a:prstGeom prst="rect">
            <a:avLst/>
          </a:prstGeom>
        </p:spPr>
        <p:txBody>
          <a:bodyPr wrap="square">
            <a:spAutoFit/>
          </a:bodyPr>
          <a:lstStyle/>
          <a:p>
            <a:r>
              <a:rPr lang="en-GB" sz="1400" dirty="0">
                <a:solidFill>
                  <a:srgbClr val="555555"/>
                </a:solidFill>
              </a:rPr>
              <a:t>South Vietnamese forces follow after terrified children, including 9-year-old Phan </a:t>
            </a:r>
            <a:r>
              <a:rPr lang="en-GB" sz="1400" dirty="0" err="1">
                <a:solidFill>
                  <a:srgbClr val="555555"/>
                </a:solidFill>
              </a:rPr>
              <a:t>Thi</a:t>
            </a:r>
            <a:r>
              <a:rPr lang="en-GB" sz="1400" dirty="0">
                <a:solidFill>
                  <a:srgbClr val="555555"/>
                </a:solidFill>
              </a:rPr>
              <a:t> Kim </a:t>
            </a:r>
            <a:r>
              <a:rPr lang="en-GB" sz="1400" dirty="0" err="1">
                <a:solidFill>
                  <a:srgbClr val="555555"/>
                </a:solidFill>
              </a:rPr>
              <a:t>Phùc</a:t>
            </a:r>
            <a:r>
              <a:rPr lang="en-GB" sz="1400" dirty="0">
                <a:solidFill>
                  <a:srgbClr val="555555"/>
                </a:solidFill>
              </a:rPr>
              <a:t>, </a:t>
            </a:r>
            <a:r>
              <a:rPr lang="en-GB" sz="1400" dirty="0" err="1">
                <a:solidFill>
                  <a:srgbClr val="555555"/>
                </a:solidFill>
              </a:rPr>
              <a:t>center</a:t>
            </a:r>
            <a:r>
              <a:rPr lang="en-GB" sz="1400" dirty="0">
                <a:solidFill>
                  <a:srgbClr val="555555"/>
                </a:solidFill>
              </a:rPr>
              <a:t>, as they run down Route 1 near Trang Bang after an aerial napalm attack on suspected Viet Cong hiding places on June 8, 1972. </a:t>
            </a:r>
            <a:r>
              <a:rPr lang="en-GB" sz="1400" dirty="0" err="1">
                <a:solidFill>
                  <a:srgbClr val="555555"/>
                </a:solidFill>
              </a:rPr>
              <a:t>Credit:Nick</a:t>
            </a:r>
            <a:r>
              <a:rPr lang="en-GB" sz="1400" dirty="0">
                <a:solidFill>
                  <a:srgbClr val="555555"/>
                </a:solidFill>
              </a:rPr>
              <a:t> Ut/The Associated Press</a:t>
            </a:r>
          </a:p>
          <a:p>
            <a:r>
              <a:rPr lang="en-GB" sz="1400" dirty="0">
                <a:solidFill>
                  <a:srgbClr val="555555"/>
                </a:solidFill>
                <a:hlinkClick r:id="rId5"/>
              </a:rPr>
              <a:t>https://www.pri.org/stories/2018-02-21/how-vietnam-wars-napalm-girl-found-hope-after-tragedy</a:t>
            </a:r>
            <a:endParaRPr lang="en-GB" sz="1400" dirty="0">
              <a:solidFill>
                <a:srgbClr val="555555"/>
              </a:solidFill>
            </a:endParaRPr>
          </a:p>
          <a:p>
            <a:endParaRPr lang="en-GB" sz="1400" b="0" i="0" dirty="0">
              <a:solidFill>
                <a:srgbClr val="555555"/>
              </a:solidFill>
              <a:effectLst/>
            </a:endParaRPr>
          </a:p>
        </p:txBody>
      </p:sp>
    </p:spTree>
    <p:extLst>
      <p:ext uri="{BB962C8B-B14F-4D97-AF65-F5344CB8AC3E}">
        <p14:creationId xmlns:p14="http://schemas.microsoft.com/office/powerpoint/2010/main" val="1611133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091DEB-3D1C-FE4D-923A-AFDE8DD4AC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4556811" cy="6858000"/>
          </a:xfrm>
          <a:prstGeom prst="rect">
            <a:avLst/>
          </a:prstGeom>
        </p:spPr>
      </p:pic>
      <p:sp>
        <p:nvSpPr>
          <p:cNvPr id="5" name="Rectangle 4">
            <a:extLst>
              <a:ext uri="{FF2B5EF4-FFF2-40B4-BE49-F238E27FC236}">
                <a16:creationId xmlns:a16="http://schemas.microsoft.com/office/drawing/2014/main" id="{FDF7E180-DDEE-2644-99AE-F8DE5B95F425}"/>
              </a:ext>
            </a:extLst>
          </p:cNvPr>
          <p:cNvSpPr/>
          <p:nvPr/>
        </p:nvSpPr>
        <p:spPr>
          <a:xfrm>
            <a:off x="4647356" y="6166165"/>
            <a:ext cx="7106279" cy="1169551"/>
          </a:xfrm>
          <a:prstGeom prst="rect">
            <a:avLst/>
          </a:prstGeom>
        </p:spPr>
        <p:txBody>
          <a:bodyPr wrap="square">
            <a:spAutoFit/>
          </a:bodyPr>
          <a:lstStyle/>
          <a:p>
            <a:r>
              <a:rPr lang="en-GB" sz="1400" b="1" dirty="0">
                <a:solidFill>
                  <a:srgbClr val="FF0000"/>
                </a:solidFill>
              </a:rPr>
              <a:t>Support Demonstration for draft resister Mike </a:t>
            </a:r>
            <a:r>
              <a:rPr lang="en-GB" sz="1400" b="1" dirty="0" err="1">
                <a:solidFill>
                  <a:srgbClr val="FF0000"/>
                </a:solidFill>
              </a:rPr>
              <a:t>Leavy</a:t>
            </a:r>
            <a:r>
              <a:rPr lang="en-GB" sz="1400" b="1" dirty="0">
                <a:solidFill>
                  <a:srgbClr val="FF0000"/>
                </a:solidFill>
              </a:rPr>
              <a:t>, at Seattle's Federal Building, September 13, 1968. </a:t>
            </a:r>
            <a:r>
              <a:rPr lang="en-GB" sz="1400" dirty="0">
                <a:solidFill>
                  <a:srgbClr val="000000"/>
                </a:solidFill>
              </a:rPr>
              <a:t>Copyright (c) Fred </a:t>
            </a:r>
            <a:r>
              <a:rPr lang="en-GB" sz="1400" dirty="0" err="1">
                <a:solidFill>
                  <a:srgbClr val="000000"/>
                </a:solidFill>
              </a:rPr>
              <a:t>Lonidier</a:t>
            </a:r>
            <a:r>
              <a:rPr lang="en-GB" sz="1400" dirty="0">
                <a:solidFill>
                  <a:srgbClr val="000000"/>
                </a:solidFill>
              </a:rPr>
              <a:t>.</a:t>
            </a:r>
          </a:p>
          <a:p>
            <a:r>
              <a:rPr lang="en-GB" sz="1400" dirty="0">
                <a:solidFill>
                  <a:srgbClr val="000000"/>
                </a:solidFill>
                <a:latin typeface="Helvetica" pitchFamily="2" charset="0"/>
                <a:hlinkClick r:id="rId3"/>
              </a:rPr>
              <a:t>https://depts.washington.edu/antiwar/pnwhistory_vietnam.shtml</a:t>
            </a:r>
            <a:endParaRPr lang="en-GB" sz="1400" dirty="0">
              <a:solidFill>
                <a:srgbClr val="000000"/>
              </a:solidFill>
              <a:latin typeface="Helvetica" pitchFamily="2" charset="0"/>
            </a:endParaRPr>
          </a:p>
          <a:p>
            <a:endParaRPr lang="en-GB" sz="1400" dirty="0">
              <a:solidFill>
                <a:srgbClr val="000000"/>
              </a:solidFill>
              <a:latin typeface="Helvetica" pitchFamily="2" charset="0"/>
            </a:endParaRPr>
          </a:p>
          <a:p>
            <a:endParaRPr lang="en-US" sz="1400" dirty="0"/>
          </a:p>
        </p:txBody>
      </p:sp>
      <p:pic>
        <p:nvPicPr>
          <p:cNvPr id="6" name="Picture 5">
            <a:extLst>
              <a:ext uri="{FF2B5EF4-FFF2-40B4-BE49-F238E27FC236}">
                <a16:creationId xmlns:a16="http://schemas.microsoft.com/office/drawing/2014/main" id="{9B513393-7D84-7748-B7D3-8BEAA2AFDA7B}"/>
              </a:ext>
            </a:extLst>
          </p:cNvPr>
          <p:cNvPicPr>
            <a:picLocks noChangeAspect="1"/>
          </p:cNvPicPr>
          <p:nvPr/>
        </p:nvPicPr>
        <p:blipFill>
          <a:blip r:embed="rId4"/>
          <a:stretch>
            <a:fillRect/>
          </a:stretch>
        </p:blipFill>
        <p:spPr>
          <a:xfrm>
            <a:off x="5013790" y="38168"/>
            <a:ext cx="6563292" cy="4309895"/>
          </a:xfrm>
          <a:prstGeom prst="rect">
            <a:avLst/>
          </a:prstGeom>
        </p:spPr>
      </p:pic>
      <p:sp>
        <p:nvSpPr>
          <p:cNvPr id="7" name="Rectangle 6">
            <a:extLst>
              <a:ext uri="{FF2B5EF4-FFF2-40B4-BE49-F238E27FC236}">
                <a16:creationId xmlns:a16="http://schemas.microsoft.com/office/drawing/2014/main" id="{5D8941AA-71D8-EA45-948F-6AF56DD67568}"/>
              </a:ext>
            </a:extLst>
          </p:cNvPr>
          <p:cNvSpPr/>
          <p:nvPr/>
        </p:nvSpPr>
        <p:spPr>
          <a:xfrm>
            <a:off x="4869951" y="4348063"/>
            <a:ext cx="6635212" cy="1877437"/>
          </a:xfrm>
          <a:prstGeom prst="rect">
            <a:avLst/>
          </a:prstGeom>
        </p:spPr>
        <p:txBody>
          <a:bodyPr wrap="square">
            <a:spAutoFit/>
          </a:bodyPr>
          <a:lstStyle/>
          <a:p>
            <a:r>
              <a:rPr lang="en-GB" sz="1400" b="1" dirty="0">
                <a:solidFill>
                  <a:srgbClr val="FF0000"/>
                </a:solidFill>
              </a:rPr>
              <a:t>Demonstrators at the Harlem Peace March to End Racial Oppression, 1967. </a:t>
            </a:r>
          </a:p>
          <a:p>
            <a:r>
              <a:rPr lang="en-GB" sz="1400" dirty="0">
                <a:solidFill>
                  <a:srgbClr val="000000"/>
                </a:solidFill>
              </a:rPr>
              <a:t>The sign on the placard was taken from boxer Muhammad Ali's original statement about his refusal to participate in the Vietnam War</a:t>
            </a:r>
          </a:p>
          <a:p>
            <a:endParaRPr lang="en-GB" sz="1400" dirty="0">
              <a:solidFill>
                <a:srgbClr val="000000"/>
              </a:solidFill>
            </a:endParaRPr>
          </a:p>
          <a:p>
            <a:r>
              <a:rPr lang="en-GB" sz="1400" dirty="0">
                <a:solidFill>
                  <a:srgbClr val="000000"/>
                </a:solidFill>
              </a:rPr>
              <a:t>Source: Courtesy of Builder Levy.</a:t>
            </a:r>
          </a:p>
          <a:p>
            <a:r>
              <a:rPr lang="en-US" sz="1400" dirty="0">
                <a:hlinkClick r:id="rId5"/>
              </a:rPr>
              <a:t>https://www.amistadresource.org/civil_rights_era/black_opposition_to_vietnam.html</a:t>
            </a:r>
            <a:endParaRPr lang="en-US" sz="1400" dirty="0"/>
          </a:p>
          <a:p>
            <a:endParaRPr lang="en-US" dirty="0"/>
          </a:p>
        </p:txBody>
      </p:sp>
    </p:spTree>
    <p:extLst>
      <p:ext uri="{BB962C8B-B14F-4D97-AF65-F5344CB8AC3E}">
        <p14:creationId xmlns:p14="http://schemas.microsoft.com/office/powerpoint/2010/main" val="1599771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28A17F3-042B-DB4C-8B6A-5C15C2A58D96}"/>
              </a:ext>
            </a:extLst>
          </p:cNvPr>
          <p:cNvSpPr txBox="1"/>
          <p:nvPr/>
        </p:nvSpPr>
        <p:spPr>
          <a:xfrm>
            <a:off x="363064" y="196769"/>
            <a:ext cx="4556055" cy="461665"/>
          </a:xfrm>
          <a:prstGeom prst="rect">
            <a:avLst/>
          </a:prstGeom>
          <a:noFill/>
        </p:spPr>
        <p:txBody>
          <a:bodyPr wrap="none" rtlCol="0">
            <a:spAutoFit/>
          </a:bodyPr>
          <a:lstStyle/>
          <a:p>
            <a:r>
              <a:rPr lang="en-US" sz="2400" b="1" dirty="0">
                <a:solidFill>
                  <a:srgbClr val="FF0000"/>
                </a:solidFill>
              </a:rPr>
              <a:t>Women’s anti-war resistance </a:t>
            </a:r>
          </a:p>
        </p:txBody>
      </p:sp>
      <p:pic>
        <p:nvPicPr>
          <p:cNvPr id="5" name="Picture 4">
            <a:extLst>
              <a:ext uri="{FF2B5EF4-FFF2-40B4-BE49-F238E27FC236}">
                <a16:creationId xmlns:a16="http://schemas.microsoft.com/office/drawing/2014/main" id="{14EBAB8E-5962-4F40-B2D9-2202A8433A3D}"/>
              </a:ext>
            </a:extLst>
          </p:cNvPr>
          <p:cNvPicPr>
            <a:picLocks noChangeAspect="1"/>
          </p:cNvPicPr>
          <p:nvPr/>
        </p:nvPicPr>
        <p:blipFill>
          <a:blip r:embed="rId2"/>
          <a:stretch>
            <a:fillRect/>
          </a:stretch>
        </p:blipFill>
        <p:spPr>
          <a:xfrm>
            <a:off x="6146738" y="0"/>
            <a:ext cx="6045262" cy="6157732"/>
          </a:xfrm>
          <a:prstGeom prst="rect">
            <a:avLst/>
          </a:prstGeom>
        </p:spPr>
      </p:pic>
      <p:sp>
        <p:nvSpPr>
          <p:cNvPr id="6" name="Rectangle 5">
            <a:extLst>
              <a:ext uri="{FF2B5EF4-FFF2-40B4-BE49-F238E27FC236}">
                <a16:creationId xmlns:a16="http://schemas.microsoft.com/office/drawing/2014/main" id="{4D4B459B-87E5-454F-B9F1-4BBCEE111215}"/>
              </a:ext>
            </a:extLst>
          </p:cNvPr>
          <p:cNvSpPr/>
          <p:nvPr/>
        </p:nvSpPr>
        <p:spPr>
          <a:xfrm>
            <a:off x="5999545" y="6157732"/>
            <a:ext cx="6096000" cy="861774"/>
          </a:xfrm>
          <a:prstGeom prst="rect">
            <a:avLst/>
          </a:prstGeom>
        </p:spPr>
        <p:txBody>
          <a:bodyPr>
            <a:spAutoFit/>
          </a:bodyPr>
          <a:lstStyle/>
          <a:p>
            <a:r>
              <a:rPr lang="en-GB" sz="1200" dirty="0">
                <a:solidFill>
                  <a:srgbClr val="0066CC"/>
                </a:solidFill>
                <a:latin typeface="Arial" panose="020B0604020202020204" pitchFamily="34" charset="0"/>
                <a:hlinkClick r:id="rId3"/>
              </a:rPr>
              <a:t>Two</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4"/>
              </a:rPr>
              <a:t>women</a:t>
            </a:r>
            <a:r>
              <a:rPr lang="en-GB" sz="1200" dirty="0">
                <a:solidFill>
                  <a:srgbClr val="525252"/>
                </a:solidFill>
                <a:latin typeface="Arial" panose="020B0604020202020204" pitchFamily="34" charset="0"/>
              </a:rPr>
              <a:t> in </a:t>
            </a:r>
            <a:r>
              <a:rPr lang="en-GB" sz="1200" dirty="0">
                <a:solidFill>
                  <a:srgbClr val="0066CC"/>
                </a:solidFill>
                <a:latin typeface="Arial" panose="020B0604020202020204" pitchFamily="34" charset="0"/>
                <a:hlinkClick r:id="rId5"/>
              </a:rPr>
              <a:t>silent</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6"/>
              </a:rPr>
              <a:t>vigil</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7"/>
              </a:rPr>
              <a:t>holding</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8"/>
              </a:rPr>
              <a:t>protest</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9"/>
              </a:rPr>
              <a:t>signs</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0"/>
              </a:rPr>
              <a:t>against</a:t>
            </a:r>
            <a:r>
              <a:rPr lang="en-GB" sz="1200" dirty="0">
                <a:solidFill>
                  <a:srgbClr val="525252"/>
                </a:solidFill>
                <a:latin typeface="Arial" panose="020B0604020202020204" pitchFamily="34" charset="0"/>
              </a:rPr>
              <a:t> the </a:t>
            </a:r>
            <a:r>
              <a:rPr lang="en-GB" sz="1200" dirty="0">
                <a:solidFill>
                  <a:srgbClr val="0066CC"/>
                </a:solidFill>
                <a:latin typeface="Arial" panose="020B0604020202020204" pitchFamily="34" charset="0"/>
                <a:hlinkClick r:id="rId11"/>
              </a:rPr>
              <a:t>War</a:t>
            </a:r>
            <a:r>
              <a:rPr lang="en-GB" sz="1200" dirty="0">
                <a:solidFill>
                  <a:srgbClr val="525252"/>
                </a:solidFill>
                <a:latin typeface="Arial" panose="020B0604020202020204" pitchFamily="34" charset="0"/>
              </a:rPr>
              <a:t> in </a:t>
            </a:r>
            <a:r>
              <a:rPr lang="en-GB" sz="1200" dirty="0">
                <a:solidFill>
                  <a:srgbClr val="0066CC"/>
                </a:solidFill>
                <a:latin typeface="Arial" panose="020B0604020202020204" pitchFamily="34" charset="0"/>
                <a:hlinkClick r:id="rId12"/>
              </a:rPr>
              <a:t>Vietnam</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3"/>
              </a:rPr>
              <a:t>standing</a:t>
            </a:r>
            <a:r>
              <a:rPr lang="en-GB" sz="1200" dirty="0">
                <a:solidFill>
                  <a:srgbClr val="525252"/>
                </a:solidFill>
                <a:latin typeface="Arial" panose="020B0604020202020204" pitchFamily="34" charset="0"/>
              </a:rPr>
              <a:t> on </a:t>
            </a:r>
            <a:r>
              <a:rPr lang="en-GB" sz="1200" dirty="0">
                <a:solidFill>
                  <a:srgbClr val="0066CC"/>
                </a:solidFill>
                <a:latin typeface="Arial" panose="020B0604020202020204" pitchFamily="34" charset="0"/>
                <a:hlinkClick r:id="rId14"/>
              </a:rPr>
              <a:t>Second</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5"/>
              </a:rPr>
              <a:t>Street</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6"/>
              </a:rPr>
              <a:t>San</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7"/>
              </a:rPr>
              <a:t>Jose</a:t>
            </a:r>
            <a:r>
              <a:rPr lang="en-GB" sz="1200" dirty="0">
                <a:solidFill>
                  <a:srgbClr val="525252"/>
                </a:solidFill>
                <a:latin typeface="Arial" panose="020B0604020202020204" pitchFamily="34" charset="0"/>
              </a:rPr>
              <a:t>.</a:t>
            </a:r>
          </a:p>
          <a:p>
            <a:r>
              <a:rPr lang="en-US" sz="1200" dirty="0">
                <a:hlinkClick r:id="rId18"/>
              </a:rPr>
              <a:t>http://digitalcollections.sjlibrary.org/cdm/ref/collection/sjsuUA/id/1267</a:t>
            </a:r>
            <a:endParaRPr lang="en-US" sz="1200" dirty="0"/>
          </a:p>
          <a:p>
            <a:endParaRPr lang="en-US" sz="1400" dirty="0"/>
          </a:p>
        </p:txBody>
      </p:sp>
      <p:pic>
        <p:nvPicPr>
          <p:cNvPr id="7" name="Picture 6">
            <a:extLst>
              <a:ext uri="{FF2B5EF4-FFF2-40B4-BE49-F238E27FC236}">
                <a16:creationId xmlns:a16="http://schemas.microsoft.com/office/drawing/2014/main" id="{8DBCB961-E701-7E40-89EC-17D6CEC7C517}"/>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363064" y="658434"/>
            <a:ext cx="4234055" cy="5318567"/>
          </a:xfrm>
          <a:prstGeom prst="rect">
            <a:avLst/>
          </a:prstGeom>
        </p:spPr>
      </p:pic>
      <p:sp>
        <p:nvSpPr>
          <p:cNvPr id="8" name="Rectangle 7">
            <a:extLst>
              <a:ext uri="{FF2B5EF4-FFF2-40B4-BE49-F238E27FC236}">
                <a16:creationId xmlns:a16="http://schemas.microsoft.com/office/drawing/2014/main" id="{A47D39ED-B0EE-2542-A481-730B6D297678}"/>
              </a:ext>
            </a:extLst>
          </p:cNvPr>
          <p:cNvSpPr/>
          <p:nvPr/>
        </p:nvSpPr>
        <p:spPr>
          <a:xfrm>
            <a:off x="264194" y="5977001"/>
            <a:ext cx="5511573" cy="1015663"/>
          </a:xfrm>
          <a:prstGeom prst="rect">
            <a:avLst/>
          </a:prstGeom>
        </p:spPr>
        <p:txBody>
          <a:bodyPr wrap="square">
            <a:spAutoFit/>
          </a:bodyPr>
          <a:lstStyle/>
          <a:p>
            <a:r>
              <a:rPr lang="en-GB" sz="1200" b="1" dirty="0">
                <a:solidFill>
                  <a:srgbClr val="000000"/>
                </a:solidFill>
                <a:latin typeface="Constantia" panose="02030602050306030303" pitchFamily="18" charset="0"/>
              </a:rPr>
              <a:t>Helen Boston, “My Son Died in Vain in Vietnam” </a:t>
            </a:r>
            <a:br>
              <a:rPr lang="en-GB" sz="1200" b="1" dirty="0">
                <a:solidFill>
                  <a:srgbClr val="000000"/>
                </a:solidFill>
                <a:latin typeface="Constantia" panose="02030602050306030303" pitchFamily="18" charset="0"/>
              </a:rPr>
            </a:br>
            <a:r>
              <a:rPr lang="en-GB" sz="1200" b="1" dirty="0">
                <a:solidFill>
                  <a:srgbClr val="000000"/>
                </a:solidFill>
                <a:latin typeface="Constantia" panose="02030602050306030303" pitchFamily="18" charset="0"/>
              </a:rPr>
              <a:t>Women Strike for Peace, Washington, D.C. January 4, 1973</a:t>
            </a:r>
          </a:p>
          <a:p>
            <a:r>
              <a:rPr lang="en-US" sz="1200" dirty="0">
                <a:hlinkClick r:id="rId20"/>
              </a:rPr>
              <a:t>https://www.swarthmore.edu/library/peace/Exhibits/Dorothy%20Marder/MarderExhibit1A_files/MarderExhibit1A.html</a:t>
            </a:r>
            <a:endParaRPr lang="en-US" sz="1200" dirty="0"/>
          </a:p>
          <a:p>
            <a:endParaRPr lang="en-US" sz="1200" dirty="0"/>
          </a:p>
        </p:txBody>
      </p:sp>
    </p:spTree>
    <p:extLst>
      <p:ext uri="{BB962C8B-B14F-4D97-AF65-F5344CB8AC3E}">
        <p14:creationId xmlns:p14="http://schemas.microsoft.com/office/powerpoint/2010/main" val="3648401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7CB82C3-50D7-99C8-1A00-2CB938E6E8CD}"/>
              </a:ext>
            </a:extLst>
          </p:cNvPr>
          <p:cNvSpPr>
            <a:spLocks noGrp="1"/>
          </p:cNvSpPr>
          <p:nvPr>
            <p:ph type="title"/>
          </p:nvPr>
        </p:nvSpPr>
        <p:spPr>
          <a:xfrm>
            <a:off x="1154954" y="2373525"/>
            <a:ext cx="10194364" cy="1819656"/>
          </a:xfrm>
        </p:spPr>
        <p:txBody>
          <a:bodyPr/>
          <a:lstStyle/>
          <a:p>
            <a:r>
              <a:rPr lang="en-US" dirty="0"/>
              <a:t>American military service in Vietnam</a:t>
            </a:r>
          </a:p>
        </p:txBody>
      </p:sp>
      <p:sp>
        <p:nvSpPr>
          <p:cNvPr id="6" name="Text Placeholder 5">
            <a:extLst>
              <a:ext uri="{FF2B5EF4-FFF2-40B4-BE49-F238E27FC236}">
                <a16:creationId xmlns:a16="http://schemas.microsoft.com/office/drawing/2014/main" id="{0CC00F48-44F3-1B70-1C5B-FCA37625438E}"/>
              </a:ext>
            </a:extLst>
          </p:cNvPr>
          <p:cNvSpPr>
            <a:spLocks noGrp="1"/>
          </p:cNvSpPr>
          <p:nvPr>
            <p:ph type="body" idx="1"/>
          </p:nvPr>
        </p:nvSpPr>
        <p:spPr/>
        <p:txBody>
          <a:bodyPr>
            <a:normAutofit/>
          </a:bodyPr>
          <a:lstStyle/>
          <a:p>
            <a:r>
              <a:rPr lang="en-US" sz="2800" b="1" dirty="0"/>
              <a:t>Who served in what capacities?</a:t>
            </a:r>
          </a:p>
        </p:txBody>
      </p:sp>
    </p:spTree>
    <p:extLst>
      <p:ext uri="{BB962C8B-B14F-4D97-AF65-F5344CB8AC3E}">
        <p14:creationId xmlns:p14="http://schemas.microsoft.com/office/powerpoint/2010/main" val="1146253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8E92A9B-56BB-484E-A885-6FF999C15FE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9" name="Rectangle 8">
              <a:extLst>
                <a:ext uri="{FF2B5EF4-FFF2-40B4-BE49-F238E27FC236}">
                  <a16:creationId xmlns:a16="http://schemas.microsoft.com/office/drawing/2014/main" id="{882D236D-EC3D-4158-9972-C92C36D60E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 name="Oval 9">
              <a:extLst>
                <a:ext uri="{FF2B5EF4-FFF2-40B4-BE49-F238E27FC236}">
                  <a16:creationId xmlns:a16="http://schemas.microsoft.com/office/drawing/2014/main" id="{9F1A34D6-00E0-4160-B42C-C0F61837F5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1" name="Oval 10">
              <a:extLst>
                <a:ext uri="{FF2B5EF4-FFF2-40B4-BE49-F238E27FC236}">
                  <a16:creationId xmlns:a16="http://schemas.microsoft.com/office/drawing/2014/main" id="{8F0CCB13-1DEC-47CE-B46A-6F89115275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Oval 11">
              <a:extLst>
                <a:ext uri="{FF2B5EF4-FFF2-40B4-BE49-F238E27FC236}">
                  <a16:creationId xmlns:a16="http://schemas.microsoft.com/office/drawing/2014/main" id="{1287698F-BA3C-4B14-8EFD-4BB510CA89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Freeform 5">
              <a:extLst>
                <a:ext uri="{FF2B5EF4-FFF2-40B4-BE49-F238E27FC236}">
                  <a16:creationId xmlns:a16="http://schemas.microsoft.com/office/drawing/2014/main" id="{E098F9C4-2AE2-4FA4-974F-9C9F4ED357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4" name="Freeform 5">
              <a:extLst>
                <a:ext uri="{FF2B5EF4-FFF2-40B4-BE49-F238E27FC236}">
                  <a16:creationId xmlns:a16="http://schemas.microsoft.com/office/drawing/2014/main" id="{BD6C01FB-DF9D-42FE-9C82-DEF119DB6A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15" name="Freeform 5">
              <a:extLst>
                <a:ext uri="{FF2B5EF4-FFF2-40B4-BE49-F238E27FC236}">
                  <a16:creationId xmlns:a16="http://schemas.microsoft.com/office/drawing/2014/main" id="{7B264309-727F-43C4-9E15-AB69155D89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7" name="Rectangle 16">
            <a:extLst>
              <a:ext uri="{FF2B5EF4-FFF2-40B4-BE49-F238E27FC236}">
                <a16:creationId xmlns:a16="http://schemas.microsoft.com/office/drawing/2014/main" id="{3E20E404-0173-46F6-9DC4-C960A57783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useBgFill="1">
        <p:nvSpPr>
          <p:cNvPr id="19" name="Rectangle 18">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23" name="Group 22">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24" name="Rectangle 23">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5"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txBody>
            <a:bodyPr/>
            <a:lstStyle/>
            <a:p>
              <a:endParaRPr lang="en-US"/>
            </a:p>
          </p:txBody>
        </p:sp>
      </p:grpSp>
      <p:sp>
        <p:nvSpPr>
          <p:cNvPr id="2" name="Title 1">
            <a:extLst>
              <a:ext uri="{FF2B5EF4-FFF2-40B4-BE49-F238E27FC236}">
                <a16:creationId xmlns:a16="http://schemas.microsoft.com/office/drawing/2014/main" id="{4B586784-D5C1-D149-84F5-F5E4A5877140}"/>
              </a:ext>
            </a:extLst>
          </p:cNvPr>
          <p:cNvSpPr>
            <a:spLocks noGrp="1"/>
          </p:cNvSpPr>
          <p:nvPr>
            <p:ph type="title"/>
          </p:nvPr>
        </p:nvSpPr>
        <p:spPr>
          <a:xfrm>
            <a:off x="1000372" y="1209957"/>
            <a:ext cx="3034580" cy="4438087"/>
          </a:xfrm>
        </p:spPr>
        <p:txBody>
          <a:bodyPr vert="horz" lIns="91440" tIns="45720" rIns="91440" bIns="45720" rtlCol="0" anchor="ctr">
            <a:normAutofit/>
          </a:bodyPr>
          <a:lstStyle/>
          <a:p>
            <a:pPr algn="r"/>
            <a:r>
              <a:rPr lang="en-US" sz="3200">
                <a:solidFill>
                  <a:schemeClr val="tx1"/>
                </a:solidFill>
              </a:rPr>
              <a:t>Facts and Figures from the US Veterans Administration</a:t>
            </a:r>
          </a:p>
        </p:txBody>
      </p:sp>
      <p:sp>
        <p:nvSpPr>
          <p:cNvPr id="3" name="Rectangle 2">
            <a:extLst>
              <a:ext uri="{FF2B5EF4-FFF2-40B4-BE49-F238E27FC236}">
                <a16:creationId xmlns:a16="http://schemas.microsoft.com/office/drawing/2014/main" id="{E7D192C5-439E-3643-8775-A2C797088BE7}"/>
              </a:ext>
            </a:extLst>
          </p:cNvPr>
          <p:cNvSpPr/>
          <p:nvPr/>
        </p:nvSpPr>
        <p:spPr>
          <a:xfrm>
            <a:off x="4356688" y="471487"/>
            <a:ext cx="7702144" cy="5928818"/>
          </a:xfrm>
          <a:prstGeom prst="rect">
            <a:avLst/>
          </a:prstGeom>
        </p:spPr>
        <p:txBody>
          <a:bodyPr vert="horz" lIns="91440" tIns="45720" rIns="91440" bIns="45720" rtlCol="0" anchor="ctr">
            <a:normAutofit fontScale="55000" lnSpcReduction="20000"/>
          </a:bodyPr>
          <a:lstStyle/>
          <a:p>
            <a:pPr>
              <a:lnSpc>
                <a:spcPct val="90000"/>
              </a:lnSpc>
              <a:spcBef>
                <a:spcPts val="1000"/>
              </a:spcBef>
              <a:buClr>
                <a:schemeClr val="accent1"/>
              </a:buClr>
              <a:buSzPct val="80000"/>
              <a:buFont typeface="Wingdings 3" charset="2"/>
              <a:buChar char=""/>
            </a:pPr>
            <a:endParaRPr lang="en-US" sz="1400" dirty="0"/>
          </a:p>
          <a:p>
            <a:pPr>
              <a:lnSpc>
                <a:spcPct val="90000"/>
              </a:lnSpc>
              <a:spcBef>
                <a:spcPts val="1000"/>
              </a:spcBef>
              <a:buClr>
                <a:schemeClr val="accent1"/>
              </a:buClr>
              <a:buSzPct val="80000"/>
            </a:pPr>
            <a:endParaRPr lang="en-US" sz="3300" dirty="0"/>
          </a:p>
          <a:p>
            <a:pPr>
              <a:lnSpc>
                <a:spcPct val="90000"/>
              </a:lnSpc>
              <a:spcBef>
                <a:spcPts val="1000"/>
              </a:spcBef>
              <a:buClr>
                <a:schemeClr val="accent1"/>
              </a:buClr>
              <a:buSzPct val="80000"/>
              <a:buFont typeface="Wingdings 3" charset="2"/>
              <a:buChar char=""/>
            </a:pPr>
            <a:r>
              <a:rPr lang="en-US" sz="3300" dirty="0"/>
              <a:t>About 2.7 million US personnel deployed to Vietnam</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265,000 women served during the Vietnam War era</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11,000 women were stationed in Vietnam</a:t>
            </a:r>
          </a:p>
          <a:p>
            <a:pPr>
              <a:lnSpc>
                <a:spcPct val="90000"/>
              </a:lnSpc>
              <a:spcBef>
                <a:spcPts val="1000"/>
              </a:spcBef>
              <a:buClr>
                <a:schemeClr val="accent1"/>
              </a:buClr>
              <a:buSzPct val="80000"/>
            </a:pPr>
            <a:endParaRPr lang="en-US" sz="3300" dirty="0"/>
          </a:p>
          <a:p>
            <a:pPr>
              <a:lnSpc>
                <a:spcPct val="90000"/>
              </a:lnSpc>
              <a:spcBef>
                <a:spcPts val="1000"/>
              </a:spcBef>
              <a:buClr>
                <a:schemeClr val="accent1"/>
              </a:buClr>
              <a:buSzPct val="80000"/>
              <a:buFont typeface="Wingdings 3" charset="2"/>
              <a:buChar char=""/>
            </a:pPr>
            <a:r>
              <a:rPr lang="en-US" sz="3300" dirty="0"/>
              <a:t>90% of women who served were nurses</a:t>
            </a:r>
          </a:p>
          <a:p>
            <a:pPr>
              <a:lnSpc>
                <a:spcPct val="90000"/>
              </a:lnSpc>
              <a:spcBef>
                <a:spcPts val="1000"/>
              </a:spcBef>
              <a:buClr>
                <a:schemeClr val="accent1"/>
              </a:buClr>
              <a:buSzPct val="80000"/>
            </a:pPr>
            <a:endParaRPr lang="en-US" sz="3300" dirty="0"/>
          </a:p>
          <a:p>
            <a:pPr>
              <a:lnSpc>
                <a:spcPct val="90000"/>
              </a:lnSpc>
              <a:spcBef>
                <a:spcPts val="1000"/>
              </a:spcBef>
              <a:buClr>
                <a:schemeClr val="accent1"/>
              </a:buClr>
              <a:buSzPct val="80000"/>
              <a:buFont typeface="Wingdings 3" charset="2"/>
              <a:buChar char=""/>
            </a:pPr>
            <a:r>
              <a:rPr lang="en-US" sz="3300" dirty="0"/>
              <a:t>Army Nurse Corps arrived in Vietnam as early as 1956</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8 American military women were killed the Vietnam War </a:t>
            </a:r>
          </a:p>
          <a:p>
            <a:pPr>
              <a:lnSpc>
                <a:spcPct val="90000"/>
              </a:lnSpc>
              <a:spcBef>
                <a:spcPts val="1000"/>
              </a:spcBef>
              <a:buClr>
                <a:schemeClr val="accent1"/>
              </a:buClr>
              <a:buSzPct val="80000"/>
              <a:buFont typeface="Wingdings 3" charset="2"/>
              <a:buChar char=""/>
            </a:pPr>
            <a:r>
              <a:rPr lang="en-US" sz="3300" dirty="0"/>
              <a:t>(7 nurses)</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59 civilian women were killed the Vietnam War</a:t>
            </a:r>
          </a:p>
          <a:p>
            <a:pPr>
              <a:lnSpc>
                <a:spcPct val="90000"/>
              </a:lnSpc>
              <a:spcBef>
                <a:spcPts val="1000"/>
              </a:spcBef>
              <a:buClr>
                <a:schemeClr val="accent1"/>
              </a:buClr>
              <a:buSzPct val="80000"/>
              <a:buFont typeface="Wingdings 3" charset="2"/>
              <a:buChar char=""/>
            </a:pPr>
            <a:endParaRPr lang="en-US" sz="1400" dirty="0"/>
          </a:p>
          <a:p>
            <a:pPr>
              <a:lnSpc>
                <a:spcPct val="90000"/>
              </a:lnSpc>
              <a:spcBef>
                <a:spcPts val="1000"/>
              </a:spcBef>
              <a:buClr>
                <a:schemeClr val="accent1"/>
              </a:buClr>
              <a:buSzPct val="80000"/>
              <a:buFont typeface="Wingdings 3" charset="2"/>
              <a:buChar char=""/>
            </a:pPr>
            <a:r>
              <a:rPr lang="en-US" sz="2500" dirty="0">
                <a:hlinkClick r:id="rId3"/>
              </a:rPr>
              <a:t>https://blogs.va.gov/VAntage/86001/women-veterans-bravely-served-vietnam-war/</a:t>
            </a:r>
            <a:endParaRPr lang="en-US" sz="2500" dirty="0"/>
          </a:p>
          <a:p>
            <a:pPr>
              <a:lnSpc>
                <a:spcPct val="90000"/>
              </a:lnSpc>
              <a:spcBef>
                <a:spcPts val="1000"/>
              </a:spcBef>
              <a:buClr>
                <a:schemeClr val="accent1"/>
              </a:buClr>
              <a:buSzPct val="80000"/>
            </a:pPr>
            <a:br>
              <a:rPr lang="en-US" sz="1400" dirty="0"/>
            </a:br>
            <a:endParaRPr lang="en-US" sz="1400" dirty="0"/>
          </a:p>
        </p:txBody>
      </p:sp>
      <p:cxnSp>
        <p:nvCxnSpPr>
          <p:cNvPr id="27" name="Straight Connector 26">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accent1">
                <a:lumMod val="75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5462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1C9A18-583F-5547-B0E9-8D81961A7718}"/>
              </a:ext>
            </a:extLst>
          </p:cNvPr>
          <p:cNvSpPr/>
          <p:nvPr/>
        </p:nvSpPr>
        <p:spPr>
          <a:xfrm>
            <a:off x="196769" y="6124447"/>
            <a:ext cx="7755039" cy="769441"/>
          </a:xfrm>
          <a:prstGeom prst="rect">
            <a:avLst/>
          </a:prstGeom>
        </p:spPr>
        <p:txBody>
          <a:bodyPr wrap="square">
            <a:spAutoFit/>
          </a:bodyPr>
          <a:lstStyle/>
          <a:p>
            <a:r>
              <a:rPr lang="en-US" sz="1400" b="1" dirty="0">
                <a:solidFill>
                  <a:srgbClr val="FF0000"/>
                </a:solidFill>
              </a:rPr>
              <a:t>Read more about the WAC in Vietnam:</a:t>
            </a:r>
          </a:p>
          <a:p>
            <a:r>
              <a:rPr lang="en-US" sz="1200" dirty="0">
                <a:hlinkClick r:id="rId2"/>
              </a:rPr>
              <a:t>http://www.vietnamwomensmemorial.org/pdf/bmorden.pdf</a:t>
            </a:r>
            <a:endParaRPr lang="en-US" sz="1200" dirty="0"/>
          </a:p>
          <a:p>
            <a:endParaRPr lang="en-US" dirty="0"/>
          </a:p>
        </p:txBody>
      </p:sp>
      <p:sp>
        <p:nvSpPr>
          <p:cNvPr id="4" name="Title 3">
            <a:extLst>
              <a:ext uri="{FF2B5EF4-FFF2-40B4-BE49-F238E27FC236}">
                <a16:creationId xmlns:a16="http://schemas.microsoft.com/office/drawing/2014/main" id="{27EB0DA5-CA0B-6C49-B1C2-57818B65B332}"/>
              </a:ext>
            </a:extLst>
          </p:cNvPr>
          <p:cNvSpPr>
            <a:spLocks noGrp="1"/>
          </p:cNvSpPr>
          <p:nvPr>
            <p:ph type="title" idx="4294967295"/>
          </p:nvPr>
        </p:nvSpPr>
        <p:spPr>
          <a:xfrm>
            <a:off x="196769" y="299041"/>
            <a:ext cx="10926501" cy="703262"/>
          </a:xfrm>
        </p:spPr>
        <p:txBody>
          <a:bodyPr/>
          <a:lstStyle/>
          <a:p>
            <a:r>
              <a:rPr lang="en-US" b="1" dirty="0">
                <a:solidFill>
                  <a:srgbClr val="FF0000"/>
                </a:solidFill>
              </a:rPr>
              <a:t>The Women’s Army Corps (WAC) in Vietnam</a:t>
            </a:r>
          </a:p>
        </p:txBody>
      </p:sp>
      <p:pic>
        <p:nvPicPr>
          <p:cNvPr id="5" name="Picture 4">
            <a:extLst>
              <a:ext uri="{FF2B5EF4-FFF2-40B4-BE49-F238E27FC236}">
                <a16:creationId xmlns:a16="http://schemas.microsoft.com/office/drawing/2014/main" id="{034F8E08-00E3-1F4D-8703-66D1223FBD50}"/>
              </a:ext>
            </a:extLst>
          </p:cNvPr>
          <p:cNvPicPr>
            <a:picLocks noChangeAspect="1"/>
          </p:cNvPicPr>
          <p:nvPr/>
        </p:nvPicPr>
        <p:blipFill>
          <a:blip r:embed="rId3"/>
          <a:stretch>
            <a:fillRect/>
          </a:stretch>
        </p:blipFill>
        <p:spPr>
          <a:xfrm>
            <a:off x="324090" y="1141772"/>
            <a:ext cx="5574833" cy="4032112"/>
          </a:xfrm>
          <a:prstGeom prst="rect">
            <a:avLst/>
          </a:prstGeom>
        </p:spPr>
      </p:pic>
      <p:sp>
        <p:nvSpPr>
          <p:cNvPr id="6" name="Rectangle 5">
            <a:extLst>
              <a:ext uri="{FF2B5EF4-FFF2-40B4-BE49-F238E27FC236}">
                <a16:creationId xmlns:a16="http://schemas.microsoft.com/office/drawing/2014/main" id="{0DEA0096-E0B6-BB45-A249-FED1318C1792}"/>
              </a:ext>
            </a:extLst>
          </p:cNvPr>
          <p:cNvSpPr/>
          <p:nvPr/>
        </p:nvSpPr>
        <p:spPr>
          <a:xfrm>
            <a:off x="196769" y="5823860"/>
            <a:ext cx="3923819" cy="584775"/>
          </a:xfrm>
          <a:prstGeom prst="rect">
            <a:avLst/>
          </a:prstGeom>
        </p:spPr>
        <p:txBody>
          <a:bodyPr wrap="square">
            <a:spAutoFit/>
          </a:bodyPr>
          <a:lstStyle/>
          <a:p>
            <a:r>
              <a:rPr lang="en-US" sz="1400" dirty="0">
                <a:hlinkClick r:id="rId4"/>
              </a:rPr>
              <a:t>https://www.army.mil/women/history/</a:t>
            </a:r>
            <a:endParaRPr lang="en-US" sz="1400" dirty="0"/>
          </a:p>
          <a:p>
            <a:endParaRPr lang="en-US" dirty="0"/>
          </a:p>
        </p:txBody>
      </p:sp>
      <p:sp>
        <p:nvSpPr>
          <p:cNvPr id="7" name="TextBox 6">
            <a:extLst>
              <a:ext uri="{FF2B5EF4-FFF2-40B4-BE49-F238E27FC236}">
                <a16:creationId xmlns:a16="http://schemas.microsoft.com/office/drawing/2014/main" id="{969513DB-A644-D547-9C9D-749D50AB234F}"/>
              </a:ext>
            </a:extLst>
          </p:cNvPr>
          <p:cNvSpPr txBox="1"/>
          <p:nvPr/>
        </p:nvSpPr>
        <p:spPr>
          <a:xfrm>
            <a:off x="196769" y="5204935"/>
            <a:ext cx="5036439" cy="646331"/>
          </a:xfrm>
          <a:prstGeom prst="rect">
            <a:avLst/>
          </a:prstGeom>
          <a:noFill/>
        </p:spPr>
        <p:txBody>
          <a:bodyPr wrap="square" rtlCol="0">
            <a:spAutoFit/>
          </a:bodyPr>
          <a:lstStyle/>
          <a:p>
            <a:r>
              <a:rPr lang="en-US" dirty="0"/>
              <a:t>WAC officer training Vietnamese women soldiers, 1965</a:t>
            </a:r>
          </a:p>
        </p:txBody>
      </p:sp>
      <p:pic>
        <p:nvPicPr>
          <p:cNvPr id="8" name="Picture 7">
            <a:extLst>
              <a:ext uri="{FF2B5EF4-FFF2-40B4-BE49-F238E27FC236}">
                <a16:creationId xmlns:a16="http://schemas.microsoft.com/office/drawing/2014/main" id="{049B272C-2463-364A-9415-D50171BAF7A9}"/>
              </a:ext>
            </a:extLst>
          </p:cNvPr>
          <p:cNvPicPr>
            <a:picLocks noChangeAspect="1"/>
          </p:cNvPicPr>
          <p:nvPr/>
        </p:nvPicPr>
        <p:blipFill>
          <a:blip r:embed="rId5"/>
          <a:stretch>
            <a:fillRect/>
          </a:stretch>
        </p:blipFill>
        <p:spPr>
          <a:xfrm>
            <a:off x="6096000" y="1141772"/>
            <a:ext cx="5104435" cy="4050483"/>
          </a:xfrm>
          <a:prstGeom prst="rect">
            <a:avLst/>
          </a:prstGeom>
        </p:spPr>
      </p:pic>
      <p:sp>
        <p:nvSpPr>
          <p:cNvPr id="9" name="Rectangle 8">
            <a:extLst>
              <a:ext uri="{FF2B5EF4-FFF2-40B4-BE49-F238E27FC236}">
                <a16:creationId xmlns:a16="http://schemas.microsoft.com/office/drawing/2014/main" id="{83ACC1E1-D902-154B-B6E0-6EE617BD318B}"/>
              </a:ext>
            </a:extLst>
          </p:cNvPr>
          <p:cNvSpPr/>
          <p:nvPr/>
        </p:nvSpPr>
        <p:spPr>
          <a:xfrm>
            <a:off x="5804899" y="5258337"/>
            <a:ext cx="6299394" cy="1908215"/>
          </a:xfrm>
          <a:prstGeom prst="rect">
            <a:avLst/>
          </a:prstGeom>
        </p:spPr>
        <p:txBody>
          <a:bodyPr wrap="square">
            <a:spAutoFit/>
          </a:bodyPr>
          <a:lstStyle/>
          <a:p>
            <a:r>
              <a:rPr lang="en-GB" sz="1600" dirty="0"/>
              <a:t>MAJ. KATHLEEN 1. WILKES AND SGT. 1ST CL. BETTY L. ADAMS, the first WAC military advisors in Vietnam, observe the issue of uniforms to members of the Women's Armed Forces Corps, Republic of Vietnam, 9 March 1965.</a:t>
            </a:r>
          </a:p>
          <a:p>
            <a:r>
              <a:rPr lang="en-GB" sz="1200" dirty="0">
                <a:hlinkClick r:id="rId6"/>
              </a:rPr>
              <a:t>http://webdoc.sub.gwdg.de/ebook/p/2005/CMH_2/www.army.mil/cmh-pg/books/wac/chapter9.htm</a:t>
            </a:r>
            <a:endParaRPr lang="en-GB" sz="1200" dirty="0"/>
          </a:p>
          <a:p>
            <a:endParaRPr lang="en-GB" sz="1200" dirty="0"/>
          </a:p>
          <a:p>
            <a:r>
              <a:rPr lang="en-GB" dirty="0"/>
              <a:t> </a:t>
            </a:r>
            <a:endParaRPr lang="en-US" dirty="0"/>
          </a:p>
        </p:txBody>
      </p:sp>
    </p:spTree>
    <p:extLst>
      <p:ext uri="{BB962C8B-B14F-4D97-AF65-F5344CB8AC3E}">
        <p14:creationId xmlns:p14="http://schemas.microsoft.com/office/powerpoint/2010/main" val="29065013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{11257C38-3E1F-014A-ACD4-5F79A669699A}tf10001076</Template>
  <TotalTime>4624</TotalTime>
  <Words>2473</Words>
  <Application>Microsoft Macintosh PowerPoint</Application>
  <PresentationFormat>Widescreen</PresentationFormat>
  <Paragraphs>207</Paragraphs>
  <Slides>27</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27</vt:i4>
      </vt:variant>
    </vt:vector>
  </HeadingPairs>
  <TitlesOfParts>
    <vt:vector size="39" baseType="lpstr">
      <vt:lpstr>Arial</vt:lpstr>
      <vt:lpstr>Century Gothic</vt:lpstr>
      <vt:lpstr>Constantia</vt:lpstr>
      <vt:lpstr>Garamond</vt:lpstr>
      <vt:lpstr>Helvetica</vt:lpstr>
      <vt:lpstr>Helvetica Neue</vt:lpstr>
      <vt:lpstr>inherit</vt:lpstr>
      <vt:lpstr>nyt-cheltenham</vt:lpstr>
      <vt:lpstr>nyt-imperial</vt:lpstr>
      <vt:lpstr>PT Serif</vt:lpstr>
      <vt:lpstr>Wingdings 3</vt:lpstr>
      <vt:lpstr>Ion Boardroom</vt:lpstr>
      <vt:lpstr>Gender, sex and service in Vietnam</vt:lpstr>
      <vt:lpstr>The American war in Vietnam</vt:lpstr>
      <vt:lpstr>PowerPoint Presentation</vt:lpstr>
      <vt:lpstr>PowerPoint Presentation</vt:lpstr>
      <vt:lpstr>PowerPoint Presentation</vt:lpstr>
      <vt:lpstr>PowerPoint Presentation</vt:lpstr>
      <vt:lpstr>American military service in Vietnam</vt:lpstr>
      <vt:lpstr>Facts and Figures from the US Veterans Administration</vt:lpstr>
      <vt:lpstr>The Women’s Army Corps (WAC) in Vietnam</vt:lpstr>
      <vt:lpstr>The Army Nurse Corps</vt:lpstr>
      <vt:lpstr>A brief history of military nursing</vt:lpstr>
      <vt:lpstr>The Army Nurse: Soldier of Mercy (1965)</vt:lpstr>
      <vt:lpstr>Women’s motivations  for enlistment</vt:lpstr>
      <vt:lpstr>PowerPoint Presentation</vt:lpstr>
      <vt:lpstr>A gendered division of labour in the ANC </vt:lpstr>
      <vt:lpstr>PowerPoint Presentation</vt:lpstr>
      <vt:lpstr>The symbolic/morale function of female nurses  </vt:lpstr>
      <vt:lpstr>PowerPoint Presentation</vt:lpstr>
      <vt:lpstr>PowerPoint Presentation</vt:lpstr>
      <vt:lpstr>PowerPoint Presentation</vt:lpstr>
      <vt:lpstr>Emotional caretaking as women’s work  </vt:lpstr>
      <vt:lpstr>PowerPoint Presentation</vt:lpstr>
      <vt:lpstr>PowerPoint Presentation</vt:lpstr>
      <vt:lpstr>Postwar recuperation  </vt:lpstr>
      <vt:lpstr>Casualties of war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sex and service in Vietnam</dc:title>
  <dc:creator>Microsoft Office User</dc:creator>
  <cp:lastModifiedBy>Carruthers, Susan</cp:lastModifiedBy>
  <cp:revision>35</cp:revision>
  <dcterms:created xsi:type="dcterms:W3CDTF">2020-01-24T11:12:54Z</dcterms:created>
  <dcterms:modified xsi:type="dcterms:W3CDTF">2026-01-30T10:56:49Z</dcterms:modified>
</cp:coreProperties>
</file>