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6" r:id="rId3"/>
    <p:sldId id="279" r:id="rId4"/>
    <p:sldId id="280" r:id="rId5"/>
    <p:sldId id="281" r:id="rId6"/>
    <p:sldId id="260" r:id="rId7"/>
    <p:sldId id="258" r:id="rId8"/>
    <p:sldId id="259" r:id="rId9"/>
    <p:sldId id="263" r:id="rId10"/>
    <p:sldId id="262" r:id="rId11"/>
    <p:sldId id="274" r:id="rId12"/>
    <p:sldId id="273" r:id="rId13"/>
    <p:sldId id="275" r:id="rId14"/>
    <p:sldId id="267" r:id="rId15"/>
    <p:sldId id="265" r:id="rId16"/>
    <p:sldId id="264" r:id="rId17"/>
    <p:sldId id="272" r:id="rId18"/>
    <p:sldId id="270" r:id="rId19"/>
    <p:sldId id="271" r:id="rId20"/>
    <p:sldId id="278" r:id="rId21"/>
    <p:sldId id="282" r:id="rId22"/>
    <p:sldId id="269" r:id="rId23"/>
    <p:sldId id="28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17"/>
    <p:restoredTop sz="94670"/>
  </p:normalViewPr>
  <p:slideViewPr>
    <p:cSldViewPr snapToGrid="0" snapToObjects="1">
      <p:cViewPr varScale="1">
        <p:scale>
          <a:sx n="116" d="100"/>
          <a:sy n="116" d="100"/>
        </p:scale>
        <p:origin x="208"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Slide Number Placeholder 5"/>
          <p:cNvSpPr>
            <a:spLocks noGrp="1"/>
          </p:cNvSpPr>
          <p:nvPr>
            <p:ph type="sldNum" sz="quarter" idx="12"/>
          </p:nvPr>
        </p:nvSpPr>
        <p:spPr>
          <a:xfrm>
            <a:off x="10352540" y="295729"/>
            <a:ext cx="838199" cy="767687"/>
          </a:xfrm>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1250966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753C381-7460-944A-AF94-224D7B5D673F}" type="datetimeFigureOut">
              <a:rPr lang="en-US" smtClean="0"/>
              <a:t>2/3/26</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59978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1588804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200434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3117570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753C381-7460-944A-AF94-224D7B5D673F}" type="datetimeFigureOut">
              <a:rPr lang="en-US" smtClean="0"/>
              <a:t>2/3/26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3203253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753C381-7460-944A-AF94-224D7B5D673F}" type="datetimeFigureOut">
              <a:rPr lang="en-US" smtClean="0"/>
              <a:t>2/3/26</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843135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3517707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24338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643293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753C381-7460-944A-AF94-224D7B5D673F}" type="datetimeFigureOut">
              <a:rPr lang="en-US" smtClean="0"/>
              <a:t>2/3/26</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304987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753C381-7460-944A-AF94-224D7B5D673F}" type="datetimeFigureOut">
              <a:rPr lang="en-US" smtClean="0"/>
              <a:t>2/3/26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567215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53C381-7460-944A-AF94-224D7B5D673F}" type="datetimeFigureOut">
              <a:rPr lang="en-US" smtClean="0"/>
              <a:t>2/3/26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473334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53C381-7460-944A-AF94-224D7B5D673F}" type="datetimeFigureOut">
              <a:rPr lang="en-US" smtClean="0"/>
              <a:t>2/3/26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128233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3C381-7460-944A-AF94-224D7B5D673F}" type="datetimeFigureOut">
              <a:rPr lang="en-US" smtClean="0"/>
              <a:t>2/3/26</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Slide Number Placeholder 3"/>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2641361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753C381-7460-944A-AF94-224D7B5D673F}" type="datetimeFigureOut">
              <a:rPr lang="en-US" smtClean="0"/>
              <a:t>2/3/26</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161507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753C381-7460-944A-AF94-224D7B5D673F}" type="datetimeFigureOut">
              <a:rPr lang="en-US" smtClean="0"/>
              <a:t>2/3/26</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4C7C98A-7A4D-7A45-B8E8-2595B66765BC}" type="slidenum">
              <a:rPr lang="en-US" smtClean="0"/>
              <a:t>‹#›</a:t>
            </a:fld>
            <a:endParaRPr lang="en-US"/>
          </a:p>
        </p:txBody>
      </p:sp>
    </p:spTree>
    <p:extLst>
      <p:ext uri="{BB962C8B-B14F-4D97-AF65-F5344CB8AC3E}">
        <p14:creationId xmlns:p14="http://schemas.microsoft.com/office/powerpoint/2010/main" val="1617885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0753C381-7460-944A-AF94-224D7B5D673F}" type="datetimeFigureOut">
              <a:rPr lang="en-US" smtClean="0"/>
              <a:t>2/3/26</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4C7C98A-7A4D-7A45-B8E8-2595B66765BC}" type="slidenum">
              <a:rPr lang="en-US" smtClean="0"/>
              <a:t>‹#›</a:t>
            </a:fld>
            <a:endParaRPr lang="en-US"/>
          </a:p>
        </p:txBody>
      </p:sp>
    </p:spTree>
    <p:extLst>
      <p:ext uri="{BB962C8B-B14F-4D97-AF65-F5344CB8AC3E}">
        <p14:creationId xmlns:p14="http://schemas.microsoft.com/office/powerpoint/2010/main" val="4201976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hyperlink" Target="https://www.youtube.com/watch?v=ms9pxvEbILs" TargetMode="External"/><Relationship Id="rId1" Type="http://schemas.openxmlformats.org/officeDocument/2006/relationships/slideLayout" Target="../slideLayouts/slideLayout7.xml"/><Relationship Id="rId5" Type="http://schemas.openxmlformats.org/officeDocument/2006/relationships/image" Target="../media/image14.tiff"/><Relationship Id="rId4" Type="http://schemas.openxmlformats.org/officeDocument/2006/relationships/image" Target="../media/image13.tiff"/></Relationships>
</file>

<file path=ppt/slides/_rels/slide11.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tiff"/></Relationships>
</file>

<file path=ppt/slides/_rels/slide12.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hyperlink" Target="https://www.youtube.com/watch?v=APxLwA7vx0w" TargetMode="External"/><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13.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tiff"/><Relationship Id="rId1" Type="http://schemas.openxmlformats.org/officeDocument/2006/relationships/slideLayout" Target="../slideLayouts/slideLayout7.xml"/><Relationship Id="rId4" Type="http://schemas.openxmlformats.org/officeDocument/2006/relationships/hyperlink" Target="https://www.americasarmy.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2.ed.gov/policy/elsec/leg/esea02/pg112.html" TargetMode="External"/><Relationship Id="rId7" Type="http://schemas.openxmlformats.org/officeDocument/2006/relationships/hyperlink" Target="https://www.themainewire.com/2013/07/maine-dems-stand-military-recruiters/" TargetMode="External"/><Relationship Id="rId2" Type="http://schemas.openxmlformats.org/officeDocument/2006/relationships/hyperlink" Target="https://www.politico.com/story/2012/01/us-military-draft-ends-jan-27-1973-072085" TargetMode="External"/><Relationship Id="rId1" Type="http://schemas.openxmlformats.org/officeDocument/2006/relationships/slideLayout" Target="../slideLayouts/slideLayout7.xml"/><Relationship Id="rId6" Type="http://schemas.openxmlformats.org/officeDocument/2006/relationships/image" Target="../media/image22.tiff"/><Relationship Id="rId5" Type="http://schemas.openxmlformats.org/officeDocument/2006/relationships/hyperlink" Target="https://www.washingtonexaminer.com/policy/defense-national-security/pentagon-complains-about-the-1-100-us-high-schools-that-ban-military-recruiters" TargetMode="External"/><Relationship Id="rId4" Type="http://schemas.openxmlformats.org/officeDocument/2006/relationships/hyperlink" Target="https://www.teenvogue.com/story/the-military-targets-youth-for-recruitmen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stripes.com/news/uncle-sam-wants-you-to-play-video-games-for-the-us-army-1.555885" TargetMode="External"/><Relationship Id="rId2" Type="http://schemas.openxmlformats.org/officeDocument/2006/relationships/image" Target="../media/image23.tiff"/><Relationship Id="rId1" Type="http://schemas.openxmlformats.org/officeDocument/2006/relationships/slideLayout" Target="../slideLayouts/slideLayout7.xml"/><Relationship Id="rId5" Type="http://schemas.openxmlformats.org/officeDocument/2006/relationships/hyperlink" Target="https://www.stripes.com/reporters/2.2248?author=Chad_Garland" TargetMode="External"/><Relationship Id="rId4" Type="http://schemas.openxmlformats.org/officeDocument/2006/relationships/hyperlink" Target="https://www.stripes.com/news/army/army-misses-2018-recruiting-goal-which-hasn-t-happened-since-2005-1.54858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nbcnews.com/id/wbna15197720"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SDggg8G9B7o&amp;list=RDSDggg8G9B7o&amp;start_radio=1" TargetMode="External"/><Relationship Id="rId2" Type="http://schemas.openxmlformats.org/officeDocument/2006/relationships/image" Target="../media/image25.tiff"/><Relationship Id="rId1" Type="http://schemas.openxmlformats.org/officeDocument/2006/relationships/slideLayout" Target="../slideLayouts/slideLayout7.xml"/><Relationship Id="rId5" Type="http://schemas.openxmlformats.org/officeDocument/2006/relationships/image" Target="../media/image26.tiff"/><Relationship Id="rId4" Type="http://schemas.openxmlformats.org/officeDocument/2006/relationships/hyperlink" Target="https://www.motherjones.com/media/2017/05/army-ads-recruitment-advertisements-draft-seventie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abcnews.go.com/Politics/armys-recruiting-ads-focus-combat-roles/story?id=66893818" TargetMode="External"/><Relationship Id="rId2" Type="http://schemas.openxmlformats.org/officeDocument/2006/relationships/image" Target="../media/image27.tiff"/><Relationship Id="rId1" Type="http://schemas.openxmlformats.org/officeDocument/2006/relationships/slideLayout" Target="../slideLayouts/slideLayout7.xml"/><Relationship Id="rId4" Type="http://schemas.openxmlformats.org/officeDocument/2006/relationships/image" Target="../media/image2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www.armytimes.com/news/your-army/2021/05/20/comment-section-removed-from-army-recruiting-ad-featuring-soldier-with-two-moms/" TargetMode="External"/><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hyperlink" Target="https://youtu.be/MIYGFSONKb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youtube.com/watch?v=nM-wp4oJ2LY" TargetMode="External"/><Relationship Id="rId1" Type="http://schemas.openxmlformats.org/officeDocument/2006/relationships/slideLayout" Target="../slideLayouts/slideLayout7.xml"/><Relationship Id="rId4" Type="http://schemas.openxmlformats.org/officeDocument/2006/relationships/hyperlink" Target="https://www.war.gov/Multimedia/Experience/365-Days-of-Peace-Through-Strength/"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nytimes.com/2020/01/10/us/military-enlistment.html" TargetMode="External"/><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s://www.csmonitor.com/USA/Military/2025/0811/military-recruiting-trump-defense"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Mark_Satin"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en.wikipedia.org/wiki/Draft_evasion_in_the_Vietnam_War#/media/File:Draft_dodgers_being_counseled_1967.jpg" TargetMode="External"/><Relationship Id="rId5" Type="http://schemas.openxmlformats.org/officeDocument/2006/relationships/hyperlink" Target="https://en.wikipedia.org/wiki/Toronto" TargetMode="External"/><Relationship Id="rId4" Type="http://schemas.openxmlformats.org/officeDocument/2006/relationships/hyperlink" Target="https://en.wikipedia.org/wiki/Spadina_Avenu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64VULejzNhc" TargetMode="External"/><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hyperlink" Target="https://www.history.com/news/drug-use-in-vietnam" TargetMode="Externa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digitalcommons.lasalle.edu/military_advertisements_visual_history/"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history.army.mil/books/DAHSUM/1979/ch05.htm" TargetMode="External"/><Relationship Id="rId2" Type="http://schemas.openxmlformats.org/officeDocument/2006/relationships/hyperlink" Target="https://www.youtube.com/watch?v=0uO6K2_sNIY&amp;list=PL2443E24C4672D3FA&amp;index=23&amp;t=0s" TargetMode="External"/><Relationship Id="rId1" Type="http://schemas.openxmlformats.org/officeDocument/2006/relationships/slideLayout" Target="../slideLayouts/slideLayout7.xml"/><Relationship Id="rId4"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27CA0-9964-BC47-9312-85D76BB084FA}"/>
              </a:ext>
            </a:extLst>
          </p:cNvPr>
          <p:cNvSpPr>
            <a:spLocks noGrp="1"/>
          </p:cNvSpPr>
          <p:nvPr>
            <p:ph type="ctrTitle"/>
          </p:nvPr>
        </p:nvSpPr>
        <p:spPr>
          <a:xfrm>
            <a:off x="1154955" y="2099733"/>
            <a:ext cx="8825658" cy="2493288"/>
          </a:xfrm>
        </p:spPr>
        <p:txBody>
          <a:bodyPr/>
          <a:lstStyle/>
          <a:p>
            <a:r>
              <a:rPr lang="en-US" dirty="0"/>
              <a:t>Gendered appeals</a:t>
            </a:r>
          </a:p>
        </p:txBody>
      </p:sp>
      <p:sp>
        <p:nvSpPr>
          <p:cNvPr id="3" name="Subtitle 2">
            <a:extLst>
              <a:ext uri="{FF2B5EF4-FFF2-40B4-BE49-F238E27FC236}">
                <a16:creationId xmlns:a16="http://schemas.microsoft.com/office/drawing/2014/main" id="{939BE636-AC56-5C4D-8ACC-0E2661A587AC}"/>
              </a:ext>
            </a:extLst>
          </p:cNvPr>
          <p:cNvSpPr>
            <a:spLocks noGrp="1"/>
          </p:cNvSpPr>
          <p:nvPr>
            <p:ph type="subTitle" idx="1"/>
          </p:nvPr>
        </p:nvSpPr>
        <p:spPr>
          <a:xfrm>
            <a:off x="1154955" y="4777379"/>
            <a:ext cx="10017542" cy="1045351"/>
          </a:xfrm>
        </p:spPr>
        <p:txBody>
          <a:bodyPr>
            <a:normAutofit fontScale="62500" lnSpcReduction="20000"/>
          </a:bodyPr>
          <a:lstStyle/>
          <a:p>
            <a:r>
              <a:rPr lang="en-US" sz="3600" b="1" dirty="0"/>
              <a:t>Military recruitment in the all-volunteer era (1973 to today)</a:t>
            </a:r>
          </a:p>
          <a:p>
            <a:r>
              <a:rPr lang="en-US" sz="2900" b="1" dirty="0"/>
              <a:t>HI2C6	Week 5</a:t>
            </a:r>
          </a:p>
        </p:txBody>
      </p:sp>
    </p:spTree>
    <p:extLst>
      <p:ext uri="{BB962C8B-B14F-4D97-AF65-F5344CB8AC3E}">
        <p14:creationId xmlns:p14="http://schemas.microsoft.com/office/powerpoint/2010/main" val="1995869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AAE0B-FF8E-A14C-8CEE-9B392AC5F115}"/>
              </a:ext>
            </a:extLst>
          </p:cNvPr>
          <p:cNvSpPr>
            <a:spLocks noGrp="1"/>
          </p:cNvSpPr>
          <p:nvPr>
            <p:ph type="title" idx="4294967295"/>
          </p:nvPr>
        </p:nvSpPr>
        <p:spPr>
          <a:xfrm>
            <a:off x="0" y="60914"/>
            <a:ext cx="8761413" cy="706438"/>
          </a:xfrm>
        </p:spPr>
        <p:txBody>
          <a:bodyPr/>
          <a:lstStyle/>
          <a:p>
            <a:r>
              <a:rPr lang="en-US" b="1" dirty="0">
                <a:solidFill>
                  <a:srgbClr val="FF0000"/>
                </a:solidFill>
              </a:rPr>
              <a:t>“Be All You Can Be” (1980-2001)</a:t>
            </a:r>
          </a:p>
        </p:txBody>
      </p:sp>
      <p:sp>
        <p:nvSpPr>
          <p:cNvPr id="3" name="Rectangle 2">
            <a:extLst>
              <a:ext uri="{FF2B5EF4-FFF2-40B4-BE49-F238E27FC236}">
                <a16:creationId xmlns:a16="http://schemas.microsoft.com/office/drawing/2014/main" id="{BF482B2E-EEBD-B849-B013-9F16951817BC}"/>
              </a:ext>
            </a:extLst>
          </p:cNvPr>
          <p:cNvSpPr/>
          <p:nvPr/>
        </p:nvSpPr>
        <p:spPr>
          <a:xfrm>
            <a:off x="180785" y="859729"/>
            <a:ext cx="5743880" cy="646331"/>
          </a:xfrm>
          <a:prstGeom prst="rect">
            <a:avLst/>
          </a:prstGeom>
        </p:spPr>
        <p:txBody>
          <a:bodyPr wrap="none">
            <a:spAutoFit/>
          </a:bodyPr>
          <a:lstStyle/>
          <a:p>
            <a:r>
              <a:rPr lang="en-US" dirty="0">
                <a:hlinkClick r:id="rId2"/>
              </a:rPr>
              <a:t>https://www.youtube.com/watch?v=ms9pxvEbILs</a:t>
            </a:r>
            <a:endParaRPr lang="en-US" dirty="0"/>
          </a:p>
          <a:p>
            <a:endParaRPr lang="en-US" dirty="0"/>
          </a:p>
        </p:txBody>
      </p:sp>
      <p:pic>
        <p:nvPicPr>
          <p:cNvPr id="5" name="Picture 4">
            <a:extLst>
              <a:ext uri="{FF2B5EF4-FFF2-40B4-BE49-F238E27FC236}">
                <a16:creationId xmlns:a16="http://schemas.microsoft.com/office/drawing/2014/main" id="{45BCDC94-79B6-A240-8038-F7DA36965DB8}"/>
              </a:ext>
            </a:extLst>
          </p:cNvPr>
          <p:cNvPicPr>
            <a:picLocks noChangeAspect="1"/>
          </p:cNvPicPr>
          <p:nvPr/>
        </p:nvPicPr>
        <p:blipFill>
          <a:blip r:embed="rId3"/>
          <a:stretch>
            <a:fillRect/>
          </a:stretch>
        </p:blipFill>
        <p:spPr>
          <a:xfrm>
            <a:off x="7195823" y="767352"/>
            <a:ext cx="4996178" cy="6090648"/>
          </a:xfrm>
          <a:prstGeom prst="rect">
            <a:avLst/>
          </a:prstGeom>
        </p:spPr>
      </p:pic>
      <p:pic>
        <p:nvPicPr>
          <p:cNvPr id="6" name="Picture 5">
            <a:extLst>
              <a:ext uri="{FF2B5EF4-FFF2-40B4-BE49-F238E27FC236}">
                <a16:creationId xmlns:a16="http://schemas.microsoft.com/office/drawing/2014/main" id="{15A4452D-6B77-8742-8F3E-34E946A78AD1}"/>
              </a:ext>
            </a:extLst>
          </p:cNvPr>
          <p:cNvPicPr>
            <a:picLocks noChangeAspect="1"/>
          </p:cNvPicPr>
          <p:nvPr/>
        </p:nvPicPr>
        <p:blipFill>
          <a:blip r:embed="rId4"/>
          <a:stretch>
            <a:fillRect/>
          </a:stretch>
        </p:blipFill>
        <p:spPr>
          <a:xfrm>
            <a:off x="3642694" y="1598437"/>
            <a:ext cx="3229351" cy="4566343"/>
          </a:xfrm>
          <a:prstGeom prst="rect">
            <a:avLst/>
          </a:prstGeom>
        </p:spPr>
      </p:pic>
      <p:pic>
        <p:nvPicPr>
          <p:cNvPr id="7" name="Picture 6">
            <a:extLst>
              <a:ext uri="{FF2B5EF4-FFF2-40B4-BE49-F238E27FC236}">
                <a16:creationId xmlns:a16="http://schemas.microsoft.com/office/drawing/2014/main" id="{741B99AC-A470-254F-B5F3-0E633D00F5E1}"/>
              </a:ext>
            </a:extLst>
          </p:cNvPr>
          <p:cNvPicPr>
            <a:picLocks noChangeAspect="1"/>
          </p:cNvPicPr>
          <p:nvPr/>
        </p:nvPicPr>
        <p:blipFill>
          <a:blip r:embed="rId5"/>
          <a:stretch>
            <a:fillRect/>
          </a:stretch>
        </p:blipFill>
        <p:spPr>
          <a:xfrm>
            <a:off x="180785" y="3390012"/>
            <a:ext cx="3379846" cy="2774768"/>
          </a:xfrm>
          <a:prstGeom prst="rect">
            <a:avLst/>
          </a:prstGeom>
        </p:spPr>
      </p:pic>
      <p:sp>
        <p:nvSpPr>
          <p:cNvPr id="8" name="TextBox 7">
            <a:extLst>
              <a:ext uri="{FF2B5EF4-FFF2-40B4-BE49-F238E27FC236}">
                <a16:creationId xmlns:a16="http://schemas.microsoft.com/office/drawing/2014/main" id="{EF970E1B-6E60-6641-A0B4-05E468528EEA}"/>
              </a:ext>
            </a:extLst>
          </p:cNvPr>
          <p:cNvSpPr txBox="1"/>
          <p:nvPr/>
        </p:nvSpPr>
        <p:spPr>
          <a:xfrm>
            <a:off x="195660" y="1598437"/>
            <a:ext cx="3498073" cy="1323439"/>
          </a:xfrm>
          <a:prstGeom prst="rect">
            <a:avLst/>
          </a:prstGeom>
          <a:noFill/>
        </p:spPr>
        <p:txBody>
          <a:bodyPr wrap="none" rtlCol="0">
            <a:spAutoFit/>
          </a:bodyPr>
          <a:lstStyle/>
          <a:p>
            <a:r>
              <a:rPr lang="en-US" sz="2000" dirty="0"/>
              <a:t>The era of “self-realization”</a:t>
            </a:r>
          </a:p>
          <a:p>
            <a:r>
              <a:rPr lang="en-US" sz="2000" dirty="0"/>
              <a:t>and personal reinvention:</a:t>
            </a:r>
          </a:p>
          <a:p>
            <a:r>
              <a:rPr lang="en-US" sz="2000" dirty="0"/>
              <a:t>from the political to the</a:t>
            </a:r>
          </a:p>
          <a:p>
            <a:r>
              <a:rPr lang="en-US" sz="2000" dirty="0"/>
              <a:t>personal</a:t>
            </a:r>
          </a:p>
        </p:txBody>
      </p:sp>
    </p:spTree>
    <p:extLst>
      <p:ext uri="{BB962C8B-B14F-4D97-AF65-F5344CB8AC3E}">
        <p14:creationId xmlns:p14="http://schemas.microsoft.com/office/powerpoint/2010/main" val="2015876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15D7FC4-E9D4-9A40-87F1-DE7AB77FF1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572000" cy="6858000"/>
          </a:xfrm>
          <a:prstGeom prst="rect">
            <a:avLst/>
          </a:prstGeom>
        </p:spPr>
      </p:pic>
      <p:sp>
        <p:nvSpPr>
          <p:cNvPr id="4" name="TextBox 3">
            <a:extLst>
              <a:ext uri="{FF2B5EF4-FFF2-40B4-BE49-F238E27FC236}">
                <a16:creationId xmlns:a16="http://schemas.microsoft.com/office/drawing/2014/main" id="{5BD5E4B8-CD49-A04C-8D3F-4A2D5001B166}"/>
              </a:ext>
            </a:extLst>
          </p:cNvPr>
          <p:cNvSpPr txBox="1"/>
          <p:nvPr/>
        </p:nvSpPr>
        <p:spPr>
          <a:xfrm>
            <a:off x="4722470" y="64175"/>
            <a:ext cx="6261651" cy="2031325"/>
          </a:xfrm>
          <a:prstGeom prst="rect">
            <a:avLst/>
          </a:prstGeom>
          <a:noFill/>
        </p:spPr>
        <p:txBody>
          <a:bodyPr wrap="none" rtlCol="0">
            <a:spAutoFit/>
          </a:bodyPr>
          <a:lstStyle/>
          <a:p>
            <a:r>
              <a:rPr lang="en-US" b="1" dirty="0">
                <a:solidFill>
                  <a:srgbClr val="FF0000"/>
                </a:solidFill>
              </a:rPr>
              <a:t>2001:</a:t>
            </a:r>
          </a:p>
          <a:p>
            <a:r>
              <a:rPr lang="en-US" dirty="0"/>
              <a:t>A shift in advertising strategy—</a:t>
            </a:r>
          </a:p>
          <a:p>
            <a:r>
              <a:rPr lang="en-US" dirty="0"/>
              <a:t>away from ads predominantly aired during </a:t>
            </a:r>
          </a:p>
          <a:p>
            <a:r>
              <a:rPr lang="en-US" dirty="0"/>
              <a:t>football games towards ads during popular TV dramas</a:t>
            </a:r>
          </a:p>
          <a:p>
            <a:endParaRPr lang="en-US" dirty="0"/>
          </a:p>
          <a:p>
            <a:r>
              <a:rPr lang="en-US" dirty="0"/>
              <a:t>The army also introduces its first Spanish-language TV</a:t>
            </a:r>
          </a:p>
          <a:p>
            <a:r>
              <a:rPr lang="en-US" dirty="0"/>
              <a:t>ads with the slogan, </a:t>
            </a:r>
            <a:r>
              <a:rPr lang="en-US" dirty="0">
                <a:solidFill>
                  <a:srgbClr val="FF0000"/>
                </a:solidFill>
              </a:rPr>
              <a:t>“</a:t>
            </a:r>
            <a:r>
              <a:rPr lang="en-US" dirty="0" err="1">
                <a:solidFill>
                  <a:srgbClr val="FF0000"/>
                </a:solidFill>
              </a:rPr>
              <a:t>Yo</a:t>
            </a:r>
            <a:r>
              <a:rPr lang="en-US" dirty="0">
                <a:solidFill>
                  <a:srgbClr val="FF0000"/>
                </a:solidFill>
              </a:rPr>
              <a:t> Soy El Army” </a:t>
            </a:r>
            <a:r>
              <a:rPr lang="en-US" dirty="0"/>
              <a:t>(I Am the Army)</a:t>
            </a:r>
          </a:p>
        </p:txBody>
      </p:sp>
      <p:pic>
        <p:nvPicPr>
          <p:cNvPr id="5" name="Picture 4">
            <a:extLst>
              <a:ext uri="{FF2B5EF4-FFF2-40B4-BE49-F238E27FC236}">
                <a16:creationId xmlns:a16="http://schemas.microsoft.com/office/drawing/2014/main" id="{25EDEDF4-4596-FC4A-A6DB-8D532CCD9640}"/>
              </a:ext>
            </a:extLst>
          </p:cNvPr>
          <p:cNvPicPr>
            <a:picLocks noChangeAspect="1"/>
          </p:cNvPicPr>
          <p:nvPr/>
        </p:nvPicPr>
        <p:blipFill>
          <a:blip r:embed="rId3"/>
          <a:stretch>
            <a:fillRect/>
          </a:stretch>
        </p:blipFill>
        <p:spPr>
          <a:xfrm>
            <a:off x="4838218" y="3001218"/>
            <a:ext cx="3797782" cy="3797782"/>
          </a:xfrm>
          <a:prstGeom prst="rect">
            <a:avLst/>
          </a:prstGeom>
        </p:spPr>
      </p:pic>
      <p:pic>
        <p:nvPicPr>
          <p:cNvPr id="6" name="Picture 5">
            <a:extLst>
              <a:ext uri="{FF2B5EF4-FFF2-40B4-BE49-F238E27FC236}">
                <a16:creationId xmlns:a16="http://schemas.microsoft.com/office/drawing/2014/main" id="{CB2BE20B-BE9A-5A40-8BD6-114E5FA555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22470" y="2095500"/>
            <a:ext cx="6350000" cy="4762500"/>
          </a:xfrm>
          <a:prstGeom prst="rect">
            <a:avLst/>
          </a:prstGeom>
        </p:spPr>
      </p:pic>
    </p:spTree>
    <p:extLst>
      <p:ext uri="{BB962C8B-B14F-4D97-AF65-F5344CB8AC3E}">
        <p14:creationId xmlns:p14="http://schemas.microsoft.com/office/powerpoint/2010/main" val="256905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2F326-9EA4-9845-938F-F711084DB914}"/>
              </a:ext>
            </a:extLst>
          </p:cNvPr>
          <p:cNvSpPr>
            <a:spLocks noGrp="1"/>
          </p:cNvSpPr>
          <p:nvPr>
            <p:ph type="title" idx="4294967295"/>
          </p:nvPr>
        </p:nvSpPr>
        <p:spPr>
          <a:xfrm>
            <a:off x="613458" y="329581"/>
            <a:ext cx="8761413" cy="708025"/>
          </a:xfrm>
        </p:spPr>
        <p:txBody>
          <a:bodyPr/>
          <a:lstStyle/>
          <a:p>
            <a:r>
              <a:rPr lang="en-US" b="1" dirty="0">
                <a:solidFill>
                  <a:srgbClr val="FF0000"/>
                </a:solidFill>
              </a:rPr>
              <a:t>“An Army of One” </a:t>
            </a:r>
            <a:br>
              <a:rPr lang="en-US" dirty="0">
                <a:solidFill>
                  <a:srgbClr val="FF0000"/>
                </a:solidFill>
              </a:rPr>
            </a:br>
            <a:r>
              <a:rPr lang="en-US" dirty="0">
                <a:solidFill>
                  <a:srgbClr val="FF0000"/>
                </a:solidFill>
              </a:rPr>
              <a:t>(2001-6)</a:t>
            </a:r>
          </a:p>
        </p:txBody>
      </p:sp>
      <p:sp>
        <p:nvSpPr>
          <p:cNvPr id="5" name="Rectangle 4">
            <a:extLst>
              <a:ext uri="{FF2B5EF4-FFF2-40B4-BE49-F238E27FC236}">
                <a16:creationId xmlns:a16="http://schemas.microsoft.com/office/drawing/2014/main" id="{0C44A595-3BCA-4942-BDFC-637D79C5525C}"/>
              </a:ext>
            </a:extLst>
          </p:cNvPr>
          <p:cNvSpPr/>
          <p:nvPr/>
        </p:nvSpPr>
        <p:spPr>
          <a:xfrm>
            <a:off x="5266481" y="6182123"/>
            <a:ext cx="6528122" cy="646331"/>
          </a:xfrm>
          <a:prstGeom prst="rect">
            <a:avLst/>
          </a:prstGeom>
        </p:spPr>
        <p:txBody>
          <a:bodyPr wrap="square">
            <a:spAutoFit/>
          </a:bodyPr>
          <a:lstStyle/>
          <a:p>
            <a:r>
              <a:rPr lang="en-US" dirty="0">
                <a:hlinkClick r:id="rId2"/>
              </a:rPr>
              <a:t>https://www.youtube.com/watch?v=APxLwA7vx0w</a:t>
            </a:r>
            <a:endParaRPr lang="en-US" dirty="0"/>
          </a:p>
          <a:p>
            <a:endParaRPr lang="en-US" dirty="0"/>
          </a:p>
        </p:txBody>
      </p:sp>
      <p:sp>
        <p:nvSpPr>
          <p:cNvPr id="6" name="TextBox 5">
            <a:extLst>
              <a:ext uri="{FF2B5EF4-FFF2-40B4-BE49-F238E27FC236}">
                <a16:creationId xmlns:a16="http://schemas.microsoft.com/office/drawing/2014/main" id="{659B2693-C8C9-584E-8BA4-F5FE70FA5445}"/>
              </a:ext>
            </a:extLst>
          </p:cNvPr>
          <p:cNvSpPr txBox="1"/>
          <p:nvPr/>
        </p:nvSpPr>
        <p:spPr>
          <a:xfrm>
            <a:off x="5266481" y="5812791"/>
            <a:ext cx="4334841" cy="369332"/>
          </a:xfrm>
          <a:prstGeom prst="rect">
            <a:avLst/>
          </a:prstGeom>
          <a:noFill/>
        </p:spPr>
        <p:txBody>
          <a:bodyPr wrap="none" rtlCol="0">
            <a:spAutoFit/>
          </a:bodyPr>
          <a:lstStyle/>
          <a:p>
            <a:r>
              <a:rPr lang="en-US" dirty="0"/>
              <a:t>“An Army of One” commercial (2005)</a:t>
            </a:r>
          </a:p>
        </p:txBody>
      </p:sp>
      <p:pic>
        <p:nvPicPr>
          <p:cNvPr id="7" name="Picture 6">
            <a:extLst>
              <a:ext uri="{FF2B5EF4-FFF2-40B4-BE49-F238E27FC236}">
                <a16:creationId xmlns:a16="http://schemas.microsoft.com/office/drawing/2014/main" id="{13E580CC-A28B-8047-977B-9F4509ABC777}"/>
              </a:ext>
            </a:extLst>
          </p:cNvPr>
          <p:cNvPicPr>
            <a:picLocks noChangeAspect="1"/>
          </p:cNvPicPr>
          <p:nvPr/>
        </p:nvPicPr>
        <p:blipFill>
          <a:blip r:embed="rId3"/>
          <a:stretch>
            <a:fillRect/>
          </a:stretch>
        </p:blipFill>
        <p:spPr>
          <a:xfrm>
            <a:off x="5382618" y="29546"/>
            <a:ext cx="4487903" cy="5783245"/>
          </a:xfrm>
          <a:prstGeom prst="rect">
            <a:avLst/>
          </a:prstGeom>
        </p:spPr>
      </p:pic>
      <p:pic>
        <p:nvPicPr>
          <p:cNvPr id="8" name="Picture 7">
            <a:extLst>
              <a:ext uri="{FF2B5EF4-FFF2-40B4-BE49-F238E27FC236}">
                <a16:creationId xmlns:a16="http://schemas.microsoft.com/office/drawing/2014/main" id="{DD92F2F3-95A6-7B4C-AD76-F2A9B8EADFF0}"/>
              </a:ext>
            </a:extLst>
          </p:cNvPr>
          <p:cNvPicPr>
            <a:picLocks noChangeAspect="1"/>
          </p:cNvPicPr>
          <p:nvPr/>
        </p:nvPicPr>
        <p:blipFill>
          <a:blip r:embed="rId4"/>
          <a:stretch>
            <a:fillRect/>
          </a:stretch>
        </p:blipFill>
        <p:spPr>
          <a:xfrm>
            <a:off x="556220" y="1377386"/>
            <a:ext cx="4131394" cy="5484151"/>
          </a:xfrm>
          <a:prstGeom prst="rect">
            <a:avLst/>
          </a:prstGeom>
        </p:spPr>
      </p:pic>
    </p:spTree>
    <p:extLst>
      <p:ext uri="{BB962C8B-B14F-4D97-AF65-F5344CB8AC3E}">
        <p14:creationId xmlns:p14="http://schemas.microsoft.com/office/powerpoint/2010/main" val="2033284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A9BD15-9A9E-AE4E-AB27-026DF2D659BC}"/>
              </a:ext>
            </a:extLst>
          </p:cNvPr>
          <p:cNvPicPr>
            <a:picLocks noChangeAspect="1"/>
          </p:cNvPicPr>
          <p:nvPr/>
        </p:nvPicPr>
        <p:blipFill>
          <a:blip r:embed="rId2"/>
          <a:stretch>
            <a:fillRect/>
          </a:stretch>
        </p:blipFill>
        <p:spPr>
          <a:xfrm>
            <a:off x="8336505" y="0"/>
            <a:ext cx="3635576" cy="3635576"/>
          </a:xfrm>
          <a:prstGeom prst="rect">
            <a:avLst/>
          </a:prstGeom>
        </p:spPr>
      </p:pic>
      <p:pic>
        <p:nvPicPr>
          <p:cNvPr id="3" name="Picture 2">
            <a:extLst>
              <a:ext uri="{FF2B5EF4-FFF2-40B4-BE49-F238E27FC236}">
                <a16:creationId xmlns:a16="http://schemas.microsoft.com/office/drawing/2014/main" id="{4791E7F6-B320-C848-8640-234625A16D89}"/>
              </a:ext>
            </a:extLst>
          </p:cNvPr>
          <p:cNvPicPr>
            <a:picLocks noChangeAspect="1"/>
          </p:cNvPicPr>
          <p:nvPr/>
        </p:nvPicPr>
        <p:blipFill>
          <a:blip r:embed="rId3"/>
          <a:stretch>
            <a:fillRect/>
          </a:stretch>
        </p:blipFill>
        <p:spPr>
          <a:xfrm>
            <a:off x="98384" y="1474164"/>
            <a:ext cx="7922871" cy="5281914"/>
          </a:xfrm>
          <a:prstGeom prst="rect">
            <a:avLst/>
          </a:prstGeom>
        </p:spPr>
      </p:pic>
      <p:sp>
        <p:nvSpPr>
          <p:cNvPr id="4" name="Title 3">
            <a:extLst>
              <a:ext uri="{FF2B5EF4-FFF2-40B4-BE49-F238E27FC236}">
                <a16:creationId xmlns:a16="http://schemas.microsoft.com/office/drawing/2014/main" id="{79BEED12-791E-B745-A613-7598C22AD05F}"/>
              </a:ext>
            </a:extLst>
          </p:cNvPr>
          <p:cNvSpPr>
            <a:spLocks noGrp="1"/>
          </p:cNvSpPr>
          <p:nvPr>
            <p:ph type="title" idx="4294967295"/>
          </p:nvPr>
        </p:nvSpPr>
        <p:spPr>
          <a:xfrm>
            <a:off x="324091" y="310045"/>
            <a:ext cx="8761413" cy="706437"/>
          </a:xfrm>
        </p:spPr>
        <p:txBody>
          <a:bodyPr/>
          <a:lstStyle/>
          <a:p>
            <a:r>
              <a:rPr lang="en-US" b="1" dirty="0">
                <a:solidFill>
                  <a:srgbClr val="FF0000"/>
                </a:solidFill>
              </a:rPr>
              <a:t>America’s Army (2001- )</a:t>
            </a:r>
          </a:p>
        </p:txBody>
      </p:sp>
      <p:sp>
        <p:nvSpPr>
          <p:cNvPr id="6" name="TextBox 5">
            <a:extLst>
              <a:ext uri="{FF2B5EF4-FFF2-40B4-BE49-F238E27FC236}">
                <a16:creationId xmlns:a16="http://schemas.microsoft.com/office/drawing/2014/main" id="{2161556F-EAD8-A647-AEDF-BE5655D4DC45}"/>
              </a:ext>
            </a:extLst>
          </p:cNvPr>
          <p:cNvSpPr txBox="1"/>
          <p:nvPr/>
        </p:nvSpPr>
        <p:spPr>
          <a:xfrm>
            <a:off x="8336505" y="4218827"/>
            <a:ext cx="4071556" cy="3139321"/>
          </a:xfrm>
          <a:prstGeom prst="rect">
            <a:avLst/>
          </a:prstGeom>
          <a:noFill/>
        </p:spPr>
        <p:txBody>
          <a:bodyPr wrap="square" rtlCol="0">
            <a:spAutoFit/>
          </a:bodyPr>
          <a:lstStyle/>
          <a:p>
            <a:r>
              <a:rPr lang="en-US" dirty="0"/>
              <a:t>The army launches an</a:t>
            </a:r>
          </a:p>
          <a:p>
            <a:r>
              <a:rPr lang="en-US" dirty="0"/>
              <a:t>online first-person </a:t>
            </a:r>
          </a:p>
          <a:p>
            <a:r>
              <a:rPr lang="en-US" dirty="0"/>
              <a:t>shooter video game.</a:t>
            </a:r>
          </a:p>
          <a:p>
            <a:endParaRPr lang="en-US" dirty="0"/>
          </a:p>
          <a:p>
            <a:r>
              <a:rPr lang="en-US" dirty="0"/>
              <a:t>The website links</a:t>
            </a:r>
          </a:p>
          <a:p>
            <a:r>
              <a:rPr lang="en-US" dirty="0"/>
              <a:t>players directly to the </a:t>
            </a:r>
          </a:p>
          <a:p>
            <a:r>
              <a:rPr lang="en-US" dirty="0"/>
              <a:t>army recruitment site.</a:t>
            </a:r>
          </a:p>
          <a:p>
            <a:endParaRPr lang="en-US" dirty="0"/>
          </a:p>
          <a:p>
            <a:r>
              <a:rPr lang="en-US" dirty="0">
                <a:hlinkClick r:id="rId4"/>
              </a:rPr>
              <a:t>https://www.americasarmy.com</a:t>
            </a:r>
            <a:endParaRPr lang="en-US" dirty="0"/>
          </a:p>
          <a:p>
            <a:endParaRPr lang="en-US" dirty="0"/>
          </a:p>
          <a:p>
            <a:endParaRPr lang="en-US" dirty="0"/>
          </a:p>
        </p:txBody>
      </p:sp>
      <p:sp>
        <p:nvSpPr>
          <p:cNvPr id="7" name="TextBox 6">
            <a:extLst>
              <a:ext uri="{FF2B5EF4-FFF2-40B4-BE49-F238E27FC236}">
                <a16:creationId xmlns:a16="http://schemas.microsoft.com/office/drawing/2014/main" id="{068D20E8-F88B-5848-8860-9393324C59EB}"/>
              </a:ext>
            </a:extLst>
          </p:cNvPr>
          <p:cNvSpPr txBox="1"/>
          <p:nvPr/>
        </p:nvSpPr>
        <p:spPr>
          <a:xfrm>
            <a:off x="8252749" y="3710528"/>
            <a:ext cx="3615092" cy="307777"/>
          </a:xfrm>
          <a:prstGeom prst="rect">
            <a:avLst/>
          </a:prstGeom>
          <a:noFill/>
        </p:spPr>
        <p:txBody>
          <a:bodyPr wrap="none" rtlCol="0">
            <a:spAutoFit/>
          </a:bodyPr>
          <a:lstStyle/>
          <a:p>
            <a:r>
              <a:rPr lang="en-US" sz="1400" dirty="0"/>
              <a:t>Note the “Teen: Blood, Violence” rating</a:t>
            </a:r>
          </a:p>
        </p:txBody>
      </p:sp>
    </p:spTree>
    <p:extLst>
      <p:ext uri="{BB962C8B-B14F-4D97-AF65-F5344CB8AC3E}">
        <p14:creationId xmlns:p14="http://schemas.microsoft.com/office/powerpoint/2010/main" val="4189122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2BBBCFC-DFED-E440-8E58-F16225BB1173}"/>
              </a:ext>
            </a:extLst>
          </p:cNvPr>
          <p:cNvSpPr/>
          <p:nvPr/>
        </p:nvSpPr>
        <p:spPr>
          <a:xfrm>
            <a:off x="8137004" y="1256663"/>
            <a:ext cx="3565002" cy="5355312"/>
          </a:xfrm>
          <a:prstGeom prst="rect">
            <a:avLst/>
          </a:prstGeom>
        </p:spPr>
        <p:txBody>
          <a:bodyPr wrap="square">
            <a:spAutoFit/>
          </a:bodyPr>
          <a:lstStyle/>
          <a:p>
            <a:r>
              <a:rPr lang="en-GB" b="0" i="0" dirty="0">
                <a:solidFill>
                  <a:srgbClr val="212121"/>
                </a:solidFill>
                <a:effectLst/>
                <a:latin typeface="SangBleuRepublic"/>
              </a:rPr>
              <a:t>“Since the </a:t>
            </a:r>
            <a:r>
              <a:rPr lang="en-GB" b="0" i="0" u="none" strike="noStrike" dirty="0">
                <a:solidFill>
                  <a:srgbClr val="E41224"/>
                </a:solidFill>
                <a:effectLst/>
                <a:latin typeface="SangBleuRepublic"/>
                <a:hlinkClick r:id="rId2"/>
              </a:rPr>
              <a:t>draft ended in 1973</a:t>
            </a:r>
            <a:r>
              <a:rPr lang="en-GB" b="0" i="0" dirty="0">
                <a:solidFill>
                  <a:srgbClr val="212121"/>
                </a:solidFill>
                <a:effectLst/>
                <a:latin typeface="SangBleuRepublic"/>
              </a:rPr>
              <a:t>, the military has relied on an all-volunteer service and has targeted young people, using strategies that include placing </a:t>
            </a:r>
            <a:r>
              <a:rPr lang="en-GB" b="0" i="0" dirty="0">
                <a:solidFill>
                  <a:srgbClr val="FF0000"/>
                </a:solidFill>
                <a:effectLst/>
                <a:latin typeface="SangBleuRepublic"/>
              </a:rPr>
              <a:t>recruiters in schools</a:t>
            </a:r>
            <a:r>
              <a:rPr lang="en-GB" b="0" i="0" dirty="0">
                <a:solidFill>
                  <a:srgbClr val="212121"/>
                </a:solidFill>
                <a:effectLst/>
                <a:latin typeface="SangBleuRepublic"/>
              </a:rPr>
              <a:t>. This is allowed because the </a:t>
            </a:r>
            <a:r>
              <a:rPr lang="en-GB" b="0" i="0" u="none" strike="noStrike" dirty="0">
                <a:solidFill>
                  <a:srgbClr val="E41224"/>
                </a:solidFill>
                <a:effectLst/>
                <a:latin typeface="SangBleuRepublic"/>
                <a:hlinkClick r:id="rId3"/>
              </a:rPr>
              <a:t>No Child Left Behind Act</a:t>
            </a:r>
            <a:r>
              <a:rPr lang="en-GB" b="0" i="0" dirty="0">
                <a:solidFill>
                  <a:srgbClr val="212121"/>
                </a:solidFill>
                <a:effectLst/>
                <a:latin typeface="SangBleuRepublic"/>
              </a:rPr>
              <a:t>, signed by President George W. Bush in 2002, requires military recruiters be granted the same access in schools as college recruiters.”</a:t>
            </a:r>
            <a:endParaRPr lang="en-GB" dirty="0">
              <a:solidFill>
                <a:srgbClr val="212121"/>
              </a:solidFill>
              <a:latin typeface="SangBleuRepublic"/>
            </a:endParaRPr>
          </a:p>
          <a:p>
            <a:r>
              <a:rPr lang="en-GB" sz="1200" b="0" i="0" dirty="0">
                <a:solidFill>
                  <a:srgbClr val="212121"/>
                </a:solidFill>
                <a:effectLst/>
                <a:latin typeface="SangBleuRepublic"/>
                <a:hlinkClick r:id="rId4"/>
              </a:rPr>
              <a:t>https://www.teenvogue.com/story/the-military-targets-youth-for-recruitment</a:t>
            </a:r>
            <a:endParaRPr lang="en-GB" sz="1200" b="0" i="0" dirty="0">
              <a:solidFill>
                <a:srgbClr val="212121"/>
              </a:solidFill>
              <a:effectLst/>
              <a:latin typeface="SangBleuRepublic"/>
            </a:endParaRPr>
          </a:p>
          <a:p>
            <a:endParaRPr lang="en-GB" dirty="0">
              <a:solidFill>
                <a:srgbClr val="212121"/>
              </a:solidFill>
              <a:latin typeface="SangBleuRepublic"/>
            </a:endParaRPr>
          </a:p>
          <a:p>
            <a:r>
              <a:rPr lang="en-GB" b="0" i="0" dirty="0">
                <a:solidFill>
                  <a:srgbClr val="212121"/>
                </a:solidFill>
                <a:effectLst/>
                <a:latin typeface="SangBleuRepublic"/>
              </a:rPr>
              <a:t>About 1,100 high schools have prohibited army recruiters from their premises.</a:t>
            </a:r>
          </a:p>
          <a:p>
            <a:r>
              <a:rPr lang="en-GB" sz="1200" b="0" i="0" dirty="0">
                <a:solidFill>
                  <a:srgbClr val="212121"/>
                </a:solidFill>
                <a:effectLst/>
                <a:latin typeface="SangBleuRepublic"/>
                <a:hlinkClick r:id="rId5"/>
              </a:rPr>
              <a:t>https://www.washingtonexaminer.com/policy/defense-national-security/pentagon-complains-about-the-1-100-us-high-schools-that-ban-military-recruiters</a:t>
            </a:r>
            <a:endParaRPr lang="en-GB" sz="1200" b="0" i="0" dirty="0">
              <a:solidFill>
                <a:srgbClr val="212121"/>
              </a:solidFill>
              <a:effectLst/>
              <a:latin typeface="SangBleuRepublic"/>
            </a:endParaRPr>
          </a:p>
          <a:p>
            <a:endParaRPr lang="en-GB" sz="1200" b="0" i="0" dirty="0">
              <a:solidFill>
                <a:srgbClr val="212121"/>
              </a:solidFill>
              <a:effectLst/>
              <a:latin typeface="SangBleuRepublic"/>
            </a:endParaRPr>
          </a:p>
        </p:txBody>
      </p:sp>
      <p:sp>
        <p:nvSpPr>
          <p:cNvPr id="5" name="Title 4">
            <a:extLst>
              <a:ext uri="{FF2B5EF4-FFF2-40B4-BE49-F238E27FC236}">
                <a16:creationId xmlns:a16="http://schemas.microsoft.com/office/drawing/2014/main" id="{6207A818-DD4A-3F45-9028-1BBC3C1249C6}"/>
              </a:ext>
            </a:extLst>
          </p:cNvPr>
          <p:cNvSpPr>
            <a:spLocks noGrp="1"/>
          </p:cNvSpPr>
          <p:nvPr>
            <p:ph type="title" idx="4294967295"/>
          </p:nvPr>
        </p:nvSpPr>
        <p:spPr>
          <a:xfrm>
            <a:off x="254643" y="128186"/>
            <a:ext cx="8761413" cy="708025"/>
          </a:xfrm>
        </p:spPr>
        <p:txBody>
          <a:bodyPr/>
          <a:lstStyle/>
          <a:p>
            <a:r>
              <a:rPr lang="en-US" sz="2800" b="1" dirty="0">
                <a:solidFill>
                  <a:srgbClr val="FF0000"/>
                </a:solidFill>
              </a:rPr>
              <a:t>Recruiting young Americans– from high school classrooms to college campuses</a:t>
            </a:r>
          </a:p>
        </p:txBody>
      </p:sp>
      <p:pic>
        <p:nvPicPr>
          <p:cNvPr id="6" name="Picture 5">
            <a:extLst>
              <a:ext uri="{FF2B5EF4-FFF2-40B4-BE49-F238E27FC236}">
                <a16:creationId xmlns:a16="http://schemas.microsoft.com/office/drawing/2014/main" id="{6AB2A36B-974E-3C4A-BAA2-95D0BA66409E}"/>
              </a:ext>
            </a:extLst>
          </p:cNvPr>
          <p:cNvPicPr>
            <a:picLocks noChangeAspect="1"/>
          </p:cNvPicPr>
          <p:nvPr/>
        </p:nvPicPr>
        <p:blipFill>
          <a:blip r:embed="rId6"/>
          <a:stretch>
            <a:fillRect/>
          </a:stretch>
        </p:blipFill>
        <p:spPr>
          <a:xfrm>
            <a:off x="0" y="1041079"/>
            <a:ext cx="7932905" cy="5255549"/>
          </a:xfrm>
          <a:prstGeom prst="rect">
            <a:avLst/>
          </a:prstGeom>
        </p:spPr>
      </p:pic>
      <p:sp>
        <p:nvSpPr>
          <p:cNvPr id="7" name="Rectangle 6">
            <a:extLst>
              <a:ext uri="{FF2B5EF4-FFF2-40B4-BE49-F238E27FC236}">
                <a16:creationId xmlns:a16="http://schemas.microsoft.com/office/drawing/2014/main" id="{3E637263-2652-3248-8400-D0E4E8FC4B53}"/>
              </a:ext>
            </a:extLst>
          </p:cNvPr>
          <p:cNvSpPr/>
          <p:nvPr/>
        </p:nvSpPr>
        <p:spPr>
          <a:xfrm>
            <a:off x="150471" y="6501496"/>
            <a:ext cx="6096000" cy="461665"/>
          </a:xfrm>
          <a:prstGeom prst="rect">
            <a:avLst/>
          </a:prstGeom>
        </p:spPr>
        <p:txBody>
          <a:bodyPr>
            <a:spAutoFit/>
          </a:bodyPr>
          <a:lstStyle/>
          <a:p>
            <a:r>
              <a:rPr lang="en-US" sz="1200" dirty="0">
                <a:hlinkClick r:id="rId7"/>
              </a:rPr>
              <a:t>https://www.themainewire.com/2013/07/maine-dems-stand-military-recruiters/</a:t>
            </a:r>
            <a:endParaRPr lang="en-US" sz="1200" dirty="0"/>
          </a:p>
          <a:p>
            <a:endParaRPr lang="en-US" sz="1200" dirty="0"/>
          </a:p>
        </p:txBody>
      </p:sp>
    </p:spTree>
    <p:extLst>
      <p:ext uri="{BB962C8B-B14F-4D97-AF65-F5344CB8AC3E}">
        <p14:creationId xmlns:p14="http://schemas.microsoft.com/office/powerpoint/2010/main" val="1336205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DF8CACE-0F87-7540-B2CE-1E4A9F77C7E0}"/>
              </a:ext>
            </a:extLst>
          </p:cNvPr>
          <p:cNvSpPr/>
          <p:nvPr/>
        </p:nvSpPr>
        <p:spPr>
          <a:xfrm>
            <a:off x="7974957" y="2632860"/>
            <a:ext cx="3958542" cy="923330"/>
          </a:xfrm>
          <a:prstGeom prst="rect">
            <a:avLst/>
          </a:prstGeom>
        </p:spPr>
        <p:txBody>
          <a:bodyPr wrap="square">
            <a:spAutoFit/>
          </a:bodyPr>
          <a:lstStyle/>
          <a:p>
            <a:endParaRPr lang="en-GB" b="0" i="0" dirty="0">
              <a:solidFill>
                <a:srgbClr val="212121"/>
              </a:solidFill>
              <a:effectLst/>
              <a:latin typeface="SangBleuRepublic"/>
            </a:endParaRPr>
          </a:p>
          <a:p>
            <a:endParaRPr lang="en-GB" dirty="0">
              <a:solidFill>
                <a:srgbClr val="212121"/>
              </a:solidFill>
              <a:latin typeface="SangBleuRepublic"/>
            </a:endParaRPr>
          </a:p>
          <a:p>
            <a:endParaRPr lang="en-US" dirty="0"/>
          </a:p>
        </p:txBody>
      </p:sp>
      <p:sp>
        <p:nvSpPr>
          <p:cNvPr id="4" name="Title 3">
            <a:extLst>
              <a:ext uri="{FF2B5EF4-FFF2-40B4-BE49-F238E27FC236}">
                <a16:creationId xmlns:a16="http://schemas.microsoft.com/office/drawing/2014/main" id="{CAE46575-1627-764B-9CF8-37DE33354822}"/>
              </a:ext>
            </a:extLst>
          </p:cNvPr>
          <p:cNvSpPr>
            <a:spLocks noGrp="1"/>
          </p:cNvSpPr>
          <p:nvPr>
            <p:ph type="title" idx="4294967295"/>
          </p:nvPr>
        </p:nvSpPr>
        <p:spPr>
          <a:xfrm>
            <a:off x="567160" y="290232"/>
            <a:ext cx="8761413" cy="708025"/>
          </a:xfrm>
        </p:spPr>
        <p:txBody>
          <a:bodyPr/>
          <a:lstStyle/>
          <a:p>
            <a:r>
              <a:rPr lang="en-US" b="1" dirty="0">
                <a:solidFill>
                  <a:srgbClr val="FF0000"/>
                </a:solidFill>
              </a:rPr>
              <a:t>Recruiters in high schools</a:t>
            </a:r>
          </a:p>
        </p:txBody>
      </p:sp>
      <p:sp>
        <p:nvSpPr>
          <p:cNvPr id="5" name="Rectangle 4">
            <a:extLst>
              <a:ext uri="{FF2B5EF4-FFF2-40B4-BE49-F238E27FC236}">
                <a16:creationId xmlns:a16="http://schemas.microsoft.com/office/drawing/2014/main" id="{D60CAAE3-BA3E-BF4B-93D8-E83C6C99A810}"/>
              </a:ext>
            </a:extLst>
          </p:cNvPr>
          <p:cNvSpPr/>
          <p:nvPr/>
        </p:nvSpPr>
        <p:spPr>
          <a:xfrm>
            <a:off x="567160" y="998257"/>
            <a:ext cx="10127848" cy="5601533"/>
          </a:xfrm>
          <a:prstGeom prst="rect">
            <a:avLst/>
          </a:prstGeom>
        </p:spPr>
        <p:txBody>
          <a:bodyPr wrap="square">
            <a:spAutoFit/>
          </a:bodyPr>
          <a:lstStyle/>
          <a:p>
            <a:r>
              <a:rPr lang="en-GB" dirty="0">
                <a:solidFill>
                  <a:srgbClr val="FF0000"/>
                </a:solidFill>
              </a:rPr>
              <a:t>FOR:</a:t>
            </a:r>
            <a:r>
              <a:rPr lang="en-GB" dirty="0">
                <a:solidFill>
                  <a:srgbClr val="000000"/>
                </a:solidFill>
              </a:rPr>
              <a:t> “</a:t>
            </a:r>
            <a:r>
              <a:rPr lang="en-GB" b="0" dirty="0">
                <a:solidFill>
                  <a:srgbClr val="000000"/>
                </a:solidFill>
                <a:effectLst/>
              </a:rPr>
              <a:t>The presence of military recruiters in high schools does not force students to join the military; it simply alerts them to an option. </a:t>
            </a:r>
          </a:p>
          <a:p>
            <a:endParaRPr lang="en-GB" b="0" dirty="0">
              <a:solidFill>
                <a:srgbClr val="000000"/>
              </a:solidFill>
              <a:effectLst/>
            </a:endParaRPr>
          </a:p>
          <a:p>
            <a:r>
              <a:rPr lang="en-GB" b="0" dirty="0">
                <a:solidFill>
                  <a:srgbClr val="000000"/>
                </a:solidFill>
                <a:effectLst/>
              </a:rPr>
              <a:t>We want to make sure every high school student is aware of the career and training opportunities the military has to offer—everything from being in the infantry to learning how to work high-tech equipment or be a medical technician.”</a:t>
            </a:r>
          </a:p>
          <a:p>
            <a:endParaRPr lang="en-GB" b="0" dirty="0">
              <a:solidFill>
                <a:srgbClr val="000000"/>
              </a:solidFill>
              <a:effectLst/>
            </a:endParaRPr>
          </a:p>
          <a:p>
            <a:r>
              <a:rPr lang="en-GB" b="1" dirty="0"/>
              <a:t>S. Douglas Smith, Spokesman</a:t>
            </a:r>
            <a:br>
              <a:rPr lang="en-GB" dirty="0"/>
            </a:br>
            <a:r>
              <a:rPr lang="en-GB" dirty="0"/>
              <a:t>U.S. Army Recruiting Command </a:t>
            </a:r>
          </a:p>
          <a:p>
            <a:br>
              <a:rPr lang="en-GB" dirty="0"/>
            </a:br>
            <a:r>
              <a:rPr lang="en-GB" dirty="0">
                <a:solidFill>
                  <a:srgbClr val="FF0000"/>
                </a:solidFill>
              </a:rPr>
              <a:t>AGAINST: </a:t>
            </a:r>
            <a:r>
              <a:rPr lang="en-GB" dirty="0"/>
              <a:t>“Right now, recruiters desperate for warm bodies to be shipped to Iraq are prowling selected high schools and </a:t>
            </a:r>
            <a:r>
              <a:rPr lang="en-GB" dirty="0" err="1"/>
              <a:t>neighborhoods</a:t>
            </a:r>
            <a:r>
              <a:rPr lang="en-GB" dirty="0"/>
              <a:t> across the country with sales pitches that touch on everything but the possibility of being maimed or killed in combat.</a:t>
            </a:r>
          </a:p>
          <a:p>
            <a:endParaRPr lang="en-GB" dirty="0"/>
          </a:p>
          <a:p>
            <a:r>
              <a:rPr lang="en-GB" dirty="0"/>
              <a:t>The teenagers who are the prime targets for recruitment are being told just about anything to ward off whatever misgivings they may have. Need money for college? No problem. You want to go to a nice place? Certainly. Maybe even Hawaii.”</a:t>
            </a:r>
          </a:p>
          <a:p>
            <a:endParaRPr lang="en-GB" sz="1600" dirty="0"/>
          </a:p>
          <a:p>
            <a:r>
              <a:rPr lang="en-GB" b="1" dirty="0"/>
              <a:t>Bob Herbert</a:t>
            </a:r>
            <a:br>
              <a:rPr lang="en-GB" sz="1600" dirty="0"/>
            </a:br>
            <a:r>
              <a:rPr lang="en-GB" i="1" dirty="0"/>
              <a:t>New York Times</a:t>
            </a:r>
            <a:r>
              <a:rPr lang="en-GB" dirty="0"/>
              <a:t> columnist </a:t>
            </a:r>
            <a:endParaRPr lang="en-GB" sz="16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136567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0FD4D3F-BF4B-EE4C-83B7-FA6EE2BD0BAE}"/>
              </a:ext>
            </a:extLst>
          </p:cNvPr>
          <p:cNvPicPr>
            <a:picLocks noChangeAspect="1"/>
          </p:cNvPicPr>
          <p:nvPr/>
        </p:nvPicPr>
        <p:blipFill>
          <a:blip r:embed="rId2"/>
          <a:stretch>
            <a:fillRect/>
          </a:stretch>
        </p:blipFill>
        <p:spPr>
          <a:xfrm>
            <a:off x="0" y="1323170"/>
            <a:ext cx="7234177" cy="5417595"/>
          </a:xfrm>
          <a:prstGeom prst="rect">
            <a:avLst/>
          </a:prstGeom>
        </p:spPr>
      </p:pic>
      <p:sp>
        <p:nvSpPr>
          <p:cNvPr id="3" name="Rectangle 2">
            <a:extLst>
              <a:ext uri="{FF2B5EF4-FFF2-40B4-BE49-F238E27FC236}">
                <a16:creationId xmlns:a16="http://schemas.microsoft.com/office/drawing/2014/main" id="{26AF67E8-C299-664E-AAD5-503B844FB6E0}"/>
              </a:ext>
            </a:extLst>
          </p:cNvPr>
          <p:cNvSpPr/>
          <p:nvPr/>
        </p:nvSpPr>
        <p:spPr>
          <a:xfrm>
            <a:off x="7417442" y="4858589"/>
            <a:ext cx="4074289" cy="2123658"/>
          </a:xfrm>
          <a:prstGeom prst="rect">
            <a:avLst/>
          </a:prstGeom>
        </p:spPr>
        <p:txBody>
          <a:bodyPr wrap="square">
            <a:spAutoFit/>
          </a:bodyPr>
          <a:lstStyle/>
          <a:p>
            <a:r>
              <a:rPr lang="en-GB" sz="1200" b="0" i="0" dirty="0" err="1">
                <a:solidFill>
                  <a:srgbClr val="777777"/>
                </a:solidFill>
                <a:effectLst/>
                <a:latin typeface="Helvetica Neue" panose="02000503000000020004" pitchFamily="2" charset="0"/>
              </a:rPr>
              <a:t>Sgt.</a:t>
            </a:r>
            <a:r>
              <a:rPr lang="en-GB" sz="1200" b="0" i="0" dirty="0">
                <a:solidFill>
                  <a:srgbClr val="777777"/>
                </a:solidFill>
                <a:effectLst/>
                <a:latin typeface="Helvetica Neue" panose="02000503000000020004" pitchFamily="2" charset="0"/>
              </a:rPr>
              <a:t> </a:t>
            </a:r>
            <a:r>
              <a:rPr lang="en-GB" sz="1200" b="0" i="0" dirty="0" err="1">
                <a:solidFill>
                  <a:srgbClr val="777777"/>
                </a:solidFill>
                <a:effectLst/>
                <a:latin typeface="Helvetica Neue" panose="02000503000000020004" pitchFamily="2" charset="0"/>
              </a:rPr>
              <a:t>Kalyntae</a:t>
            </a:r>
            <a:r>
              <a:rPr lang="en-GB" sz="1200" b="0" i="0" dirty="0">
                <a:solidFill>
                  <a:srgbClr val="777777"/>
                </a:solidFill>
                <a:effectLst/>
                <a:latin typeface="Helvetica Neue" panose="02000503000000020004" pitchFamily="2" charset="0"/>
              </a:rPr>
              <a:t> Williams, top, and </a:t>
            </a:r>
            <a:r>
              <a:rPr lang="en-GB" sz="1200" b="0" i="0" dirty="0" err="1">
                <a:solidFill>
                  <a:srgbClr val="777777"/>
                </a:solidFill>
                <a:effectLst/>
                <a:latin typeface="Helvetica Neue" panose="02000503000000020004" pitchFamily="2" charset="0"/>
              </a:rPr>
              <a:t>Sgt.</a:t>
            </a:r>
            <a:r>
              <a:rPr lang="en-GB" sz="1200" b="0" i="0" dirty="0">
                <a:solidFill>
                  <a:srgbClr val="777777"/>
                </a:solidFill>
                <a:effectLst/>
                <a:latin typeface="Helvetica Neue" panose="02000503000000020004" pitchFamily="2" charset="0"/>
              </a:rPr>
              <a:t> </a:t>
            </a:r>
            <a:r>
              <a:rPr lang="en-GB" sz="1200" b="0" i="0" dirty="0" err="1">
                <a:solidFill>
                  <a:srgbClr val="777777"/>
                </a:solidFill>
                <a:effectLst/>
                <a:latin typeface="Helvetica Neue" panose="02000503000000020004" pitchFamily="2" charset="0"/>
              </a:rPr>
              <a:t>Deveon</a:t>
            </a:r>
            <a:r>
              <a:rPr lang="en-GB" sz="1200" b="0" i="0" dirty="0">
                <a:solidFill>
                  <a:srgbClr val="777777"/>
                </a:solidFill>
                <a:effectLst/>
                <a:latin typeface="Helvetica Neue" panose="02000503000000020004" pitchFamily="2" charset="0"/>
              </a:rPr>
              <a:t> Landfair, soldiers with the Army's Second Cavalry Regiment, play the final round of Street Fighter V, at the E-game tournament at </a:t>
            </a:r>
            <a:r>
              <a:rPr lang="en-GB" sz="1200" b="0" i="0" dirty="0" err="1">
                <a:solidFill>
                  <a:srgbClr val="777777"/>
                </a:solidFill>
                <a:effectLst/>
                <a:latin typeface="Helvetica Neue" panose="02000503000000020004" pitchFamily="2" charset="0"/>
              </a:rPr>
              <a:t>Grafenwoehr</a:t>
            </a:r>
            <a:r>
              <a:rPr lang="en-GB" sz="1200" b="0" i="0" dirty="0">
                <a:solidFill>
                  <a:srgbClr val="777777"/>
                </a:solidFill>
                <a:effectLst/>
                <a:latin typeface="Helvetica Neue" panose="02000503000000020004" pitchFamily="2" charset="0"/>
              </a:rPr>
              <a:t>, Germany, Saturday, July 28, 2018. Williams beat Landfair, and will now be traveling to Seattle to compete in the PAX West Gaming Convention. </a:t>
            </a:r>
          </a:p>
          <a:p>
            <a:r>
              <a:rPr lang="en-GB" sz="1200" b="0" i="0" dirty="0">
                <a:solidFill>
                  <a:srgbClr val="777777"/>
                </a:solidFill>
                <a:effectLst/>
                <a:latin typeface="Helvetica Neue" panose="02000503000000020004" pitchFamily="2" charset="0"/>
              </a:rPr>
              <a:t>MARTIN EGNASH/STARS AND STRIPES</a:t>
            </a:r>
          </a:p>
          <a:p>
            <a:r>
              <a:rPr lang="en-GB" sz="1200" b="0" i="0" dirty="0">
                <a:solidFill>
                  <a:srgbClr val="777777"/>
                </a:solidFill>
                <a:effectLst/>
                <a:latin typeface="Helvetica Neue" panose="02000503000000020004" pitchFamily="2" charset="0"/>
                <a:hlinkClick r:id="rId3"/>
              </a:rPr>
              <a:t>https://www.stripes.com/news/uncle-sam-wants-you-to-play-video-games-for-the-us-army-1.555885</a:t>
            </a:r>
            <a:endParaRPr lang="en-GB" sz="1200" b="0" i="0" dirty="0">
              <a:solidFill>
                <a:srgbClr val="777777"/>
              </a:solidFill>
              <a:effectLst/>
              <a:latin typeface="Helvetica Neue" panose="02000503000000020004" pitchFamily="2" charset="0"/>
            </a:endParaRPr>
          </a:p>
          <a:p>
            <a:endParaRPr lang="en-GB" sz="1200" b="0" i="0" dirty="0">
              <a:solidFill>
                <a:srgbClr val="777777"/>
              </a:solidFill>
              <a:effectLst/>
              <a:latin typeface="Helvetica Neue" panose="02000503000000020004" pitchFamily="2" charset="0"/>
            </a:endParaRPr>
          </a:p>
        </p:txBody>
      </p:sp>
      <p:sp>
        <p:nvSpPr>
          <p:cNvPr id="4" name="Rectangle 3">
            <a:extLst>
              <a:ext uri="{FF2B5EF4-FFF2-40B4-BE49-F238E27FC236}">
                <a16:creationId xmlns:a16="http://schemas.microsoft.com/office/drawing/2014/main" id="{B2B5A9B4-3ACF-AA42-85C8-D7B3304C8A86}"/>
              </a:ext>
            </a:extLst>
          </p:cNvPr>
          <p:cNvSpPr/>
          <p:nvPr/>
        </p:nvSpPr>
        <p:spPr>
          <a:xfrm>
            <a:off x="254643" y="258462"/>
            <a:ext cx="6096000" cy="954107"/>
          </a:xfrm>
          <a:prstGeom prst="rect">
            <a:avLst/>
          </a:prstGeom>
        </p:spPr>
        <p:txBody>
          <a:bodyPr>
            <a:spAutoFit/>
          </a:bodyPr>
          <a:lstStyle/>
          <a:p>
            <a:r>
              <a:rPr lang="en-GB" sz="2800" b="0" i="0" dirty="0">
                <a:solidFill>
                  <a:srgbClr val="023259"/>
                </a:solidFill>
                <a:effectLst/>
                <a:latin typeface="Georgia" panose="02040502050405020303" pitchFamily="18" charset="0"/>
              </a:rPr>
              <a:t>“Uncle Sam wants you — to play video games for the US Army”</a:t>
            </a:r>
          </a:p>
        </p:txBody>
      </p:sp>
      <p:sp>
        <p:nvSpPr>
          <p:cNvPr id="5" name="Rectangle 4">
            <a:extLst>
              <a:ext uri="{FF2B5EF4-FFF2-40B4-BE49-F238E27FC236}">
                <a16:creationId xmlns:a16="http://schemas.microsoft.com/office/drawing/2014/main" id="{D8843F8A-BBAD-3B42-A753-01868A5900D5}"/>
              </a:ext>
            </a:extLst>
          </p:cNvPr>
          <p:cNvSpPr/>
          <p:nvPr/>
        </p:nvSpPr>
        <p:spPr>
          <a:xfrm>
            <a:off x="7417442" y="1212569"/>
            <a:ext cx="4525701" cy="3970318"/>
          </a:xfrm>
          <a:prstGeom prst="rect">
            <a:avLst/>
          </a:prstGeom>
        </p:spPr>
        <p:txBody>
          <a:bodyPr wrap="square">
            <a:spAutoFit/>
          </a:bodyPr>
          <a:lstStyle/>
          <a:p>
            <a:r>
              <a:rPr lang="en-GB" b="0" i="0" dirty="0">
                <a:solidFill>
                  <a:srgbClr val="444444"/>
                </a:solidFill>
                <a:effectLst/>
              </a:rPr>
              <a:t>“The Army is putting together a team of video gamers from within its ranks to try to reach young Americans in the digital worlds where they spend much of their time.</a:t>
            </a:r>
          </a:p>
          <a:p>
            <a:endParaRPr lang="en-GB" b="0" i="0" dirty="0">
              <a:solidFill>
                <a:srgbClr val="444444"/>
              </a:solidFill>
              <a:effectLst/>
            </a:endParaRPr>
          </a:p>
          <a:p>
            <a:r>
              <a:rPr lang="en-GB" b="0" i="0" dirty="0">
                <a:solidFill>
                  <a:srgbClr val="444444"/>
                </a:solidFill>
                <a:effectLst/>
              </a:rPr>
              <a:t>The move follows the Army’s</a:t>
            </a:r>
            <a:r>
              <a:rPr lang="en-GB" b="0" i="0" u="sng" dirty="0">
                <a:solidFill>
                  <a:srgbClr val="023259"/>
                </a:solidFill>
                <a:effectLst/>
                <a:hlinkClick r:id="rId4"/>
              </a:rPr>
              <a:t> failure this year</a:t>
            </a:r>
            <a:r>
              <a:rPr lang="en-GB" b="0" i="0" dirty="0">
                <a:solidFill>
                  <a:srgbClr val="444444"/>
                </a:solidFill>
                <a:effectLst/>
              </a:rPr>
              <a:t>, for the first time in more than a decade, to meet the fiscal year target for bringing in new soldiers as it seeks to expand its ranks to more than 500,000 in the next four years.”</a:t>
            </a:r>
          </a:p>
          <a:p>
            <a:br>
              <a:rPr lang="en-GB" dirty="0"/>
            </a:br>
            <a:endParaRPr lang="en-US" dirty="0"/>
          </a:p>
        </p:txBody>
      </p:sp>
      <p:sp>
        <p:nvSpPr>
          <p:cNvPr id="6" name="Rectangle 5">
            <a:extLst>
              <a:ext uri="{FF2B5EF4-FFF2-40B4-BE49-F238E27FC236}">
                <a16:creationId xmlns:a16="http://schemas.microsoft.com/office/drawing/2014/main" id="{1E634658-9421-F848-AC64-FCC85C22EEAF}"/>
              </a:ext>
            </a:extLst>
          </p:cNvPr>
          <p:cNvSpPr/>
          <p:nvPr/>
        </p:nvSpPr>
        <p:spPr>
          <a:xfrm>
            <a:off x="5721752" y="510937"/>
            <a:ext cx="6096000" cy="646331"/>
          </a:xfrm>
          <a:prstGeom prst="rect">
            <a:avLst/>
          </a:prstGeom>
        </p:spPr>
        <p:txBody>
          <a:bodyPr>
            <a:spAutoFit/>
          </a:bodyPr>
          <a:lstStyle/>
          <a:p>
            <a:r>
              <a:rPr lang="en-GB" b="0" i="0" dirty="0">
                <a:solidFill>
                  <a:srgbClr val="444444"/>
                </a:solidFill>
                <a:effectLst/>
                <a:latin typeface="Helvetica Neue" panose="02000503000000020004" pitchFamily="2" charset="0"/>
              </a:rPr>
              <a:t>By </a:t>
            </a:r>
            <a:r>
              <a:rPr lang="en-GB" b="0" i="0" u="none" strike="noStrike" dirty="0">
                <a:solidFill>
                  <a:srgbClr val="023259"/>
                </a:solidFill>
                <a:effectLst/>
                <a:latin typeface="Helvetica Neue" panose="02000503000000020004" pitchFamily="2" charset="0"/>
                <a:hlinkClick r:id="rId5"/>
              </a:rPr>
              <a:t>CHAD GARLAND</a:t>
            </a:r>
            <a:r>
              <a:rPr lang="en-GB" b="0" i="0" dirty="0">
                <a:solidFill>
                  <a:srgbClr val="444444"/>
                </a:solidFill>
                <a:effectLst/>
                <a:latin typeface="Helvetica Neue" panose="02000503000000020004" pitchFamily="2" charset="0"/>
              </a:rPr>
              <a:t> | </a:t>
            </a:r>
            <a:r>
              <a:rPr lang="en-GB" b="0" i="1" dirty="0">
                <a:solidFill>
                  <a:srgbClr val="444444"/>
                </a:solidFill>
                <a:effectLst/>
                <a:latin typeface="Helvetica Neue" panose="02000503000000020004" pitchFamily="2" charset="0"/>
              </a:rPr>
              <a:t>STARS AND STRIPES</a:t>
            </a:r>
            <a:r>
              <a:rPr lang="en-GB" b="0" i="0" dirty="0">
                <a:solidFill>
                  <a:srgbClr val="444444"/>
                </a:solidFill>
                <a:effectLst/>
                <a:latin typeface="Helvetica Neue" panose="02000503000000020004" pitchFamily="2" charset="0"/>
              </a:rPr>
              <a:t> </a:t>
            </a:r>
            <a:endParaRPr lang="en-GB" dirty="0">
              <a:solidFill>
                <a:srgbClr val="777777"/>
              </a:solidFill>
              <a:latin typeface="Helvetica Neue" panose="02000503000000020004" pitchFamily="2" charset="0"/>
            </a:endParaRPr>
          </a:p>
          <a:p>
            <a:r>
              <a:rPr lang="en-GB" b="0" i="0" dirty="0">
                <a:solidFill>
                  <a:srgbClr val="777777"/>
                </a:solidFill>
                <a:effectLst/>
                <a:latin typeface="Helvetica Neue" panose="02000503000000020004" pitchFamily="2" charset="0"/>
              </a:rPr>
              <a:t>November 9, 2018</a:t>
            </a:r>
            <a:endParaRPr lang="en-US" dirty="0"/>
          </a:p>
        </p:txBody>
      </p:sp>
    </p:spTree>
    <p:extLst>
      <p:ext uri="{BB962C8B-B14F-4D97-AF65-F5344CB8AC3E}">
        <p14:creationId xmlns:p14="http://schemas.microsoft.com/office/powerpoint/2010/main" val="2728592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3E043-0A52-2A4C-9520-23387D9C2B7D}"/>
              </a:ext>
            </a:extLst>
          </p:cNvPr>
          <p:cNvSpPr>
            <a:spLocks noGrp="1"/>
          </p:cNvSpPr>
          <p:nvPr>
            <p:ph type="title" idx="4294967295"/>
          </p:nvPr>
        </p:nvSpPr>
        <p:spPr>
          <a:xfrm>
            <a:off x="287922" y="56579"/>
            <a:ext cx="8761413" cy="708025"/>
          </a:xfrm>
        </p:spPr>
        <p:txBody>
          <a:bodyPr/>
          <a:lstStyle/>
          <a:p>
            <a:r>
              <a:rPr lang="en-US" b="1" dirty="0">
                <a:solidFill>
                  <a:srgbClr val="FF0000"/>
                </a:solidFill>
              </a:rPr>
              <a:t>“Army Strong” (2006-18)</a:t>
            </a:r>
          </a:p>
        </p:txBody>
      </p:sp>
      <p:sp>
        <p:nvSpPr>
          <p:cNvPr id="4" name="Rectangle 3">
            <a:extLst>
              <a:ext uri="{FF2B5EF4-FFF2-40B4-BE49-F238E27FC236}">
                <a16:creationId xmlns:a16="http://schemas.microsoft.com/office/drawing/2014/main" id="{835A44FE-A8ED-C64A-B4C4-098A4234B3B8}"/>
              </a:ext>
            </a:extLst>
          </p:cNvPr>
          <p:cNvSpPr/>
          <p:nvPr/>
        </p:nvSpPr>
        <p:spPr>
          <a:xfrm>
            <a:off x="360470" y="6165503"/>
            <a:ext cx="7634368" cy="646331"/>
          </a:xfrm>
          <a:prstGeom prst="rect">
            <a:avLst/>
          </a:prstGeom>
        </p:spPr>
        <p:txBody>
          <a:bodyPr wrap="square">
            <a:spAutoFit/>
          </a:bodyPr>
          <a:lstStyle/>
          <a:p>
            <a:r>
              <a:rPr lang="en-US" dirty="0">
                <a:hlinkClick r:id="rId2"/>
              </a:rPr>
              <a:t>https://www.nbcnews.com/id/wbna15197720</a:t>
            </a:r>
            <a:endParaRPr lang="en-US" dirty="0"/>
          </a:p>
          <a:p>
            <a:endParaRPr lang="en-US" dirty="0"/>
          </a:p>
        </p:txBody>
      </p:sp>
      <p:pic>
        <p:nvPicPr>
          <p:cNvPr id="6" name="Picture 5">
            <a:extLst>
              <a:ext uri="{FF2B5EF4-FFF2-40B4-BE49-F238E27FC236}">
                <a16:creationId xmlns:a16="http://schemas.microsoft.com/office/drawing/2014/main" id="{F7F6644E-EAE7-9446-8E9E-AAE8F194422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6561" y="0"/>
            <a:ext cx="4995439" cy="6858000"/>
          </a:xfrm>
          <a:prstGeom prst="rect">
            <a:avLst/>
          </a:prstGeom>
        </p:spPr>
      </p:pic>
      <p:sp>
        <p:nvSpPr>
          <p:cNvPr id="7" name="TextBox 6">
            <a:extLst>
              <a:ext uri="{FF2B5EF4-FFF2-40B4-BE49-F238E27FC236}">
                <a16:creationId xmlns:a16="http://schemas.microsoft.com/office/drawing/2014/main" id="{0242AE4B-9676-AC45-8E64-9F8ADA6DD7E4}"/>
              </a:ext>
            </a:extLst>
          </p:cNvPr>
          <p:cNvSpPr txBox="1"/>
          <p:nvPr/>
        </p:nvSpPr>
        <p:spPr>
          <a:xfrm>
            <a:off x="277673" y="640161"/>
            <a:ext cx="6583383" cy="1292662"/>
          </a:xfrm>
          <a:prstGeom prst="rect">
            <a:avLst/>
          </a:prstGeom>
          <a:noFill/>
        </p:spPr>
        <p:txBody>
          <a:bodyPr wrap="square" rtlCol="0">
            <a:spAutoFit/>
          </a:bodyPr>
          <a:lstStyle/>
          <a:p>
            <a:r>
              <a:rPr lang="en-US" sz="2000" dirty="0"/>
              <a:t> Backdrop: an increasingly unpopular war in Iraq</a:t>
            </a:r>
          </a:p>
          <a:p>
            <a:endParaRPr lang="en-US" sz="2000" dirty="0"/>
          </a:p>
          <a:p>
            <a:endParaRPr lang="en-US" sz="2000" dirty="0"/>
          </a:p>
          <a:p>
            <a:endParaRPr lang="en-US" dirty="0"/>
          </a:p>
        </p:txBody>
      </p:sp>
      <p:sp>
        <p:nvSpPr>
          <p:cNvPr id="5" name="Rectangle 1">
            <a:extLst>
              <a:ext uri="{FF2B5EF4-FFF2-40B4-BE49-F238E27FC236}">
                <a16:creationId xmlns:a16="http://schemas.microsoft.com/office/drawing/2014/main" id="{E5880498-00F4-884F-66FD-0B162E8BA008}"/>
              </a:ext>
            </a:extLst>
          </p:cNvPr>
          <p:cNvSpPr>
            <a:spLocks noChangeArrowheads="1"/>
          </p:cNvSpPr>
          <p:nvPr/>
        </p:nvSpPr>
        <p:spPr bwMode="auto">
          <a:xfrm rot="10800000" flipV="1">
            <a:off x="429096" y="3080974"/>
            <a:ext cx="6096456"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2A2A2A"/>
                </a:solidFill>
                <a:effectLst/>
                <a:latin typeface="PublicoText"/>
              </a:rPr>
              <a:t>“The new slogan, developed in numerous tests with focus groups and interviews with soldiers, is meant to convey the idea that if you join the Army you will gain physical and emotional strength, as well as strength of character and purpose.”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1" name="TextBox 10">
            <a:extLst>
              <a:ext uri="{FF2B5EF4-FFF2-40B4-BE49-F238E27FC236}">
                <a16:creationId xmlns:a16="http://schemas.microsoft.com/office/drawing/2014/main" id="{A4E8C19E-B609-7F22-D96F-E8AA3141E71A}"/>
              </a:ext>
            </a:extLst>
          </p:cNvPr>
          <p:cNvSpPr txBox="1"/>
          <p:nvPr/>
        </p:nvSpPr>
        <p:spPr>
          <a:xfrm>
            <a:off x="429095" y="1316277"/>
            <a:ext cx="8086944" cy="3770263"/>
          </a:xfrm>
          <a:prstGeom prst="rect">
            <a:avLst/>
          </a:prstGeom>
          <a:noFill/>
        </p:spPr>
        <p:txBody>
          <a:bodyPr wrap="square" rtlCol="0">
            <a:spAutoFit/>
          </a:bodyPr>
          <a:lstStyle/>
          <a:p>
            <a:pPr lvl="0" eaLnBrk="0" fontAlgn="base" hangingPunct="0">
              <a:spcBef>
                <a:spcPct val="0"/>
              </a:spcBef>
              <a:spcAft>
                <a:spcPct val="0"/>
              </a:spcAft>
            </a:pPr>
            <a:r>
              <a:rPr lang="en-US" altLang="en-US" dirty="0">
                <a:solidFill>
                  <a:srgbClr val="2A2A2A"/>
                </a:solidFill>
                <a:latin typeface="PublicoText"/>
              </a:rPr>
              <a:t>“Army Strong” was developed by McCann </a:t>
            </a:r>
            <a:r>
              <a:rPr lang="en-US" altLang="en-US" dirty="0" err="1">
                <a:solidFill>
                  <a:srgbClr val="2A2A2A"/>
                </a:solidFill>
                <a:latin typeface="PublicoText"/>
              </a:rPr>
              <a:t>Worldgroup</a:t>
            </a:r>
            <a:r>
              <a:rPr lang="en-US" altLang="en-US" dirty="0">
                <a:solidFill>
                  <a:srgbClr val="2A2A2A"/>
                </a:solidFill>
                <a:latin typeface="PublicoText"/>
              </a:rPr>
              <a:t>, the </a:t>
            </a:r>
          </a:p>
          <a:p>
            <a:pPr lvl="0" eaLnBrk="0" fontAlgn="base" hangingPunct="0">
              <a:spcBef>
                <a:spcPct val="0"/>
              </a:spcBef>
              <a:spcAft>
                <a:spcPct val="0"/>
              </a:spcAft>
            </a:pPr>
            <a:r>
              <a:rPr lang="en-US" altLang="en-US" dirty="0">
                <a:solidFill>
                  <a:srgbClr val="2A2A2A"/>
                </a:solidFill>
                <a:latin typeface="PublicoText"/>
              </a:rPr>
              <a:t>communications firm the Army hired last December [2005] after </a:t>
            </a:r>
          </a:p>
          <a:p>
            <a:pPr lvl="0" eaLnBrk="0" fontAlgn="base" hangingPunct="0">
              <a:spcBef>
                <a:spcPct val="0"/>
              </a:spcBef>
              <a:spcAft>
                <a:spcPct val="0"/>
              </a:spcAft>
            </a:pPr>
            <a:r>
              <a:rPr lang="en-US" altLang="en-US" dirty="0">
                <a:solidFill>
                  <a:srgbClr val="2A2A2A"/>
                </a:solidFill>
                <a:latin typeface="PublicoText"/>
              </a:rPr>
              <a:t>struggling through a disappointing recruiting year. </a:t>
            </a:r>
          </a:p>
          <a:p>
            <a:pPr lvl="0" eaLnBrk="0" fontAlgn="base" hangingPunct="0">
              <a:spcBef>
                <a:spcPct val="0"/>
              </a:spcBef>
              <a:spcAft>
                <a:spcPct val="0"/>
              </a:spcAft>
            </a:pPr>
            <a:r>
              <a:rPr lang="en-US" altLang="en-US" dirty="0">
                <a:solidFill>
                  <a:srgbClr val="2A2A2A"/>
                </a:solidFill>
                <a:latin typeface="PublicoText"/>
              </a:rPr>
              <a:t>The overall five-year contract with McCann </a:t>
            </a:r>
            <a:r>
              <a:rPr lang="en-US" altLang="en-US" dirty="0" err="1">
                <a:solidFill>
                  <a:srgbClr val="2A2A2A"/>
                </a:solidFill>
                <a:latin typeface="PublicoText"/>
              </a:rPr>
              <a:t>Worldgroup</a:t>
            </a:r>
            <a:r>
              <a:rPr lang="en-US" altLang="en-US" dirty="0">
                <a:solidFill>
                  <a:srgbClr val="2A2A2A"/>
                </a:solidFill>
                <a:latin typeface="PublicoText"/>
              </a:rPr>
              <a:t> </a:t>
            </a:r>
          </a:p>
          <a:p>
            <a:pPr lvl="0" eaLnBrk="0" fontAlgn="base" hangingPunct="0">
              <a:spcBef>
                <a:spcPct val="0"/>
              </a:spcBef>
              <a:spcAft>
                <a:spcPct val="0"/>
              </a:spcAft>
            </a:pPr>
            <a:r>
              <a:rPr lang="en-US" altLang="en-US" dirty="0">
                <a:solidFill>
                  <a:srgbClr val="2A2A2A"/>
                </a:solidFill>
                <a:latin typeface="PublicoText"/>
              </a:rPr>
              <a:t>is valued at $1 billion, with the first two years guaranteed </a:t>
            </a:r>
          </a:p>
          <a:p>
            <a:pPr lvl="0" eaLnBrk="0" fontAlgn="base" hangingPunct="0">
              <a:spcBef>
                <a:spcPct val="0"/>
              </a:spcBef>
              <a:spcAft>
                <a:spcPct val="0"/>
              </a:spcAft>
            </a:pPr>
            <a:r>
              <a:rPr lang="en-US" altLang="en-US" dirty="0">
                <a:solidFill>
                  <a:srgbClr val="2A2A2A"/>
                </a:solidFill>
                <a:latin typeface="PublicoText"/>
              </a:rPr>
              <a:t>at $200 million annually.</a:t>
            </a:r>
          </a:p>
          <a:p>
            <a:pPr lvl="0" eaLnBrk="0" fontAlgn="base" hangingPunct="0">
              <a:spcBef>
                <a:spcPct val="0"/>
              </a:spcBef>
              <a:spcAft>
                <a:spcPct val="0"/>
              </a:spcAft>
            </a:pPr>
            <a:endParaRPr lang="en-US" altLang="en-US" dirty="0">
              <a:solidFill>
                <a:srgbClr val="2A2A2A"/>
              </a:solidFill>
              <a:latin typeface="PublicoText"/>
            </a:endParaRPr>
          </a:p>
          <a:p>
            <a:pPr lvl="0" eaLnBrk="0" fontAlgn="base" hangingPunct="0">
              <a:spcBef>
                <a:spcPct val="0"/>
              </a:spcBef>
              <a:spcAft>
                <a:spcPct val="0"/>
              </a:spcAft>
            </a:pPr>
            <a:endParaRPr lang="en-US" altLang="en-US" dirty="0">
              <a:solidFill>
                <a:srgbClr val="2A2A2A"/>
              </a:solidFill>
              <a:latin typeface="PublicoText"/>
            </a:endParaRPr>
          </a:p>
          <a:p>
            <a:pPr lvl="0" eaLnBrk="0" fontAlgn="base" hangingPunct="0">
              <a:spcBef>
                <a:spcPct val="0"/>
              </a:spcBef>
              <a:spcAft>
                <a:spcPct val="0"/>
              </a:spcAft>
            </a:pPr>
            <a:endParaRPr lang="en-US" altLang="en-US" dirty="0">
              <a:solidFill>
                <a:srgbClr val="2A2A2A"/>
              </a:solidFill>
              <a:latin typeface="PublicoText"/>
            </a:endParaRPr>
          </a:p>
          <a:p>
            <a:pPr lvl="0" eaLnBrk="0" fontAlgn="base" hangingPunct="0">
              <a:spcBef>
                <a:spcPct val="0"/>
              </a:spcBef>
              <a:spcAft>
                <a:spcPct val="0"/>
              </a:spcAft>
            </a:pPr>
            <a:endParaRPr lang="en-US" altLang="en-US" sz="1100" dirty="0"/>
          </a:p>
          <a:p>
            <a:pPr lvl="0" eaLnBrk="0" fontAlgn="base" hangingPunct="0">
              <a:spcBef>
                <a:spcPct val="0"/>
              </a:spcBef>
              <a:spcAft>
                <a:spcPct val="0"/>
              </a:spcAft>
            </a:pPr>
            <a:br>
              <a:rPr lang="en-US" altLang="en-US" sz="2400" dirty="0">
                <a:latin typeface="Arial" panose="020B0604020202020204" pitchFamily="34" charset="0"/>
              </a:rPr>
            </a:br>
            <a:endParaRPr lang="en-US" altLang="en-US" sz="2400" dirty="0">
              <a:latin typeface="Arial" panose="020B0604020202020204" pitchFamily="34" charset="0"/>
            </a:endParaRPr>
          </a:p>
          <a:p>
            <a:endParaRPr lang="en-US" dirty="0"/>
          </a:p>
        </p:txBody>
      </p:sp>
      <p:sp>
        <p:nvSpPr>
          <p:cNvPr id="13" name="TextBox 12">
            <a:extLst>
              <a:ext uri="{FF2B5EF4-FFF2-40B4-BE49-F238E27FC236}">
                <a16:creationId xmlns:a16="http://schemas.microsoft.com/office/drawing/2014/main" id="{13BEF9C0-3D6A-2C34-52DC-709488F727D5}"/>
              </a:ext>
            </a:extLst>
          </p:cNvPr>
          <p:cNvSpPr txBox="1"/>
          <p:nvPr/>
        </p:nvSpPr>
        <p:spPr>
          <a:xfrm>
            <a:off x="429095" y="4549676"/>
            <a:ext cx="6767465" cy="1754326"/>
          </a:xfrm>
          <a:prstGeom prst="rect">
            <a:avLst/>
          </a:prstGeom>
          <a:noFill/>
        </p:spPr>
        <p:txBody>
          <a:bodyPr wrap="square" rtlCol="0">
            <a:spAutoFit/>
          </a:bodyPr>
          <a:lstStyle/>
          <a:p>
            <a:r>
              <a:rPr lang="en-US" altLang="en-US" dirty="0">
                <a:solidFill>
                  <a:srgbClr val="2A2A2A"/>
                </a:solidFill>
                <a:latin typeface="PublicoText"/>
              </a:rPr>
              <a:t>“What will happen if you come into the Army is what soldiers </a:t>
            </a:r>
          </a:p>
          <a:p>
            <a:r>
              <a:rPr lang="en-US" altLang="en-US" dirty="0">
                <a:solidFill>
                  <a:srgbClr val="2A2A2A"/>
                </a:solidFill>
                <a:latin typeface="PublicoText"/>
              </a:rPr>
              <a:t>know happens: you become better,” [Lt Gen Robert] Van Antwerp said in an interview. It also is aimed at selling the merits of Army service to parents,  teachers and other “influencers” — adults who directly influence a young person’s direction in life, Van Antwerp said.</a:t>
            </a:r>
            <a:endParaRPr lang="en-US" altLang="en-US" sz="2400" dirty="0">
              <a:latin typeface="Arial" panose="020B0604020202020204" pitchFamily="34" charset="0"/>
            </a:endParaRPr>
          </a:p>
          <a:p>
            <a:endParaRPr lang="en-US" dirty="0"/>
          </a:p>
        </p:txBody>
      </p:sp>
      <p:sp>
        <p:nvSpPr>
          <p:cNvPr id="15" name="Rectangle 5">
            <a:extLst>
              <a:ext uri="{FF2B5EF4-FFF2-40B4-BE49-F238E27FC236}">
                <a16:creationId xmlns:a16="http://schemas.microsoft.com/office/drawing/2014/main" id="{913C0E53-CCBA-A2C1-4426-F45797433674}"/>
              </a:ext>
            </a:extLst>
          </p:cNvPr>
          <p:cNvSpPr>
            <a:spLocks noChangeArrowheads="1"/>
          </p:cNvSpPr>
          <p:nvPr/>
        </p:nvSpPr>
        <p:spPr bwMode="auto">
          <a:xfrm>
            <a:off x="360470" y="11016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dirty="0">
                <a:ln>
                  <a:noFill/>
                </a:ln>
                <a:solidFill>
                  <a:srgbClr val="2A2A2A"/>
                </a:solidFill>
                <a:effectLst/>
                <a:latin typeface="PublicoText"/>
              </a:rPr>
              <a:t>The Army missed its recruiting target in 2005 by the widest margin in more than two decades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04299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4D2A6B-8304-1A44-A32A-791335002DAC}"/>
              </a:ext>
            </a:extLst>
          </p:cNvPr>
          <p:cNvPicPr>
            <a:picLocks noChangeAspect="1"/>
          </p:cNvPicPr>
          <p:nvPr/>
        </p:nvPicPr>
        <p:blipFill>
          <a:blip r:embed="rId2"/>
          <a:stretch>
            <a:fillRect/>
          </a:stretch>
        </p:blipFill>
        <p:spPr>
          <a:xfrm>
            <a:off x="86519" y="1597789"/>
            <a:ext cx="6498566" cy="4305300"/>
          </a:xfrm>
          <a:prstGeom prst="rect">
            <a:avLst/>
          </a:prstGeom>
        </p:spPr>
      </p:pic>
      <p:sp>
        <p:nvSpPr>
          <p:cNvPr id="3" name="Rectangle 2">
            <a:extLst>
              <a:ext uri="{FF2B5EF4-FFF2-40B4-BE49-F238E27FC236}">
                <a16:creationId xmlns:a16="http://schemas.microsoft.com/office/drawing/2014/main" id="{AF2F99FD-59FE-E341-9B6F-826C02227EEA}"/>
              </a:ext>
            </a:extLst>
          </p:cNvPr>
          <p:cNvSpPr/>
          <p:nvPr/>
        </p:nvSpPr>
        <p:spPr>
          <a:xfrm>
            <a:off x="6791832" y="954011"/>
            <a:ext cx="5172478" cy="1846659"/>
          </a:xfrm>
          <a:prstGeom prst="rect">
            <a:avLst/>
          </a:prstGeom>
        </p:spPr>
        <p:txBody>
          <a:bodyPr wrap="square">
            <a:spAutoFit/>
          </a:bodyPr>
          <a:lstStyle/>
          <a:p>
            <a:endParaRPr lang="en-US" dirty="0"/>
          </a:p>
          <a:p>
            <a:endParaRPr lang="en-US" dirty="0"/>
          </a:p>
          <a:p>
            <a:r>
              <a:rPr lang="en-US" dirty="0"/>
              <a:t>“Giving All I Got” Army rap video (2019)</a:t>
            </a:r>
          </a:p>
          <a:p>
            <a:r>
              <a:rPr lang="en-US" sz="1400" dirty="0">
                <a:hlinkClick r:id="rId3"/>
              </a:rPr>
              <a:t>https://www.youtube.com/watch?v=SDggg8G9B7o&amp;list=RDSDggg8G9B7o&amp;start_radio=1</a:t>
            </a:r>
            <a:endParaRPr lang="en-US" sz="1400" dirty="0"/>
          </a:p>
          <a:p>
            <a:endParaRPr lang="en-US" sz="1400" dirty="0"/>
          </a:p>
          <a:p>
            <a:endParaRPr lang="en-US" dirty="0"/>
          </a:p>
        </p:txBody>
      </p:sp>
      <p:sp>
        <p:nvSpPr>
          <p:cNvPr id="4" name="Title 3">
            <a:extLst>
              <a:ext uri="{FF2B5EF4-FFF2-40B4-BE49-F238E27FC236}">
                <a16:creationId xmlns:a16="http://schemas.microsoft.com/office/drawing/2014/main" id="{637B6B45-05DF-674B-BBE6-50E39EB2C96C}"/>
              </a:ext>
            </a:extLst>
          </p:cNvPr>
          <p:cNvSpPr>
            <a:spLocks noGrp="1"/>
          </p:cNvSpPr>
          <p:nvPr>
            <p:ph type="title" idx="4294967295"/>
          </p:nvPr>
        </p:nvSpPr>
        <p:spPr>
          <a:xfrm>
            <a:off x="341162" y="245986"/>
            <a:ext cx="8761413" cy="708025"/>
          </a:xfrm>
        </p:spPr>
        <p:txBody>
          <a:bodyPr/>
          <a:lstStyle/>
          <a:p>
            <a:r>
              <a:rPr lang="en-US" b="1" dirty="0">
                <a:solidFill>
                  <a:srgbClr val="FF0000"/>
                </a:solidFill>
              </a:rPr>
              <a:t>“The Army is </a:t>
            </a:r>
            <a:r>
              <a:rPr lang="en-US" b="1" i="1" dirty="0">
                <a:solidFill>
                  <a:srgbClr val="FF0000"/>
                </a:solidFill>
              </a:rPr>
              <a:t>cool</a:t>
            </a:r>
            <a:r>
              <a:rPr lang="en-US" b="1" dirty="0">
                <a:solidFill>
                  <a:srgbClr val="FF0000"/>
                </a:solidFill>
              </a:rPr>
              <a:t>, man!”</a:t>
            </a:r>
          </a:p>
        </p:txBody>
      </p:sp>
      <p:sp>
        <p:nvSpPr>
          <p:cNvPr id="5" name="TextBox 4">
            <a:extLst>
              <a:ext uri="{FF2B5EF4-FFF2-40B4-BE49-F238E27FC236}">
                <a16:creationId xmlns:a16="http://schemas.microsoft.com/office/drawing/2014/main" id="{2180CC2C-7A0A-B348-B6F8-6D82ABE79013}"/>
              </a:ext>
            </a:extLst>
          </p:cNvPr>
          <p:cNvSpPr txBox="1"/>
          <p:nvPr/>
        </p:nvSpPr>
        <p:spPr>
          <a:xfrm>
            <a:off x="341162" y="6030410"/>
            <a:ext cx="11519500" cy="1200329"/>
          </a:xfrm>
          <a:prstGeom prst="rect">
            <a:avLst/>
          </a:prstGeom>
          <a:noFill/>
        </p:spPr>
        <p:txBody>
          <a:bodyPr wrap="none" rtlCol="0">
            <a:spAutoFit/>
          </a:bodyPr>
          <a:lstStyle/>
          <a:p>
            <a:r>
              <a:rPr lang="en-US" i="1" dirty="0"/>
              <a:t>Life </a:t>
            </a:r>
            <a:r>
              <a:rPr lang="en-US" dirty="0"/>
              <a:t>magazine, 1971</a:t>
            </a:r>
          </a:p>
          <a:p>
            <a:r>
              <a:rPr lang="en-US" dirty="0">
                <a:hlinkClick r:id="rId4"/>
              </a:rPr>
              <a:t>https://www.motherjones.com/media/2017/05/army-ads-recruitment-advertisements-draft-seventies/</a:t>
            </a:r>
            <a:endParaRPr lang="en-US" dirty="0"/>
          </a:p>
          <a:p>
            <a:endParaRPr lang="en-US" dirty="0"/>
          </a:p>
          <a:p>
            <a:endParaRPr lang="en-US" i="1" dirty="0"/>
          </a:p>
        </p:txBody>
      </p:sp>
      <p:pic>
        <p:nvPicPr>
          <p:cNvPr id="6" name="Picture 5">
            <a:extLst>
              <a:ext uri="{FF2B5EF4-FFF2-40B4-BE49-F238E27FC236}">
                <a16:creationId xmlns:a16="http://schemas.microsoft.com/office/drawing/2014/main" id="{53173559-BA57-0F46-9C2C-67CBF0878210}"/>
              </a:ext>
            </a:extLst>
          </p:cNvPr>
          <p:cNvPicPr>
            <a:picLocks noChangeAspect="1"/>
          </p:cNvPicPr>
          <p:nvPr/>
        </p:nvPicPr>
        <p:blipFill>
          <a:blip r:embed="rId5"/>
          <a:stretch>
            <a:fillRect/>
          </a:stretch>
        </p:blipFill>
        <p:spPr>
          <a:xfrm>
            <a:off x="6791832" y="2786751"/>
            <a:ext cx="5068830" cy="2838545"/>
          </a:xfrm>
          <a:prstGeom prst="rect">
            <a:avLst/>
          </a:prstGeom>
        </p:spPr>
      </p:pic>
    </p:spTree>
    <p:extLst>
      <p:ext uri="{BB962C8B-B14F-4D97-AF65-F5344CB8AC3E}">
        <p14:creationId xmlns:p14="http://schemas.microsoft.com/office/powerpoint/2010/main" val="3465143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28C48A-D4BE-C04C-BD28-CA356612B180}"/>
              </a:ext>
            </a:extLst>
          </p:cNvPr>
          <p:cNvPicPr>
            <a:picLocks noChangeAspect="1"/>
          </p:cNvPicPr>
          <p:nvPr/>
        </p:nvPicPr>
        <p:blipFill>
          <a:blip r:embed="rId2"/>
          <a:stretch>
            <a:fillRect/>
          </a:stretch>
        </p:blipFill>
        <p:spPr>
          <a:xfrm>
            <a:off x="18136" y="0"/>
            <a:ext cx="4762207" cy="6858000"/>
          </a:xfrm>
          <a:prstGeom prst="rect">
            <a:avLst/>
          </a:prstGeom>
        </p:spPr>
      </p:pic>
      <p:sp>
        <p:nvSpPr>
          <p:cNvPr id="3" name="Rectangle 2">
            <a:extLst>
              <a:ext uri="{FF2B5EF4-FFF2-40B4-BE49-F238E27FC236}">
                <a16:creationId xmlns:a16="http://schemas.microsoft.com/office/drawing/2014/main" id="{3BDF58FD-C8FA-5A43-8BC3-CED0B308298A}"/>
              </a:ext>
            </a:extLst>
          </p:cNvPr>
          <p:cNvSpPr/>
          <p:nvPr/>
        </p:nvSpPr>
        <p:spPr>
          <a:xfrm>
            <a:off x="4876800" y="5341334"/>
            <a:ext cx="6096000" cy="1754326"/>
          </a:xfrm>
          <a:prstGeom prst="rect">
            <a:avLst/>
          </a:prstGeom>
        </p:spPr>
        <p:txBody>
          <a:bodyPr>
            <a:spAutoFit/>
          </a:bodyPr>
          <a:lstStyle/>
          <a:p>
            <a:r>
              <a:rPr lang="en-GB" b="0" i="0" dirty="0">
                <a:solidFill>
                  <a:srgbClr val="000000"/>
                </a:solidFill>
                <a:effectLst/>
                <a:latin typeface="TiemposText"/>
              </a:rPr>
              <a:t>Captain Erika Alvarado, who serves on an Army Reserve Cyber Protection Team is seen in the Army's new recruiting campaign "What's Your Warrior” </a:t>
            </a:r>
            <a:r>
              <a:rPr lang="en-GB" b="0" i="0" dirty="0">
                <a:solidFill>
                  <a:srgbClr val="999999"/>
                </a:solidFill>
                <a:effectLst/>
                <a:latin typeface="Roboto"/>
              </a:rPr>
              <a:t>U.S. Army</a:t>
            </a:r>
          </a:p>
          <a:p>
            <a:r>
              <a:rPr lang="en-US" dirty="0">
                <a:hlinkClick r:id="rId3"/>
              </a:rPr>
              <a:t>https://abcnews.go.com/Politics/armys-recruiting-ads-focus-combat-roles/story?id=66893818</a:t>
            </a:r>
            <a:endParaRPr lang="en-US" dirty="0"/>
          </a:p>
          <a:p>
            <a:endParaRPr lang="en-US" dirty="0"/>
          </a:p>
        </p:txBody>
      </p:sp>
      <p:sp>
        <p:nvSpPr>
          <p:cNvPr id="4" name="Rectangle 3">
            <a:extLst>
              <a:ext uri="{FF2B5EF4-FFF2-40B4-BE49-F238E27FC236}">
                <a16:creationId xmlns:a16="http://schemas.microsoft.com/office/drawing/2014/main" id="{4414226B-22CC-D14A-AF9C-98B75644BA7C}"/>
              </a:ext>
            </a:extLst>
          </p:cNvPr>
          <p:cNvSpPr/>
          <p:nvPr/>
        </p:nvSpPr>
        <p:spPr>
          <a:xfrm>
            <a:off x="4876800" y="258463"/>
            <a:ext cx="6096000" cy="1754326"/>
          </a:xfrm>
          <a:prstGeom prst="rect">
            <a:avLst/>
          </a:prstGeom>
        </p:spPr>
        <p:txBody>
          <a:bodyPr>
            <a:spAutoFit/>
          </a:bodyPr>
          <a:lstStyle/>
          <a:p>
            <a:r>
              <a:rPr lang="en-GB" sz="3200" b="0" i="0" dirty="0">
                <a:solidFill>
                  <a:srgbClr val="000000"/>
                </a:solidFill>
                <a:effectLst/>
                <a:latin typeface="TiemposHeadline"/>
              </a:rPr>
              <a:t>“Army's new recruiting ads focus less on combat roles”</a:t>
            </a:r>
          </a:p>
          <a:p>
            <a:r>
              <a:rPr lang="en-GB" sz="3200" b="0" i="1" dirty="0">
                <a:solidFill>
                  <a:srgbClr val="656565"/>
                </a:solidFill>
                <a:effectLst/>
                <a:latin typeface="TiemposHeadline"/>
              </a:rPr>
              <a:t>ABC News, Nov. 2019</a:t>
            </a:r>
          </a:p>
          <a:p>
            <a:endParaRPr lang="en-GB" sz="1200" b="0" i="1" dirty="0">
              <a:solidFill>
                <a:srgbClr val="656565"/>
              </a:solidFill>
              <a:effectLst/>
              <a:latin typeface="TiemposHeadline"/>
            </a:endParaRPr>
          </a:p>
        </p:txBody>
      </p:sp>
      <p:pic>
        <p:nvPicPr>
          <p:cNvPr id="5" name="Picture 4">
            <a:extLst>
              <a:ext uri="{FF2B5EF4-FFF2-40B4-BE49-F238E27FC236}">
                <a16:creationId xmlns:a16="http://schemas.microsoft.com/office/drawing/2014/main" id="{E813225E-817F-8A4E-88F3-3D8F2A4E7702}"/>
              </a:ext>
            </a:extLst>
          </p:cNvPr>
          <p:cNvPicPr>
            <a:picLocks noChangeAspect="1"/>
          </p:cNvPicPr>
          <p:nvPr/>
        </p:nvPicPr>
        <p:blipFill>
          <a:blip r:embed="rId4"/>
          <a:stretch>
            <a:fillRect/>
          </a:stretch>
        </p:blipFill>
        <p:spPr>
          <a:xfrm>
            <a:off x="5006130" y="2012789"/>
            <a:ext cx="4809201" cy="3194433"/>
          </a:xfrm>
          <a:prstGeom prst="rect">
            <a:avLst/>
          </a:prstGeom>
        </p:spPr>
      </p:pic>
    </p:spTree>
    <p:extLst>
      <p:ext uri="{BB962C8B-B14F-4D97-AF65-F5344CB8AC3E}">
        <p14:creationId xmlns:p14="http://schemas.microsoft.com/office/powerpoint/2010/main" val="544463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EE1C8-6A4D-A54A-AFEA-774D7284DE2B}"/>
              </a:ext>
            </a:extLst>
          </p:cNvPr>
          <p:cNvSpPr>
            <a:spLocks noGrp="1"/>
          </p:cNvSpPr>
          <p:nvPr>
            <p:ph type="title" idx="4294967295"/>
          </p:nvPr>
        </p:nvSpPr>
        <p:spPr>
          <a:xfrm>
            <a:off x="689548" y="209549"/>
            <a:ext cx="8761413" cy="708025"/>
          </a:xfrm>
        </p:spPr>
        <p:txBody>
          <a:bodyPr/>
          <a:lstStyle/>
          <a:p>
            <a:r>
              <a:rPr lang="en-US" b="1" dirty="0">
                <a:solidFill>
                  <a:srgbClr val="FF0000"/>
                </a:solidFill>
              </a:rPr>
              <a:t>Key questions</a:t>
            </a:r>
          </a:p>
        </p:txBody>
      </p:sp>
      <p:sp>
        <p:nvSpPr>
          <p:cNvPr id="3" name="Content Placeholder 2">
            <a:extLst>
              <a:ext uri="{FF2B5EF4-FFF2-40B4-BE49-F238E27FC236}">
                <a16:creationId xmlns:a16="http://schemas.microsoft.com/office/drawing/2014/main" id="{22A26E3E-3E87-1944-B427-148D30AA19CE}"/>
              </a:ext>
            </a:extLst>
          </p:cNvPr>
          <p:cNvSpPr>
            <a:spLocks noGrp="1"/>
          </p:cNvSpPr>
          <p:nvPr>
            <p:ph idx="4294967295"/>
          </p:nvPr>
        </p:nvSpPr>
        <p:spPr>
          <a:xfrm>
            <a:off x="689548" y="1308673"/>
            <a:ext cx="11047412" cy="4005263"/>
          </a:xfrm>
        </p:spPr>
        <p:txBody>
          <a:bodyPr>
            <a:noAutofit/>
          </a:bodyPr>
          <a:lstStyle/>
          <a:p>
            <a:r>
              <a:rPr lang="en-US" sz="2000" dirty="0"/>
              <a:t>How to persuade US citizens (and others who aspire to citizenship) that a job which may require them to take, or lose, life is </a:t>
            </a:r>
            <a:r>
              <a:rPr lang="en-US" sz="2000" dirty="0">
                <a:solidFill>
                  <a:srgbClr val="FF0000"/>
                </a:solidFill>
              </a:rPr>
              <a:t>personally advantageous</a:t>
            </a:r>
            <a:r>
              <a:rPr lang="en-US" sz="2000" dirty="0"/>
              <a:t>?</a:t>
            </a:r>
          </a:p>
          <a:p>
            <a:r>
              <a:rPr lang="en-US" sz="2000" dirty="0"/>
              <a:t>What combination of appeals to </a:t>
            </a:r>
            <a:r>
              <a:rPr lang="en-US" sz="2000" dirty="0">
                <a:solidFill>
                  <a:srgbClr val="FF0000"/>
                </a:solidFill>
              </a:rPr>
              <a:t>idealism</a:t>
            </a:r>
            <a:r>
              <a:rPr lang="en-US" sz="2000" dirty="0"/>
              <a:t>– patriotism, duty, self-sacrifice– and/or </a:t>
            </a:r>
            <a:r>
              <a:rPr lang="en-US" sz="2000" dirty="0">
                <a:solidFill>
                  <a:srgbClr val="FF0000"/>
                </a:solidFill>
              </a:rPr>
              <a:t>self-interest</a:t>
            </a:r>
            <a:r>
              <a:rPr lang="en-US" sz="2000" dirty="0"/>
              <a:t>– material rewards, elevated status, enhanced masculinity (or femininity?)– was/is best placed to encourage enlistment?</a:t>
            </a:r>
          </a:p>
          <a:p>
            <a:r>
              <a:rPr lang="en-US" sz="2000" dirty="0"/>
              <a:t>Recruitment campaigns are pivotal in </a:t>
            </a:r>
            <a:r>
              <a:rPr lang="en-US" sz="2000" dirty="0">
                <a:solidFill>
                  <a:srgbClr val="FF0000"/>
                </a:solidFill>
              </a:rPr>
              <a:t>projecting ideas about military identity </a:t>
            </a:r>
            <a:r>
              <a:rPr lang="en-US" sz="2000" dirty="0"/>
              <a:t>towards both uniformed personnel and civilians– in idealized/aspirational form</a:t>
            </a:r>
          </a:p>
          <a:p>
            <a:r>
              <a:rPr lang="en-US" sz="2000" dirty="0"/>
              <a:t>Military ads are instrumental in </a:t>
            </a:r>
            <a:r>
              <a:rPr lang="en-US" sz="2000" dirty="0">
                <a:solidFill>
                  <a:srgbClr val="FF0000"/>
                </a:solidFill>
              </a:rPr>
              <a:t>shaping and redefining gender roles and identities </a:t>
            </a:r>
            <a:r>
              <a:rPr lang="en-US" sz="2000" dirty="0"/>
              <a:t>in the armed forces; likewise, how the services hope to appeal to Americans of different ethnic and class backgrounds</a:t>
            </a:r>
          </a:p>
          <a:p>
            <a:r>
              <a:rPr lang="en-US" sz="2000" dirty="0"/>
              <a:t>Shifting recruitment strategies– as well as the physical or virtual venues, and technologies, employed to deliver them-- illuminate key changes in the US since Vietnam, helping chart an </a:t>
            </a:r>
            <a:r>
              <a:rPr lang="en-US" sz="2000" dirty="0">
                <a:solidFill>
                  <a:srgbClr val="FF0000"/>
                </a:solidFill>
              </a:rPr>
              <a:t>evolving relationship between the armed forces and civil society over the past half century.</a:t>
            </a:r>
          </a:p>
        </p:txBody>
      </p:sp>
    </p:spTree>
    <p:extLst>
      <p:ext uri="{BB962C8B-B14F-4D97-AF65-F5344CB8AC3E}">
        <p14:creationId xmlns:p14="http://schemas.microsoft.com/office/powerpoint/2010/main" val="3608345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id="{25B09D67-BBF8-EE49-AA36-4C308FDA1E5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1013" y="2064299"/>
            <a:ext cx="7752082" cy="38084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F600511-8404-6744-857A-12FCAFAA2626}"/>
              </a:ext>
            </a:extLst>
          </p:cNvPr>
          <p:cNvSpPr txBox="1"/>
          <p:nvPr/>
        </p:nvSpPr>
        <p:spPr>
          <a:xfrm>
            <a:off x="357680" y="257832"/>
            <a:ext cx="4123245" cy="584775"/>
          </a:xfrm>
          <a:prstGeom prst="rect">
            <a:avLst/>
          </a:prstGeom>
          <a:noFill/>
        </p:spPr>
        <p:txBody>
          <a:bodyPr wrap="none" rtlCol="0">
            <a:spAutoFit/>
          </a:bodyPr>
          <a:lstStyle/>
          <a:p>
            <a:r>
              <a:rPr lang="en-US" sz="3200" b="1" dirty="0">
                <a:solidFill>
                  <a:srgbClr val="FF0000"/>
                </a:solidFill>
              </a:rPr>
              <a:t>“The Calling” (2021)</a:t>
            </a:r>
          </a:p>
        </p:txBody>
      </p:sp>
      <p:sp>
        <p:nvSpPr>
          <p:cNvPr id="4" name="Rectangle 3">
            <a:extLst>
              <a:ext uri="{FF2B5EF4-FFF2-40B4-BE49-F238E27FC236}">
                <a16:creationId xmlns:a16="http://schemas.microsoft.com/office/drawing/2014/main" id="{3161A997-10C2-8743-9D08-15631F72E68D}"/>
              </a:ext>
            </a:extLst>
          </p:cNvPr>
          <p:cNvSpPr/>
          <p:nvPr/>
        </p:nvSpPr>
        <p:spPr>
          <a:xfrm>
            <a:off x="481013" y="6315157"/>
            <a:ext cx="10110951" cy="800219"/>
          </a:xfrm>
          <a:prstGeom prst="rect">
            <a:avLst/>
          </a:prstGeom>
        </p:spPr>
        <p:txBody>
          <a:bodyPr wrap="square">
            <a:spAutoFit/>
          </a:bodyPr>
          <a:lstStyle/>
          <a:p>
            <a:r>
              <a:rPr lang="en-US" sz="1400" dirty="0">
                <a:hlinkClick r:id="rId3"/>
              </a:rPr>
              <a:t>https://www.armytimes.com/news/your-army/2021/05/20/comment-section-removed-from-army-recruiting-ad-featuring-soldier-with-two-moms/</a:t>
            </a:r>
            <a:endParaRPr lang="en-US" sz="1400" dirty="0"/>
          </a:p>
          <a:p>
            <a:endParaRPr lang="en-US" dirty="0"/>
          </a:p>
        </p:txBody>
      </p:sp>
      <p:sp>
        <p:nvSpPr>
          <p:cNvPr id="5" name="Rectangle 4">
            <a:extLst>
              <a:ext uri="{FF2B5EF4-FFF2-40B4-BE49-F238E27FC236}">
                <a16:creationId xmlns:a16="http://schemas.microsoft.com/office/drawing/2014/main" id="{A09B6C02-5AD0-3446-89E8-CDA596CB6BAB}"/>
              </a:ext>
            </a:extLst>
          </p:cNvPr>
          <p:cNvSpPr/>
          <p:nvPr/>
        </p:nvSpPr>
        <p:spPr>
          <a:xfrm>
            <a:off x="8356429" y="2202104"/>
            <a:ext cx="3152400" cy="2862322"/>
          </a:xfrm>
          <a:prstGeom prst="rect">
            <a:avLst/>
          </a:prstGeom>
        </p:spPr>
        <p:txBody>
          <a:bodyPr wrap="square">
            <a:spAutoFit/>
          </a:bodyPr>
          <a:lstStyle/>
          <a:p>
            <a:r>
              <a:rPr lang="en-GB" b="1" dirty="0">
                <a:solidFill>
                  <a:srgbClr val="000000"/>
                </a:solidFill>
                <a:latin typeface="IBM Plex Serif" panose="020F0502020204030204" pitchFamily="34" charset="0"/>
              </a:rPr>
              <a:t>Sen. Ted Cruz</a:t>
            </a:r>
            <a:r>
              <a:rPr lang="en-GB" dirty="0">
                <a:solidFill>
                  <a:srgbClr val="000000"/>
                </a:solidFill>
                <a:latin typeface="IBM Plex Serif" panose="020F0502020204030204" pitchFamily="34" charset="0"/>
              </a:rPr>
              <a:t>, R-Texas, responded to a tweet about the ad campaign:</a:t>
            </a:r>
          </a:p>
          <a:p>
            <a:endParaRPr lang="en-GB" dirty="0">
              <a:solidFill>
                <a:srgbClr val="000000"/>
              </a:solidFill>
              <a:latin typeface="IBM Plex Serif" panose="020F0502020204030204" pitchFamily="34" charset="0"/>
            </a:endParaRPr>
          </a:p>
          <a:p>
            <a:r>
              <a:rPr lang="en-GB" b="1" dirty="0">
                <a:solidFill>
                  <a:srgbClr val="FF0000"/>
                </a:solidFill>
                <a:latin typeface="IBM Plex Serif" panose="020F0502020204030204" pitchFamily="34" charset="0"/>
              </a:rPr>
              <a:t>“Holy crap. Perhaps a woke, emasculated military is not the best idea....”</a:t>
            </a:r>
          </a:p>
          <a:p>
            <a:br>
              <a:rPr lang="en-GB" b="1" dirty="0">
                <a:solidFill>
                  <a:srgbClr val="FF0000"/>
                </a:solidFill>
              </a:rPr>
            </a:br>
            <a:endParaRPr lang="en-US" b="1" dirty="0">
              <a:solidFill>
                <a:srgbClr val="FF0000"/>
              </a:solidFill>
            </a:endParaRPr>
          </a:p>
        </p:txBody>
      </p:sp>
      <p:sp>
        <p:nvSpPr>
          <p:cNvPr id="6" name="Rectangle 5">
            <a:extLst>
              <a:ext uri="{FF2B5EF4-FFF2-40B4-BE49-F238E27FC236}">
                <a16:creationId xmlns:a16="http://schemas.microsoft.com/office/drawing/2014/main" id="{9DB5E14A-418D-3540-BA48-CD65BE82E2A8}"/>
              </a:ext>
            </a:extLst>
          </p:cNvPr>
          <p:cNvSpPr/>
          <p:nvPr/>
        </p:nvSpPr>
        <p:spPr>
          <a:xfrm>
            <a:off x="357680" y="1110192"/>
            <a:ext cx="10439235" cy="954107"/>
          </a:xfrm>
          <a:prstGeom prst="rect">
            <a:avLst/>
          </a:prstGeom>
        </p:spPr>
        <p:txBody>
          <a:bodyPr wrap="square">
            <a:spAutoFit/>
          </a:bodyPr>
          <a:lstStyle/>
          <a:p>
            <a:r>
              <a:rPr lang="en-GB" sz="2800" b="1" i="1" dirty="0">
                <a:latin typeface="var(--heading-font-family,acumin-pro,Arial,Helvetica,sans-serif)"/>
              </a:rPr>
              <a:t>“Comment section removed from Army recruiting ad </a:t>
            </a:r>
          </a:p>
          <a:p>
            <a:r>
              <a:rPr lang="en-GB" sz="2800" b="1" i="1" dirty="0">
                <a:latin typeface="var(--heading-font-family,acumin-pro,Arial,Helvetica,sans-serif)"/>
              </a:rPr>
              <a:t>featuring soldier with two moms”</a:t>
            </a:r>
            <a:endParaRPr lang="en-GB" sz="2800" b="1" i="1" u="none" strike="noStrike" dirty="0">
              <a:effectLst/>
              <a:latin typeface="var(--heading-font-family,acumin-pro,Arial,Helvetica,sans-serif)"/>
            </a:endParaRPr>
          </a:p>
        </p:txBody>
      </p:sp>
      <p:sp>
        <p:nvSpPr>
          <p:cNvPr id="7" name="Rectangle 6">
            <a:extLst>
              <a:ext uri="{FF2B5EF4-FFF2-40B4-BE49-F238E27FC236}">
                <a16:creationId xmlns:a16="http://schemas.microsoft.com/office/drawing/2014/main" id="{538EFAE7-684B-D942-8056-449C962E932E}"/>
              </a:ext>
            </a:extLst>
          </p:cNvPr>
          <p:cNvSpPr/>
          <p:nvPr/>
        </p:nvSpPr>
        <p:spPr>
          <a:xfrm>
            <a:off x="562063" y="5872711"/>
            <a:ext cx="3714478" cy="646331"/>
          </a:xfrm>
          <a:prstGeom prst="rect">
            <a:avLst/>
          </a:prstGeom>
        </p:spPr>
        <p:txBody>
          <a:bodyPr wrap="none">
            <a:spAutoFit/>
          </a:bodyPr>
          <a:lstStyle/>
          <a:p>
            <a:r>
              <a:rPr lang="en-US" dirty="0">
                <a:hlinkClick r:id="rId4"/>
              </a:rPr>
              <a:t>https://youtu.be/MIYGFSONKbk</a:t>
            </a:r>
            <a:endParaRPr lang="en-US" dirty="0"/>
          </a:p>
          <a:p>
            <a:endParaRPr lang="en-US" dirty="0"/>
          </a:p>
        </p:txBody>
      </p:sp>
    </p:spTree>
    <p:extLst>
      <p:ext uri="{BB962C8B-B14F-4D97-AF65-F5344CB8AC3E}">
        <p14:creationId xmlns:p14="http://schemas.microsoft.com/office/powerpoint/2010/main" val="995636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6CA2E8-FAF2-CE5D-1EF9-05048164111F}"/>
              </a:ext>
            </a:extLst>
          </p:cNvPr>
          <p:cNvSpPr txBox="1"/>
          <p:nvPr/>
        </p:nvSpPr>
        <p:spPr>
          <a:xfrm>
            <a:off x="365760" y="181613"/>
            <a:ext cx="9987029" cy="523220"/>
          </a:xfrm>
          <a:prstGeom prst="rect">
            <a:avLst/>
          </a:prstGeom>
          <a:noFill/>
        </p:spPr>
        <p:txBody>
          <a:bodyPr wrap="none" rtlCol="0">
            <a:spAutoFit/>
          </a:bodyPr>
          <a:lstStyle/>
          <a:p>
            <a:r>
              <a:rPr lang="en-US" sz="2800" b="1" dirty="0">
                <a:solidFill>
                  <a:srgbClr val="FF0000"/>
                </a:solidFill>
              </a:rPr>
              <a:t>“Peace Through Strength”, US Department of War (2025)</a:t>
            </a:r>
          </a:p>
        </p:txBody>
      </p:sp>
      <p:sp>
        <p:nvSpPr>
          <p:cNvPr id="4" name="TextBox 3">
            <a:extLst>
              <a:ext uri="{FF2B5EF4-FFF2-40B4-BE49-F238E27FC236}">
                <a16:creationId xmlns:a16="http://schemas.microsoft.com/office/drawing/2014/main" id="{8EA1BFF2-8F81-89DC-B839-FBFB72F3A1C0}"/>
              </a:ext>
            </a:extLst>
          </p:cNvPr>
          <p:cNvSpPr txBox="1"/>
          <p:nvPr/>
        </p:nvSpPr>
        <p:spPr>
          <a:xfrm>
            <a:off x="409303" y="6351708"/>
            <a:ext cx="6099586" cy="646331"/>
          </a:xfrm>
          <a:prstGeom prst="rect">
            <a:avLst/>
          </a:prstGeom>
          <a:noFill/>
        </p:spPr>
        <p:txBody>
          <a:bodyPr wrap="square">
            <a:spAutoFit/>
          </a:bodyPr>
          <a:lstStyle/>
          <a:p>
            <a:r>
              <a:rPr lang="en-US" dirty="0">
                <a:hlinkClick r:id="rId2"/>
              </a:rPr>
              <a:t>https://www.youtube.com/watch?v=nM-wp4oJ2LY</a:t>
            </a:r>
            <a:endParaRPr lang="en-US" dirty="0"/>
          </a:p>
          <a:p>
            <a:endParaRPr lang="en-US" dirty="0"/>
          </a:p>
        </p:txBody>
      </p:sp>
      <p:pic>
        <p:nvPicPr>
          <p:cNvPr id="5" name="Picture 4">
            <a:extLst>
              <a:ext uri="{FF2B5EF4-FFF2-40B4-BE49-F238E27FC236}">
                <a16:creationId xmlns:a16="http://schemas.microsoft.com/office/drawing/2014/main" id="{951EF119-6D16-C712-DBE9-0A6B8F66B4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203" y="807236"/>
            <a:ext cx="9836142" cy="4834736"/>
          </a:xfrm>
          <a:prstGeom prst="rect">
            <a:avLst/>
          </a:prstGeom>
        </p:spPr>
      </p:pic>
      <p:sp>
        <p:nvSpPr>
          <p:cNvPr id="7" name="TextBox 6">
            <a:extLst>
              <a:ext uri="{FF2B5EF4-FFF2-40B4-BE49-F238E27FC236}">
                <a16:creationId xmlns:a16="http://schemas.microsoft.com/office/drawing/2014/main" id="{90C2C732-D4D3-A6DE-AAC4-D6E28B8237AA}"/>
              </a:ext>
            </a:extLst>
          </p:cNvPr>
          <p:cNvSpPr txBox="1"/>
          <p:nvPr/>
        </p:nvSpPr>
        <p:spPr>
          <a:xfrm>
            <a:off x="365760" y="5705377"/>
            <a:ext cx="10940527" cy="646331"/>
          </a:xfrm>
          <a:prstGeom prst="rect">
            <a:avLst/>
          </a:prstGeom>
          <a:noFill/>
        </p:spPr>
        <p:txBody>
          <a:bodyPr wrap="square">
            <a:spAutoFit/>
          </a:bodyPr>
          <a:lstStyle/>
          <a:p>
            <a:r>
              <a:rPr lang="en-US" dirty="0">
                <a:hlinkClick r:id="rId4"/>
              </a:rPr>
              <a:t>https://www.war.gov/Multimedia/Experience/365-Days-of-Peace-Through-Strength/</a:t>
            </a:r>
            <a:endParaRPr lang="en-US" dirty="0"/>
          </a:p>
          <a:p>
            <a:endParaRPr lang="en-US" dirty="0"/>
          </a:p>
        </p:txBody>
      </p:sp>
    </p:spTree>
    <p:extLst>
      <p:ext uri="{BB962C8B-B14F-4D97-AF65-F5344CB8AC3E}">
        <p14:creationId xmlns:p14="http://schemas.microsoft.com/office/powerpoint/2010/main" val="2071990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4E0F43-D9CC-364E-BCFB-34B126A882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245627" cy="6157732"/>
          </a:xfrm>
          <a:prstGeom prst="rect">
            <a:avLst/>
          </a:prstGeom>
        </p:spPr>
      </p:pic>
      <p:sp>
        <p:nvSpPr>
          <p:cNvPr id="3" name="Rectangle 2">
            <a:extLst>
              <a:ext uri="{FF2B5EF4-FFF2-40B4-BE49-F238E27FC236}">
                <a16:creationId xmlns:a16="http://schemas.microsoft.com/office/drawing/2014/main" id="{79256A3E-22BF-4C40-81F3-EF879E55CA09}"/>
              </a:ext>
            </a:extLst>
          </p:cNvPr>
          <p:cNvSpPr/>
          <p:nvPr/>
        </p:nvSpPr>
        <p:spPr>
          <a:xfrm>
            <a:off x="0" y="6157733"/>
            <a:ext cx="10615637" cy="1292662"/>
          </a:xfrm>
          <a:prstGeom prst="rect">
            <a:avLst/>
          </a:prstGeom>
        </p:spPr>
        <p:txBody>
          <a:bodyPr wrap="square">
            <a:spAutoFit/>
          </a:bodyPr>
          <a:lstStyle/>
          <a:p>
            <a:pPr fontAlgn="base"/>
            <a:r>
              <a:rPr lang="en-GB" sz="1400" b="0" i="0" dirty="0">
                <a:solidFill>
                  <a:srgbClr val="666666"/>
                </a:solidFill>
                <a:effectLst/>
                <a:latin typeface="nyt-imperial"/>
              </a:rPr>
              <a:t>The Powers Recruiting Station in Colorado Springs. In 2019, 79 percent of new Army recruits reported having a family member </a:t>
            </a:r>
          </a:p>
          <a:p>
            <a:pPr fontAlgn="base"/>
            <a:r>
              <a:rPr lang="en-GB" sz="1400" b="0" i="0" dirty="0">
                <a:solidFill>
                  <a:srgbClr val="666666"/>
                </a:solidFill>
                <a:effectLst/>
                <a:latin typeface="nyt-imperial"/>
              </a:rPr>
              <a:t>who served. </a:t>
            </a:r>
            <a:r>
              <a:rPr lang="en-GB" sz="1400" b="0" i="0" dirty="0">
                <a:solidFill>
                  <a:srgbClr val="888888"/>
                </a:solidFill>
                <a:effectLst/>
                <a:latin typeface="inherit"/>
              </a:rPr>
              <a:t>Credit...Theo </a:t>
            </a:r>
            <a:r>
              <a:rPr lang="en-GB" sz="1400" b="0" i="0" dirty="0" err="1">
                <a:solidFill>
                  <a:srgbClr val="888888"/>
                </a:solidFill>
                <a:effectLst/>
                <a:latin typeface="inherit"/>
              </a:rPr>
              <a:t>Stroomer</a:t>
            </a:r>
            <a:r>
              <a:rPr lang="en-GB" sz="1400" b="0" i="0" dirty="0">
                <a:solidFill>
                  <a:srgbClr val="888888"/>
                </a:solidFill>
                <a:effectLst/>
                <a:latin typeface="inherit"/>
              </a:rPr>
              <a:t> for The New York Times </a:t>
            </a:r>
            <a:r>
              <a:rPr lang="en-GB" sz="1400" b="0" i="0" dirty="0">
                <a:solidFill>
                  <a:srgbClr val="888888"/>
                </a:solidFill>
                <a:effectLst/>
                <a:latin typeface="inherit"/>
                <a:hlinkClick r:id="rId3"/>
              </a:rPr>
              <a:t>https://www.nytimes.com/2020/01/10/us/military-enlistment.html</a:t>
            </a:r>
            <a:endParaRPr lang="en-GB" sz="1400" b="0" i="0" dirty="0">
              <a:solidFill>
                <a:srgbClr val="888888"/>
              </a:solidFill>
              <a:effectLst/>
              <a:latin typeface="inherit"/>
            </a:endParaRPr>
          </a:p>
          <a:p>
            <a:pPr fontAlgn="base"/>
            <a:endParaRPr lang="en-GB" sz="1400" b="0" i="0" dirty="0">
              <a:solidFill>
                <a:srgbClr val="333333"/>
              </a:solidFill>
              <a:effectLst/>
              <a:latin typeface="inherit"/>
            </a:endParaRPr>
          </a:p>
          <a:p>
            <a:pPr fontAlgn="base"/>
            <a:br>
              <a:rPr lang="en-GB" b="0" i="0" dirty="0">
                <a:solidFill>
                  <a:srgbClr val="333333"/>
                </a:solidFill>
                <a:effectLst/>
                <a:latin typeface="inherit"/>
              </a:rPr>
            </a:br>
            <a:endParaRPr lang="en-GB" b="0" i="0" dirty="0">
              <a:solidFill>
                <a:srgbClr val="333333"/>
              </a:solidFill>
              <a:effectLst/>
              <a:latin typeface="inherit"/>
            </a:endParaRPr>
          </a:p>
        </p:txBody>
      </p:sp>
      <p:sp>
        <p:nvSpPr>
          <p:cNvPr id="4" name="Rectangle 3">
            <a:extLst>
              <a:ext uri="{FF2B5EF4-FFF2-40B4-BE49-F238E27FC236}">
                <a16:creationId xmlns:a16="http://schemas.microsoft.com/office/drawing/2014/main" id="{F42783D1-8FA5-0244-BD45-2862D013D31F}"/>
              </a:ext>
            </a:extLst>
          </p:cNvPr>
          <p:cNvSpPr/>
          <p:nvPr/>
        </p:nvSpPr>
        <p:spPr>
          <a:xfrm>
            <a:off x="9387069" y="1763965"/>
            <a:ext cx="2291787" cy="3539430"/>
          </a:xfrm>
          <a:prstGeom prst="rect">
            <a:avLst/>
          </a:prstGeom>
        </p:spPr>
        <p:txBody>
          <a:bodyPr wrap="square">
            <a:spAutoFit/>
          </a:bodyPr>
          <a:lstStyle/>
          <a:p>
            <a:pPr fontAlgn="base"/>
            <a:r>
              <a:rPr lang="en-GB" b="1" i="1" dirty="0">
                <a:solidFill>
                  <a:srgbClr val="121212"/>
                </a:solidFill>
                <a:effectLst/>
                <a:latin typeface="inherit"/>
              </a:rPr>
              <a:t>“Who Signs Up to Fight? </a:t>
            </a:r>
          </a:p>
          <a:p>
            <a:pPr fontAlgn="base"/>
            <a:r>
              <a:rPr lang="en-GB" b="1" i="1" dirty="0">
                <a:solidFill>
                  <a:srgbClr val="121212"/>
                </a:solidFill>
                <a:effectLst/>
                <a:latin typeface="inherit"/>
              </a:rPr>
              <a:t>Makeup of U.S. Recruits </a:t>
            </a:r>
          </a:p>
          <a:p>
            <a:pPr fontAlgn="base"/>
            <a:r>
              <a:rPr lang="en-GB" b="1" i="1" dirty="0">
                <a:solidFill>
                  <a:srgbClr val="121212"/>
                </a:solidFill>
                <a:effectLst/>
                <a:latin typeface="inherit"/>
              </a:rPr>
              <a:t>Shows Glaring Disparity”</a:t>
            </a:r>
          </a:p>
          <a:p>
            <a:pPr fontAlgn="base"/>
            <a:endParaRPr lang="en-GB" b="1" i="1" dirty="0">
              <a:solidFill>
                <a:srgbClr val="121212"/>
              </a:solidFill>
              <a:effectLst/>
              <a:latin typeface="nyt-cheltenham"/>
            </a:endParaRPr>
          </a:p>
          <a:p>
            <a:pPr fontAlgn="base"/>
            <a:r>
              <a:rPr lang="en-GB" sz="1400" b="0" i="0" dirty="0">
                <a:solidFill>
                  <a:srgbClr val="121212"/>
                </a:solidFill>
                <a:effectLst/>
                <a:latin typeface="nyt-cheltenham"/>
              </a:rPr>
              <a:t>“More and more, new recruits come from the same small number of counties and are the children of old recruits.”</a:t>
            </a:r>
          </a:p>
          <a:p>
            <a:pPr fontAlgn="base"/>
            <a:endParaRPr lang="en-GB" sz="1400" dirty="0">
              <a:solidFill>
                <a:srgbClr val="121212"/>
              </a:solidFill>
              <a:latin typeface="nyt-cheltenham"/>
            </a:endParaRPr>
          </a:p>
          <a:p>
            <a:pPr fontAlgn="base"/>
            <a:r>
              <a:rPr lang="en-GB" sz="1400" b="0" i="0" dirty="0">
                <a:solidFill>
                  <a:srgbClr val="121212"/>
                </a:solidFill>
                <a:effectLst/>
                <a:latin typeface="nyt-cheltenham"/>
              </a:rPr>
              <a:t>January 10, 2020</a:t>
            </a:r>
          </a:p>
        </p:txBody>
      </p:sp>
    </p:spTree>
    <p:extLst>
      <p:ext uri="{BB962C8B-B14F-4D97-AF65-F5344CB8AC3E}">
        <p14:creationId xmlns:p14="http://schemas.microsoft.com/office/powerpoint/2010/main" val="4100180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37994D-2544-F0DC-0F5E-B92BF64409CC}"/>
              </a:ext>
            </a:extLst>
          </p:cNvPr>
          <p:cNvSpPr txBox="1"/>
          <p:nvPr/>
        </p:nvSpPr>
        <p:spPr>
          <a:xfrm>
            <a:off x="602428" y="70031"/>
            <a:ext cx="4751622" cy="707886"/>
          </a:xfrm>
          <a:prstGeom prst="rect">
            <a:avLst/>
          </a:prstGeom>
          <a:noFill/>
        </p:spPr>
        <p:txBody>
          <a:bodyPr wrap="none" rtlCol="0">
            <a:spAutoFit/>
          </a:bodyPr>
          <a:lstStyle/>
          <a:p>
            <a:r>
              <a:rPr lang="en-US" sz="4000" b="1" dirty="0">
                <a:solidFill>
                  <a:srgbClr val="FF0000"/>
                </a:solidFill>
              </a:rPr>
              <a:t>A “Trump bump”? </a:t>
            </a:r>
          </a:p>
        </p:txBody>
      </p:sp>
      <p:sp>
        <p:nvSpPr>
          <p:cNvPr id="4" name="Rectangle 1">
            <a:extLst>
              <a:ext uri="{FF2B5EF4-FFF2-40B4-BE49-F238E27FC236}">
                <a16:creationId xmlns:a16="http://schemas.microsoft.com/office/drawing/2014/main" id="{77C87DF8-AE32-9D0F-B7FD-EBA23A051978}"/>
              </a:ext>
            </a:extLst>
          </p:cNvPr>
          <p:cNvSpPr>
            <a:spLocks noChangeArrowheads="1"/>
          </p:cNvSpPr>
          <p:nvPr/>
        </p:nvSpPr>
        <p:spPr bwMode="auto">
          <a:xfrm>
            <a:off x="537882" y="724771"/>
            <a:ext cx="10295069"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A3A3A"/>
                </a:solidFill>
                <a:effectLst/>
                <a:latin typeface="calluna"/>
              </a:rPr>
              <a:t>‘Defense Secretary Pete Hegseth has credited President Trump’s election with what he and other administration officials have called the “Trump bump” for military recruitment.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A3A3A"/>
                </a:solidFill>
                <a:effectLst/>
                <a:latin typeface="calluna"/>
              </a:rPr>
              <a:t>“</a:t>
            </a:r>
            <a:r>
              <a:rPr kumimoji="0" lang="en-US" altLang="en-US" sz="1800" b="1" i="0" u="none" strike="noStrike" cap="none" normalizeH="0" baseline="0" dirty="0">
                <a:ln>
                  <a:noFill/>
                </a:ln>
                <a:solidFill>
                  <a:srgbClr val="3A3A3A"/>
                </a:solidFill>
                <a:effectLst/>
                <a:latin typeface="calluna"/>
              </a:rPr>
              <a:t>They see leadership ... that says, ‘We want you to be warriors. We’re not doing this politically correct garbage anymore. We’re doing war fighting,” </a:t>
            </a:r>
            <a:r>
              <a:rPr kumimoji="0" lang="en-US" altLang="en-US" sz="1800" b="0" i="0" u="none" strike="noStrike" cap="none" normalizeH="0" baseline="0" dirty="0">
                <a:ln>
                  <a:noFill/>
                </a:ln>
                <a:solidFill>
                  <a:srgbClr val="3A3A3A"/>
                </a:solidFill>
                <a:effectLst/>
                <a:latin typeface="calluna"/>
              </a:rPr>
              <a:t>Secretary Hegseth said on a visit to Normandy, France, in June to honor the 81st anniversary of D-Day.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A3A3A"/>
                </a:solidFill>
                <a:effectLst/>
                <a:latin typeface="calluna"/>
              </a:rPr>
              <a:t>In fact, Pentagon figures show that military enlistments began bouncing back </a:t>
            </a:r>
            <a:r>
              <a:rPr kumimoji="0" lang="en-US" altLang="en-US" sz="1800" b="1" i="0" u="none" strike="noStrike" cap="none" normalizeH="0" baseline="0" dirty="0">
                <a:ln>
                  <a:noFill/>
                </a:ln>
                <a:solidFill>
                  <a:srgbClr val="3A3A3A"/>
                </a:solidFill>
                <a:effectLst/>
                <a:latin typeface="calluna"/>
              </a:rPr>
              <a:t>between October 2023 and September 2024</a:t>
            </a:r>
            <a:r>
              <a:rPr kumimoji="0" lang="en-US" altLang="en-US" sz="1800" b="0" i="0" u="none" strike="noStrike" cap="none" normalizeH="0" baseline="0" dirty="0">
                <a:ln>
                  <a:noFill/>
                </a:ln>
                <a:solidFill>
                  <a:srgbClr val="3A3A3A"/>
                </a:solidFill>
                <a:effectLst/>
                <a:latin typeface="calluna"/>
              </a:rPr>
              <a:t> – before Mr. Trump was elected – rising by about 12.5%.</a:t>
            </a:r>
          </a:p>
        </p:txBody>
      </p:sp>
      <p:sp>
        <p:nvSpPr>
          <p:cNvPr id="5" name="Rectangle 2">
            <a:extLst>
              <a:ext uri="{FF2B5EF4-FFF2-40B4-BE49-F238E27FC236}">
                <a16:creationId xmlns:a16="http://schemas.microsoft.com/office/drawing/2014/main" id="{A64AB13B-72B7-34C0-3E86-768EDBBCE6FE}"/>
              </a:ext>
            </a:extLst>
          </p:cNvPr>
          <p:cNvSpPr>
            <a:spLocks noChangeArrowheads="1"/>
          </p:cNvSpPr>
          <p:nvPr/>
        </p:nvSpPr>
        <p:spPr bwMode="auto">
          <a:xfrm>
            <a:off x="537882" y="3310094"/>
            <a:ext cx="11284772"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A3A3A"/>
                </a:solidFill>
                <a:effectLst/>
                <a:latin typeface="calluna"/>
              </a:rPr>
              <a:t>Starting in 2023, Congress passed </a:t>
            </a:r>
            <a:r>
              <a:rPr kumimoji="0" lang="en-US" altLang="en-US" sz="1800" b="1" i="0" u="none" strike="noStrike" cap="none" normalizeH="0" baseline="0" dirty="0">
                <a:ln>
                  <a:noFill/>
                </a:ln>
                <a:solidFill>
                  <a:srgbClr val="3A3A3A"/>
                </a:solidFill>
                <a:effectLst/>
                <a:latin typeface="calluna"/>
              </a:rPr>
              <a:t>three straight basic pay raises for troops</a:t>
            </a:r>
            <a:r>
              <a:rPr kumimoji="0" lang="en-US" altLang="en-US" sz="1800" b="0" i="0" u="none" strike="noStrike" cap="none" normalizeH="0" baseline="0" dirty="0">
                <a:ln>
                  <a:noFill/>
                </a:ln>
                <a:solidFill>
                  <a:srgbClr val="3A3A3A"/>
                </a:solidFill>
                <a:effectLst/>
                <a:latin typeface="calluna"/>
              </a:rPr>
              <a:t>, amounting to between 4.5% and 5.2% annually. Another 10% pay increase for junior enlistees – those in the lowest service ranks – went into effect this past April, adding an additional $3,000 to $6,000 per year to the pockets of each of those new soldiers.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3A3A3A"/>
                </a:solidFill>
                <a:effectLst/>
                <a:latin typeface="calluna"/>
              </a:rPr>
              <a:t>These hikes marked the largest increases in troops’ basic pay in two decades. The annual base salaries for new troops have increased from about $22,000 in 2022 to nearly $28,000 in 2025.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rgbClr val="3A3A3A"/>
              </a:solidFill>
              <a:effectLst/>
              <a:latin typeface="callun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3F64F4E5-BAB9-9CDC-8F3C-3AB7FCDC0735}"/>
              </a:ext>
            </a:extLst>
          </p:cNvPr>
          <p:cNvSpPr>
            <a:spLocks noChangeArrowheads="1"/>
          </p:cNvSpPr>
          <p:nvPr/>
        </p:nvSpPr>
        <p:spPr bwMode="auto">
          <a:xfrm>
            <a:off x="518160" y="5117566"/>
            <a:ext cx="1115568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3A3A3A"/>
                </a:solidFill>
                <a:effectLst/>
                <a:latin typeface="calluna"/>
              </a:rPr>
              <a:t>Air Force officials have noted the success of a 2023 program that offers </a:t>
            </a:r>
            <a:r>
              <a:rPr kumimoji="0" lang="en-US" altLang="en-US" b="1" i="0" u="none" strike="noStrike" cap="none" normalizeH="0" baseline="0" dirty="0">
                <a:ln>
                  <a:noFill/>
                </a:ln>
                <a:solidFill>
                  <a:srgbClr val="3A3A3A"/>
                </a:solidFill>
                <a:effectLst/>
                <a:latin typeface="calluna"/>
              </a:rPr>
              <a:t>foreign-born recruits an accelerated path to citizenship</a:t>
            </a:r>
            <a:r>
              <a:rPr kumimoji="0" lang="en-US" altLang="en-US" b="0" i="0" u="none" strike="noStrike" cap="none" normalizeH="0" baseline="0" dirty="0">
                <a:ln>
                  <a:noFill/>
                </a:ln>
                <a:solidFill>
                  <a:srgbClr val="3A3A3A"/>
                </a:solidFill>
                <a:effectLst/>
                <a:latin typeface="calluna"/>
              </a:rPr>
              <a:t>. Recruits can complete paperwork and take citizenship tests immediately upon entering basic training. By the time they graduate 7 1/2 weeks later, they can be sworn in as citizens.’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A3A3A"/>
              </a:solidFill>
              <a:effectLst/>
              <a:latin typeface="calluna"/>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solidFill>
                  <a:srgbClr val="3A3A3A"/>
                </a:solidFill>
                <a:latin typeface="calluna"/>
              </a:rPr>
              <a:t>Read the full story from the </a:t>
            </a:r>
            <a:r>
              <a:rPr lang="en-US" altLang="en-US" i="1" dirty="0">
                <a:solidFill>
                  <a:srgbClr val="3A3A3A"/>
                </a:solidFill>
                <a:latin typeface="calluna"/>
              </a:rPr>
              <a:t>Christian Science Monitor </a:t>
            </a:r>
            <a:r>
              <a:rPr lang="en-US" altLang="en-US" dirty="0">
                <a:solidFill>
                  <a:srgbClr val="3A3A3A"/>
                </a:solidFill>
                <a:latin typeface="calluna"/>
              </a:rPr>
              <a:t>(11 Aug. 2025):</a:t>
            </a:r>
          </a:p>
          <a:p>
            <a:pPr lvl="0" eaLnBrk="0" fontAlgn="base" hangingPunct="0">
              <a:spcBef>
                <a:spcPct val="0"/>
              </a:spcBef>
              <a:spcAft>
                <a:spcPct val="0"/>
              </a:spcAft>
            </a:pPr>
            <a:r>
              <a:rPr lang="en-US" altLang="en-US" dirty="0">
                <a:latin typeface="Arial" panose="020B0604020202020204" pitchFamily="34" charset="0"/>
                <a:hlinkClick r:id="rId2"/>
              </a:rPr>
              <a:t>https://www.csmonitor.com/USA/Military/2025/0811/military-recruiting-trump-defense</a:t>
            </a:r>
            <a:endParaRPr lang="en-US" altLang="en-US" dirty="0">
              <a:latin typeface="Arial" panose="020B0604020202020204" pitchFamily="34" charset="0"/>
            </a:endParaRPr>
          </a:p>
          <a:p>
            <a:pPr lvl="0" eaLnBrk="0" fontAlgn="base" hangingPunct="0">
              <a:spcBef>
                <a:spcPct val="0"/>
              </a:spcBef>
              <a:spcAft>
                <a:spcPct val="0"/>
              </a:spcAft>
            </a:pP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48963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E86AD5-AD8F-FC48-8788-B9C964563AE2}"/>
              </a:ext>
            </a:extLst>
          </p:cNvPr>
          <p:cNvSpPr txBox="1"/>
          <p:nvPr/>
        </p:nvSpPr>
        <p:spPr>
          <a:xfrm>
            <a:off x="451437" y="332213"/>
            <a:ext cx="6494085" cy="584775"/>
          </a:xfrm>
          <a:prstGeom prst="rect">
            <a:avLst/>
          </a:prstGeom>
          <a:noFill/>
        </p:spPr>
        <p:txBody>
          <a:bodyPr wrap="none" rtlCol="0">
            <a:spAutoFit/>
          </a:bodyPr>
          <a:lstStyle/>
          <a:p>
            <a:r>
              <a:rPr lang="en-US" sz="3200" b="1" dirty="0">
                <a:solidFill>
                  <a:srgbClr val="FF0000"/>
                </a:solidFill>
              </a:rPr>
              <a:t>The 1970s: armed forces in crisis</a:t>
            </a:r>
          </a:p>
        </p:txBody>
      </p:sp>
      <p:sp>
        <p:nvSpPr>
          <p:cNvPr id="3" name="TextBox 2">
            <a:extLst>
              <a:ext uri="{FF2B5EF4-FFF2-40B4-BE49-F238E27FC236}">
                <a16:creationId xmlns:a16="http://schemas.microsoft.com/office/drawing/2014/main" id="{0674D2AB-0111-134D-8007-1308FCA23B95}"/>
              </a:ext>
            </a:extLst>
          </p:cNvPr>
          <p:cNvSpPr txBox="1"/>
          <p:nvPr/>
        </p:nvSpPr>
        <p:spPr>
          <a:xfrm>
            <a:off x="304801" y="1082988"/>
            <a:ext cx="5124449" cy="4247317"/>
          </a:xfrm>
          <a:prstGeom prst="rect">
            <a:avLst/>
          </a:prstGeom>
          <a:noFill/>
        </p:spPr>
        <p:txBody>
          <a:bodyPr wrap="square" rtlCol="0">
            <a:spAutoFit/>
          </a:bodyPr>
          <a:lstStyle/>
          <a:p>
            <a:pPr marL="285750" indent="-285750">
              <a:buFont typeface="Arial" panose="020B0604020202020204" pitchFamily="34" charset="0"/>
              <a:buChar char="•"/>
            </a:pPr>
            <a:r>
              <a:rPr lang="en-US" b="1" dirty="0"/>
              <a:t>Vietnam War draft evasion</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GB" dirty="0"/>
              <a:t>approx. </a:t>
            </a:r>
            <a:r>
              <a:rPr lang="en-GB" dirty="0">
                <a:solidFill>
                  <a:srgbClr val="FF0000"/>
                </a:solidFill>
              </a:rPr>
              <a:t>570,000</a:t>
            </a:r>
            <a:r>
              <a:rPr lang="en-GB" dirty="0"/>
              <a:t> young men were classified as draft offenders,</a:t>
            </a:r>
            <a:r>
              <a:rPr lang="en-GB" baseline="30000" dirty="0"/>
              <a:t> </a:t>
            </a:r>
            <a:r>
              <a:rPr lang="en-GB" dirty="0"/>
              <a:t>and approximately 210,000 were formally accused of draft violations </a:t>
            </a:r>
          </a:p>
          <a:p>
            <a:pPr marL="285750" indent="-285750">
              <a:buFont typeface="Arial" panose="020B0604020202020204" pitchFamily="34" charset="0"/>
              <a:buChar char="•"/>
            </a:pPr>
            <a:r>
              <a:rPr lang="en-GB" dirty="0"/>
              <a:t>8,750 were convicted</a:t>
            </a:r>
          </a:p>
          <a:p>
            <a:pPr marL="285750" indent="-285750">
              <a:buFont typeface="Arial" panose="020B0604020202020204" pitchFamily="34" charset="0"/>
              <a:buChar char="•"/>
            </a:pPr>
            <a:r>
              <a:rPr lang="en-GB" dirty="0"/>
              <a:t>3,250 were jailed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Inequitable service</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dirty="0"/>
              <a:t>More than </a:t>
            </a:r>
            <a:r>
              <a:rPr lang="en-GB" dirty="0">
                <a:solidFill>
                  <a:srgbClr val="FF0000"/>
                </a:solidFill>
              </a:rPr>
              <a:t>half of the 27 million men </a:t>
            </a:r>
            <a:r>
              <a:rPr lang="en-GB" dirty="0"/>
              <a:t>eligible for the draft during the Vietnam War were deferred, exempted, or disqualified</a:t>
            </a:r>
            <a:endParaRPr lang="en-US" dirty="0"/>
          </a:p>
        </p:txBody>
      </p:sp>
      <p:pic>
        <p:nvPicPr>
          <p:cNvPr id="3074" name="Picture 2">
            <a:extLst>
              <a:ext uri="{FF2B5EF4-FFF2-40B4-BE49-F238E27FC236}">
                <a16:creationId xmlns:a16="http://schemas.microsoft.com/office/drawing/2014/main" id="{209A3B0F-1168-044B-B50E-61359D38F73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29250" y="1261241"/>
            <a:ext cx="6615112" cy="454112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1FC1366E-67FC-8043-929C-8B4FAD507EC0}"/>
              </a:ext>
            </a:extLst>
          </p:cNvPr>
          <p:cNvSpPr/>
          <p:nvPr/>
        </p:nvSpPr>
        <p:spPr>
          <a:xfrm>
            <a:off x="1719476" y="5852811"/>
            <a:ext cx="10272827" cy="1138773"/>
          </a:xfrm>
          <a:prstGeom prst="rect">
            <a:avLst/>
          </a:prstGeom>
        </p:spPr>
        <p:txBody>
          <a:bodyPr wrap="square">
            <a:spAutoFit/>
          </a:bodyPr>
          <a:lstStyle/>
          <a:p>
            <a:r>
              <a:rPr lang="en-GB" sz="1400" dirty="0">
                <a:solidFill>
                  <a:srgbClr val="202122"/>
                </a:solidFill>
                <a:latin typeface="Arial" panose="020B0604020202020204" pitchFamily="34" charset="0"/>
              </a:rPr>
              <a:t>Draft-age Americans being </a:t>
            </a:r>
            <a:r>
              <a:rPr lang="en-GB" sz="1400" dirty="0" err="1">
                <a:solidFill>
                  <a:srgbClr val="202122"/>
                </a:solidFill>
                <a:latin typeface="Arial" panose="020B0604020202020204" pitchFamily="34" charset="0"/>
              </a:rPr>
              <a:t>counseled</a:t>
            </a:r>
            <a:r>
              <a:rPr lang="en-GB" sz="1400" dirty="0">
                <a:solidFill>
                  <a:srgbClr val="202122"/>
                </a:solidFill>
                <a:latin typeface="Arial" panose="020B0604020202020204" pitchFamily="34" charset="0"/>
              </a:rPr>
              <a:t> by </a:t>
            </a:r>
            <a:r>
              <a:rPr lang="en-GB" sz="1400" dirty="0">
                <a:solidFill>
                  <a:srgbClr val="0B0080"/>
                </a:solidFill>
                <a:latin typeface="Arial" panose="020B0604020202020204" pitchFamily="34" charset="0"/>
                <a:hlinkClick r:id="rId3" tooltip="w:Mark Satin"/>
              </a:rPr>
              <a:t>Mark Satin</a:t>
            </a:r>
            <a:r>
              <a:rPr lang="en-GB" sz="1400" dirty="0">
                <a:solidFill>
                  <a:srgbClr val="202122"/>
                </a:solidFill>
                <a:latin typeface="Arial" panose="020B0604020202020204" pitchFamily="34" charset="0"/>
              </a:rPr>
              <a:t> (far left) at the Anti-Draft Programme office on </a:t>
            </a:r>
            <a:r>
              <a:rPr lang="en-GB" sz="1400" dirty="0">
                <a:solidFill>
                  <a:srgbClr val="0B0080"/>
                </a:solidFill>
                <a:latin typeface="Arial" panose="020B0604020202020204" pitchFamily="34" charset="0"/>
                <a:hlinkClick r:id="rId4" tooltip="w:Spadina Avenue"/>
              </a:rPr>
              <a:t>Spadina Avenue</a:t>
            </a:r>
            <a:r>
              <a:rPr lang="en-GB" sz="1400" dirty="0">
                <a:solidFill>
                  <a:srgbClr val="202122"/>
                </a:solidFill>
                <a:latin typeface="Arial" panose="020B0604020202020204" pitchFamily="34" charset="0"/>
              </a:rPr>
              <a:t> in </a:t>
            </a:r>
            <a:r>
              <a:rPr lang="en-GB" sz="1400" dirty="0">
                <a:solidFill>
                  <a:srgbClr val="0B0080"/>
                </a:solidFill>
                <a:latin typeface="Arial" panose="020B0604020202020204" pitchFamily="34" charset="0"/>
                <a:hlinkClick r:id="rId5" tooltip="w:Toronto"/>
              </a:rPr>
              <a:t>Toronto</a:t>
            </a:r>
            <a:r>
              <a:rPr lang="en-GB" sz="1400" dirty="0">
                <a:solidFill>
                  <a:srgbClr val="202122"/>
                </a:solidFill>
                <a:latin typeface="Arial" panose="020B0604020202020204" pitchFamily="34" charset="0"/>
              </a:rPr>
              <a:t>, August 1967. The Toronto Anti-Draft Programme was Canada's largest organization providing pre-emigration </a:t>
            </a:r>
            <a:r>
              <a:rPr lang="en-GB" sz="1400" dirty="0" err="1">
                <a:solidFill>
                  <a:srgbClr val="202122"/>
                </a:solidFill>
                <a:latin typeface="Arial" panose="020B0604020202020204" pitchFamily="34" charset="0"/>
              </a:rPr>
              <a:t>counseling</a:t>
            </a:r>
            <a:r>
              <a:rPr lang="en-GB" sz="1400" dirty="0">
                <a:solidFill>
                  <a:srgbClr val="202122"/>
                </a:solidFill>
                <a:latin typeface="Arial" panose="020B0604020202020204" pitchFamily="34" charset="0"/>
              </a:rPr>
              <a:t> and post-emigration services to American Vietnam War resisters.</a:t>
            </a:r>
          </a:p>
          <a:p>
            <a:r>
              <a:rPr lang="en-US" sz="1200" dirty="0">
                <a:hlinkClick r:id="rId6"/>
              </a:rPr>
              <a:t>https://en.wikipedia.org/wiki/Draft_evasion_in_the_Vietnam_War#/media/File:Draft_dodgers_being_counseled_1967.jpg</a:t>
            </a:r>
            <a:endParaRPr lang="en-US" sz="1200" dirty="0"/>
          </a:p>
          <a:p>
            <a:endParaRPr lang="en-US" sz="1400" dirty="0"/>
          </a:p>
        </p:txBody>
      </p:sp>
    </p:spTree>
    <p:extLst>
      <p:ext uri="{BB962C8B-B14F-4D97-AF65-F5344CB8AC3E}">
        <p14:creationId xmlns:p14="http://schemas.microsoft.com/office/powerpoint/2010/main" val="322627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9C09E3-A110-0A43-8BC5-4C31D43400E9}"/>
              </a:ext>
            </a:extLst>
          </p:cNvPr>
          <p:cNvSpPr txBox="1"/>
          <p:nvPr/>
        </p:nvSpPr>
        <p:spPr>
          <a:xfrm>
            <a:off x="318616" y="156333"/>
            <a:ext cx="10097135" cy="954107"/>
          </a:xfrm>
          <a:prstGeom prst="rect">
            <a:avLst/>
          </a:prstGeom>
          <a:noFill/>
        </p:spPr>
        <p:txBody>
          <a:bodyPr wrap="square" rtlCol="0">
            <a:spAutoFit/>
          </a:bodyPr>
          <a:lstStyle/>
          <a:p>
            <a:r>
              <a:rPr lang="en-US" sz="2800" b="1" dirty="0">
                <a:solidFill>
                  <a:schemeClr val="accent2"/>
                </a:solidFill>
              </a:rPr>
              <a:t>Demoralization, drugs and indiscipline: </a:t>
            </a:r>
          </a:p>
          <a:p>
            <a:r>
              <a:rPr lang="en-US" sz="2800" b="1" dirty="0">
                <a:solidFill>
                  <a:schemeClr val="accent2"/>
                </a:solidFill>
              </a:rPr>
              <a:t>Or civil rights activism and resistance to an unjust war</a:t>
            </a:r>
          </a:p>
        </p:txBody>
      </p:sp>
      <p:pic>
        <p:nvPicPr>
          <p:cNvPr id="4098" name="Picture 2" descr="undefined">
            <a:extLst>
              <a:ext uri="{FF2B5EF4-FFF2-40B4-BE49-F238E27FC236}">
                <a16:creationId xmlns:a16="http://schemas.microsoft.com/office/drawing/2014/main" id="{D1DD6BE9-2F15-6C4C-93F0-0F42F281DAF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8617" y="1057932"/>
            <a:ext cx="3676651" cy="551497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027853B-63BC-B44B-9DD5-24CEA40EAE9D}"/>
              </a:ext>
            </a:extLst>
          </p:cNvPr>
          <p:cNvSpPr txBox="1"/>
          <p:nvPr/>
        </p:nvSpPr>
        <p:spPr>
          <a:xfrm>
            <a:off x="347499" y="6230005"/>
            <a:ext cx="5816016" cy="923330"/>
          </a:xfrm>
          <a:prstGeom prst="rect">
            <a:avLst/>
          </a:prstGeom>
          <a:noFill/>
        </p:spPr>
        <p:txBody>
          <a:bodyPr wrap="none" rtlCol="0">
            <a:spAutoFit/>
          </a:bodyPr>
          <a:lstStyle/>
          <a:p>
            <a:r>
              <a:rPr lang="en-US" dirty="0"/>
              <a:t>Watch the trailer:</a:t>
            </a:r>
          </a:p>
          <a:p>
            <a:r>
              <a:rPr lang="en-US" dirty="0">
                <a:hlinkClick r:id="rId3"/>
              </a:rPr>
              <a:t>https://www.youtube.com/watch?v=64VULejzNhc</a:t>
            </a:r>
            <a:endParaRPr lang="en-US" dirty="0"/>
          </a:p>
          <a:p>
            <a:endParaRPr lang="en-US" dirty="0"/>
          </a:p>
        </p:txBody>
      </p:sp>
      <p:pic>
        <p:nvPicPr>
          <p:cNvPr id="6" name="Picture 4" descr="In this photo taken from video, soldiers in fire-support base Aries, a small clearing in the jungles 50 miles from Saigon, smoke marijuana using the barrel of a shotgun they nicknamed &quot;Ralph.&quot; 1970. (Credit: Jim Wells/AP Photo)">
            <a:extLst>
              <a:ext uri="{FF2B5EF4-FFF2-40B4-BE49-F238E27FC236}">
                <a16:creationId xmlns:a16="http://schemas.microsoft.com/office/drawing/2014/main" id="{13719AED-0933-8C4D-97AD-F3A3DA5304F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04410" y="1057932"/>
            <a:ext cx="7109664" cy="399918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AC2778B-09A4-154D-9609-4EC02AD561AF}"/>
              </a:ext>
            </a:extLst>
          </p:cNvPr>
          <p:cNvSpPr/>
          <p:nvPr/>
        </p:nvSpPr>
        <p:spPr>
          <a:xfrm>
            <a:off x="4604410" y="5132006"/>
            <a:ext cx="7428281" cy="830997"/>
          </a:xfrm>
          <a:prstGeom prst="rect">
            <a:avLst/>
          </a:prstGeom>
        </p:spPr>
        <p:txBody>
          <a:bodyPr wrap="square">
            <a:spAutoFit/>
          </a:bodyPr>
          <a:lstStyle/>
          <a:p>
            <a:r>
              <a:rPr lang="en-GB" sz="1600" i="1" dirty="0">
                <a:solidFill>
                  <a:srgbClr val="181818"/>
                </a:solidFill>
              </a:rPr>
              <a:t>In this photo taken from video, soldiers in fire-support base Aries, a small clearing in the jungles 50 miles from Saigon, smoke marijuana using the barrel of a shotgun. (Credit: Jim Wells/AP Photo, 1970)</a:t>
            </a:r>
            <a:endParaRPr lang="en-US" sz="1600" dirty="0"/>
          </a:p>
        </p:txBody>
      </p:sp>
      <p:sp>
        <p:nvSpPr>
          <p:cNvPr id="5" name="Rectangle 4">
            <a:extLst>
              <a:ext uri="{FF2B5EF4-FFF2-40B4-BE49-F238E27FC236}">
                <a16:creationId xmlns:a16="http://schemas.microsoft.com/office/drawing/2014/main" id="{6286BB42-9173-6C44-AEFB-80D8B5A0A100}"/>
              </a:ext>
            </a:extLst>
          </p:cNvPr>
          <p:cNvSpPr/>
          <p:nvPr/>
        </p:nvSpPr>
        <p:spPr>
          <a:xfrm>
            <a:off x="4604410" y="6055336"/>
            <a:ext cx="5934638" cy="646331"/>
          </a:xfrm>
          <a:prstGeom prst="rect">
            <a:avLst/>
          </a:prstGeom>
        </p:spPr>
        <p:txBody>
          <a:bodyPr wrap="none">
            <a:spAutoFit/>
          </a:bodyPr>
          <a:lstStyle/>
          <a:p>
            <a:r>
              <a:rPr lang="en-US" dirty="0">
                <a:hlinkClick r:id="rId5"/>
              </a:rPr>
              <a:t>https://www.history.com/news/drug-use-in-vietnam</a:t>
            </a:r>
            <a:endParaRPr lang="en-US" dirty="0"/>
          </a:p>
          <a:p>
            <a:endParaRPr lang="en-US" dirty="0"/>
          </a:p>
        </p:txBody>
      </p:sp>
      <p:sp>
        <p:nvSpPr>
          <p:cNvPr id="7" name="TextBox 6">
            <a:extLst>
              <a:ext uri="{FF2B5EF4-FFF2-40B4-BE49-F238E27FC236}">
                <a16:creationId xmlns:a16="http://schemas.microsoft.com/office/drawing/2014/main" id="{E62A0888-B383-F948-BD6C-A1D5E1F917F8}"/>
              </a:ext>
            </a:extLst>
          </p:cNvPr>
          <p:cNvSpPr txBox="1"/>
          <p:nvPr/>
        </p:nvSpPr>
        <p:spPr>
          <a:xfrm>
            <a:off x="347499" y="5808936"/>
            <a:ext cx="2297424" cy="369332"/>
          </a:xfrm>
          <a:prstGeom prst="rect">
            <a:avLst/>
          </a:prstGeom>
          <a:noFill/>
        </p:spPr>
        <p:txBody>
          <a:bodyPr wrap="none" rtlCol="0">
            <a:spAutoFit/>
          </a:bodyPr>
          <a:lstStyle/>
          <a:p>
            <a:r>
              <a:rPr lang="en-US" dirty="0"/>
              <a:t>2005 documentary</a:t>
            </a:r>
          </a:p>
        </p:txBody>
      </p:sp>
    </p:spTree>
    <p:extLst>
      <p:ext uri="{BB962C8B-B14F-4D97-AF65-F5344CB8AC3E}">
        <p14:creationId xmlns:p14="http://schemas.microsoft.com/office/powerpoint/2010/main" val="105240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CD3779-CC1C-8FAE-BE3B-D40343B5289E}"/>
              </a:ext>
            </a:extLst>
          </p:cNvPr>
          <p:cNvSpPr txBox="1"/>
          <p:nvPr/>
        </p:nvSpPr>
        <p:spPr>
          <a:xfrm>
            <a:off x="406290" y="1254716"/>
            <a:ext cx="6096000" cy="5355312"/>
          </a:xfrm>
          <a:prstGeom prst="rect">
            <a:avLst/>
          </a:prstGeom>
          <a:noFill/>
        </p:spPr>
        <p:txBody>
          <a:bodyPr wrap="square">
            <a:spAutoFit/>
          </a:bodyPr>
          <a:lstStyle/>
          <a:p>
            <a:r>
              <a:rPr lang="en-GB" b="0" i="0" u="none" strike="noStrike" dirty="0">
                <a:solidFill>
                  <a:srgbClr val="000000"/>
                </a:solidFill>
                <a:effectLst/>
                <a:latin typeface="Merriweather" panose="020F0502020204030204" pitchFamily="34" charset="0"/>
              </a:rPr>
              <a:t>In March 1971, N.W. Ayer &amp; Son were assigned to a new, $10 million campaign, for a 3 month period. </a:t>
            </a:r>
          </a:p>
          <a:p>
            <a:endParaRPr lang="en-GB" dirty="0">
              <a:solidFill>
                <a:srgbClr val="000000"/>
              </a:solidFill>
              <a:latin typeface="Merriweather" panose="020F0502020204030204" pitchFamily="34" charset="0"/>
            </a:endParaRPr>
          </a:p>
          <a:p>
            <a:r>
              <a:rPr lang="en-GB" b="1" i="0" u="none" strike="noStrike" dirty="0">
                <a:solidFill>
                  <a:srgbClr val="000000"/>
                </a:solidFill>
                <a:effectLst/>
                <a:latin typeface="Merriweather" panose="020F0502020204030204" pitchFamily="34" charset="0"/>
              </a:rPr>
              <a:t>“Today’s Army Wants to Join You,”</a:t>
            </a:r>
            <a:r>
              <a:rPr lang="en-GB" b="0" i="0" u="none" strike="noStrike" dirty="0">
                <a:solidFill>
                  <a:srgbClr val="000000"/>
                </a:solidFill>
                <a:effectLst/>
                <a:latin typeface="Merriweather" panose="020F0502020204030204" pitchFamily="34" charset="0"/>
              </a:rPr>
              <a:t> was launched in the fall of 1971. </a:t>
            </a:r>
          </a:p>
          <a:p>
            <a:endParaRPr lang="en-GB" dirty="0">
              <a:solidFill>
                <a:srgbClr val="000000"/>
              </a:solidFill>
              <a:latin typeface="Merriweather" panose="020F0502020204030204" pitchFamily="34" charset="0"/>
            </a:endParaRPr>
          </a:p>
          <a:p>
            <a:r>
              <a:rPr lang="en-GB" b="0" i="0" u="none" strike="noStrike" dirty="0">
                <a:solidFill>
                  <a:srgbClr val="000000"/>
                </a:solidFill>
                <a:effectLst/>
                <a:latin typeface="Merriweather" panose="020F0502020204030204" pitchFamily="34" charset="0"/>
              </a:rPr>
              <a:t>Ayer’s assignment was explained in the May/June 1971 issue of </a:t>
            </a:r>
            <a:r>
              <a:rPr lang="en-GB" b="0" i="1" u="none" strike="noStrike" dirty="0">
                <a:solidFill>
                  <a:srgbClr val="000000"/>
                </a:solidFill>
                <a:effectLst/>
                <a:latin typeface="Merriweather" panose="020F0502020204030204" pitchFamily="34" charset="0"/>
              </a:rPr>
              <a:t>Ayer News</a:t>
            </a:r>
            <a:r>
              <a:rPr lang="en-GB" b="0" i="0" u="none" strike="noStrike" dirty="0">
                <a:solidFill>
                  <a:srgbClr val="000000"/>
                </a:solidFill>
                <a:effectLst/>
                <a:latin typeface="Merriweather" panose="020F0502020204030204" pitchFamily="34" charset="0"/>
              </a:rPr>
              <a:t>, the agency’s monthly news publication, as follows: </a:t>
            </a:r>
          </a:p>
          <a:p>
            <a:endParaRPr lang="en-GB" dirty="0">
              <a:solidFill>
                <a:srgbClr val="000000"/>
              </a:solidFill>
              <a:latin typeface="Merriweather" panose="020F0502020204030204" pitchFamily="34" charset="0"/>
            </a:endParaRPr>
          </a:p>
          <a:p>
            <a:r>
              <a:rPr lang="en-GB" b="0" i="1" u="none" strike="noStrike" dirty="0">
                <a:solidFill>
                  <a:srgbClr val="FF0000"/>
                </a:solidFill>
                <a:effectLst/>
                <a:latin typeface="Merriweather" panose="020F0502020204030204" pitchFamily="34" charset="0"/>
              </a:rPr>
              <a:t>“We have been given an improved and improving product to work with. A ‘changing’ United States Army. An Army still totally committed to professionalism and preparedness—but with new concern for individual expression and changing life-styles” </a:t>
            </a:r>
          </a:p>
          <a:p>
            <a:endParaRPr lang="en-GB" dirty="0">
              <a:solidFill>
                <a:srgbClr val="000000"/>
              </a:solidFill>
              <a:latin typeface="Merriweather" panose="020F0502020204030204" pitchFamily="34" charset="0"/>
            </a:endParaRPr>
          </a:p>
          <a:p>
            <a:r>
              <a:rPr lang="en-US" dirty="0">
                <a:hlinkClick r:id="rId2"/>
              </a:rPr>
              <a:t>https://digitalcommons.lasalle.edu/military_advertisements_visual_history/#</a:t>
            </a:r>
            <a:endParaRPr lang="en-GB" dirty="0">
              <a:solidFill>
                <a:srgbClr val="000000"/>
              </a:solidFill>
              <a:latin typeface="Merriweather" panose="020F0502020204030204" pitchFamily="34" charset="0"/>
            </a:endParaRPr>
          </a:p>
          <a:p>
            <a:endParaRPr lang="en-US" dirty="0"/>
          </a:p>
        </p:txBody>
      </p:sp>
      <p:pic>
        <p:nvPicPr>
          <p:cNvPr id="4" name="Picture 3">
            <a:extLst>
              <a:ext uri="{FF2B5EF4-FFF2-40B4-BE49-F238E27FC236}">
                <a16:creationId xmlns:a16="http://schemas.microsoft.com/office/drawing/2014/main" id="{3126EB8C-F0F0-EFFB-94A0-2E17B4E86B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3765" y="0"/>
            <a:ext cx="5393792" cy="6858000"/>
          </a:xfrm>
          <a:prstGeom prst="rect">
            <a:avLst/>
          </a:prstGeom>
        </p:spPr>
      </p:pic>
      <p:sp>
        <p:nvSpPr>
          <p:cNvPr id="5" name="TextBox 4">
            <a:extLst>
              <a:ext uri="{FF2B5EF4-FFF2-40B4-BE49-F238E27FC236}">
                <a16:creationId xmlns:a16="http://schemas.microsoft.com/office/drawing/2014/main" id="{F359179D-273F-14DB-B01E-C5E7319361AB}"/>
              </a:ext>
            </a:extLst>
          </p:cNvPr>
          <p:cNvSpPr txBox="1"/>
          <p:nvPr/>
        </p:nvSpPr>
        <p:spPr>
          <a:xfrm>
            <a:off x="406290" y="365398"/>
            <a:ext cx="4591321" cy="707886"/>
          </a:xfrm>
          <a:prstGeom prst="rect">
            <a:avLst/>
          </a:prstGeom>
          <a:noFill/>
        </p:spPr>
        <p:txBody>
          <a:bodyPr wrap="none" rtlCol="0">
            <a:spAutoFit/>
          </a:bodyPr>
          <a:lstStyle/>
          <a:p>
            <a:r>
              <a:rPr lang="en-US" sz="4000" b="1" dirty="0">
                <a:solidFill>
                  <a:srgbClr val="FF0000"/>
                </a:solidFill>
              </a:rPr>
              <a:t>A New Look Army</a:t>
            </a:r>
          </a:p>
        </p:txBody>
      </p:sp>
    </p:spTree>
    <p:extLst>
      <p:ext uri="{BB962C8B-B14F-4D97-AF65-F5344CB8AC3E}">
        <p14:creationId xmlns:p14="http://schemas.microsoft.com/office/powerpoint/2010/main" val="483976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D766D0-9266-DF4F-A133-CDB8ED451ED1}"/>
              </a:ext>
            </a:extLst>
          </p:cNvPr>
          <p:cNvPicPr>
            <a:picLocks noChangeAspect="1"/>
          </p:cNvPicPr>
          <p:nvPr/>
        </p:nvPicPr>
        <p:blipFill>
          <a:blip r:embed="rId2"/>
          <a:stretch>
            <a:fillRect/>
          </a:stretch>
        </p:blipFill>
        <p:spPr>
          <a:xfrm>
            <a:off x="81023" y="1307939"/>
            <a:ext cx="8214463" cy="5339401"/>
          </a:xfrm>
          <a:prstGeom prst="rect">
            <a:avLst/>
          </a:prstGeom>
        </p:spPr>
      </p:pic>
      <p:pic>
        <p:nvPicPr>
          <p:cNvPr id="3" name="Picture 2">
            <a:extLst>
              <a:ext uri="{FF2B5EF4-FFF2-40B4-BE49-F238E27FC236}">
                <a16:creationId xmlns:a16="http://schemas.microsoft.com/office/drawing/2014/main" id="{97AEEB9A-C2F8-C84E-A5F0-32CDAF4800DF}"/>
              </a:ext>
            </a:extLst>
          </p:cNvPr>
          <p:cNvPicPr>
            <a:picLocks noChangeAspect="1"/>
          </p:cNvPicPr>
          <p:nvPr/>
        </p:nvPicPr>
        <p:blipFill>
          <a:blip r:embed="rId3"/>
          <a:stretch>
            <a:fillRect/>
          </a:stretch>
        </p:blipFill>
        <p:spPr>
          <a:xfrm>
            <a:off x="8381560" y="0"/>
            <a:ext cx="3810440" cy="5057493"/>
          </a:xfrm>
          <a:prstGeom prst="rect">
            <a:avLst/>
          </a:prstGeom>
        </p:spPr>
      </p:pic>
      <p:sp>
        <p:nvSpPr>
          <p:cNvPr id="4" name="TextBox 3">
            <a:extLst>
              <a:ext uri="{FF2B5EF4-FFF2-40B4-BE49-F238E27FC236}">
                <a16:creationId xmlns:a16="http://schemas.microsoft.com/office/drawing/2014/main" id="{56A75201-396D-DE45-8717-B3CA3A97A3EF}"/>
              </a:ext>
            </a:extLst>
          </p:cNvPr>
          <p:cNvSpPr txBox="1"/>
          <p:nvPr/>
        </p:nvSpPr>
        <p:spPr>
          <a:xfrm>
            <a:off x="196770" y="405114"/>
            <a:ext cx="6151478" cy="646331"/>
          </a:xfrm>
          <a:prstGeom prst="rect">
            <a:avLst/>
          </a:prstGeom>
          <a:noFill/>
        </p:spPr>
        <p:txBody>
          <a:bodyPr wrap="square" rtlCol="0">
            <a:spAutoFit/>
          </a:bodyPr>
          <a:lstStyle/>
          <a:p>
            <a:r>
              <a:rPr lang="en-US" sz="3600" b="1" dirty="0">
                <a:solidFill>
                  <a:srgbClr val="FF0000"/>
                </a:solidFill>
              </a:rPr>
              <a:t>The Army joins YOU! (1971)</a:t>
            </a:r>
          </a:p>
        </p:txBody>
      </p:sp>
      <p:sp>
        <p:nvSpPr>
          <p:cNvPr id="6" name="TextBox 5">
            <a:extLst>
              <a:ext uri="{FF2B5EF4-FFF2-40B4-BE49-F238E27FC236}">
                <a16:creationId xmlns:a16="http://schemas.microsoft.com/office/drawing/2014/main" id="{7D3913DC-0F9A-21E0-2600-056DD11C1A89}"/>
              </a:ext>
            </a:extLst>
          </p:cNvPr>
          <p:cNvSpPr txBox="1"/>
          <p:nvPr/>
        </p:nvSpPr>
        <p:spPr>
          <a:xfrm>
            <a:off x="8381560" y="5286704"/>
            <a:ext cx="3516150" cy="646331"/>
          </a:xfrm>
          <a:prstGeom prst="rect">
            <a:avLst/>
          </a:prstGeom>
          <a:noFill/>
        </p:spPr>
        <p:txBody>
          <a:bodyPr wrap="square" rtlCol="0">
            <a:spAutoFit/>
          </a:bodyPr>
          <a:lstStyle/>
          <a:p>
            <a:r>
              <a:rPr lang="en-US" dirty="0"/>
              <a:t>Individuality encouraged—</a:t>
            </a:r>
          </a:p>
          <a:p>
            <a:r>
              <a:rPr lang="en-US" dirty="0"/>
              <a:t>not disciplinarian authority</a:t>
            </a:r>
          </a:p>
        </p:txBody>
      </p:sp>
    </p:spTree>
    <p:extLst>
      <p:ext uri="{BB962C8B-B14F-4D97-AF65-F5344CB8AC3E}">
        <p14:creationId xmlns:p14="http://schemas.microsoft.com/office/powerpoint/2010/main" val="1784202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B066FF-E25D-2D4A-9E79-98A1436F4193}"/>
              </a:ext>
            </a:extLst>
          </p:cNvPr>
          <p:cNvPicPr>
            <a:picLocks noChangeAspect="1"/>
          </p:cNvPicPr>
          <p:nvPr/>
        </p:nvPicPr>
        <p:blipFill>
          <a:blip r:embed="rId2"/>
          <a:stretch>
            <a:fillRect/>
          </a:stretch>
        </p:blipFill>
        <p:spPr>
          <a:xfrm>
            <a:off x="405115" y="283283"/>
            <a:ext cx="8576840" cy="6235227"/>
          </a:xfrm>
          <a:prstGeom prst="rect">
            <a:avLst/>
          </a:prstGeom>
        </p:spPr>
      </p:pic>
      <p:sp>
        <p:nvSpPr>
          <p:cNvPr id="5" name="Rectangle 4">
            <a:extLst>
              <a:ext uri="{FF2B5EF4-FFF2-40B4-BE49-F238E27FC236}">
                <a16:creationId xmlns:a16="http://schemas.microsoft.com/office/drawing/2014/main" id="{3553A324-8416-9047-806C-32453FC5F66D}"/>
              </a:ext>
            </a:extLst>
          </p:cNvPr>
          <p:cNvSpPr/>
          <p:nvPr/>
        </p:nvSpPr>
        <p:spPr>
          <a:xfrm>
            <a:off x="9086125" y="5595180"/>
            <a:ext cx="2920679" cy="923330"/>
          </a:xfrm>
          <a:prstGeom prst="rect">
            <a:avLst/>
          </a:prstGeom>
        </p:spPr>
        <p:txBody>
          <a:bodyPr wrap="square">
            <a:spAutoFit/>
          </a:bodyPr>
          <a:lstStyle/>
          <a:p>
            <a:r>
              <a:rPr lang="en-GB" b="0" i="0" dirty="0">
                <a:solidFill>
                  <a:srgbClr val="000000"/>
                </a:solidFill>
                <a:effectLst/>
                <a:latin typeface="Mallory"/>
              </a:rPr>
              <a:t>N. W. Ayer Advertising Agency Records, Smithsonian Institution</a:t>
            </a:r>
            <a:endParaRPr lang="en-US" dirty="0"/>
          </a:p>
        </p:txBody>
      </p:sp>
      <p:sp>
        <p:nvSpPr>
          <p:cNvPr id="6" name="TextBox 5">
            <a:extLst>
              <a:ext uri="{FF2B5EF4-FFF2-40B4-BE49-F238E27FC236}">
                <a16:creationId xmlns:a16="http://schemas.microsoft.com/office/drawing/2014/main" id="{614A1003-4870-1448-BFBA-3FE4504E18EF}"/>
              </a:ext>
            </a:extLst>
          </p:cNvPr>
          <p:cNvSpPr txBox="1"/>
          <p:nvPr/>
        </p:nvSpPr>
        <p:spPr>
          <a:xfrm>
            <a:off x="9086125" y="1597307"/>
            <a:ext cx="2760692" cy="2677656"/>
          </a:xfrm>
          <a:prstGeom prst="rect">
            <a:avLst/>
          </a:prstGeom>
          <a:noFill/>
        </p:spPr>
        <p:txBody>
          <a:bodyPr wrap="none" rtlCol="0">
            <a:spAutoFit/>
          </a:bodyPr>
          <a:lstStyle/>
          <a:p>
            <a:r>
              <a:rPr lang="en-US" sz="2400" dirty="0"/>
              <a:t>The “Grand Tour”</a:t>
            </a:r>
          </a:p>
          <a:p>
            <a:r>
              <a:rPr lang="en-US" sz="2400" dirty="0"/>
              <a:t>Reinvented:</a:t>
            </a:r>
          </a:p>
          <a:p>
            <a:endParaRPr lang="en-US" sz="2400" dirty="0"/>
          </a:p>
          <a:p>
            <a:r>
              <a:rPr lang="en-US" sz="2400" dirty="0"/>
              <a:t>Leisure,</a:t>
            </a:r>
          </a:p>
          <a:p>
            <a:r>
              <a:rPr lang="en-US" sz="2400" dirty="0"/>
              <a:t>Pleasure,</a:t>
            </a:r>
          </a:p>
          <a:p>
            <a:r>
              <a:rPr lang="en-US" sz="2400" dirty="0"/>
              <a:t>Sight-seeing,</a:t>
            </a:r>
          </a:p>
          <a:p>
            <a:r>
              <a:rPr lang="en-US" sz="2400" dirty="0"/>
              <a:t>Romance</a:t>
            </a:r>
          </a:p>
        </p:txBody>
      </p:sp>
    </p:spTree>
    <p:extLst>
      <p:ext uri="{BB962C8B-B14F-4D97-AF65-F5344CB8AC3E}">
        <p14:creationId xmlns:p14="http://schemas.microsoft.com/office/powerpoint/2010/main" val="2316724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953450-AC22-7645-9FBD-C902B55D5AFF}"/>
              </a:ext>
            </a:extLst>
          </p:cNvPr>
          <p:cNvPicPr>
            <a:picLocks noChangeAspect="1"/>
          </p:cNvPicPr>
          <p:nvPr/>
        </p:nvPicPr>
        <p:blipFill>
          <a:blip r:embed="rId2"/>
          <a:stretch>
            <a:fillRect/>
          </a:stretch>
        </p:blipFill>
        <p:spPr>
          <a:xfrm>
            <a:off x="91807" y="12924"/>
            <a:ext cx="5370653" cy="6857467"/>
          </a:xfrm>
          <a:prstGeom prst="rect">
            <a:avLst/>
          </a:prstGeom>
        </p:spPr>
      </p:pic>
      <p:sp>
        <p:nvSpPr>
          <p:cNvPr id="3" name="Rectangle 2">
            <a:extLst>
              <a:ext uri="{FF2B5EF4-FFF2-40B4-BE49-F238E27FC236}">
                <a16:creationId xmlns:a16="http://schemas.microsoft.com/office/drawing/2014/main" id="{BC072EEA-12BB-5746-A108-08A4E5539A18}"/>
              </a:ext>
            </a:extLst>
          </p:cNvPr>
          <p:cNvSpPr/>
          <p:nvPr/>
        </p:nvSpPr>
        <p:spPr>
          <a:xfrm>
            <a:off x="5744901" y="5898030"/>
            <a:ext cx="6096000" cy="646331"/>
          </a:xfrm>
          <a:prstGeom prst="rect">
            <a:avLst/>
          </a:prstGeom>
        </p:spPr>
        <p:txBody>
          <a:bodyPr>
            <a:spAutoFit/>
          </a:bodyPr>
          <a:lstStyle/>
          <a:p>
            <a:r>
              <a:rPr lang="en-GB" b="0" i="0" dirty="0">
                <a:solidFill>
                  <a:srgbClr val="000000"/>
                </a:solidFill>
                <a:effectLst/>
                <a:latin typeface="Mallory"/>
              </a:rPr>
              <a:t>N. W. Ayer Advertising Agency Records, Archives </a:t>
            </a:r>
            <a:r>
              <a:rPr lang="en-GB" b="0" i="0" dirty="0" err="1">
                <a:solidFill>
                  <a:srgbClr val="000000"/>
                </a:solidFill>
                <a:effectLst/>
                <a:latin typeface="Mallory"/>
              </a:rPr>
              <a:t>Center</a:t>
            </a:r>
            <a:r>
              <a:rPr lang="en-GB" b="0" i="0" dirty="0">
                <a:solidFill>
                  <a:srgbClr val="000000"/>
                </a:solidFill>
                <a:effectLst/>
                <a:latin typeface="Mallory"/>
              </a:rPr>
              <a:t>, National Museum of American History, Smithsonian Institution</a:t>
            </a:r>
            <a:endParaRPr lang="en-US" dirty="0"/>
          </a:p>
        </p:txBody>
      </p:sp>
      <p:sp>
        <p:nvSpPr>
          <p:cNvPr id="4" name="TextBox 3">
            <a:extLst>
              <a:ext uri="{FF2B5EF4-FFF2-40B4-BE49-F238E27FC236}">
                <a16:creationId xmlns:a16="http://schemas.microsoft.com/office/drawing/2014/main" id="{A51C2793-8EF2-7640-9799-4CF0EFFE4231}"/>
              </a:ext>
            </a:extLst>
          </p:cNvPr>
          <p:cNvSpPr txBox="1"/>
          <p:nvPr/>
        </p:nvSpPr>
        <p:spPr>
          <a:xfrm>
            <a:off x="5667783" y="154290"/>
            <a:ext cx="5370653" cy="830997"/>
          </a:xfrm>
          <a:prstGeom prst="rect">
            <a:avLst/>
          </a:prstGeom>
          <a:noFill/>
        </p:spPr>
        <p:txBody>
          <a:bodyPr wrap="square" rtlCol="0">
            <a:spAutoFit/>
          </a:bodyPr>
          <a:lstStyle/>
          <a:p>
            <a:r>
              <a:rPr lang="en-US" sz="2400" b="1" dirty="0">
                <a:solidFill>
                  <a:srgbClr val="FF0000"/>
                </a:solidFill>
              </a:rPr>
              <a:t>The Army as a more egalitarian and progressive employer?</a:t>
            </a:r>
          </a:p>
        </p:txBody>
      </p:sp>
      <p:pic>
        <p:nvPicPr>
          <p:cNvPr id="6" name="Picture 5">
            <a:extLst>
              <a:ext uri="{FF2B5EF4-FFF2-40B4-BE49-F238E27FC236}">
                <a16:creationId xmlns:a16="http://schemas.microsoft.com/office/drawing/2014/main" id="{ED79E453-EE0D-46C2-C7F7-AEB0B3961568}"/>
              </a:ext>
            </a:extLst>
          </p:cNvPr>
          <p:cNvPicPr>
            <a:picLocks noChangeAspect="1"/>
          </p:cNvPicPr>
          <p:nvPr/>
        </p:nvPicPr>
        <p:blipFill>
          <a:blip r:embed="rId3"/>
          <a:stretch>
            <a:fillRect/>
          </a:stretch>
        </p:blipFill>
        <p:spPr>
          <a:xfrm>
            <a:off x="5744901" y="985287"/>
            <a:ext cx="4205202" cy="4912743"/>
          </a:xfrm>
          <a:prstGeom prst="rect">
            <a:avLst/>
          </a:prstGeom>
        </p:spPr>
      </p:pic>
      <p:sp>
        <p:nvSpPr>
          <p:cNvPr id="7" name="TextBox 6">
            <a:extLst>
              <a:ext uri="{FF2B5EF4-FFF2-40B4-BE49-F238E27FC236}">
                <a16:creationId xmlns:a16="http://schemas.microsoft.com/office/drawing/2014/main" id="{94E1F7FF-C1AF-2324-4CA9-A0B6BF45D206}"/>
              </a:ext>
            </a:extLst>
          </p:cNvPr>
          <p:cNvSpPr txBox="1"/>
          <p:nvPr/>
        </p:nvSpPr>
        <p:spPr>
          <a:xfrm>
            <a:off x="10027221" y="2321003"/>
            <a:ext cx="1585690" cy="1631216"/>
          </a:xfrm>
          <a:prstGeom prst="rect">
            <a:avLst/>
          </a:prstGeom>
          <a:noFill/>
        </p:spPr>
        <p:txBody>
          <a:bodyPr wrap="none" rtlCol="0">
            <a:spAutoFit/>
          </a:bodyPr>
          <a:lstStyle/>
          <a:p>
            <a:r>
              <a:rPr lang="en-US" sz="2000" b="1" dirty="0"/>
              <a:t>“The Army</a:t>
            </a:r>
          </a:p>
          <a:p>
            <a:r>
              <a:rPr lang="en-US" sz="2000" b="1" dirty="0"/>
              <a:t>Needs Girls</a:t>
            </a:r>
          </a:p>
          <a:p>
            <a:r>
              <a:rPr lang="en-US" sz="2000" b="1" dirty="0"/>
              <a:t>As well as</a:t>
            </a:r>
          </a:p>
          <a:p>
            <a:r>
              <a:rPr lang="en-US" sz="2000" b="1" dirty="0"/>
              <a:t>Generals”</a:t>
            </a:r>
          </a:p>
          <a:p>
            <a:r>
              <a:rPr lang="en-US" sz="2000" b="1" dirty="0"/>
              <a:t>(1969)</a:t>
            </a:r>
          </a:p>
        </p:txBody>
      </p:sp>
      <p:sp>
        <p:nvSpPr>
          <p:cNvPr id="8" name="TextBox 7">
            <a:extLst>
              <a:ext uri="{FF2B5EF4-FFF2-40B4-BE49-F238E27FC236}">
                <a16:creationId xmlns:a16="http://schemas.microsoft.com/office/drawing/2014/main" id="{B302D32E-2990-32BB-A393-FB6921085DE9}"/>
              </a:ext>
            </a:extLst>
          </p:cNvPr>
          <p:cNvSpPr txBox="1"/>
          <p:nvPr/>
        </p:nvSpPr>
        <p:spPr>
          <a:xfrm>
            <a:off x="4283127" y="6359695"/>
            <a:ext cx="880369" cy="369332"/>
          </a:xfrm>
          <a:prstGeom prst="rect">
            <a:avLst/>
          </a:prstGeom>
          <a:noFill/>
        </p:spPr>
        <p:txBody>
          <a:bodyPr wrap="none" rtlCol="0">
            <a:spAutoFit/>
          </a:bodyPr>
          <a:lstStyle/>
          <a:p>
            <a:r>
              <a:rPr lang="en-US" b="1" dirty="0"/>
              <a:t>(1971)</a:t>
            </a:r>
          </a:p>
        </p:txBody>
      </p:sp>
    </p:spTree>
    <p:extLst>
      <p:ext uri="{BB962C8B-B14F-4D97-AF65-F5344CB8AC3E}">
        <p14:creationId xmlns:p14="http://schemas.microsoft.com/office/powerpoint/2010/main" val="393216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35416-5C69-544E-8B4E-746ECFED7D9F}"/>
              </a:ext>
            </a:extLst>
          </p:cNvPr>
          <p:cNvSpPr>
            <a:spLocks noGrp="1"/>
          </p:cNvSpPr>
          <p:nvPr>
            <p:ph type="title" idx="4294967295"/>
          </p:nvPr>
        </p:nvSpPr>
        <p:spPr>
          <a:xfrm>
            <a:off x="578735" y="452277"/>
            <a:ext cx="8761413" cy="708025"/>
          </a:xfrm>
        </p:spPr>
        <p:txBody>
          <a:bodyPr/>
          <a:lstStyle/>
          <a:p>
            <a:r>
              <a:rPr lang="en-US" b="1" dirty="0">
                <a:solidFill>
                  <a:srgbClr val="FF0000"/>
                </a:solidFill>
              </a:rPr>
              <a:t>“This is the Army” (1979)</a:t>
            </a:r>
          </a:p>
        </p:txBody>
      </p:sp>
      <p:sp>
        <p:nvSpPr>
          <p:cNvPr id="3" name="Rectangle 2">
            <a:extLst>
              <a:ext uri="{FF2B5EF4-FFF2-40B4-BE49-F238E27FC236}">
                <a16:creationId xmlns:a16="http://schemas.microsoft.com/office/drawing/2014/main" id="{A5DCE610-D8BF-194F-979B-C09EA92080D7}"/>
              </a:ext>
            </a:extLst>
          </p:cNvPr>
          <p:cNvSpPr/>
          <p:nvPr/>
        </p:nvSpPr>
        <p:spPr>
          <a:xfrm>
            <a:off x="578735" y="1450655"/>
            <a:ext cx="6096000" cy="923330"/>
          </a:xfrm>
          <a:prstGeom prst="rect">
            <a:avLst/>
          </a:prstGeom>
        </p:spPr>
        <p:txBody>
          <a:bodyPr>
            <a:spAutoFit/>
          </a:bodyPr>
          <a:lstStyle/>
          <a:p>
            <a:r>
              <a:rPr lang="en-US" dirty="0">
                <a:hlinkClick r:id="rId2"/>
              </a:rPr>
              <a:t>https://www.youtube.com/watch?v=0uO6K2_sNIY&amp;list=PL2443E24C4672D3FA&amp;index=23&amp;t=0s</a:t>
            </a:r>
            <a:endParaRPr lang="en-US" dirty="0"/>
          </a:p>
          <a:p>
            <a:endParaRPr lang="en-US" dirty="0"/>
          </a:p>
        </p:txBody>
      </p:sp>
      <p:sp>
        <p:nvSpPr>
          <p:cNvPr id="4" name="TextBox 3">
            <a:extLst>
              <a:ext uri="{FF2B5EF4-FFF2-40B4-BE49-F238E27FC236}">
                <a16:creationId xmlns:a16="http://schemas.microsoft.com/office/drawing/2014/main" id="{8A7B1C27-79DD-084C-88CA-C89A8E436DD1}"/>
              </a:ext>
            </a:extLst>
          </p:cNvPr>
          <p:cNvSpPr txBox="1"/>
          <p:nvPr/>
        </p:nvSpPr>
        <p:spPr>
          <a:xfrm>
            <a:off x="414518" y="2527704"/>
            <a:ext cx="6447100" cy="3416320"/>
          </a:xfrm>
          <a:prstGeom prst="rect">
            <a:avLst/>
          </a:prstGeom>
          <a:noFill/>
        </p:spPr>
        <p:txBody>
          <a:bodyPr wrap="square" rtlCol="0">
            <a:spAutoFit/>
          </a:bodyPr>
          <a:lstStyle/>
          <a:p>
            <a:pPr marL="285750" indent="-285750">
              <a:buFont typeface="Arial" panose="020B0604020202020204" pitchFamily="34" charset="0"/>
              <a:buChar char="•"/>
            </a:pPr>
            <a:r>
              <a:rPr lang="en-US" dirty="0"/>
              <a:t>In the late 1970s, the Army was struggling– and failing-- to meet its recruitment quotas. </a:t>
            </a:r>
          </a:p>
          <a:p>
            <a:endParaRPr lang="en-US" dirty="0"/>
          </a:p>
          <a:p>
            <a:pPr marL="285750" indent="-285750">
              <a:buFont typeface="Arial" panose="020B0604020202020204" pitchFamily="34" charset="0"/>
              <a:buChar char="•"/>
            </a:pPr>
            <a:r>
              <a:rPr lang="en-US" dirty="0"/>
              <a:t>In </a:t>
            </a:r>
            <a:r>
              <a:rPr lang="en-US" b="1" dirty="0">
                <a:solidFill>
                  <a:srgbClr val="FF0000"/>
                </a:solidFill>
              </a:rPr>
              <a:t>1979, the services were short of 20,000 recruits</a:t>
            </a:r>
            <a:r>
              <a:rPr lang="en-US" dirty="0"/>
              <a:t>, and worried about the </a:t>
            </a:r>
            <a:r>
              <a:rPr lang="en-US" dirty="0" err="1"/>
              <a:t>calibre</a:t>
            </a:r>
            <a:r>
              <a:rPr lang="en-US" dirty="0"/>
              <a:t> of men in uniform.</a:t>
            </a:r>
          </a:p>
          <a:p>
            <a:endParaRPr lang="en-US" dirty="0"/>
          </a:p>
          <a:p>
            <a:pPr marL="285750" indent="-285750">
              <a:buFont typeface="Arial" panose="020B0604020202020204" pitchFamily="34" charset="0"/>
              <a:buChar char="•"/>
            </a:pPr>
            <a:r>
              <a:rPr lang="en-GB" dirty="0"/>
              <a:t>The Army’s recruiting budget for fiscal year 1979 was $237.8 million, including </a:t>
            </a:r>
            <a:r>
              <a:rPr lang="en-GB" b="1" dirty="0">
                <a:solidFill>
                  <a:srgbClr val="FF0000"/>
                </a:solidFill>
              </a:rPr>
              <a:t>$42.6 million for advertising</a:t>
            </a:r>
            <a:r>
              <a:rPr lang="en-GB" dirty="0"/>
              <a:t>.</a:t>
            </a:r>
          </a:p>
          <a:p>
            <a:endParaRPr lang="en-GB" dirty="0"/>
          </a:p>
          <a:p>
            <a:r>
              <a:rPr lang="en-GB" dirty="0">
                <a:hlinkClick r:id="rId3"/>
              </a:rPr>
              <a:t>https://history.army.mil/books/DAHSUM/1979/ch05.htm</a:t>
            </a:r>
            <a:endParaRPr lang="en-GB" dirty="0"/>
          </a:p>
          <a:p>
            <a:endParaRPr lang="en-GB" dirty="0"/>
          </a:p>
          <a:p>
            <a:endParaRPr lang="en-US" dirty="0"/>
          </a:p>
        </p:txBody>
      </p:sp>
      <p:pic>
        <p:nvPicPr>
          <p:cNvPr id="5" name="Picture 4">
            <a:extLst>
              <a:ext uri="{FF2B5EF4-FFF2-40B4-BE49-F238E27FC236}">
                <a16:creationId xmlns:a16="http://schemas.microsoft.com/office/drawing/2014/main" id="{EA4A3323-7CCF-BD4E-B394-CB7B2161AA77}"/>
              </a:ext>
            </a:extLst>
          </p:cNvPr>
          <p:cNvPicPr>
            <a:picLocks noChangeAspect="1"/>
          </p:cNvPicPr>
          <p:nvPr/>
        </p:nvPicPr>
        <p:blipFill>
          <a:blip r:embed="rId4"/>
          <a:stretch>
            <a:fillRect/>
          </a:stretch>
        </p:blipFill>
        <p:spPr>
          <a:xfrm>
            <a:off x="7048500" y="1912320"/>
            <a:ext cx="5143500" cy="2882900"/>
          </a:xfrm>
          <a:prstGeom prst="rect">
            <a:avLst/>
          </a:prstGeom>
        </p:spPr>
      </p:pic>
      <p:sp>
        <p:nvSpPr>
          <p:cNvPr id="6" name="TextBox 5">
            <a:extLst>
              <a:ext uri="{FF2B5EF4-FFF2-40B4-BE49-F238E27FC236}">
                <a16:creationId xmlns:a16="http://schemas.microsoft.com/office/drawing/2014/main" id="{30CF2907-FE8B-BC45-B01E-9220D6F45A7F}"/>
              </a:ext>
            </a:extLst>
          </p:cNvPr>
          <p:cNvSpPr txBox="1"/>
          <p:nvPr/>
        </p:nvSpPr>
        <p:spPr>
          <a:xfrm>
            <a:off x="7238829" y="4900907"/>
            <a:ext cx="4762842" cy="646331"/>
          </a:xfrm>
          <a:prstGeom prst="rect">
            <a:avLst/>
          </a:prstGeom>
          <a:noFill/>
        </p:spPr>
        <p:txBody>
          <a:bodyPr wrap="none" rtlCol="0">
            <a:spAutoFit/>
          </a:bodyPr>
          <a:lstStyle/>
          <a:p>
            <a:r>
              <a:rPr lang="en-US" dirty="0"/>
              <a:t>Army recruitment </a:t>
            </a:r>
            <a:r>
              <a:rPr lang="en-US" dirty="0" err="1"/>
              <a:t>centres</a:t>
            </a:r>
            <a:r>
              <a:rPr lang="en-US" dirty="0"/>
              <a:t> are a common</a:t>
            </a:r>
          </a:p>
          <a:p>
            <a:r>
              <a:rPr lang="en-US" dirty="0"/>
              <a:t>fixture of US strip malls</a:t>
            </a:r>
          </a:p>
        </p:txBody>
      </p:sp>
    </p:spTree>
    <p:extLst>
      <p:ext uri="{BB962C8B-B14F-4D97-AF65-F5344CB8AC3E}">
        <p14:creationId xmlns:p14="http://schemas.microsoft.com/office/powerpoint/2010/main" val="36498590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{11257C38-3E1F-014A-ACD4-5F79A669699A}tf10001076</Template>
  <TotalTime>2946</TotalTime>
  <Words>2283</Words>
  <Application>Microsoft Macintosh PowerPoint</Application>
  <PresentationFormat>Widescreen</PresentationFormat>
  <Paragraphs>190</Paragraphs>
  <Slides>23</Slides>
  <Notes>0</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23</vt:i4>
      </vt:variant>
    </vt:vector>
  </HeadingPairs>
  <TitlesOfParts>
    <vt:vector size="43" baseType="lpstr">
      <vt:lpstr>Arial</vt:lpstr>
      <vt:lpstr>Arial</vt:lpstr>
      <vt:lpstr>calluna</vt:lpstr>
      <vt:lpstr>Century Gothic</vt:lpstr>
      <vt:lpstr>Georgia</vt:lpstr>
      <vt:lpstr>Helvetica Neue</vt:lpstr>
      <vt:lpstr>IBM Plex Serif</vt:lpstr>
      <vt:lpstr>inherit</vt:lpstr>
      <vt:lpstr>Mallory</vt:lpstr>
      <vt:lpstr>Merriweather</vt:lpstr>
      <vt:lpstr>nyt-cheltenham</vt:lpstr>
      <vt:lpstr>nyt-imperial</vt:lpstr>
      <vt:lpstr>PublicoText</vt:lpstr>
      <vt:lpstr>Roboto</vt:lpstr>
      <vt:lpstr>SangBleuRepublic</vt:lpstr>
      <vt:lpstr>TiemposHeadline</vt:lpstr>
      <vt:lpstr>TiemposText</vt:lpstr>
      <vt:lpstr>var(--heading-font-family,acumin-pro,Arial,Helvetica,sans-serif)</vt:lpstr>
      <vt:lpstr>Wingdings 3</vt:lpstr>
      <vt:lpstr>Ion Boardroom</vt:lpstr>
      <vt:lpstr>Gendered appeals</vt:lpstr>
      <vt:lpstr>Key questions</vt:lpstr>
      <vt:lpstr>PowerPoint Presentation</vt:lpstr>
      <vt:lpstr>PowerPoint Presentation</vt:lpstr>
      <vt:lpstr>PowerPoint Presentation</vt:lpstr>
      <vt:lpstr>PowerPoint Presentation</vt:lpstr>
      <vt:lpstr>PowerPoint Presentation</vt:lpstr>
      <vt:lpstr>PowerPoint Presentation</vt:lpstr>
      <vt:lpstr>“This is the Army” (1979)</vt:lpstr>
      <vt:lpstr>“Be All You Can Be” (1980-2001)</vt:lpstr>
      <vt:lpstr>PowerPoint Presentation</vt:lpstr>
      <vt:lpstr>“An Army of One”  (2001-6)</vt:lpstr>
      <vt:lpstr>America’s Army (2001- )</vt:lpstr>
      <vt:lpstr>Recruiting young Americans– from high school classrooms to college campuses</vt:lpstr>
      <vt:lpstr>Recruiters in high schools</vt:lpstr>
      <vt:lpstr>PowerPoint Presentation</vt:lpstr>
      <vt:lpstr>“Army Strong” (2006-18)</vt:lpstr>
      <vt:lpstr>“The Army is cool, man!”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Carruthers, Susan</cp:lastModifiedBy>
  <cp:revision>33</cp:revision>
  <dcterms:created xsi:type="dcterms:W3CDTF">2020-01-31T16:45:27Z</dcterms:created>
  <dcterms:modified xsi:type="dcterms:W3CDTF">2026-02-03T12:46:16Z</dcterms:modified>
</cp:coreProperties>
</file>