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3" r:id="rId8"/>
    <p:sldId id="261" r:id="rId9"/>
    <p:sldId id="264" r:id="rId10"/>
    <p:sldId id="275" r:id="rId11"/>
    <p:sldId id="265" r:id="rId12"/>
    <p:sldId id="279" r:id="rId13"/>
    <p:sldId id="266" r:id="rId14"/>
    <p:sldId id="267" r:id="rId15"/>
    <p:sldId id="268" r:id="rId16"/>
    <p:sldId id="281" r:id="rId17"/>
    <p:sldId id="270" r:id="rId18"/>
    <p:sldId id="271" r:id="rId19"/>
    <p:sldId id="272" r:id="rId20"/>
    <p:sldId id="273" r:id="rId21"/>
    <p:sldId id="274" r:id="rId22"/>
    <p:sldId id="269" r:id="rId23"/>
    <p:sldId id="276" r:id="rId24"/>
    <p:sldId id="277"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1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11/14/23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11/14/23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11/14/23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11/14/23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11/14/23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11/14/23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11/14/23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11/14/23</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11/14/23</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6.xml"/><Relationship Id="rId4" Type="http://schemas.openxmlformats.org/officeDocument/2006/relationships/hyperlink" Target="https://www.theatlantic.com/politics/archive/2013/01/all-these-objections-women-combat-are-dumb/31910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6.xml"/><Relationship Id="rId4" Type="http://schemas.openxmlformats.org/officeDocument/2006/relationships/hyperlink" Target="https://www.archives.gov/publications/prologue/1993/spring/women-in-the-civil-war-1.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motherjones.com/politics/2016/01/female-officers-break-down-myths-about-women-at-war/" TargetMode="External"/><Relationship Id="rId2" Type="http://schemas.openxmlformats.org/officeDocument/2006/relationships/image" Target="../media/image11.tiff"/><Relationship Id="rId1" Type="http://schemas.openxmlformats.org/officeDocument/2006/relationships/slideLayout" Target="../slideLayouts/slideLayout6.xml"/><Relationship Id="rId6" Type="http://schemas.openxmlformats.org/officeDocument/2006/relationships/hyperlink" Target="http://theconversation.com/eight-myths-about-women-on-the-military-frontline-and-why-we-shouldnt-believe-them-55594" TargetMode="External"/><Relationship Id="rId5" Type="http://schemas.openxmlformats.org/officeDocument/2006/relationships/hyperlink" Target="http://www.darpa.mil/about-us/image-gallery" TargetMode="External"/><Relationship Id="rId4" Type="http://schemas.openxmlformats.org/officeDocument/2006/relationships/image" Target="../media/image12.tiff"/></Relationships>
</file>

<file path=ppt/slides/_rels/slide14.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ww.c-span.org/video/?325610-3/discussion-women-combat" TargetMode="External"/><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hyperlink" Target="https://www.youtube.com/watch?v=aH06LWZs-Ys" TargetMode="Externa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aclu.org/issues/womens-rights/womens-rights-workplace/combat-exclusion-policy-women" TargetMode="External"/><Relationship Id="rId2" Type="http://schemas.openxmlformats.org/officeDocument/2006/relationships/hyperlink" Target="https://www.military.com/daily-news/2019/12/11/first-woman-has-made-it-through-seal-officer-screening.html"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theatlantic.com/photo/2018/03/photos-looking-back-at-the-war-in-iraq-15-years-after-the-us-invaded/556028/" TargetMode="External"/><Relationship Id="rId2" Type="http://schemas.openxmlformats.org/officeDocument/2006/relationships/image" Target="../media/image18.tif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army.mil/article/88366/female_engagement_teams_who_they_are_and_why_they_do_it" TargetMode="External"/><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marinecorpstimes.com/news/your-marine-corps/2015/08/05/marine-corps-revives-female-engagement-team-mission/"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www.thedailybeast.com/the-truth-about-women-in-combat"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westernjournalism.com/the-problems-of-women-in-combat-from-a-female-combat-vet/" TargetMode="External"/><Relationship Id="rId2" Type="http://schemas.openxmlformats.org/officeDocument/2006/relationships/hyperlink" Target="https://www.nationalreview.com/2015/07/women-in-combat-military-effectiveness-deadly-pentagon/" TargetMode="External"/><Relationship Id="rId1" Type="http://schemas.openxmlformats.org/officeDocument/2006/relationships/slideLayout" Target="../slideLayouts/slideLayout6.xml"/><Relationship Id="rId5" Type="http://schemas.openxmlformats.org/officeDocument/2006/relationships/hyperlink" Target="https://www.nationalreview.com/author/mike-fredenburg/" TargetMode="External"/><Relationship Id="rId4" Type="http://schemas.openxmlformats.org/officeDocument/2006/relationships/hyperlink" Target="https://www.mca-marines.org/gazette/2014/09/why-women-do-not-belong-us-infantr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hyperlink" Target="https://www.iwf.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Can women fight?</a:t>
            </a:r>
          </a:p>
        </p:txBody>
      </p:sp>
      <p:sp>
        <p:nvSpPr>
          <p:cNvPr id="3" name="Subtitle 2"/>
          <p:cNvSpPr>
            <a:spLocks noGrp="1"/>
          </p:cNvSpPr>
          <p:nvPr>
            <p:ph type="subTitle" idx="1"/>
          </p:nvPr>
        </p:nvSpPr>
        <p:spPr>
          <a:xfrm>
            <a:off x="810001" y="5280847"/>
            <a:ext cx="10572000" cy="1141724"/>
          </a:xfrm>
        </p:spPr>
        <p:txBody>
          <a:bodyPr>
            <a:normAutofit/>
          </a:bodyPr>
          <a:lstStyle/>
          <a:p>
            <a:r>
              <a:rPr lang="en-US" dirty="0"/>
              <a:t>“Combat Exclusion”: Supporters, Critics and the Erosion of a Ban </a:t>
            </a:r>
          </a:p>
          <a:p>
            <a:r>
              <a:rPr lang="en-US" dirty="0">
                <a:solidFill>
                  <a:schemeClr val="accent1"/>
                </a:solidFill>
              </a:rPr>
              <a:t>HI2C6 	Week 7</a:t>
            </a:r>
          </a:p>
          <a:p>
            <a:endParaRPr lang="en-US" dirty="0"/>
          </a:p>
        </p:txBody>
      </p:sp>
      <p:pic>
        <p:nvPicPr>
          <p:cNvPr id="4" name="Picture 3"/>
          <p:cNvPicPr>
            <a:picLocks noChangeAspect="1"/>
          </p:cNvPicPr>
          <p:nvPr/>
        </p:nvPicPr>
        <p:blipFill>
          <a:blip r:embed="rId2"/>
          <a:stretch>
            <a:fillRect/>
          </a:stretch>
        </p:blipFill>
        <p:spPr>
          <a:xfrm>
            <a:off x="7379970" y="788670"/>
            <a:ext cx="4569592" cy="3724910"/>
          </a:xfrm>
          <a:prstGeom prst="rect">
            <a:avLst/>
          </a:prstGeom>
        </p:spPr>
      </p:pic>
    </p:spTree>
    <p:extLst>
      <p:ext uri="{BB962C8B-B14F-4D97-AF65-F5344CB8AC3E}">
        <p14:creationId xmlns:p14="http://schemas.microsoft.com/office/powerpoint/2010/main" val="645620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37" y="751988"/>
            <a:ext cx="10571998" cy="970450"/>
          </a:xfrm>
        </p:spPr>
        <p:txBody>
          <a:bodyPr/>
          <a:lstStyle/>
          <a:p>
            <a:r>
              <a:rPr lang="en-US" dirty="0"/>
              <a:t>A victory– for women’s rights? </a:t>
            </a:r>
            <a:br>
              <a:rPr lang="en-US" dirty="0"/>
            </a:br>
            <a:r>
              <a:rPr lang="en-US" dirty="0"/>
              <a:t>For “political correctness”? </a:t>
            </a:r>
          </a:p>
        </p:txBody>
      </p:sp>
      <p:pic>
        <p:nvPicPr>
          <p:cNvPr id="3" name="Picture 2"/>
          <p:cNvPicPr>
            <a:picLocks noChangeAspect="1"/>
          </p:cNvPicPr>
          <p:nvPr/>
        </p:nvPicPr>
        <p:blipFill>
          <a:blip r:embed="rId2"/>
          <a:stretch>
            <a:fillRect/>
          </a:stretch>
        </p:blipFill>
        <p:spPr>
          <a:xfrm>
            <a:off x="572273" y="2534159"/>
            <a:ext cx="4852399" cy="2879090"/>
          </a:xfrm>
          <a:prstGeom prst="rect">
            <a:avLst/>
          </a:prstGeom>
        </p:spPr>
      </p:pic>
      <p:pic>
        <p:nvPicPr>
          <p:cNvPr id="4" name="Picture 3"/>
          <p:cNvPicPr>
            <a:picLocks noChangeAspect="1"/>
          </p:cNvPicPr>
          <p:nvPr/>
        </p:nvPicPr>
        <p:blipFill>
          <a:blip r:embed="rId3"/>
          <a:stretch>
            <a:fillRect/>
          </a:stretch>
        </p:blipFill>
        <p:spPr>
          <a:xfrm>
            <a:off x="5888736" y="2513829"/>
            <a:ext cx="4779264" cy="2899420"/>
          </a:xfrm>
          <a:prstGeom prst="rect">
            <a:avLst/>
          </a:prstGeom>
        </p:spPr>
      </p:pic>
      <p:sp>
        <p:nvSpPr>
          <p:cNvPr id="5" name="Rectangle 4"/>
          <p:cNvSpPr/>
          <p:nvPr/>
        </p:nvSpPr>
        <p:spPr>
          <a:xfrm>
            <a:off x="810000" y="5722727"/>
            <a:ext cx="9626352" cy="646331"/>
          </a:xfrm>
          <a:prstGeom prst="rect">
            <a:avLst/>
          </a:prstGeom>
        </p:spPr>
        <p:txBody>
          <a:bodyPr wrap="square">
            <a:spAutoFit/>
          </a:bodyPr>
          <a:lstStyle/>
          <a:p>
            <a:r>
              <a:rPr lang="en-US" dirty="0">
                <a:hlinkClick r:id="rId4"/>
              </a:rPr>
              <a:t>https://www.theatlantic.com/politics/archive/2013/01/all-these-objections-women-combat-are-dumb/319101/</a:t>
            </a:r>
            <a:endParaRPr lang="en-US" dirty="0"/>
          </a:p>
        </p:txBody>
      </p:sp>
    </p:spTree>
    <p:extLst>
      <p:ext uri="{BB962C8B-B14F-4D97-AF65-F5344CB8AC3E}">
        <p14:creationId xmlns:p14="http://schemas.microsoft.com/office/powerpoint/2010/main" val="1551462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Critiques of Combat Exclusion</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63785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Women </a:t>
            </a:r>
            <a:r>
              <a:rPr lang="en-US" i="1" dirty="0"/>
              <a:t>have</a:t>
            </a:r>
            <a:r>
              <a:rPr lang="en-US" dirty="0"/>
              <a:t> been on the front line</a:t>
            </a:r>
          </a:p>
        </p:txBody>
      </p:sp>
      <p:pic>
        <p:nvPicPr>
          <p:cNvPr id="3" name="Picture 2"/>
          <p:cNvPicPr>
            <a:picLocks noChangeAspect="1"/>
          </p:cNvPicPr>
          <p:nvPr/>
        </p:nvPicPr>
        <p:blipFill>
          <a:blip r:embed="rId2"/>
          <a:stretch>
            <a:fillRect/>
          </a:stretch>
        </p:blipFill>
        <p:spPr>
          <a:xfrm>
            <a:off x="573024" y="2376231"/>
            <a:ext cx="2732786" cy="4481769"/>
          </a:xfrm>
          <a:prstGeom prst="rect">
            <a:avLst/>
          </a:prstGeom>
        </p:spPr>
      </p:pic>
      <p:pic>
        <p:nvPicPr>
          <p:cNvPr id="4" name="Picture 3"/>
          <p:cNvPicPr>
            <a:picLocks noChangeAspect="1"/>
          </p:cNvPicPr>
          <p:nvPr/>
        </p:nvPicPr>
        <p:blipFill>
          <a:blip r:embed="rId3"/>
          <a:stretch>
            <a:fillRect/>
          </a:stretch>
        </p:blipFill>
        <p:spPr>
          <a:xfrm>
            <a:off x="3668518" y="2040645"/>
            <a:ext cx="3293114" cy="4817355"/>
          </a:xfrm>
          <a:prstGeom prst="rect">
            <a:avLst/>
          </a:prstGeom>
        </p:spPr>
      </p:pic>
      <p:sp>
        <p:nvSpPr>
          <p:cNvPr id="6" name="Rectangle 5"/>
          <p:cNvSpPr/>
          <p:nvPr/>
        </p:nvSpPr>
        <p:spPr>
          <a:xfrm>
            <a:off x="7217664" y="3987657"/>
            <a:ext cx="5839968" cy="1877437"/>
          </a:xfrm>
          <a:prstGeom prst="rect">
            <a:avLst/>
          </a:prstGeom>
        </p:spPr>
        <p:txBody>
          <a:bodyPr wrap="square">
            <a:spAutoFit/>
          </a:bodyPr>
          <a:lstStyle/>
          <a:p>
            <a:r>
              <a:rPr lang="en-US" sz="2000" b="1" dirty="0">
                <a:latin typeface="Source Sans Pro" charset="0"/>
              </a:rPr>
              <a:t>Dressed as a man (left), Frances Clayton </a:t>
            </a:r>
          </a:p>
          <a:p>
            <a:r>
              <a:rPr lang="en-US" sz="2000" b="1" dirty="0">
                <a:latin typeface="Source Sans Pro" charset="0"/>
              </a:rPr>
              <a:t>served many months in Missouri artillery </a:t>
            </a:r>
          </a:p>
          <a:p>
            <a:r>
              <a:rPr lang="en-US" sz="2000" b="1" dirty="0">
                <a:latin typeface="Source Sans Pro" charset="0"/>
              </a:rPr>
              <a:t>and cavalry units during the US Civil War. </a:t>
            </a:r>
          </a:p>
          <a:p>
            <a:endParaRPr lang="en-US" sz="2000" b="1" dirty="0">
              <a:latin typeface="Source Sans Pro" charset="0"/>
            </a:endParaRPr>
          </a:p>
          <a:p>
            <a:r>
              <a:rPr lang="en-US" b="1" dirty="0">
                <a:latin typeface="Source Sans Pro" charset="0"/>
              </a:rPr>
              <a:t>By courtesy of the Trustees of the</a:t>
            </a:r>
          </a:p>
          <a:p>
            <a:r>
              <a:rPr lang="en-US" b="1" dirty="0">
                <a:latin typeface="Source Sans Pro" charset="0"/>
              </a:rPr>
              <a:t> Boston Public Library.</a:t>
            </a:r>
            <a:endParaRPr lang="en-US" dirty="0"/>
          </a:p>
        </p:txBody>
      </p:sp>
      <p:sp>
        <p:nvSpPr>
          <p:cNvPr id="7" name="Rectangle 6"/>
          <p:cNvSpPr/>
          <p:nvPr/>
        </p:nvSpPr>
        <p:spPr>
          <a:xfrm>
            <a:off x="7120128" y="5976826"/>
            <a:ext cx="4852416" cy="461665"/>
          </a:xfrm>
          <a:prstGeom prst="rect">
            <a:avLst/>
          </a:prstGeom>
        </p:spPr>
        <p:txBody>
          <a:bodyPr wrap="square">
            <a:spAutoFit/>
          </a:bodyPr>
          <a:lstStyle/>
          <a:p>
            <a:r>
              <a:rPr lang="en-US" sz="1200" dirty="0">
                <a:hlinkClick r:id="rId4"/>
              </a:rPr>
              <a:t>https://www.archives.gov/publications/prologue/1993/spring/women-in-the-civil-war-1.html</a:t>
            </a:r>
            <a:endParaRPr lang="en-US" sz="1200" dirty="0"/>
          </a:p>
        </p:txBody>
      </p:sp>
    </p:spTree>
    <p:extLst>
      <p:ext uri="{BB962C8B-B14F-4D97-AF65-F5344CB8AC3E}">
        <p14:creationId xmlns:p14="http://schemas.microsoft.com/office/powerpoint/2010/main" val="950213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Strength not size</a:t>
            </a:r>
          </a:p>
        </p:txBody>
      </p:sp>
      <p:pic>
        <p:nvPicPr>
          <p:cNvPr id="5" name="Picture 4"/>
          <p:cNvPicPr>
            <a:picLocks noChangeAspect="1"/>
          </p:cNvPicPr>
          <p:nvPr/>
        </p:nvPicPr>
        <p:blipFill>
          <a:blip r:embed="rId2"/>
          <a:stretch>
            <a:fillRect/>
          </a:stretch>
        </p:blipFill>
        <p:spPr>
          <a:xfrm>
            <a:off x="243840" y="2416592"/>
            <a:ext cx="4968240" cy="2791678"/>
          </a:xfrm>
          <a:prstGeom prst="rect">
            <a:avLst/>
          </a:prstGeom>
        </p:spPr>
      </p:pic>
      <p:sp>
        <p:nvSpPr>
          <p:cNvPr id="6" name="Rectangle 5"/>
          <p:cNvSpPr/>
          <p:nvPr/>
        </p:nvSpPr>
        <p:spPr>
          <a:xfrm>
            <a:off x="97155" y="5288340"/>
            <a:ext cx="5261610" cy="1569660"/>
          </a:xfrm>
          <a:prstGeom prst="rect">
            <a:avLst/>
          </a:prstGeom>
        </p:spPr>
        <p:txBody>
          <a:bodyPr wrap="square">
            <a:spAutoFit/>
          </a:bodyPr>
          <a:lstStyle/>
          <a:p>
            <a:r>
              <a:rPr lang="en-US" dirty="0">
                <a:latin typeface="Mallory" charset="0"/>
              </a:rPr>
              <a:t>1st Lt. Shaye </a:t>
            </a:r>
            <a:r>
              <a:rPr lang="en-US" dirty="0" err="1">
                <a:latin typeface="Mallory" charset="0"/>
              </a:rPr>
              <a:t>Haver</a:t>
            </a:r>
            <a:r>
              <a:rPr lang="en-US" dirty="0">
                <a:latin typeface="Mallory" charset="0"/>
              </a:rPr>
              <a:t> graduated from the Army's grueling Ranger School in August. </a:t>
            </a:r>
          </a:p>
          <a:p>
            <a:r>
              <a:rPr lang="en-US" b="1" dirty="0">
                <a:latin typeface="Mallory" charset="0"/>
              </a:rPr>
              <a:t>Robin </a:t>
            </a:r>
            <a:r>
              <a:rPr lang="en-US" b="1" dirty="0" err="1">
                <a:latin typeface="Mallory" charset="0"/>
              </a:rPr>
              <a:t>Trimarchi</a:t>
            </a:r>
            <a:r>
              <a:rPr lang="en-US" b="1" dirty="0">
                <a:latin typeface="Mallory" charset="0"/>
              </a:rPr>
              <a:t>/AP</a:t>
            </a:r>
          </a:p>
          <a:p>
            <a:r>
              <a:rPr lang="en-US" sz="1200" dirty="0">
                <a:hlinkClick r:id="rId3"/>
              </a:rPr>
              <a:t>https://www.motherjones.com/politics/2016/01/female-officers-break-down-myths-about-women-at-war/</a:t>
            </a:r>
            <a:endParaRPr lang="en-US" sz="1200" b="1" dirty="0">
              <a:latin typeface="Mallory" charset="0"/>
            </a:endParaRPr>
          </a:p>
          <a:p>
            <a:endParaRPr lang="en-US" dirty="0"/>
          </a:p>
        </p:txBody>
      </p:sp>
      <p:pic>
        <p:nvPicPr>
          <p:cNvPr id="7" name="Picture 6"/>
          <p:cNvPicPr>
            <a:picLocks noChangeAspect="1"/>
          </p:cNvPicPr>
          <p:nvPr/>
        </p:nvPicPr>
        <p:blipFill>
          <a:blip r:embed="rId4"/>
          <a:stretch>
            <a:fillRect/>
          </a:stretch>
        </p:blipFill>
        <p:spPr>
          <a:xfrm>
            <a:off x="5425440" y="1132072"/>
            <a:ext cx="6766560" cy="4511040"/>
          </a:xfrm>
          <a:prstGeom prst="rect">
            <a:avLst/>
          </a:prstGeom>
        </p:spPr>
      </p:pic>
      <p:sp>
        <p:nvSpPr>
          <p:cNvPr id="8" name="Rectangle 7"/>
          <p:cNvSpPr/>
          <p:nvPr/>
        </p:nvSpPr>
        <p:spPr>
          <a:xfrm>
            <a:off x="5285998" y="5681665"/>
            <a:ext cx="6096000" cy="1292662"/>
          </a:xfrm>
          <a:prstGeom prst="rect">
            <a:avLst/>
          </a:prstGeom>
        </p:spPr>
        <p:txBody>
          <a:bodyPr>
            <a:spAutoFit/>
          </a:bodyPr>
          <a:lstStyle/>
          <a:p>
            <a:r>
              <a:rPr lang="en-US" dirty="0">
                <a:solidFill>
                  <a:srgbClr val="727272"/>
                </a:solidFill>
                <a:latin typeface="Helvetica Neue" charset="0"/>
              </a:rPr>
              <a:t>High-tech research developing exoskeletons that would help reduce injury and fatigue. </a:t>
            </a:r>
            <a:r>
              <a:rPr lang="en-US" dirty="0">
                <a:solidFill>
                  <a:srgbClr val="555768"/>
                </a:solidFill>
                <a:latin typeface="Helvetica Neue" charset="0"/>
                <a:hlinkClick r:id="rId5"/>
              </a:rPr>
              <a:t>DARPA</a:t>
            </a:r>
            <a:endParaRPr lang="en-US" dirty="0">
              <a:solidFill>
                <a:srgbClr val="555768"/>
              </a:solidFill>
              <a:latin typeface="Helvetica Neue" charset="0"/>
            </a:endParaRPr>
          </a:p>
          <a:p>
            <a:r>
              <a:rPr lang="en-US" sz="1200" dirty="0">
                <a:hlinkClick r:id="rId6"/>
              </a:rPr>
              <a:t>http://theconversation.com/eight-myths-about-women-on-the-military-frontline-and-why-we-shouldnt-believe-them-55594</a:t>
            </a:r>
            <a:endParaRPr lang="en-US" sz="1200" dirty="0">
              <a:solidFill>
                <a:srgbClr val="555768"/>
              </a:solidFill>
              <a:latin typeface="Helvetica Neue" charset="0"/>
            </a:endParaRPr>
          </a:p>
          <a:p>
            <a:endParaRPr lang="en-US" dirty="0"/>
          </a:p>
        </p:txBody>
      </p:sp>
    </p:spTree>
    <p:extLst>
      <p:ext uri="{BB962C8B-B14F-4D97-AF65-F5344CB8AC3E}">
        <p14:creationId xmlns:p14="http://schemas.microsoft.com/office/powerpoint/2010/main" val="865761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 y="447188"/>
            <a:ext cx="10970518" cy="970450"/>
          </a:xfrm>
        </p:spPr>
        <p:txBody>
          <a:bodyPr/>
          <a:lstStyle/>
          <a:p>
            <a:r>
              <a:rPr lang="en-US" dirty="0"/>
              <a:t>The sexless </a:t>
            </a:r>
            <a:br>
              <a:rPr lang="en-US" dirty="0"/>
            </a:br>
            <a:r>
              <a:rPr lang="en-US" dirty="0"/>
              <a:t>brain</a:t>
            </a:r>
          </a:p>
        </p:txBody>
      </p:sp>
      <p:pic>
        <p:nvPicPr>
          <p:cNvPr id="3" name="Picture 2"/>
          <p:cNvPicPr>
            <a:picLocks noChangeAspect="1"/>
          </p:cNvPicPr>
          <p:nvPr/>
        </p:nvPicPr>
        <p:blipFill>
          <a:blip r:embed="rId2"/>
          <a:stretch>
            <a:fillRect/>
          </a:stretch>
        </p:blipFill>
        <p:spPr>
          <a:xfrm>
            <a:off x="3949212" y="0"/>
            <a:ext cx="8242788" cy="6858000"/>
          </a:xfrm>
          <a:prstGeom prst="rect">
            <a:avLst/>
          </a:prstGeom>
        </p:spPr>
      </p:pic>
      <p:sp>
        <p:nvSpPr>
          <p:cNvPr id="4" name="Rectangle 3"/>
          <p:cNvSpPr/>
          <p:nvPr/>
        </p:nvSpPr>
        <p:spPr>
          <a:xfrm>
            <a:off x="411480" y="4559731"/>
            <a:ext cx="6096000" cy="1477328"/>
          </a:xfrm>
          <a:prstGeom prst="rect">
            <a:avLst/>
          </a:prstGeom>
        </p:spPr>
        <p:txBody>
          <a:bodyPr>
            <a:spAutoFit/>
          </a:bodyPr>
          <a:lstStyle/>
          <a:p>
            <a:r>
              <a:rPr lang="en-US" dirty="0">
                <a:solidFill>
                  <a:srgbClr val="727272"/>
                </a:solidFill>
                <a:latin typeface="Helvetica Neue" charset="0"/>
              </a:rPr>
              <a:t>“It’s impossible to tell the sex of </a:t>
            </a:r>
          </a:p>
          <a:p>
            <a:r>
              <a:rPr lang="en-US" dirty="0">
                <a:solidFill>
                  <a:srgbClr val="727272"/>
                </a:solidFill>
                <a:latin typeface="Helvetica Neue" charset="0"/>
              </a:rPr>
              <a:t>an individual based solely on </a:t>
            </a:r>
          </a:p>
          <a:p>
            <a:r>
              <a:rPr lang="en-US" dirty="0">
                <a:solidFill>
                  <a:srgbClr val="727272"/>
                </a:solidFill>
                <a:latin typeface="Helvetica Neue" charset="0"/>
              </a:rPr>
              <a:t>MRI images of the brain.”</a:t>
            </a:r>
          </a:p>
          <a:p>
            <a:endParaRPr lang="en-US" dirty="0">
              <a:solidFill>
                <a:srgbClr val="727272"/>
              </a:solidFill>
              <a:latin typeface="Helvetica Neue" charset="0"/>
            </a:endParaRPr>
          </a:p>
          <a:p>
            <a:r>
              <a:rPr lang="en-US" dirty="0" err="1">
                <a:solidFill>
                  <a:srgbClr val="CCCCCC"/>
                </a:solidFill>
                <a:latin typeface="Helvetica Neue" charset="0"/>
              </a:rPr>
              <a:t>Dr</a:t>
            </a:r>
            <a:r>
              <a:rPr lang="en-US" dirty="0">
                <a:solidFill>
                  <a:srgbClr val="CCCCCC"/>
                </a:solidFill>
                <a:latin typeface="Helvetica Neue" charset="0"/>
              </a:rPr>
              <a:t> Leah T Johnstone</a:t>
            </a:r>
            <a:endParaRPr lang="en-US" dirty="0"/>
          </a:p>
        </p:txBody>
      </p:sp>
    </p:spTree>
    <p:extLst>
      <p:ext uri="{BB962C8B-B14F-4D97-AF65-F5344CB8AC3E}">
        <p14:creationId xmlns:p14="http://schemas.microsoft.com/office/powerpoint/2010/main" val="1648813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“myth” of the “band of brothers”</a:t>
            </a:r>
          </a:p>
        </p:txBody>
      </p:sp>
      <p:sp>
        <p:nvSpPr>
          <p:cNvPr id="5" name="Content Placeholder 4"/>
          <p:cNvSpPr>
            <a:spLocks noGrp="1"/>
          </p:cNvSpPr>
          <p:nvPr>
            <p:ph idx="1"/>
          </p:nvPr>
        </p:nvSpPr>
        <p:spPr>
          <a:xfrm>
            <a:off x="302076" y="2750475"/>
            <a:ext cx="8210988" cy="2578192"/>
          </a:xfrm>
        </p:spPr>
        <p:txBody>
          <a:bodyPr>
            <a:normAutofit/>
          </a:bodyPr>
          <a:lstStyle/>
          <a:p>
            <a:r>
              <a:rPr lang="en-US" sz="2000" dirty="0"/>
              <a:t>Combat exclusion has “</a:t>
            </a:r>
            <a:r>
              <a:rPr lang="en-US" sz="2000" b="1" i="1" dirty="0"/>
              <a:t>always been about men, not women</a:t>
            </a:r>
            <a:r>
              <a:rPr lang="en-US" sz="2000" dirty="0"/>
              <a:t>” </a:t>
            </a:r>
          </a:p>
          <a:p>
            <a:r>
              <a:rPr lang="en-US" sz="2000" dirty="0"/>
              <a:t>Policies intended to keep women from combat were not designed in response to research and evidence</a:t>
            </a:r>
          </a:p>
          <a:p>
            <a:r>
              <a:rPr lang="en-US" sz="2000" dirty="0"/>
              <a:t>These measures were created and sustained through </a:t>
            </a:r>
            <a:r>
              <a:rPr lang="en-US" sz="2000" b="1" i="1" dirty="0"/>
              <a:t>“stories, myths, and emotional arguments” </a:t>
            </a:r>
            <a:r>
              <a:rPr lang="en-US" sz="2000" dirty="0"/>
              <a:t>(p.3)</a:t>
            </a:r>
          </a:p>
        </p:txBody>
      </p:sp>
      <p:pic>
        <p:nvPicPr>
          <p:cNvPr id="3" name="Picture 2"/>
          <p:cNvPicPr>
            <a:picLocks noChangeAspect="1"/>
          </p:cNvPicPr>
          <p:nvPr/>
        </p:nvPicPr>
        <p:blipFill>
          <a:blip r:embed="rId2"/>
          <a:stretch>
            <a:fillRect/>
          </a:stretch>
        </p:blipFill>
        <p:spPr>
          <a:xfrm>
            <a:off x="8869680" y="1879508"/>
            <a:ext cx="3322320" cy="4978492"/>
          </a:xfrm>
          <a:prstGeom prst="rect">
            <a:avLst/>
          </a:prstGeom>
        </p:spPr>
      </p:pic>
      <p:sp>
        <p:nvSpPr>
          <p:cNvPr id="4" name="TextBox 3"/>
          <p:cNvSpPr txBox="1"/>
          <p:nvPr/>
        </p:nvSpPr>
        <p:spPr>
          <a:xfrm>
            <a:off x="7920593" y="6488668"/>
            <a:ext cx="697627" cy="369332"/>
          </a:xfrm>
          <a:prstGeom prst="rect">
            <a:avLst/>
          </a:prstGeom>
          <a:noFill/>
        </p:spPr>
        <p:txBody>
          <a:bodyPr wrap="none" rtlCol="0">
            <a:spAutoFit/>
          </a:bodyPr>
          <a:lstStyle/>
          <a:p>
            <a:r>
              <a:rPr lang="en-US"/>
              <a:t>2015</a:t>
            </a:r>
            <a:endParaRPr lang="en-US" dirty="0"/>
          </a:p>
        </p:txBody>
      </p:sp>
      <p:sp>
        <p:nvSpPr>
          <p:cNvPr id="7" name="Rectangle 6"/>
          <p:cNvSpPr/>
          <p:nvPr/>
        </p:nvSpPr>
        <p:spPr>
          <a:xfrm>
            <a:off x="601980" y="6027003"/>
            <a:ext cx="6096000" cy="646331"/>
          </a:xfrm>
          <a:prstGeom prst="rect">
            <a:avLst/>
          </a:prstGeom>
        </p:spPr>
        <p:txBody>
          <a:bodyPr>
            <a:spAutoFit/>
          </a:bodyPr>
          <a:lstStyle/>
          <a:p>
            <a:r>
              <a:rPr lang="en-US" dirty="0">
                <a:hlinkClick r:id="rId3"/>
              </a:rPr>
              <a:t>https://www.c-span.org/video/?325610-3/discussion-women-combat</a:t>
            </a:r>
            <a:endParaRPr lang="en-US" dirty="0"/>
          </a:p>
        </p:txBody>
      </p:sp>
    </p:spTree>
    <p:extLst>
      <p:ext uri="{BB962C8B-B14F-4D97-AF65-F5344CB8AC3E}">
        <p14:creationId xmlns:p14="http://schemas.microsoft.com/office/powerpoint/2010/main" val="481564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0490" y="5939527"/>
            <a:ext cx="5785558" cy="646331"/>
          </a:xfrm>
          <a:prstGeom prst="rect">
            <a:avLst/>
          </a:prstGeom>
        </p:spPr>
        <p:txBody>
          <a:bodyPr wrap="none">
            <a:spAutoFit/>
          </a:bodyPr>
          <a:lstStyle/>
          <a:p>
            <a:r>
              <a:rPr lang="en-US" dirty="0">
                <a:hlinkClick r:id="rId2"/>
              </a:rPr>
              <a:t>https://www.youtube.com/watch?v=aH06LWZs-Ys</a:t>
            </a:r>
            <a:endParaRPr lang="en-US" dirty="0"/>
          </a:p>
          <a:p>
            <a:endParaRPr lang="en-US" dirty="0"/>
          </a:p>
        </p:txBody>
      </p:sp>
      <p:pic>
        <p:nvPicPr>
          <p:cNvPr id="5" name="Picture 4"/>
          <p:cNvPicPr>
            <a:picLocks noChangeAspect="1"/>
          </p:cNvPicPr>
          <p:nvPr/>
        </p:nvPicPr>
        <p:blipFill>
          <a:blip r:embed="rId3"/>
          <a:stretch>
            <a:fillRect/>
          </a:stretch>
        </p:blipFill>
        <p:spPr>
          <a:xfrm>
            <a:off x="0" y="97971"/>
            <a:ext cx="7313567" cy="5573486"/>
          </a:xfrm>
          <a:prstGeom prst="rect">
            <a:avLst/>
          </a:prstGeom>
        </p:spPr>
      </p:pic>
      <p:pic>
        <p:nvPicPr>
          <p:cNvPr id="1026" name="Picture 2" descr="Why Men Love War | Esquire | NOVEMBER 1984">
            <a:extLst>
              <a:ext uri="{FF2B5EF4-FFF2-40B4-BE49-F238E27FC236}">
                <a16:creationId xmlns:a16="http://schemas.microsoft.com/office/drawing/2014/main" id="{D22932D4-CE4E-3965-68CC-63077D20B3E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403192" y="97971"/>
            <a:ext cx="4788808" cy="6344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035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Exclusion and its erosion</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672821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32242" y="539295"/>
            <a:ext cx="10572750" cy="969963"/>
          </a:xfrm>
        </p:spPr>
        <p:txBody>
          <a:bodyPr/>
          <a:lstStyle/>
          <a:p>
            <a:r>
              <a:rPr lang="en-US" dirty="0"/>
              <a:t>How Combat Exclusion </a:t>
            </a:r>
            <a:br>
              <a:rPr lang="en-US" dirty="0"/>
            </a:br>
            <a:r>
              <a:rPr lang="en-US" dirty="0"/>
              <a:t>came into being</a:t>
            </a:r>
          </a:p>
        </p:txBody>
      </p:sp>
      <p:sp>
        <p:nvSpPr>
          <p:cNvPr id="6" name="Content Placeholder 5"/>
          <p:cNvSpPr>
            <a:spLocks noGrp="1"/>
          </p:cNvSpPr>
          <p:nvPr>
            <p:ph idx="4294967295"/>
          </p:nvPr>
        </p:nvSpPr>
        <p:spPr>
          <a:xfrm>
            <a:off x="536013" y="1575809"/>
            <a:ext cx="6670330" cy="5031017"/>
          </a:xfrm>
        </p:spPr>
        <p:txBody>
          <a:bodyPr>
            <a:normAutofit lnSpcReduction="10000"/>
          </a:bodyPr>
          <a:lstStyle/>
          <a:p>
            <a:r>
              <a:rPr lang="en-US" sz="2000" dirty="0"/>
              <a:t>WWII: </a:t>
            </a:r>
            <a:r>
              <a:rPr lang="en-US" sz="2000" b="1" dirty="0">
                <a:solidFill>
                  <a:schemeClr val="accent1"/>
                </a:solidFill>
              </a:rPr>
              <a:t>Women’s Army [Auxiliary] Corps </a:t>
            </a:r>
            <a:r>
              <a:rPr lang="en-US" sz="2000" dirty="0"/>
              <a:t>organized– and publicly sold– on the basis that  it </a:t>
            </a:r>
            <a:r>
              <a:rPr lang="en-US" sz="2000" b="1" dirty="0">
                <a:solidFill>
                  <a:schemeClr val="accent1"/>
                </a:solidFill>
              </a:rPr>
              <a:t>“released men for combat”</a:t>
            </a:r>
          </a:p>
          <a:p>
            <a:r>
              <a:rPr lang="en-US" sz="2000" dirty="0"/>
              <a:t>1948: </a:t>
            </a:r>
            <a:r>
              <a:rPr lang="en-US" sz="2000" b="1" dirty="0"/>
              <a:t>Women’s Armed Services Integration Act</a:t>
            </a:r>
            <a:r>
              <a:rPr lang="en-US" sz="2000" dirty="0"/>
              <a:t>– set cap on women in the military at 2%; formally excluded women from combat. The WAC remained in existence until 1978</a:t>
            </a:r>
          </a:p>
          <a:p>
            <a:r>
              <a:rPr lang="en-US" sz="2000" dirty="0"/>
              <a:t>From the 1980s onwards, more women entered the military. “Combat Exclusion” firmed up</a:t>
            </a:r>
          </a:p>
          <a:p>
            <a:r>
              <a:rPr lang="en-US" sz="2000" dirty="0"/>
              <a:t>Women were debarred from certain Military Occupation Specialties (MOS) focused on ground combat and from training academies/</a:t>
            </a:r>
            <a:r>
              <a:rPr lang="en-US" sz="2000" dirty="0" err="1"/>
              <a:t>programmes</a:t>
            </a:r>
            <a:r>
              <a:rPr lang="en-US" sz="2000" dirty="0"/>
              <a:t>, incl. special forces</a:t>
            </a:r>
          </a:p>
          <a:p>
            <a:r>
              <a:rPr lang="en-US" sz="2000" dirty="0"/>
              <a:t>But a/c </a:t>
            </a:r>
            <a:r>
              <a:rPr lang="en-US" sz="2000" dirty="0" err="1"/>
              <a:t>Mackenize</a:t>
            </a:r>
            <a:r>
              <a:rPr lang="en-US" sz="2000" dirty="0"/>
              <a:t> ”combat exclusion” should be regarded primarily as a “trope” not a concrete policy</a:t>
            </a:r>
          </a:p>
        </p:txBody>
      </p:sp>
      <p:pic>
        <p:nvPicPr>
          <p:cNvPr id="5" name="Picture 4"/>
          <p:cNvPicPr>
            <a:picLocks noChangeAspect="1"/>
          </p:cNvPicPr>
          <p:nvPr/>
        </p:nvPicPr>
        <p:blipFill>
          <a:blip r:embed="rId2"/>
          <a:stretch>
            <a:fillRect/>
          </a:stretch>
        </p:blipFill>
        <p:spPr>
          <a:xfrm>
            <a:off x="7206343" y="251173"/>
            <a:ext cx="4985657" cy="6355653"/>
          </a:xfrm>
          <a:prstGeom prst="rect">
            <a:avLst/>
          </a:prstGeom>
        </p:spPr>
      </p:pic>
    </p:spTree>
    <p:extLst>
      <p:ext uri="{BB962C8B-B14F-4D97-AF65-F5344CB8AC3E}">
        <p14:creationId xmlns:p14="http://schemas.microsoft.com/office/powerpoint/2010/main" val="248690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6992" y="-113157"/>
            <a:ext cx="10572750" cy="969963"/>
          </a:xfrm>
        </p:spPr>
        <p:txBody>
          <a:bodyPr/>
          <a:lstStyle/>
          <a:p>
            <a:r>
              <a:rPr lang="en-US" dirty="0"/>
              <a:t>How rules evolved</a:t>
            </a:r>
          </a:p>
        </p:txBody>
      </p:sp>
      <p:sp>
        <p:nvSpPr>
          <p:cNvPr id="3" name="Content Placeholder 2"/>
          <p:cNvSpPr>
            <a:spLocks noGrp="1"/>
          </p:cNvSpPr>
          <p:nvPr>
            <p:ph idx="4294967295"/>
          </p:nvPr>
        </p:nvSpPr>
        <p:spPr>
          <a:xfrm>
            <a:off x="316992" y="-113157"/>
            <a:ext cx="11200094" cy="7891653"/>
          </a:xfrm>
        </p:spPr>
        <p:txBody>
          <a:bodyPr>
            <a:normAutofit/>
          </a:bodyPr>
          <a:lstStyle/>
          <a:p>
            <a:r>
              <a:rPr lang="en-US" sz="2000" b="1" dirty="0">
                <a:solidFill>
                  <a:schemeClr val="accent1"/>
                </a:solidFill>
              </a:rPr>
              <a:t>1988:</a:t>
            </a:r>
            <a:r>
              <a:rPr lang="en-US" sz="2000" dirty="0">
                <a:solidFill>
                  <a:srgbClr val="00B0F0"/>
                </a:solidFill>
              </a:rPr>
              <a:t> </a:t>
            </a:r>
            <a:r>
              <a:rPr lang="en-US" sz="2000" dirty="0"/>
              <a:t>The </a:t>
            </a:r>
            <a:r>
              <a:rPr lang="en-US" sz="2000" b="1" dirty="0"/>
              <a:t>DOD’s “Risk Rule</a:t>
            </a:r>
            <a:r>
              <a:rPr lang="en-US" sz="2000" dirty="0"/>
              <a:t>” permitted exclusion of women from any role, combat or non-combat, </a:t>
            </a:r>
            <a:r>
              <a:rPr lang="en-US" sz="2000" b="1" dirty="0"/>
              <a:t>“if the risks of exposure to direct combat, hostile fire or capture were equal to, or greater than, the risks in the units they supported”</a:t>
            </a:r>
          </a:p>
          <a:p>
            <a:r>
              <a:rPr lang="en-US" sz="2000" b="1" dirty="0">
                <a:solidFill>
                  <a:schemeClr val="accent1"/>
                </a:solidFill>
              </a:rPr>
              <a:t>1992-93: </a:t>
            </a:r>
            <a:r>
              <a:rPr lang="en-US" sz="2000" b="1" dirty="0"/>
              <a:t>National Defense Authorization Act</a:t>
            </a:r>
            <a:r>
              <a:rPr lang="en-US" sz="2000" dirty="0"/>
              <a:t> lifted limits on assignment of women to combat aircraft in the USAF, Navy and USMC</a:t>
            </a:r>
          </a:p>
          <a:p>
            <a:r>
              <a:rPr lang="en-US" sz="2000" b="1" dirty="0">
                <a:solidFill>
                  <a:schemeClr val="accent1"/>
                </a:solidFill>
              </a:rPr>
              <a:t>1994: </a:t>
            </a:r>
            <a:r>
              <a:rPr lang="en-US" sz="2000" dirty="0"/>
              <a:t>Defense Sec memo, </a:t>
            </a:r>
            <a:r>
              <a:rPr lang="en-US" sz="2000" b="1" dirty="0"/>
              <a:t>“Direct Ground Combat Definition and Assignment Rule”</a:t>
            </a:r>
            <a:endParaRPr lang="en-US" sz="2000" dirty="0"/>
          </a:p>
          <a:p>
            <a:r>
              <a:rPr lang="en-US" sz="2000" dirty="0"/>
              <a:t>All service members should be eligible for positions for which they qualify; but </a:t>
            </a:r>
            <a:r>
              <a:rPr lang="en-US" sz="2000" dirty="0">
                <a:solidFill>
                  <a:schemeClr val="accent1"/>
                </a:solidFill>
              </a:rPr>
              <a:t>women should be excluded from roles whose primary mission was direct combat</a:t>
            </a:r>
            <a:r>
              <a:rPr lang="en-US" sz="2000" dirty="0"/>
              <a:t>.</a:t>
            </a:r>
          </a:p>
          <a:p>
            <a:r>
              <a:rPr lang="en-GB" sz="2000" dirty="0"/>
              <a:t>W</a:t>
            </a:r>
            <a:r>
              <a:rPr lang="en-GB" sz="2000" b="0" i="0" u="none" strike="noStrike" dirty="0">
                <a:effectLst/>
              </a:rPr>
              <a:t>omen were still prohibited from serving in Armor, Infantry, Combat Engineer, Field Artillery, forward-area Air </a:t>
            </a:r>
            <a:r>
              <a:rPr lang="en-GB" sz="2000" b="0" i="0" u="none" strike="noStrike" dirty="0" err="1">
                <a:effectLst/>
              </a:rPr>
              <a:t>Defense</a:t>
            </a:r>
            <a:r>
              <a:rPr lang="en-GB" sz="2000" b="0" i="0" u="none" strike="noStrike" dirty="0">
                <a:effectLst/>
              </a:rPr>
              <a:t> Artillery and Special Operations units.</a:t>
            </a:r>
            <a:endParaRPr lang="en-US" sz="2000" dirty="0"/>
          </a:p>
          <a:p>
            <a:r>
              <a:rPr lang="en-US" sz="2000" dirty="0"/>
              <a:t>Individual services could further restrict women if the cost of separate “berthing and privacy” arrangements was prohibitive; where combat and support units were “co-located”; where units engaged in reconnaissance ops and Special Operations Forces missions</a:t>
            </a:r>
          </a:p>
          <a:p>
            <a:endParaRPr lang="en-US" dirty="0"/>
          </a:p>
        </p:txBody>
      </p:sp>
    </p:spTree>
    <p:extLst>
      <p:ext uri="{BB962C8B-B14F-4D97-AF65-F5344CB8AC3E}">
        <p14:creationId xmlns:p14="http://schemas.microsoft.com/office/powerpoint/2010/main" val="745283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674" y="675788"/>
            <a:ext cx="10571998" cy="970450"/>
          </a:xfrm>
        </p:spPr>
        <p:txBody>
          <a:bodyPr/>
          <a:lstStyle/>
          <a:p>
            <a:r>
              <a:rPr lang="en-US" dirty="0"/>
              <a:t>Why were women officially excluded from combat for so long?</a:t>
            </a:r>
          </a:p>
        </p:txBody>
      </p:sp>
      <p:sp>
        <p:nvSpPr>
          <p:cNvPr id="3" name="Content Placeholder 2"/>
          <p:cNvSpPr>
            <a:spLocks noGrp="1"/>
          </p:cNvSpPr>
          <p:nvPr>
            <p:ph idx="1"/>
          </p:nvPr>
        </p:nvSpPr>
        <p:spPr>
          <a:xfrm>
            <a:off x="480060" y="2222287"/>
            <a:ext cx="10893226" cy="4487123"/>
          </a:xfrm>
        </p:spPr>
        <p:txBody>
          <a:bodyPr>
            <a:normAutofit/>
          </a:bodyPr>
          <a:lstStyle/>
          <a:p>
            <a:r>
              <a:rPr lang="en-US" sz="2800" dirty="0"/>
              <a:t>Arguments against women in combat: what drove them?</a:t>
            </a:r>
          </a:p>
          <a:p>
            <a:pPr marL="0" indent="0">
              <a:buNone/>
            </a:pPr>
            <a:r>
              <a:rPr lang="en-US" sz="2800" dirty="0"/>
              <a:t>	Who made them?</a:t>
            </a:r>
          </a:p>
          <a:p>
            <a:r>
              <a:rPr lang="en-US" sz="2800" dirty="0"/>
              <a:t>Critics and critiques of “Combat Exclusion”</a:t>
            </a:r>
          </a:p>
          <a:p>
            <a:r>
              <a:rPr lang="en-US" sz="2800" dirty="0"/>
              <a:t>How the ban on women in combat was established, evolved, and ended (2013)</a:t>
            </a:r>
          </a:p>
          <a:p>
            <a:r>
              <a:rPr lang="en-US" sz="2800" dirty="0"/>
              <a:t>The </a:t>
            </a:r>
            <a:r>
              <a:rPr lang="en-US" sz="2800" dirty="0" err="1"/>
              <a:t>instrumentalization</a:t>
            </a:r>
            <a:r>
              <a:rPr lang="en-US" sz="2800" dirty="0"/>
              <a:t> of gender in counterinsurgency warfare</a:t>
            </a:r>
          </a:p>
        </p:txBody>
      </p:sp>
    </p:spTree>
    <p:extLst>
      <p:ext uri="{BB962C8B-B14F-4D97-AF65-F5344CB8AC3E}">
        <p14:creationId xmlns:p14="http://schemas.microsoft.com/office/powerpoint/2010/main" val="1858526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2752" y="1"/>
            <a:ext cx="10219182" cy="768096"/>
          </a:xfrm>
        </p:spPr>
        <p:txBody>
          <a:bodyPr/>
          <a:lstStyle/>
          <a:p>
            <a:r>
              <a:rPr lang="en-US" dirty="0"/>
              <a:t>How/why Combat Exclusion ended</a:t>
            </a:r>
          </a:p>
        </p:txBody>
      </p:sp>
      <p:sp>
        <p:nvSpPr>
          <p:cNvPr id="3" name="Content Placeholder 2"/>
          <p:cNvSpPr>
            <a:spLocks noGrp="1"/>
          </p:cNvSpPr>
          <p:nvPr>
            <p:ph idx="4294967295"/>
          </p:nvPr>
        </p:nvSpPr>
        <p:spPr>
          <a:xfrm>
            <a:off x="329184" y="484981"/>
            <a:ext cx="11314176" cy="6506972"/>
          </a:xfrm>
        </p:spPr>
        <p:txBody>
          <a:bodyPr>
            <a:normAutofit/>
          </a:bodyPr>
          <a:lstStyle/>
          <a:p>
            <a:r>
              <a:rPr lang="en-US" dirty="0">
                <a:solidFill>
                  <a:srgbClr val="00B0F0"/>
                </a:solidFill>
              </a:rPr>
              <a:t>2013:</a:t>
            </a:r>
            <a:r>
              <a:rPr lang="en-US" dirty="0"/>
              <a:t> Defense Sec. Leon Panetta announced the revocation of the 1994 Combat Exclusion memo, but some fields and training programs still remained barred to women</a:t>
            </a:r>
          </a:p>
          <a:p>
            <a:r>
              <a:rPr lang="en-US" dirty="0">
                <a:solidFill>
                  <a:srgbClr val="00B0F0"/>
                </a:solidFill>
              </a:rPr>
              <a:t>2015</a:t>
            </a:r>
            <a:r>
              <a:rPr lang="en-US" dirty="0"/>
              <a:t>: Ash Carter announced that </a:t>
            </a:r>
            <a:r>
              <a:rPr lang="en-US" b="1" dirty="0"/>
              <a:t>all</a:t>
            </a:r>
            <a:r>
              <a:rPr lang="en-US" dirty="0"/>
              <a:t> military programs and jobs would be open to women without exception</a:t>
            </a:r>
          </a:p>
          <a:p>
            <a:r>
              <a:rPr lang="en-US" dirty="0"/>
              <a:t>2 women graduated from the Army Ranger School in 2015</a:t>
            </a:r>
          </a:p>
          <a:p>
            <a:r>
              <a:rPr lang="en-US" dirty="0">
                <a:solidFill>
                  <a:srgbClr val="00B0F0"/>
                </a:solidFill>
              </a:rPr>
              <a:t>2019</a:t>
            </a:r>
            <a:r>
              <a:rPr lang="en-US" dirty="0"/>
              <a:t>: the first woman graduated from the Navy SEAL officer program</a:t>
            </a:r>
          </a:p>
          <a:p>
            <a:r>
              <a:rPr lang="en-US" dirty="0">
                <a:hlinkClick r:id="rId2"/>
              </a:rPr>
              <a:t>https://www.military.com/daily-news/2019/12/11/first-woman-has-made-it-through-seal-officer-screening.html</a:t>
            </a:r>
            <a:endParaRPr lang="en-US" dirty="0"/>
          </a:p>
          <a:p>
            <a:r>
              <a:rPr lang="en-US" dirty="0"/>
              <a:t>These moves resulted from pressure from legal cases initiated by military women– often working with the American Civil Liberties Union (ACLU)– to challenge the constitutionality of DOD policy blocking them from some MOS and from combat roles.  </a:t>
            </a:r>
            <a:r>
              <a:rPr lang="en-US" dirty="0">
                <a:hlinkClick r:id="rId3"/>
              </a:rPr>
              <a:t>https://www.aclu.org/issues/womens-rights/womens-rights-workplace/combat-exclusion-policy-women</a:t>
            </a:r>
            <a:endParaRPr lang="en-US" dirty="0"/>
          </a:p>
          <a:p>
            <a:r>
              <a:rPr lang="en-US" dirty="0"/>
              <a:t>Combat Exclusion had been undermined in Iraq and Afghanistan by commanders’ exploitation of its loop-holes and subjective evaluation of ‘risk’– hypocrisy/cynicism publicly visible</a:t>
            </a:r>
          </a:p>
          <a:p>
            <a:r>
              <a:rPr lang="en-US" dirty="0"/>
              <a:t>Women </a:t>
            </a:r>
            <a:r>
              <a:rPr lang="en-US" i="1" dirty="0"/>
              <a:t>were</a:t>
            </a:r>
            <a:r>
              <a:rPr lang="en-US" dirty="0"/>
              <a:t> in combat, but were not always compensated accordingly; nor were they able to earn promotions based on combat performance </a:t>
            </a:r>
          </a:p>
        </p:txBody>
      </p:sp>
    </p:spTree>
    <p:extLst>
      <p:ext uri="{BB962C8B-B14F-4D97-AF65-F5344CB8AC3E}">
        <p14:creationId xmlns:p14="http://schemas.microsoft.com/office/powerpoint/2010/main" val="1854281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Instrumentalizing</a:t>
            </a:r>
            <a:r>
              <a:rPr lang="en-US" dirty="0"/>
              <a:t> gender in counterinsurgency warfare</a:t>
            </a:r>
          </a:p>
        </p:txBody>
      </p:sp>
      <p:sp>
        <p:nvSpPr>
          <p:cNvPr id="4" name="Text Placeholder 3"/>
          <p:cNvSpPr>
            <a:spLocks noGrp="1"/>
          </p:cNvSpPr>
          <p:nvPr>
            <p:ph type="body" idx="1"/>
          </p:nvPr>
        </p:nvSpPr>
        <p:spPr/>
        <p:txBody>
          <a:bodyPr/>
          <a:lstStyle/>
          <a:p>
            <a:r>
              <a:rPr lang="en-US" dirty="0"/>
              <a:t>Women soldiers in Iraq and Afghanistan</a:t>
            </a:r>
          </a:p>
        </p:txBody>
      </p:sp>
    </p:spTree>
    <p:extLst>
      <p:ext uri="{BB962C8B-B14F-4D97-AF65-F5344CB8AC3E}">
        <p14:creationId xmlns:p14="http://schemas.microsoft.com/office/powerpoint/2010/main" val="621980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obsolescence of the “front line” and the “rear” in counterinsurgency warfare</a:t>
            </a:r>
          </a:p>
        </p:txBody>
      </p:sp>
      <p:pic>
        <p:nvPicPr>
          <p:cNvPr id="3" name="Picture 2"/>
          <p:cNvPicPr>
            <a:picLocks noChangeAspect="1"/>
          </p:cNvPicPr>
          <p:nvPr/>
        </p:nvPicPr>
        <p:blipFill>
          <a:blip r:embed="rId2"/>
          <a:stretch>
            <a:fillRect/>
          </a:stretch>
        </p:blipFill>
        <p:spPr>
          <a:xfrm>
            <a:off x="4495048" y="1938528"/>
            <a:ext cx="7476704" cy="4797552"/>
          </a:xfrm>
          <a:prstGeom prst="rect">
            <a:avLst/>
          </a:prstGeom>
        </p:spPr>
      </p:pic>
      <p:sp>
        <p:nvSpPr>
          <p:cNvPr id="4" name="Rectangle 3"/>
          <p:cNvSpPr/>
          <p:nvPr/>
        </p:nvSpPr>
        <p:spPr>
          <a:xfrm>
            <a:off x="463296" y="4337304"/>
            <a:ext cx="6096000" cy="2985433"/>
          </a:xfrm>
          <a:prstGeom prst="rect">
            <a:avLst/>
          </a:prstGeom>
        </p:spPr>
        <p:txBody>
          <a:bodyPr>
            <a:spAutoFit/>
          </a:bodyPr>
          <a:lstStyle/>
          <a:p>
            <a:r>
              <a:rPr lang="en-US" sz="1400" dirty="0"/>
              <a:t>U.S. Army soldiers fight a blaze, which </a:t>
            </a:r>
          </a:p>
          <a:p>
            <a:r>
              <a:rPr lang="en-US" sz="1400" dirty="0"/>
              <a:t>started after a mortar round fired by </a:t>
            </a:r>
          </a:p>
          <a:p>
            <a:r>
              <a:rPr lang="en-US" sz="1400" dirty="0"/>
              <a:t>insurgents ignited a fuel truck at their </a:t>
            </a:r>
          </a:p>
          <a:p>
            <a:r>
              <a:rPr lang="en-US" sz="1400" dirty="0"/>
              <a:t>operating base, in </a:t>
            </a:r>
            <a:r>
              <a:rPr lang="en-US" sz="1400" dirty="0" err="1"/>
              <a:t>Baiji</a:t>
            </a:r>
            <a:r>
              <a:rPr lang="en-US" sz="1400" dirty="0"/>
              <a:t> on </a:t>
            </a:r>
          </a:p>
          <a:p>
            <a:r>
              <a:rPr lang="en-US" sz="1400" dirty="0"/>
              <a:t>December 26, 2007. </a:t>
            </a:r>
          </a:p>
          <a:p>
            <a:endParaRPr lang="en-US" dirty="0">
              <a:latin typeface="-apple-system" charset="0"/>
            </a:endParaRPr>
          </a:p>
          <a:p>
            <a:r>
              <a:rPr lang="en-US" sz="1600" dirty="0"/>
              <a:t>Bob Strong / Reuters</a:t>
            </a:r>
          </a:p>
          <a:p>
            <a:r>
              <a:rPr lang="en-US" sz="1600" dirty="0">
                <a:hlinkClick r:id="rId3"/>
              </a:rPr>
              <a:t>https://www.theatlantic.com/photo/2018/03/photos-looking-back-at-the-war-in-iraq-15-years-after-the-us-invaded/556028/</a:t>
            </a:r>
            <a:endParaRPr lang="en-US" sz="1600" dirty="0"/>
          </a:p>
          <a:p>
            <a:br>
              <a:rPr lang="en-US" dirty="0"/>
            </a:br>
            <a:endParaRPr lang="en-US" dirty="0"/>
          </a:p>
        </p:txBody>
      </p:sp>
      <p:sp>
        <p:nvSpPr>
          <p:cNvPr id="5" name="TextBox 4"/>
          <p:cNvSpPr txBox="1"/>
          <p:nvPr/>
        </p:nvSpPr>
        <p:spPr>
          <a:xfrm>
            <a:off x="560832" y="2399252"/>
            <a:ext cx="3496470" cy="1631216"/>
          </a:xfrm>
          <a:prstGeom prst="rect">
            <a:avLst/>
          </a:prstGeom>
          <a:noFill/>
        </p:spPr>
        <p:txBody>
          <a:bodyPr wrap="none" rtlCol="0">
            <a:spAutoFit/>
          </a:bodyPr>
          <a:lstStyle/>
          <a:p>
            <a:r>
              <a:rPr lang="en-US" sz="2000" dirty="0"/>
              <a:t>A war of house-to-house</a:t>
            </a:r>
          </a:p>
          <a:p>
            <a:r>
              <a:rPr lang="en-US" sz="2000" dirty="0"/>
              <a:t>searches for “insurgents”; </a:t>
            </a:r>
          </a:p>
          <a:p>
            <a:r>
              <a:rPr lang="en-US" sz="2000" dirty="0"/>
              <a:t>mortar attacks on bases;</a:t>
            </a:r>
          </a:p>
          <a:p>
            <a:r>
              <a:rPr lang="en-US" sz="2000" dirty="0"/>
              <a:t>convoys and road checks;</a:t>
            </a:r>
          </a:p>
          <a:p>
            <a:r>
              <a:rPr lang="en-US" sz="2000" dirty="0"/>
              <a:t>ambushes and IEDs</a:t>
            </a:r>
          </a:p>
        </p:txBody>
      </p:sp>
    </p:spTree>
    <p:extLst>
      <p:ext uri="{BB962C8B-B14F-4D97-AF65-F5344CB8AC3E}">
        <p14:creationId xmlns:p14="http://schemas.microsoft.com/office/powerpoint/2010/main" val="171351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7520" y="0"/>
            <a:ext cx="10572750" cy="969963"/>
          </a:xfrm>
        </p:spPr>
        <p:txBody>
          <a:bodyPr/>
          <a:lstStyle/>
          <a:p>
            <a:r>
              <a:rPr lang="en-US" dirty="0"/>
              <a:t>“Lioness” teams in Iraq</a:t>
            </a:r>
          </a:p>
        </p:txBody>
      </p:sp>
      <p:pic>
        <p:nvPicPr>
          <p:cNvPr id="5" name="Picture 4"/>
          <p:cNvPicPr>
            <a:picLocks noChangeAspect="1"/>
          </p:cNvPicPr>
          <p:nvPr/>
        </p:nvPicPr>
        <p:blipFill>
          <a:blip r:embed="rId2"/>
          <a:stretch>
            <a:fillRect/>
          </a:stretch>
        </p:blipFill>
        <p:spPr>
          <a:xfrm>
            <a:off x="477520" y="1422400"/>
            <a:ext cx="8128000" cy="5435600"/>
          </a:xfrm>
          <a:prstGeom prst="rect">
            <a:avLst/>
          </a:prstGeom>
        </p:spPr>
      </p:pic>
      <p:sp>
        <p:nvSpPr>
          <p:cNvPr id="6" name="Rectangle 5"/>
          <p:cNvSpPr/>
          <p:nvPr/>
        </p:nvSpPr>
        <p:spPr>
          <a:xfrm>
            <a:off x="8703310" y="2457450"/>
            <a:ext cx="2978150" cy="3693319"/>
          </a:xfrm>
          <a:prstGeom prst="rect">
            <a:avLst/>
          </a:prstGeom>
        </p:spPr>
        <p:txBody>
          <a:bodyPr wrap="square">
            <a:spAutoFit/>
          </a:bodyPr>
          <a:lstStyle/>
          <a:p>
            <a:r>
              <a:rPr lang="en-US" dirty="0">
                <a:latin typeface="Arial" charset="0"/>
              </a:rPr>
              <a:t>“Cpl. Jennifer San Martin, 24, a lioness attached to 3rd Battalion, 23rd Marine Regiment, Regimental Combat Team 5, who is from Katy, Texas, searches an Iraqi woman as she travels through the checkpoint in Haditha City, Iraq.” (2008)</a:t>
            </a:r>
          </a:p>
          <a:p>
            <a:endParaRPr lang="en-US" dirty="0">
              <a:latin typeface="Arial" charset="0"/>
            </a:endParaRPr>
          </a:p>
          <a:p>
            <a:r>
              <a:rPr lang="is-IS" dirty="0"/>
              <a:t>USMC-02730.jpg</a:t>
            </a:r>
          </a:p>
          <a:p>
            <a:endParaRPr lang="en-US" dirty="0"/>
          </a:p>
        </p:txBody>
      </p:sp>
    </p:spTree>
    <p:extLst>
      <p:ext uri="{BB962C8B-B14F-4D97-AF65-F5344CB8AC3E}">
        <p14:creationId xmlns:p14="http://schemas.microsoft.com/office/powerpoint/2010/main" val="454776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7660" y="0"/>
            <a:ext cx="11864340" cy="969963"/>
          </a:xfrm>
        </p:spPr>
        <p:txBody>
          <a:bodyPr/>
          <a:lstStyle/>
          <a:p>
            <a:r>
              <a:rPr lang="en-US" dirty="0"/>
              <a:t>“Female Engagement Teams” in Afghanistan</a:t>
            </a:r>
          </a:p>
        </p:txBody>
      </p:sp>
      <p:pic>
        <p:nvPicPr>
          <p:cNvPr id="3" name="Picture 2"/>
          <p:cNvPicPr>
            <a:picLocks noChangeAspect="1"/>
          </p:cNvPicPr>
          <p:nvPr/>
        </p:nvPicPr>
        <p:blipFill>
          <a:blip r:embed="rId2"/>
          <a:stretch>
            <a:fillRect/>
          </a:stretch>
        </p:blipFill>
        <p:spPr>
          <a:xfrm>
            <a:off x="327660" y="1698546"/>
            <a:ext cx="5740400" cy="3811984"/>
          </a:xfrm>
          <a:prstGeom prst="rect">
            <a:avLst/>
          </a:prstGeom>
        </p:spPr>
      </p:pic>
      <p:sp>
        <p:nvSpPr>
          <p:cNvPr id="4" name="Rectangle 3"/>
          <p:cNvSpPr/>
          <p:nvPr/>
        </p:nvSpPr>
        <p:spPr>
          <a:xfrm>
            <a:off x="6172200" y="1948299"/>
            <a:ext cx="5314950" cy="3970318"/>
          </a:xfrm>
          <a:prstGeom prst="rect">
            <a:avLst/>
          </a:prstGeom>
        </p:spPr>
        <p:txBody>
          <a:bodyPr wrap="square">
            <a:spAutoFit/>
          </a:bodyPr>
          <a:lstStyle/>
          <a:p>
            <a:r>
              <a:rPr lang="en-US" dirty="0">
                <a:solidFill>
                  <a:srgbClr val="FFFFFF"/>
                </a:solidFill>
                <a:latin typeface="Overpass" charset="0"/>
              </a:rPr>
              <a:t>“</a:t>
            </a:r>
            <a:r>
              <a:rPr lang="en-US" dirty="0" err="1">
                <a:solidFill>
                  <a:srgbClr val="FFFFFF"/>
                </a:solidFill>
                <a:latin typeface="Overpass" charset="0"/>
              </a:rPr>
              <a:t>Spc</a:t>
            </a:r>
            <a:r>
              <a:rPr lang="en-US" dirty="0">
                <a:solidFill>
                  <a:srgbClr val="FFFFFF"/>
                </a:solidFill>
                <a:latin typeface="Overpass" charset="0"/>
              </a:rPr>
              <a:t>. Heather Ray and Pfc. Jacqueline </a:t>
            </a:r>
            <a:r>
              <a:rPr lang="en-US" dirty="0" err="1">
                <a:solidFill>
                  <a:srgbClr val="FFFFFF"/>
                </a:solidFill>
                <a:latin typeface="Overpass" charset="0"/>
              </a:rPr>
              <a:t>Buschman</a:t>
            </a:r>
            <a:r>
              <a:rPr lang="en-US" dirty="0">
                <a:solidFill>
                  <a:srgbClr val="FFFFFF"/>
                </a:solidFill>
                <a:latin typeface="Overpass" charset="0"/>
              </a:rPr>
              <a:t>, Battle Company, 5th Battalion 20th Infantry Regiment, Task Force 1-14 Cavalry Regiment, and their female interpreter, return from a meeting with some Afghan women in the village of </a:t>
            </a:r>
            <a:r>
              <a:rPr lang="en-US" dirty="0" err="1">
                <a:solidFill>
                  <a:srgbClr val="FFFFFF"/>
                </a:solidFill>
                <a:latin typeface="Overpass" charset="0"/>
              </a:rPr>
              <a:t>Akhvond</a:t>
            </a:r>
            <a:r>
              <a:rPr lang="en-US" dirty="0">
                <a:solidFill>
                  <a:srgbClr val="FFFFFF"/>
                </a:solidFill>
                <a:latin typeface="Overpass" charset="0"/>
              </a:rPr>
              <a:t> </a:t>
            </a:r>
            <a:r>
              <a:rPr lang="en-US" dirty="0" err="1">
                <a:solidFill>
                  <a:srgbClr val="FFFFFF"/>
                </a:solidFill>
                <a:latin typeface="Overpass" charset="0"/>
              </a:rPr>
              <a:t>Qalay</a:t>
            </a:r>
            <a:r>
              <a:rPr lang="en-US" dirty="0">
                <a:solidFill>
                  <a:srgbClr val="FFFFFF"/>
                </a:solidFill>
                <a:latin typeface="Overpass" charset="0"/>
              </a:rPr>
              <a:t>, Afghanistan, May 8, 2012. Women account for nearly half the population of Afghanistan and have considerable influence on Afghan society so it is important for female engagement teams, such as the one Ray and </a:t>
            </a:r>
            <a:r>
              <a:rPr lang="en-US" dirty="0" err="1">
                <a:solidFill>
                  <a:srgbClr val="FFFFFF"/>
                </a:solidFill>
                <a:latin typeface="Overpass" charset="0"/>
              </a:rPr>
              <a:t>Buschman</a:t>
            </a:r>
            <a:r>
              <a:rPr lang="en-US" dirty="0">
                <a:solidFill>
                  <a:srgbClr val="FFFFFF"/>
                </a:solidFill>
                <a:latin typeface="Overpass" charset="0"/>
              </a:rPr>
              <a:t> make up, to develop trust-based and enduring relationships with the Afghan women they encounter on patrols.”</a:t>
            </a:r>
            <a:r>
              <a:rPr lang="en-US" i="1" dirty="0">
                <a:solidFill>
                  <a:srgbClr val="FFFFFF"/>
                </a:solidFill>
                <a:latin typeface="Overpass" charset="0"/>
              </a:rPr>
              <a:t> </a:t>
            </a:r>
          </a:p>
          <a:p>
            <a:endParaRPr lang="en-US" i="1" dirty="0">
              <a:solidFill>
                <a:srgbClr val="FFFFFF"/>
              </a:solidFill>
              <a:latin typeface="Overpass" charset="0"/>
            </a:endParaRPr>
          </a:p>
          <a:p>
            <a:r>
              <a:rPr lang="en-US" i="1" dirty="0">
                <a:solidFill>
                  <a:srgbClr val="FFFFFF"/>
                </a:solidFill>
                <a:latin typeface="Overpass" charset="0"/>
              </a:rPr>
              <a:t>(Photo Credit: Sgt. Christopher McCullough)</a:t>
            </a:r>
            <a:endParaRPr lang="en-US" dirty="0"/>
          </a:p>
        </p:txBody>
      </p:sp>
      <p:sp>
        <p:nvSpPr>
          <p:cNvPr id="5" name="Rectangle 4"/>
          <p:cNvSpPr/>
          <p:nvPr/>
        </p:nvSpPr>
        <p:spPr>
          <a:xfrm>
            <a:off x="149860" y="5746165"/>
            <a:ext cx="6096000" cy="923330"/>
          </a:xfrm>
          <a:prstGeom prst="rect">
            <a:avLst/>
          </a:prstGeom>
        </p:spPr>
        <p:txBody>
          <a:bodyPr>
            <a:spAutoFit/>
          </a:bodyPr>
          <a:lstStyle/>
          <a:p>
            <a:r>
              <a:rPr lang="en-US" dirty="0">
                <a:hlinkClick r:id="rId3"/>
              </a:rPr>
              <a:t>https://www.army.mil/article/88366/female_engagement_teams_who_they_are_and_why_they_do_it</a:t>
            </a:r>
            <a:endParaRPr lang="en-US" dirty="0"/>
          </a:p>
          <a:p>
            <a:endParaRPr lang="en-US" dirty="0"/>
          </a:p>
        </p:txBody>
      </p:sp>
    </p:spTree>
    <p:extLst>
      <p:ext uri="{BB962C8B-B14F-4D97-AF65-F5344CB8AC3E}">
        <p14:creationId xmlns:p14="http://schemas.microsoft.com/office/powerpoint/2010/main" val="536587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844019" cy="6858000"/>
          </a:xfrm>
          <a:prstGeom prst="rect">
            <a:avLst/>
          </a:prstGeom>
        </p:spPr>
      </p:pic>
      <p:sp>
        <p:nvSpPr>
          <p:cNvPr id="3" name="TextBox 2"/>
          <p:cNvSpPr txBox="1"/>
          <p:nvPr/>
        </p:nvSpPr>
        <p:spPr>
          <a:xfrm>
            <a:off x="9844019" y="108049"/>
            <a:ext cx="2348720" cy="1631216"/>
          </a:xfrm>
          <a:prstGeom prst="rect">
            <a:avLst/>
          </a:prstGeom>
          <a:noFill/>
        </p:spPr>
        <p:txBody>
          <a:bodyPr wrap="none" rtlCol="0">
            <a:spAutoFit/>
          </a:bodyPr>
          <a:lstStyle/>
          <a:p>
            <a:r>
              <a:rPr lang="en-US" sz="2000" b="1" dirty="0">
                <a:solidFill>
                  <a:srgbClr val="FF0000"/>
                </a:solidFill>
              </a:rPr>
              <a:t>Whose hearts</a:t>
            </a:r>
          </a:p>
          <a:p>
            <a:r>
              <a:rPr lang="en-US" sz="2000" b="1" dirty="0">
                <a:solidFill>
                  <a:srgbClr val="FF0000"/>
                </a:solidFill>
              </a:rPr>
              <a:t>and minds—</a:t>
            </a:r>
          </a:p>
          <a:p>
            <a:r>
              <a:rPr lang="en-US" sz="2000" b="1" dirty="0">
                <a:solidFill>
                  <a:srgbClr val="FF0000"/>
                </a:solidFill>
              </a:rPr>
              <a:t>Afghan women’s </a:t>
            </a:r>
          </a:p>
          <a:p>
            <a:r>
              <a:rPr lang="en-US" sz="2000" b="1" dirty="0">
                <a:solidFill>
                  <a:srgbClr val="FF0000"/>
                </a:solidFill>
              </a:rPr>
              <a:t>or American</a:t>
            </a:r>
          </a:p>
          <a:p>
            <a:r>
              <a:rPr lang="en-US" sz="2000" b="1" dirty="0">
                <a:solidFill>
                  <a:srgbClr val="FF0000"/>
                </a:solidFill>
              </a:rPr>
              <a:t>civilians?</a:t>
            </a:r>
          </a:p>
        </p:txBody>
      </p:sp>
      <p:sp>
        <p:nvSpPr>
          <p:cNvPr id="4" name="Rectangle 3"/>
          <p:cNvSpPr/>
          <p:nvPr/>
        </p:nvSpPr>
        <p:spPr>
          <a:xfrm>
            <a:off x="249928" y="5934670"/>
            <a:ext cx="6096000" cy="923330"/>
          </a:xfrm>
          <a:prstGeom prst="rect">
            <a:avLst/>
          </a:prstGeom>
        </p:spPr>
        <p:txBody>
          <a:bodyPr>
            <a:spAutoFit/>
          </a:bodyPr>
          <a:lstStyle/>
          <a:p>
            <a:r>
              <a:rPr lang="en-US" dirty="0">
                <a:hlinkClick r:id="rId3"/>
              </a:rPr>
              <a:t>https://www.marinecorpstimes.com/news/your-marine-corps/2015/08/05/marine-corps-revives-female-engagement-team-mission/</a:t>
            </a:r>
            <a:endParaRPr lang="en-US" dirty="0"/>
          </a:p>
        </p:txBody>
      </p:sp>
      <p:sp>
        <p:nvSpPr>
          <p:cNvPr id="5" name="Rectangle 4"/>
          <p:cNvSpPr/>
          <p:nvPr/>
        </p:nvSpPr>
        <p:spPr>
          <a:xfrm>
            <a:off x="9931430" y="1779687"/>
            <a:ext cx="2010641" cy="4801314"/>
          </a:xfrm>
          <a:prstGeom prst="rect">
            <a:avLst/>
          </a:prstGeom>
        </p:spPr>
        <p:txBody>
          <a:bodyPr wrap="square">
            <a:spAutoFit/>
          </a:bodyPr>
          <a:lstStyle/>
          <a:p>
            <a:r>
              <a:rPr lang="en-US" dirty="0">
                <a:latin typeface="Arial" charset="0"/>
              </a:rPr>
              <a:t>“Marines and sailors from the female engagement team with Bravo Battery, 3rd Low Altitude Air Defense Battalion, conduct a medical outreach for residents in the village of Habib Abad, Afghanistan”</a:t>
            </a:r>
          </a:p>
          <a:p>
            <a:endParaRPr lang="en-US" dirty="0">
              <a:latin typeface="Arial" charset="0"/>
            </a:endParaRPr>
          </a:p>
          <a:p>
            <a:r>
              <a:rPr lang="en-US" dirty="0">
                <a:latin typeface="Arial" charset="0"/>
              </a:rPr>
              <a:t>July 3, 2015</a:t>
            </a:r>
            <a:endParaRPr lang="en-US" dirty="0"/>
          </a:p>
        </p:txBody>
      </p:sp>
    </p:spTree>
    <p:extLst>
      <p:ext uri="{BB962C8B-B14F-4D97-AF65-F5344CB8AC3E}">
        <p14:creationId xmlns:p14="http://schemas.microsoft.com/office/powerpoint/2010/main" val="1203518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 female fighters</a:t>
            </a:r>
          </a:p>
        </p:txBody>
      </p:sp>
      <p:sp>
        <p:nvSpPr>
          <p:cNvPr id="5" name="Text Placeholder 4"/>
          <p:cNvSpPr>
            <a:spLocks noGrp="1"/>
          </p:cNvSpPr>
          <p:nvPr>
            <p:ph type="body" idx="1"/>
          </p:nvPr>
        </p:nvSpPr>
        <p:spPr/>
        <p:txBody>
          <a:bodyPr/>
          <a:lstStyle/>
          <a:p>
            <a:r>
              <a:rPr lang="en-US" dirty="0"/>
              <a:t>Making the case</a:t>
            </a:r>
          </a:p>
        </p:txBody>
      </p:sp>
      <p:pic>
        <p:nvPicPr>
          <p:cNvPr id="6" name="Picture 5"/>
          <p:cNvPicPr>
            <a:picLocks noChangeAspect="1"/>
          </p:cNvPicPr>
          <p:nvPr/>
        </p:nvPicPr>
        <p:blipFill>
          <a:blip r:embed="rId2"/>
          <a:stretch>
            <a:fillRect/>
          </a:stretch>
        </p:blipFill>
        <p:spPr>
          <a:xfrm>
            <a:off x="194310" y="0"/>
            <a:ext cx="4076700" cy="6337300"/>
          </a:xfrm>
          <a:prstGeom prst="rect">
            <a:avLst/>
          </a:prstGeom>
        </p:spPr>
      </p:pic>
      <p:sp>
        <p:nvSpPr>
          <p:cNvPr id="7" name="TextBox 6"/>
          <p:cNvSpPr txBox="1"/>
          <p:nvPr/>
        </p:nvSpPr>
        <p:spPr>
          <a:xfrm>
            <a:off x="1975104" y="6416884"/>
            <a:ext cx="697627" cy="369332"/>
          </a:xfrm>
          <a:prstGeom prst="rect">
            <a:avLst/>
          </a:prstGeom>
          <a:noFill/>
        </p:spPr>
        <p:txBody>
          <a:bodyPr wrap="none" rtlCol="0">
            <a:spAutoFit/>
          </a:bodyPr>
          <a:lstStyle/>
          <a:p>
            <a:r>
              <a:rPr lang="en-US"/>
              <a:t>2007</a:t>
            </a:r>
          </a:p>
        </p:txBody>
      </p:sp>
    </p:spTree>
    <p:extLst>
      <p:ext uri="{BB962C8B-B14F-4D97-AF65-F5344CB8AC3E}">
        <p14:creationId xmlns:p14="http://schemas.microsoft.com/office/powerpoint/2010/main" val="999165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Biological Sex: anatomy as incapacity</a:t>
            </a:r>
          </a:p>
        </p:txBody>
      </p:sp>
      <p:sp>
        <p:nvSpPr>
          <p:cNvPr id="5" name="TextBox 4"/>
          <p:cNvSpPr txBox="1"/>
          <p:nvPr/>
        </p:nvSpPr>
        <p:spPr>
          <a:xfrm>
            <a:off x="640080" y="2234187"/>
            <a:ext cx="6654386" cy="646331"/>
          </a:xfrm>
          <a:prstGeom prst="rect">
            <a:avLst/>
          </a:prstGeom>
          <a:noFill/>
        </p:spPr>
        <p:txBody>
          <a:bodyPr wrap="none" rtlCol="0">
            <a:spAutoFit/>
          </a:bodyPr>
          <a:lstStyle/>
          <a:p>
            <a:r>
              <a:rPr lang="en-US" sz="3600" dirty="0"/>
              <a:t>“Women aren’t built to fight”</a:t>
            </a:r>
          </a:p>
        </p:txBody>
      </p:sp>
      <p:sp>
        <p:nvSpPr>
          <p:cNvPr id="7" name="TextBox 6"/>
          <p:cNvSpPr txBox="1"/>
          <p:nvPr/>
        </p:nvSpPr>
        <p:spPr>
          <a:xfrm>
            <a:off x="2537460" y="4343400"/>
            <a:ext cx="248786" cy="369332"/>
          </a:xfrm>
          <a:prstGeom prst="rect">
            <a:avLst/>
          </a:prstGeom>
          <a:noFill/>
        </p:spPr>
        <p:txBody>
          <a:bodyPr wrap="none" rtlCol="0">
            <a:spAutoFit/>
          </a:bodyPr>
          <a:lstStyle/>
          <a:p>
            <a:r>
              <a:rPr lang="en-US" dirty="0"/>
              <a:t> </a:t>
            </a:r>
          </a:p>
        </p:txBody>
      </p:sp>
      <p:sp>
        <p:nvSpPr>
          <p:cNvPr id="8" name="TextBox 7"/>
          <p:cNvSpPr txBox="1"/>
          <p:nvPr/>
        </p:nvSpPr>
        <p:spPr>
          <a:xfrm>
            <a:off x="6095999" y="3589347"/>
            <a:ext cx="5184433" cy="2554545"/>
          </a:xfrm>
          <a:prstGeom prst="rect">
            <a:avLst/>
          </a:prstGeom>
          <a:noFill/>
        </p:spPr>
        <p:txBody>
          <a:bodyPr wrap="none" rtlCol="0">
            <a:spAutoFit/>
          </a:bodyPr>
          <a:lstStyle/>
          <a:p>
            <a:pPr marL="285750" indent="-285750">
              <a:buFont typeface="Arial" charset="0"/>
              <a:buChar char="•"/>
            </a:pPr>
            <a:r>
              <a:rPr lang="en-US" sz="2000" dirty="0"/>
              <a:t>Women are physically smaller/weaker</a:t>
            </a:r>
          </a:p>
          <a:p>
            <a:pPr marL="285750" indent="-285750">
              <a:buFont typeface="Arial" charset="0"/>
              <a:buChar char="•"/>
            </a:pPr>
            <a:r>
              <a:rPr lang="en-US" sz="2000" dirty="0"/>
              <a:t>Women have periods</a:t>
            </a:r>
          </a:p>
          <a:p>
            <a:pPr marL="285750" indent="-285750">
              <a:buFont typeface="Arial" charset="0"/>
              <a:buChar char="•"/>
            </a:pPr>
            <a:r>
              <a:rPr lang="en-US" sz="2000" dirty="0"/>
              <a:t>And before they have periods  </a:t>
            </a:r>
          </a:p>
          <a:p>
            <a:r>
              <a:rPr lang="en-US" sz="2000" dirty="0"/>
              <a:t>	they get PMS</a:t>
            </a:r>
          </a:p>
          <a:p>
            <a:pPr marL="285750" indent="-285750">
              <a:buFont typeface="Arial" charset="0"/>
              <a:buChar char="•"/>
            </a:pPr>
            <a:r>
              <a:rPr lang="en-US" sz="2000" dirty="0"/>
              <a:t>They can get pregnant</a:t>
            </a:r>
          </a:p>
          <a:p>
            <a:pPr marL="285750" indent="-285750">
              <a:buFont typeface="Arial" charset="0"/>
              <a:buChar char="•"/>
            </a:pPr>
            <a:r>
              <a:rPr lang="en-US" sz="2000" dirty="0"/>
              <a:t>And have babies</a:t>
            </a:r>
            <a:r>
              <a:rPr lang="is-IS" sz="2000" dirty="0"/>
              <a:t>….</a:t>
            </a:r>
          </a:p>
          <a:p>
            <a:pPr marL="285750" indent="-285750">
              <a:buFont typeface="Arial" charset="0"/>
              <a:buChar char="•"/>
            </a:pPr>
            <a:r>
              <a:rPr lang="is-IS" sz="2000" dirty="0"/>
              <a:t>How to manage bodily differences/</a:t>
            </a:r>
          </a:p>
          <a:p>
            <a:r>
              <a:rPr lang="is-IS" sz="2000" dirty="0"/>
              <a:t>	bodily functions on the battlefield?</a:t>
            </a:r>
          </a:p>
        </p:txBody>
      </p:sp>
      <p:pic>
        <p:nvPicPr>
          <p:cNvPr id="9" name="Picture 8"/>
          <p:cNvPicPr>
            <a:picLocks noChangeAspect="1"/>
          </p:cNvPicPr>
          <p:nvPr/>
        </p:nvPicPr>
        <p:blipFill>
          <a:blip r:embed="rId2"/>
          <a:stretch>
            <a:fillRect/>
          </a:stretch>
        </p:blipFill>
        <p:spPr>
          <a:xfrm>
            <a:off x="957580" y="3302000"/>
            <a:ext cx="4699000" cy="3556000"/>
          </a:xfrm>
          <a:prstGeom prst="rect">
            <a:avLst/>
          </a:prstGeom>
        </p:spPr>
      </p:pic>
    </p:spTree>
    <p:extLst>
      <p:ext uri="{BB962C8B-B14F-4D97-AF65-F5344CB8AC3E}">
        <p14:creationId xmlns:p14="http://schemas.microsoft.com/office/powerpoint/2010/main" val="675555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1" y="414530"/>
            <a:ext cx="10571998" cy="970450"/>
          </a:xfrm>
        </p:spPr>
        <p:txBody>
          <a:bodyPr/>
          <a:lstStyle/>
          <a:p>
            <a:r>
              <a:rPr lang="en-US" dirty="0"/>
              <a:t>Gender: female = feminine = weakness</a:t>
            </a:r>
          </a:p>
        </p:txBody>
      </p:sp>
      <p:sp>
        <p:nvSpPr>
          <p:cNvPr id="3" name="TextBox 2"/>
          <p:cNvSpPr txBox="1"/>
          <p:nvPr/>
        </p:nvSpPr>
        <p:spPr>
          <a:xfrm>
            <a:off x="579313" y="2274570"/>
            <a:ext cx="11562781" cy="1815882"/>
          </a:xfrm>
          <a:prstGeom prst="rect">
            <a:avLst/>
          </a:prstGeom>
          <a:noFill/>
        </p:spPr>
        <p:txBody>
          <a:bodyPr wrap="none" rtlCol="0">
            <a:spAutoFit/>
          </a:bodyPr>
          <a:lstStyle/>
          <a:p>
            <a:pPr marL="285750" indent="-285750">
              <a:buFont typeface="Arial" charset="0"/>
              <a:buChar char="•"/>
            </a:pPr>
            <a:r>
              <a:rPr lang="en-US" sz="2800" dirty="0"/>
              <a:t>Feminine ”nature” isn’t compatible with front line combat</a:t>
            </a:r>
          </a:p>
          <a:p>
            <a:pPr marL="285750" indent="-285750">
              <a:buFont typeface="Arial" charset="0"/>
              <a:buChar char="•"/>
            </a:pPr>
            <a:r>
              <a:rPr lang="en-US" sz="2800" dirty="0"/>
              <a:t>Too emotional; too irrational</a:t>
            </a:r>
          </a:p>
          <a:p>
            <a:pPr marL="285750" indent="-285750">
              <a:buFont typeface="Arial" charset="0"/>
              <a:buChar char="•"/>
            </a:pPr>
            <a:r>
              <a:rPr lang="en-US" sz="2800" dirty="0"/>
              <a:t>Lacking in courage, stamina, resilience and “killer instinct”</a:t>
            </a:r>
          </a:p>
          <a:p>
            <a:pPr marL="285750" indent="-285750">
              <a:buFont typeface="Arial" charset="0"/>
              <a:buChar char="•"/>
            </a:pPr>
            <a:r>
              <a:rPr lang="en-US" sz="2800" dirty="0"/>
              <a:t>Women in combat roles would require male soldiers’ protection</a:t>
            </a:r>
          </a:p>
        </p:txBody>
      </p:sp>
      <p:sp>
        <p:nvSpPr>
          <p:cNvPr id="5" name="Rectangle 4"/>
          <p:cNvSpPr/>
          <p:nvPr/>
        </p:nvSpPr>
        <p:spPr>
          <a:xfrm>
            <a:off x="1845129" y="4183337"/>
            <a:ext cx="8501742" cy="2862322"/>
          </a:xfrm>
          <a:prstGeom prst="rect">
            <a:avLst/>
          </a:prstGeom>
        </p:spPr>
        <p:txBody>
          <a:bodyPr wrap="square">
            <a:spAutoFit/>
          </a:bodyPr>
          <a:lstStyle/>
          <a:p>
            <a:r>
              <a:rPr lang="en-US" sz="2400" i="1" dirty="0">
                <a:latin typeface="Georgia" charset="0"/>
              </a:rPr>
              <a:t>"The majority of females I know are not soldiers. They are employed. Anything strenuous is avoided with a passion. I would hate to serve with them during combat! I would end up doing my job and 2/3 of theirs just to stay alive.”</a:t>
            </a:r>
          </a:p>
          <a:p>
            <a:endParaRPr lang="en-US" sz="2400" i="1" dirty="0">
              <a:latin typeface="Georgia" charset="0"/>
            </a:endParaRPr>
          </a:p>
          <a:p>
            <a:r>
              <a:rPr lang="en-US" dirty="0">
                <a:latin typeface="Georgia" charset="0"/>
              </a:rPr>
              <a:t>Anon. enlisted male soldier quoted by David </a:t>
            </a:r>
            <a:r>
              <a:rPr lang="en-US" dirty="0" err="1">
                <a:latin typeface="Georgia" charset="0"/>
              </a:rPr>
              <a:t>Frum</a:t>
            </a:r>
            <a:r>
              <a:rPr lang="en-US" dirty="0">
                <a:latin typeface="Georgia" charset="0"/>
              </a:rPr>
              <a:t>,</a:t>
            </a:r>
          </a:p>
          <a:p>
            <a:r>
              <a:rPr lang="en-US" dirty="0">
                <a:latin typeface="Georgia" charset="0"/>
              </a:rPr>
              <a:t>“The Truth About Women in Combat,” April 2017</a:t>
            </a:r>
          </a:p>
          <a:p>
            <a:r>
              <a:rPr lang="en-US" sz="1200" dirty="0">
                <a:hlinkClick r:id="rId2"/>
              </a:rPr>
              <a:t>https://www.thedailybeast.com/the-truth-about-women-in-combat</a:t>
            </a:r>
            <a:endParaRPr lang="en-US" sz="1200" dirty="0">
              <a:latin typeface="Georgia" charset="0"/>
            </a:endParaRPr>
          </a:p>
          <a:p>
            <a:endParaRPr lang="en-US" sz="1200" dirty="0"/>
          </a:p>
        </p:txBody>
      </p:sp>
    </p:spTree>
    <p:extLst>
      <p:ext uri="{BB962C8B-B14F-4D97-AF65-F5344CB8AC3E}">
        <p14:creationId xmlns:p14="http://schemas.microsoft.com/office/powerpoint/2010/main" val="48125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 women as distraction/temptation</a:t>
            </a:r>
          </a:p>
        </p:txBody>
      </p:sp>
      <p:sp>
        <p:nvSpPr>
          <p:cNvPr id="3" name="Rectangle 2"/>
          <p:cNvSpPr/>
          <p:nvPr/>
        </p:nvSpPr>
        <p:spPr>
          <a:xfrm>
            <a:off x="910590" y="6077635"/>
            <a:ext cx="10976610" cy="646331"/>
          </a:xfrm>
          <a:prstGeom prst="rect">
            <a:avLst/>
          </a:prstGeom>
        </p:spPr>
        <p:txBody>
          <a:bodyPr wrap="square">
            <a:spAutoFit/>
          </a:bodyPr>
          <a:lstStyle/>
          <a:p>
            <a:r>
              <a:rPr lang="en-US" dirty="0">
                <a:hlinkClick r:id="rId2"/>
              </a:rPr>
              <a:t>https://www.nationalreview.com/2015/07/women-in-combat-military-effectiveness-deadly-pentagon/</a:t>
            </a:r>
            <a:endParaRPr lang="en-US" dirty="0"/>
          </a:p>
        </p:txBody>
      </p:sp>
      <p:sp>
        <p:nvSpPr>
          <p:cNvPr id="4" name="Rectangle 3"/>
          <p:cNvSpPr/>
          <p:nvPr/>
        </p:nvSpPr>
        <p:spPr>
          <a:xfrm>
            <a:off x="1027170" y="2286318"/>
            <a:ext cx="9659880" cy="5262979"/>
          </a:xfrm>
          <a:prstGeom prst="rect">
            <a:avLst/>
          </a:prstGeom>
        </p:spPr>
        <p:txBody>
          <a:bodyPr wrap="square">
            <a:spAutoFit/>
          </a:bodyPr>
          <a:lstStyle/>
          <a:p>
            <a:pPr fontAlgn="base"/>
            <a:r>
              <a:rPr lang="en-US" sz="2400" dirty="0">
                <a:latin typeface="Georgia" charset="0"/>
              </a:rPr>
              <a:t>“The U.S. military is already awash in </a:t>
            </a:r>
            <a:r>
              <a:rPr lang="en-US" sz="2400" dirty="0">
                <a:latin typeface="Georgia" charset="0"/>
                <a:hlinkClick r:id="rId3"/>
              </a:rPr>
              <a:t>discipline and morale problems</a:t>
            </a:r>
            <a:r>
              <a:rPr lang="en-US" sz="2400" dirty="0">
                <a:latin typeface="Georgia" charset="0"/>
              </a:rPr>
              <a:t> coming out of female–male interactions. Captain Serrano notes that ‘platoon commanders in co-ed units already deal with a </a:t>
            </a:r>
            <a:r>
              <a:rPr lang="en-US" sz="2400" dirty="0">
                <a:latin typeface="Georgia" charset="0"/>
                <a:hlinkClick r:id="rId4"/>
              </a:rPr>
              <a:t>tremendous amount of drama, pregnancies, and sex</a:t>
            </a:r>
            <a:r>
              <a:rPr lang="en-US" sz="2400" dirty="0">
                <a:latin typeface="Georgia" charset="0"/>
              </a:rPr>
              <a:t> in the co-ed unit barracks.’ The unavoidable disruption means units that are less lethal and less survivable.”</a:t>
            </a:r>
          </a:p>
          <a:p>
            <a:pPr fontAlgn="base"/>
            <a:endParaRPr lang="en-US" sz="2400" dirty="0">
              <a:latin typeface="Georgia" charset="0"/>
            </a:endParaRPr>
          </a:p>
          <a:p>
            <a:pPr fontAlgn="base"/>
            <a:r>
              <a:rPr lang="en-US" sz="2400" b="1" i="1" dirty="0"/>
              <a:t>Putting Women in Combat Is an Even Worse Idea Than You’d Think</a:t>
            </a:r>
          </a:p>
          <a:p>
            <a:pPr fontAlgn="base"/>
            <a:r>
              <a:rPr lang="en-US" sz="2400" b="1" dirty="0"/>
              <a:t>By</a:t>
            </a:r>
            <a:r>
              <a:rPr lang="en-US" sz="2400" dirty="0"/>
              <a:t> </a:t>
            </a:r>
            <a:r>
              <a:rPr lang="en-US" sz="2400" b="1" cap="all" dirty="0">
                <a:hlinkClick r:id="rId5" tooltip="Posts by Mike Fredenburg"/>
              </a:rPr>
              <a:t>MIKE FREDENBURg</a:t>
            </a:r>
            <a:r>
              <a:rPr lang="en-US" sz="2400" b="1" cap="all" dirty="0"/>
              <a:t>, </a:t>
            </a:r>
            <a:r>
              <a:rPr lang="en-US" sz="2400" dirty="0"/>
              <a:t>July 15, 2015</a:t>
            </a:r>
          </a:p>
          <a:p>
            <a:pPr fontAlgn="base"/>
            <a:endParaRPr lang="en-US" sz="2400" dirty="0"/>
          </a:p>
          <a:p>
            <a:pPr fontAlgn="base"/>
            <a:endParaRPr lang="en-US" sz="2400" dirty="0">
              <a:latin typeface="Georgia" charset="0"/>
            </a:endParaRPr>
          </a:p>
          <a:p>
            <a:pPr algn="ctr" fontAlgn="base"/>
            <a:br>
              <a:rPr lang="en-US" sz="2400" dirty="0">
                <a:latin typeface="Open Sans" charset="0"/>
              </a:rPr>
            </a:br>
            <a:endParaRPr lang="en-US" sz="2400" b="0" i="0" dirty="0">
              <a:effectLst/>
              <a:latin typeface="Open Sans" charset="0"/>
            </a:endParaRPr>
          </a:p>
        </p:txBody>
      </p:sp>
    </p:spTree>
    <p:extLst>
      <p:ext uri="{BB962C8B-B14F-4D97-AF65-F5344CB8AC3E}">
        <p14:creationId xmlns:p14="http://schemas.microsoft.com/office/powerpoint/2010/main" val="121602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Combat cohesion </a:t>
            </a:r>
          </a:p>
        </p:txBody>
      </p:sp>
      <p:sp>
        <p:nvSpPr>
          <p:cNvPr id="3" name="Content Placeholder 2"/>
          <p:cNvSpPr>
            <a:spLocks noGrp="1"/>
          </p:cNvSpPr>
          <p:nvPr>
            <p:ph idx="1"/>
          </p:nvPr>
        </p:nvSpPr>
        <p:spPr>
          <a:xfrm>
            <a:off x="827424" y="2839507"/>
            <a:ext cx="10554574" cy="3636511"/>
          </a:xfrm>
        </p:spPr>
        <p:txBody>
          <a:bodyPr>
            <a:noAutofit/>
          </a:bodyPr>
          <a:lstStyle/>
          <a:p>
            <a:r>
              <a:rPr lang="en-US" sz="2800" dirty="0"/>
              <a:t>Why men fight</a:t>
            </a:r>
          </a:p>
          <a:p>
            <a:r>
              <a:rPr lang="en-US" sz="2800" dirty="0"/>
              <a:t>Cause or comrades?</a:t>
            </a:r>
          </a:p>
          <a:p>
            <a:r>
              <a:rPr lang="en-US" sz="2800" dirty="0"/>
              <a:t>Men fight for the “guy standing next to him”</a:t>
            </a:r>
          </a:p>
          <a:p>
            <a:r>
              <a:rPr lang="en-US" sz="2800" dirty="0"/>
              <a:t>Women’s presence in hitherto all-male units would corrode fraternal bonds</a:t>
            </a:r>
          </a:p>
          <a:p>
            <a:r>
              <a:rPr lang="en-US" sz="2800" dirty="0"/>
              <a:t>“primary group” cohesion requires women’s exclusion</a:t>
            </a:r>
          </a:p>
          <a:p>
            <a:r>
              <a:rPr lang="en-US" sz="2800" dirty="0"/>
              <a:t>morale and fighting </a:t>
            </a:r>
            <a:r>
              <a:rPr lang="en-US" sz="2800" dirty="0" err="1"/>
              <a:t>elan</a:t>
            </a:r>
            <a:r>
              <a:rPr lang="en-US" sz="2800" dirty="0"/>
              <a:t> depend on male bonding</a:t>
            </a:r>
          </a:p>
          <a:p>
            <a:endParaRPr lang="en-US" sz="2800" dirty="0"/>
          </a:p>
        </p:txBody>
      </p:sp>
    </p:spTree>
    <p:extLst>
      <p:ext uri="{BB962C8B-B14F-4D97-AF65-F5344CB8AC3E}">
        <p14:creationId xmlns:p14="http://schemas.microsoft.com/office/powerpoint/2010/main" val="2104470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258" y="730216"/>
            <a:ext cx="10571998" cy="970450"/>
          </a:xfrm>
        </p:spPr>
        <p:txBody>
          <a:bodyPr/>
          <a:lstStyle/>
          <a:p>
            <a:r>
              <a:rPr lang="en-US" dirty="0"/>
              <a:t>US society’s gendered </a:t>
            </a:r>
            <a:br>
              <a:rPr lang="en-US" dirty="0"/>
            </a:br>
            <a:r>
              <a:rPr lang="en-US" dirty="0"/>
              <a:t>division of </a:t>
            </a:r>
            <a:r>
              <a:rPr lang="en-US" dirty="0" err="1"/>
              <a:t>labour</a:t>
            </a:r>
            <a:endParaRPr lang="en-US" dirty="0"/>
          </a:p>
        </p:txBody>
      </p:sp>
      <p:sp>
        <p:nvSpPr>
          <p:cNvPr id="6" name="Content Placeholder 5"/>
          <p:cNvSpPr>
            <a:spLocks noGrp="1"/>
          </p:cNvSpPr>
          <p:nvPr>
            <p:ph idx="1"/>
          </p:nvPr>
        </p:nvSpPr>
        <p:spPr>
          <a:xfrm>
            <a:off x="578682" y="2919517"/>
            <a:ext cx="10554574" cy="3636511"/>
          </a:xfrm>
        </p:spPr>
        <p:txBody>
          <a:bodyPr>
            <a:normAutofit fontScale="92500" lnSpcReduction="10000"/>
          </a:bodyPr>
          <a:lstStyle/>
          <a:p>
            <a:r>
              <a:rPr lang="en-US" sz="2400" dirty="0"/>
              <a:t>Men protect women</a:t>
            </a:r>
          </a:p>
          <a:p>
            <a:r>
              <a:rPr lang="en-US" sz="2400" dirty="0"/>
              <a:t>Women protect children</a:t>
            </a:r>
          </a:p>
          <a:p>
            <a:r>
              <a:rPr lang="en-US" sz="2400" dirty="0"/>
              <a:t>Men fight</a:t>
            </a:r>
          </a:p>
          <a:p>
            <a:r>
              <a:rPr lang="en-US" sz="2400" dirty="0"/>
              <a:t>Women nurture</a:t>
            </a:r>
          </a:p>
          <a:p>
            <a:r>
              <a:rPr lang="en-US" sz="2400" dirty="0"/>
              <a:t>If called upon by the state, men take life</a:t>
            </a:r>
          </a:p>
          <a:p>
            <a:r>
              <a:rPr lang="en-US" sz="2400" dirty="0"/>
              <a:t>Women reproduce it</a:t>
            </a:r>
          </a:p>
          <a:p>
            <a:r>
              <a:rPr lang="en-US" sz="2400" dirty="0"/>
              <a:t>Putting women’s lives at risk of death or</a:t>
            </a:r>
          </a:p>
          <a:p>
            <a:pPr marL="0" indent="0">
              <a:buNone/>
            </a:pPr>
            <a:r>
              <a:rPr lang="en-US" sz="2400" dirty="0"/>
              <a:t>	capture in war is less tolerable</a:t>
            </a:r>
          </a:p>
          <a:p>
            <a:pPr marL="0" indent="0">
              <a:buNone/>
            </a:pPr>
            <a:endParaRPr lang="en-US" sz="2400" dirty="0"/>
          </a:p>
          <a:p>
            <a:pPr marL="0" indent="0">
              <a:buNone/>
            </a:pPr>
            <a:endParaRPr lang="en-US" sz="2400" dirty="0"/>
          </a:p>
          <a:p>
            <a:pPr marL="0" indent="0">
              <a:buNone/>
            </a:pPr>
            <a:endParaRPr lang="en-US" sz="2400" dirty="0"/>
          </a:p>
        </p:txBody>
      </p:sp>
      <p:pic>
        <p:nvPicPr>
          <p:cNvPr id="4" name="Picture 3"/>
          <p:cNvPicPr>
            <a:picLocks noChangeAspect="1"/>
          </p:cNvPicPr>
          <p:nvPr/>
        </p:nvPicPr>
        <p:blipFill>
          <a:blip r:embed="rId2"/>
          <a:stretch>
            <a:fillRect/>
          </a:stretch>
        </p:blipFill>
        <p:spPr>
          <a:xfrm>
            <a:off x="7048500" y="0"/>
            <a:ext cx="5143500" cy="6858000"/>
          </a:xfrm>
          <a:prstGeom prst="rect">
            <a:avLst/>
          </a:prstGeom>
        </p:spPr>
      </p:pic>
      <p:sp>
        <p:nvSpPr>
          <p:cNvPr id="7" name="TextBox 6"/>
          <p:cNvSpPr txBox="1"/>
          <p:nvPr/>
        </p:nvSpPr>
        <p:spPr>
          <a:xfrm>
            <a:off x="5314950" y="6053108"/>
            <a:ext cx="1327608" cy="369332"/>
          </a:xfrm>
          <a:prstGeom prst="rect">
            <a:avLst/>
          </a:prstGeom>
          <a:noFill/>
        </p:spPr>
        <p:txBody>
          <a:bodyPr wrap="none" rtlCol="0">
            <a:spAutoFit/>
          </a:bodyPr>
          <a:lstStyle/>
          <a:p>
            <a:r>
              <a:rPr lang="en-US" dirty="0"/>
              <a:t>Sept. 1990</a:t>
            </a:r>
          </a:p>
        </p:txBody>
      </p:sp>
    </p:spTree>
    <p:extLst>
      <p:ext uri="{BB962C8B-B14F-4D97-AF65-F5344CB8AC3E}">
        <p14:creationId xmlns:p14="http://schemas.microsoft.com/office/powerpoint/2010/main" val="279566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360" y="252116"/>
            <a:ext cx="10571998" cy="970450"/>
          </a:xfrm>
        </p:spPr>
        <p:txBody>
          <a:bodyPr/>
          <a:lstStyle/>
          <a:p>
            <a:r>
              <a:rPr lang="en-US" dirty="0"/>
              <a:t>Who makes these arguments?</a:t>
            </a:r>
          </a:p>
        </p:txBody>
      </p:sp>
      <p:sp>
        <p:nvSpPr>
          <p:cNvPr id="3" name="Content Placeholder 2"/>
          <p:cNvSpPr>
            <a:spLocks noGrp="1"/>
          </p:cNvSpPr>
          <p:nvPr>
            <p:ph idx="1"/>
          </p:nvPr>
        </p:nvSpPr>
        <p:spPr>
          <a:xfrm>
            <a:off x="818712" y="2222287"/>
            <a:ext cx="6886632" cy="3636511"/>
          </a:xfrm>
        </p:spPr>
        <p:txBody>
          <a:bodyPr>
            <a:noAutofit/>
          </a:bodyPr>
          <a:lstStyle/>
          <a:p>
            <a:r>
              <a:rPr lang="en-US" sz="2400" dirty="0"/>
              <a:t>Some senior male military commanders</a:t>
            </a:r>
          </a:p>
          <a:p>
            <a:r>
              <a:rPr lang="en-US" sz="2400" dirty="0"/>
              <a:t>Some male enlisted men</a:t>
            </a:r>
          </a:p>
          <a:p>
            <a:r>
              <a:rPr lang="en-US" sz="2400" dirty="0"/>
              <a:t>Conservative pundits/commentators</a:t>
            </a:r>
          </a:p>
          <a:p>
            <a:r>
              <a:rPr lang="en-US" sz="2400" dirty="0"/>
              <a:t>Public intellectuals (cf. Martin van </a:t>
            </a:r>
            <a:r>
              <a:rPr lang="en-US" sz="2400" dirty="0" err="1"/>
              <a:t>Creveld</a:t>
            </a:r>
            <a:r>
              <a:rPr lang="en-US" sz="2400" dirty="0"/>
              <a:t>)</a:t>
            </a:r>
          </a:p>
          <a:p>
            <a:r>
              <a:rPr lang="en-US" sz="2400" dirty="0"/>
              <a:t>Some conservative women’s organizations (e.g. the Independent Women’s Forum, </a:t>
            </a:r>
            <a:r>
              <a:rPr lang="en-US" sz="2400" dirty="0">
                <a:hlinkClick r:id="rId2"/>
              </a:rPr>
              <a:t>https://www.iwf.org/</a:t>
            </a:r>
            <a:r>
              <a:rPr lang="en-US" sz="2400" dirty="0"/>
              <a:t>)</a:t>
            </a:r>
          </a:p>
          <a:p>
            <a:r>
              <a:rPr lang="en-US" sz="2400" dirty="0"/>
              <a:t>Some military wives</a:t>
            </a:r>
          </a:p>
        </p:txBody>
      </p:sp>
      <p:pic>
        <p:nvPicPr>
          <p:cNvPr id="4" name="Picture 3"/>
          <p:cNvPicPr>
            <a:picLocks noChangeAspect="1"/>
          </p:cNvPicPr>
          <p:nvPr/>
        </p:nvPicPr>
        <p:blipFill>
          <a:blip r:embed="rId3"/>
          <a:stretch>
            <a:fillRect/>
          </a:stretch>
        </p:blipFill>
        <p:spPr>
          <a:xfrm>
            <a:off x="7950200" y="0"/>
            <a:ext cx="4241800" cy="6858000"/>
          </a:xfrm>
          <a:prstGeom prst="rect">
            <a:avLst/>
          </a:prstGeom>
        </p:spPr>
      </p:pic>
    </p:spTree>
    <p:extLst>
      <p:ext uri="{BB962C8B-B14F-4D97-AF65-F5344CB8AC3E}">
        <p14:creationId xmlns:p14="http://schemas.microsoft.com/office/powerpoint/2010/main" val="10443933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2103</TotalTime>
  <Words>1674</Words>
  <Application>Microsoft Macintosh PowerPoint</Application>
  <PresentationFormat>Widescreen</PresentationFormat>
  <Paragraphs>155</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-apple-system</vt:lpstr>
      <vt:lpstr>Arial</vt:lpstr>
      <vt:lpstr>Century Gothic</vt:lpstr>
      <vt:lpstr>Georgia</vt:lpstr>
      <vt:lpstr>Helvetica Neue</vt:lpstr>
      <vt:lpstr>Mallory</vt:lpstr>
      <vt:lpstr>Open Sans</vt:lpstr>
      <vt:lpstr>Overpass</vt:lpstr>
      <vt:lpstr>Source Sans Pro</vt:lpstr>
      <vt:lpstr>Wingdings 2</vt:lpstr>
      <vt:lpstr>Quotable</vt:lpstr>
      <vt:lpstr>Can women fight?</vt:lpstr>
      <vt:lpstr>Why were women officially excluded from combat for so long?</vt:lpstr>
      <vt:lpstr>No female fighters</vt:lpstr>
      <vt:lpstr>Biological Sex: anatomy as incapacity</vt:lpstr>
      <vt:lpstr>Gender: female = feminine = weakness</vt:lpstr>
      <vt:lpstr>Sex: women as distraction/temptation</vt:lpstr>
      <vt:lpstr>Combat cohesion </vt:lpstr>
      <vt:lpstr>US society’s gendered  division of labour</vt:lpstr>
      <vt:lpstr>Who makes these arguments?</vt:lpstr>
      <vt:lpstr>A victory– for women’s rights?  For “political correctness”? </vt:lpstr>
      <vt:lpstr>Critiques of Combat Exclusion</vt:lpstr>
      <vt:lpstr>Women have been on the front line</vt:lpstr>
      <vt:lpstr>Strength not size</vt:lpstr>
      <vt:lpstr>The sexless  brain</vt:lpstr>
      <vt:lpstr>The “myth” of the “band of brothers”</vt:lpstr>
      <vt:lpstr>PowerPoint Presentation</vt:lpstr>
      <vt:lpstr>Exclusion and its erosion</vt:lpstr>
      <vt:lpstr>How Combat Exclusion  came into being</vt:lpstr>
      <vt:lpstr>How rules evolved</vt:lpstr>
      <vt:lpstr>How/why Combat Exclusion ended</vt:lpstr>
      <vt:lpstr>Instrumentalizing gender in counterinsurgency warfare</vt:lpstr>
      <vt:lpstr>The obsolescence of the “front line” and the “rear” in counterinsurgency warfare</vt:lpstr>
      <vt:lpstr>“Lioness” teams in Iraq</vt:lpstr>
      <vt:lpstr>“Female Engagement Teams” in Afghanistan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women fight?</dc:title>
  <dc:creator>Susan Carruthers</dc:creator>
  <cp:lastModifiedBy>Carruthers, Susan</cp:lastModifiedBy>
  <cp:revision>36</cp:revision>
  <dcterms:created xsi:type="dcterms:W3CDTF">2020-02-16T08:09:24Z</dcterms:created>
  <dcterms:modified xsi:type="dcterms:W3CDTF">2023-11-14T10:46:31Z</dcterms:modified>
</cp:coreProperties>
</file>