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81" r:id="rId7"/>
    <p:sldId id="263" r:id="rId8"/>
    <p:sldId id="279" r:id="rId9"/>
    <p:sldId id="264" r:id="rId10"/>
    <p:sldId id="266" r:id="rId11"/>
    <p:sldId id="277" r:id="rId12"/>
    <p:sldId id="267" r:id="rId13"/>
    <p:sldId id="269" r:id="rId14"/>
    <p:sldId id="268" r:id="rId15"/>
    <p:sldId id="270" r:id="rId16"/>
    <p:sldId id="271" r:id="rId17"/>
    <p:sldId id="278" r:id="rId18"/>
    <p:sldId id="272" r:id="rId19"/>
    <p:sldId id="273" r:id="rId20"/>
    <p:sldId id="274" r:id="rId21"/>
    <p:sldId id="275" r:id="rId22"/>
    <p:sldId id="265" r:id="rId23"/>
    <p:sldId id="276" r:id="rId24"/>
    <p:sldId id="28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670"/>
  </p:normalViewPr>
  <p:slideViewPr>
    <p:cSldViewPr snapToGrid="0" snapToObjects="1">
      <p:cViewPr varScale="1">
        <p:scale>
          <a:sx n="121" d="100"/>
          <a:sy n="121" d="100"/>
        </p:scale>
        <p:origin x="200"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11/21/23</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t>11/21/23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t>11/21/23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t>11/21/23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t>11/21/23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11/21/23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11/21/23</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11/21/23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11/21/23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11/21/23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t>11/21/23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11/21/23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11/21/23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11/21/23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11/21/23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t>11/21/23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t>11/21/23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11/21/23</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tif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tiff"/><Relationship Id="rId1" Type="http://schemas.openxmlformats.org/officeDocument/2006/relationships/slideLayout" Target="../slideLayouts/slideLayout7.xml"/><Relationship Id="rId4" Type="http://schemas.openxmlformats.org/officeDocument/2006/relationships/hyperlink" Target="https://www.lgbtqnation.com/2018/05/pride-pictures-1980-81-boys-back-town/"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hyperlink" Target="https://guides.lib.uw.edu/research/govpubs-quick-links/LGB-mil"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www.pri.org/stories/2016-05-12/why-1920s-legal-move-responsible-gender-segregated-bathrooms-we-have-today" TargetMode="External"/><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image" Target="../media/image19.tiff"/><Relationship Id="rId1" Type="http://schemas.openxmlformats.org/officeDocument/2006/relationships/slideLayout" Target="../slideLayouts/slideLayout7.xml"/><Relationship Id="rId4" Type="http://schemas.openxmlformats.org/officeDocument/2006/relationships/hyperlink" Target="https://www.theatlantic.com/politics/archive/2013/04/gay-rights-marriage-map-gif/315435/"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theonion.com/first-ever-gay-dear-john-letters-begin-reaching-u-s-tr-1819572970" TargetMode="External"/><Relationship Id="rId2" Type="http://schemas.openxmlformats.org/officeDocument/2006/relationships/image" Target="../media/image21.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www.motherjones.com/politics/2010/08/lesbian-cadet-miller-west-point-velvet-park-katie-dadt-army/"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image" Target="../media/image24.tiff"/><Relationship Id="rId1" Type="http://schemas.openxmlformats.org/officeDocument/2006/relationships/slideLayout" Target="../slideLayouts/slideLayout7.xml"/><Relationship Id="rId6" Type="http://schemas.openxmlformats.org/officeDocument/2006/relationships/hyperlink" Target="https://www.hrc.org/" TargetMode="External"/><Relationship Id="rId5" Type="http://schemas.openxmlformats.org/officeDocument/2006/relationships/hyperlink" Target="https://www.palmcenter.org/" TargetMode="External"/><Relationship Id="rId4" Type="http://schemas.openxmlformats.org/officeDocument/2006/relationships/hyperlink" Target="http://boston.cbslocal.com/2017/03/10/st-patricks-day-parade-organizers-allow-outvets-gay-veterans-group/"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hyperlink" Target="http://www.stripes.com/news/text-of-the-dod-announcement-on-same-sex-spouse-benefits-1.235295" TargetMode="External"/><Relationship Id="rId1" Type="http://schemas.openxmlformats.org/officeDocument/2006/relationships/slideLayout" Target="../slideLayouts/slideLayout7.xml"/><Relationship Id="rId4" Type="http://schemas.openxmlformats.org/officeDocument/2006/relationships/hyperlink" Target="https://www.stripes.com/news/us/dod-announces-full-benefits-to-married-same-sex-couples-1.235284"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tiff"/><Relationship Id="rId1" Type="http://schemas.openxmlformats.org/officeDocument/2006/relationships/slideLayout" Target="../slideLayouts/slideLayout7.xml"/><Relationship Id="rId4" Type="http://schemas.openxmlformats.org/officeDocument/2006/relationships/hyperlink" Target="https://www.archives.gov/publications/prologue/2016/summer/lavender.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7A068-175C-604C-B067-4CCE394B6D5C}"/>
              </a:ext>
            </a:extLst>
          </p:cNvPr>
          <p:cNvSpPr>
            <a:spLocks noGrp="1"/>
          </p:cNvSpPr>
          <p:nvPr>
            <p:ph type="ctrTitle"/>
          </p:nvPr>
        </p:nvSpPr>
        <p:spPr>
          <a:xfrm>
            <a:off x="1009990" y="3649753"/>
            <a:ext cx="8825658" cy="2677648"/>
          </a:xfrm>
        </p:spPr>
        <p:txBody>
          <a:bodyPr/>
          <a:lstStyle/>
          <a:p>
            <a:r>
              <a:rPr lang="en-US" dirty="0"/>
              <a:t>Queering the US Military</a:t>
            </a:r>
          </a:p>
        </p:txBody>
      </p:sp>
      <p:sp>
        <p:nvSpPr>
          <p:cNvPr id="3" name="Subtitle 2">
            <a:extLst>
              <a:ext uri="{FF2B5EF4-FFF2-40B4-BE49-F238E27FC236}">
                <a16:creationId xmlns:a16="http://schemas.microsoft.com/office/drawing/2014/main" id="{4B7FE863-3283-6044-9D97-6B32A43AA470}"/>
              </a:ext>
            </a:extLst>
          </p:cNvPr>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009990" y="683395"/>
            <a:ext cx="6988450" cy="4656778"/>
          </a:xfrm>
          <a:prstGeom prst="rect">
            <a:avLst/>
          </a:prstGeom>
        </p:spPr>
      </p:pic>
      <p:sp>
        <p:nvSpPr>
          <p:cNvPr id="5" name="Rectangle 4"/>
          <p:cNvSpPr/>
          <p:nvPr/>
        </p:nvSpPr>
        <p:spPr>
          <a:xfrm>
            <a:off x="8185267" y="2360987"/>
            <a:ext cx="3300761" cy="1477328"/>
          </a:xfrm>
          <a:prstGeom prst="rect">
            <a:avLst/>
          </a:prstGeom>
        </p:spPr>
        <p:txBody>
          <a:bodyPr wrap="square">
            <a:spAutoFit/>
          </a:bodyPr>
          <a:lstStyle/>
          <a:p>
            <a:pPr fontAlgn="base"/>
            <a:r>
              <a:rPr lang="en-US" b="1" dirty="0">
                <a:solidFill>
                  <a:schemeClr val="accent1"/>
                </a:solidFill>
                <a:latin typeface="Helvetica" charset="0"/>
              </a:rPr>
              <a:t>Daniel Hall and Vincent </a:t>
            </a:r>
            <a:r>
              <a:rPr lang="en-US" b="1" dirty="0" err="1">
                <a:solidFill>
                  <a:schemeClr val="accent1"/>
                </a:solidFill>
                <a:latin typeface="Helvetica" charset="0"/>
              </a:rPr>
              <a:t>Franchino</a:t>
            </a:r>
            <a:r>
              <a:rPr lang="en-US" b="1" dirty="0">
                <a:solidFill>
                  <a:schemeClr val="accent1"/>
                </a:solidFill>
                <a:latin typeface="Helvetica" charset="0"/>
              </a:rPr>
              <a:t> became the first active-duty same-sex couple to marry at West Point.</a:t>
            </a:r>
          </a:p>
          <a:p>
            <a:pPr fontAlgn="base"/>
            <a:r>
              <a:rPr lang="en-US" b="1" i="0" dirty="0">
                <a:solidFill>
                  <a:schemeClr val="accent1"/>
                </a:solidFill>
                <a:effectLst/>
                <a:latin typeface="Helvetica" charset="0"/>
              </a:rPr>
              <a:t>January, 2018</a:t>
            </a:r>
          </a:p>
        </p:txBody>
      </p:sp>
    </p:spTree>
    <p:extLst>
      <p:ext uri="{BB962C8B-B14F-4D97-AF65-F5344CB8AC3E}">
        <p14:creationId xmlns:p14="http://schemas.microsoft.com/office/powerpoint/2010/main" val="19017304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DA2C3-B494-D141-BDA6-147BEA55C7B2}"/>
              </a:ext>
            </a:extLst>
          </p:cNvPr>
          <p:cNvSpPr>
            <a:spLocks noGrp="1"/>
          </p:cNvSpPr>
          <p:nvPr>
            <p:ph type="title" idx="4294967295"/>
          </p:nvPr>
        </p:nvSpPr>
        <p:spPr>
          <a:xfrm>
            <a:off x="415267" y="123264"/>
            <a:ext cx="8761413" cy="708025"/>
          </a:xfrm>
        </p:spPr>
        <p:txBody>
          <a:bodyPr/>
          <a:lstStyle/>
          <a:p>
            <a:r>
              <a:rPr lang="en-US" b="1" dirty="0">
                <a:solidFill>
                  <a:schemeClr val="accent1"/>
                </a:solidFill>
              </a:rPr>
              <a:t>Legal challenges</a:t>
            </a:r>
          </a:p>
        </p:txBody>
      </p:sp>
      <p:pic>
        <p:nvPicPr>
          <p:cNvPr id="6" name="Content Placeholder 5">
            <a:extLst>
              <a:ext uri="{FF2B5EF4-FFF2-40B4-BE49-F238E27FC236}">
                <a16:creationId xmlns:a16="http://schemas.microsoft.com/office/drawing/2014/main" id="{0340F3BD-6E0A-AF45-8CBB-5EA7A4B13C68}"/>
              </a:ext>
            </a:extLst>
          </p:cNvPr>
          <p:cNvPicPr>
            <a:picLocks noGrp="1" noChangeAspect="1"/>
          </p:cNvPicPr>
          <p:nvPr>
            <p:ph sz="half" idx="4294967295"/>
          </p:nvPr>
        </p:nvPicPr>
        <p:blipFill>
          <a:blip r:embed="rId2"/>
          <a:stretch>
            <a:fillRect/>
          </a:stretch>
        </p:blipFill>
        <p:spPr>
          <a:xfrm>
            <a:off x="7481506" y="0"/>
            <a:ext cx="4502150" cy="5948363"/>
          </a:xfrm>
          <a:prstGeom prst="rect">
            <a:avLst/>
          </a:prstGeom>
        </p:spPr>
      </p:pic>
      <p:sp>
        <p:nvSpPr>
          <p:cNvPr id="7" name="Rectangle 6">
            <a:extLst>
              <a:ext uri="{FF2B5EF4-FFF2-40B4-BE49-F238E27FC236}">
                <a16:creationId xmlns:a16="http://schemas.microsoft.com/office/drawing/2014/main" id="{C4FD108C-E479-4640-B30D-5BD6E0A90999}"/>
              </a:ext>
            </a:extLst>
          </p:cNvPr>
          <p:cNvSpPr/>
          <p:nvPr/>
        </p:nvSpPr>
        <p:spPr>
          <a:xfrm>
            <a:off x="7481505" y="5971014"/>
            <a:ext cx="5871821" cy="646331"/>
          </a:xfrm>
          <a:prstGeom prst="rect">
            <a:avLst/>
          </a:prstGeom>
        </p:spPr>
        <p:txBody>
          <a:bodyPr wrap="square">
            <a:spAutoFit/>
          </a:bodyPr>
          <a:lstStyle/>
          <a:p>
            <a:r>
              <a:rPr lang="en-GB" dirty="0">
                <a:solidFill>
                  <a:srgbClr val="222222"/>
                </a:solidFill>
              </a:rPr>
              <a:t>Leonard </a:t>
            </a:r>
            <a:r>
              <a:rPr lang="en-GB" dirty="0" err="1">
                <a:solidFill>
                  <a:srgbClr val="222222"/>
                </a:solidFill>
              </a:rPr>
              <a:t>Matlovich</a:t>
            </a:r>
            <a:r>
              <a:rPr lang="en-GB" dirty="0">
                <a:solidFill>
                  <a:srgbClr val="222222"/>
                </a:solidFill>
              </a:rPr>
              <a:t> on the cover of </a:t>
            </a:r>
            <a:r>
              <a:rPr lang="en-GB" i="1" dirty="0">
                <a:solidFill>
                  <a:srgbClr val="222222"/>
                </a:solidFill>
              </a:rPr>
              <a:t>Time</a:t>
            </a:r>
            <a:r>
              <a:rPr lang="en-GB" dirty="0">
                <a:solidFill>
                  <a:srgbClr val="222222"/>
                </a:solidFill>
              </a:rPr>
              <a:t> </a:t>
            </a:r>
          </a:p>
          <a:p>
            <a:r>
              <a:rPr lang="en-GB" dirty="0">
                <a:solidFill>
                  <a:srgbClr val="222222"/>
                </a:solidFill>
              </a:rPr>
              <a:t>September 8, 1975</a:t>
            </a:r>
            <a:endParaRPr lang="en-US" dirty="0"/>
          </a:p>
        </p:txBody>
      </p:sp>
      <p:sp>
        <p:nvSpPr>
          <p:cNvPr id="3" name="Rectangle 2"/>
          <p:cNvSpPr/>
          <p:nvPr/>
        </p:nvSpPr>
        <p:spPr>
          <a:xfrm>
            <a:off x="274060" y="676419"/>
            <a:ext cx="7348654" cy="2862322"/>
          </a:xfrm>
          <a:prstGeom prst="rect">
            <a:avLst/>
          </a:prstGeom>
        </p:spPr>
        <p:txBody>
          <a:bodyPr wrap="square">
            <a:spAutoFit/>
          </a:bodyPr>
          <a:lstStyle/>
          <a:p>
            <a:endParaRPr lang="en-US" dirty="0"/>
          </a:p>
          <a:p>
            <a:pPr marL="285750" indent="-285750">
              <a:buFont typeface="Arial" panose="020B0604020202020204" pitchFamily="34" charset="0"/>
              <a:buChar char="•"/>
            </a:pPr>
            <a:r>
              <a:rPr lang="en-US" dirty="0">
                <a:solidFill>
                  <a:schemeClr val="accent2"/>
                </a:solidFill>
              </a:rPr>
              <a:t>T/Sgt </a:t>
            </a:r>
            <a:r>
              <a:rPr lang="en-US" dirty="0" err="1">
                <a:solidFill>
                  <a:schemeClr val="accent2"/>
                </a:solidFill>
              </a:rPr>
              <a:t>Matlovich</a:t>
            </a:r>
            <a:r>
              <a:rPr lang="en-US" dirty="0">
                <a:solidFill>
                  <a:schemeClr val="accent2"/>
                </a:solidFill>
              </a:rPr>
              <a:t> </a:t>
            </a:r>
            <a:r>
              <a:rPr lang="en-US" dirty="0"/>
              <a:t>outed himself in order to challenge the military’s exclusionary policies. </a:t>
            </a:r>
          </a:p>
          <a:p>
            <a:pPr marL="285750" indent="-285750">
              <a:buFont typeface="Arial" panose="020B0604020202020204" pitchFamily="34" charset="0"/>
              <a:buChar char="•"/>
            </a:pPr>
            <a:r>
              <a:rPr lang="en-US" dirty="0"/>
              <a:t>During his </a:t>
            </a:r>
            <a:r>
              <a:rPr lang="en-US" dirty="0">
                <a:solidFill>
                  <a:schemeClr val="accent2"/>
                </a:solidFill>
              </a:rPr>
              <a:t>September 1975 administrative discharge hearing</a:t>
            </a:r>
            <a:r>
              <a:rPr lang="en-US" dirty="0"/>
              <a:t>, an Air Force attorney asked him if he would sign a document pledging to </a:t>
            </a:r>
            <a:r>
              <a:rPr lang="en-US" dirty="0">
                <a:solidFill>
                  <a:schemeClr val="accent2"/>
                </a:solidFill>
              </a:rPr>
              <a:t>"never practice homosexuality again" </a:t>
            </a:r>
            <a:r>
              <a:rPr lang="en-US" dirty="0"/>
              <a:t>in exchange for being allowed to remain in the Air Force. </a:t>
            </a:r>
          </a:p>
          <a:p>
            <a:pPr marL="285750" indent="-285750">
              <a:buFont typeface="Arial" panose="020B0604020202020204" pitchFamily="34" charset="0"/>
              <a:buChar char="•"/>
            </a:pPr>
            <a:r>
              <a:rPr lang="en-US" dirty="0" err="1"/>
              <a:t>Matlovich</a:t>
            </a:r>
            <a:r>
              <a:rPr lang="en-US" dirty="0"/>
              <a:t> refused. He was recommended for a General (Under Honorable Conditions) discharge.</a:t>
            </a:r>
          </a:p>
          <a:p>
            <a:endParaRPr lang="en-US" dirty="0"/>
          </a:p>
        </p:txBody>
      </p:sp>
      <p:pic>
        <p:nvPicPr>
          <p:cNvPr id="2050" name="Picture 2" descr="https://upload.wikimedia.org/wikipedia/commons/thumb/9/9d/Gay_vietnam_veteran_tomb.jpg/1024px-Gay_vietnam_veteran_tomb.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3564178"/>
            <a:ext cx="4304371" cy="322714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427033" y="4750420"/>
            <a:ext cx="2659702" cy="646331"/>
          </a:xfrm>
          <a:prstGeom prst="rect">
            <a:avLst/>
          </a:prstGeom>
          <a:noFill/>
        </p:spPr>
        <p:txBody>
          <a:bodyPr wrap="none" rtlCol="0">
            <a:spAutoFit/>
          </a:bodyPr>
          <a:lstStyle/>
          <a:p>
            <a:r>
              <a:rPr lang="en-US" dirty="0" err="1"/>
              <a:t>Matlovich</a:t>
            </a:r>
            <a:r>
              <a:rPr lang="en-US" dirty="0"/>
              <a:t> died of</a:t>
            </a:r>
          </a:p>
          <a:p>
            <a:r>
              <a:rPr lang="en-US" dirty="0"/>
              <a:t>AIDS in 1988, aged 44.</a:t>
            </a:r>
          </a:p>
        </p:txBody>
      </p:sp>
    </p:spTree>
    <p:extLst>
      <p:ext uri="{BB962C8B-B14F-4D97-AF65-F5344CB8AC3E}">
        <p14:creationId xmlns:p14="http://schemas.microsoft.com/office/powerpoint/2010/main" val="3745409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D93FC-57EC-584E-9708-02FDEC8787F2}"/>
              </a:ext>
            </a:extLst>
          </p:cNvPr>
          <p:cNvSpPr>
            <a:spLocks noGrp="1"/>
          </p:cNvSpPr>
          <p:nvPr>
            <p:ph type="title"/>
          </p:nvPr>
        </p:nvSpPr>
        <p:spPr>
          <a:xfrm>
            <a:off x="1154954" y="1170437"/>
            <a:ext cx="9725249" cy="706964"/>
          </a:xfrm>
        </p:spPr>
        <p:txBody>
          <a:bodyPr/>
          <a:lstStyle/>
          <a:p>
            <a:r>
              <a:rPr lang="en-GB" sz="2400" dirty="0"/>
              <a:t>DOD Directive 1332.14 (Enlisted Administrative Separations), January 1981:</a:t>
            </a:r>
            <a:br>
              <a:rPr lang="en-GB" dirty="0"/>
            </a:br>
            <a:endParaRPr lang="en-US" dirty="0"/>
          </a:p>
        </p:txBody>
      </p:sp>
      <p:sp>
        <p:nvSpPr>
          <p:cNvPr id="3" name="Content Placeholder 2">
            <a:extLst>
              <a:ext uri="{FF2B5EF4-FFF2-40B4-BE49-F238E27FC236}">
                <a16:creationId xmlns:a16="http://schemas.microsoft.com/office/drawing/2014/main" id="{6ABD366B-7447-FB49-95E2-5AA67F030570}"/>
              </a:ext>
            </a:extLst>
          </p:cNvPr>
          <p:cNvSpPr>
            <a:spLocks noGrp="1"/>
          </p:cNvSpPr>
          <p:nvPr>
            <p:ph idx="1"/>
          </p:nvPr>
        </p:nvSpPr>
        <p:spPr>
          <a:xfrm>
            <a:off x="918930" y="2372007"/>
            <a:ext cx="10197296" cy="4254500"/>
          </a:xfrm>
        </p:spPr>
        <p:txBody>
          <a:bodyPr>
            <a:normAutofit/>
          </a:bodyPr>
          <a:lstStyle/>
          <a:p>
            <a:r>
              <a:rPr lang="en-GB" sz="2000" dirty="0"/>
              <a:t>“</a:t>
            </a:r>
            <a:r>
              <a:rPr lang="en-GB" sz="2000" dirty="0">
                <a:solidFill>
                  <a:srgbClr val="FF0000"/>
                </a:solidFill>
              </a:rPr>
              <a:t>Homosexuality is incompatible with military service</a:t>
            </a:r>
            <a:r>
              <a:rPr lang="en-GB" sz="2000" dirty="0"/>
              <a:t>. The presence in the military environment of persons who engage in homosexual conduct or who, by their statements, demonstrate a </a:t>
            </a:r>
            <a:r>
              <a:rPr lang="en-GB" sz="2000" dirty="0">
                <a:solidFill>
                  <a:srgbClr val="FF0000"/>
                </a:solidFill>
              </a:rPr>
              <a:t>propensity</a:t>
            </a:r>
            <a:r>
              <a:rPr lang="en-GB" sz="2000" dirty="0"/>
              <a:t> to engage in homosexual conduct, seriously </a:t>
            </a:r>
            <a:r>
              <a:rPr lang="en-GB" sz="2000" dirty="0">
                <a:solidFill>
                  <a:srgbClr val="FF0000"/>
                </a:solidFill>
              </a:rPr>
              <a:t>impairs the accomplishment of the military mission</a:t>
            </a:r>
            <a:r>
              <a:rPr lang="en-GB" sz="2000" dirty="0"/>
              <a:t>. The presence of such members adversely affects the ability of the armed forces to maintain </a:t>
            </a:r>
            <a:r>
              <a:rPr lang="en-GB" sz="2000" dirty="0">
                <a:solidFill>
                  <a:srgbClr val="FF0000"/>
                </a:solidFill>
              </a:rPr>
              <a:t>discipline, good order, and morale</a:t>
            </a:r>
            <a:r>
              <a:rPr lang="en-GB" sz="2000" dirty="0"/>
              <a:t>; to </a:t>
            </a:r>
            <a:r>
              <a:rPr lang="en-GB" sz="2000" dirty="0">
                <a:solidFill>
                  <a:srgbClr val="FF0000"/>
                </a:solidFill>
              </a:rPr>
              <a:t>foster mutual trust </a:t>
            </a:r>
            <a:r>
              <a:rPr lang="en-GB" sz="2000" dirty="0"/>
              <a:t>and confidence among service members; to ensure the integrity of the system of </a:t>
            </a:r>
            <a:r>
              <a:rPr lang="en-GB" sz="2000" dirty="0">
                <a:solidFill>
                  <a:srgbClr val="FF0000"/>
                </a:solidFill>
              </a:rPr>
              <a:t>rank and command</a:t>
            </a:r>
            <a:r>
              <a:rPr lang="en-GB" sz="2000" dirty="0"/>
              <a:t>; to facilitate assignment and worldwide deployment of service members who frequently must </a:t>
            </a:r>
            <a:r>
              <a:rPr lang="en-GB" sz="2000" dirty="0">
                <a:solidFill>
                  <a:srgbClr val="FF0000"/>
                </a:solidFill>
              </a:rPr>
              <a:t>live and work in close conditions affording minimal privacy</a:t>
            </a:r>
            <a:r>
              <a:rPr lang="en-GB" sz="2000" dirty="0"/>
              <a:t>; to recruit and retain members of the armed forces; to maintain the </a:t>
            </a:r>
            <a:r>
              <a:rPr lang="en-GB" sz="2000" dirty="0">
                <a:solidFill>
                  <a:srgbClr val="FF0000"/>
                </a:solidFill>
              </a:rPr>
              <a:t>public acceptability</a:t>
            </a:r>
            <a:r>
              <a:rPr lang="en-GB" sz="2000" dirty="0"/>
              <a:t> of military service; and to prevent breaches of </a:t>
            </a:r>
            <a:r>
              <a:rPr lang="en-GB" sz="2000" dirty="0">
                <a:solidFill>
                  <a:srgbClr val="FF0000"/>
                </a:solidFill>
              </a:rPr>
              <a:t>security</a:t>
            </a:r>
            <a:r>
              <a:rPr lang="en-GB" sz="2000" dirty="0"/>
              <a:t>.”</a:t>
            </a:r>
            <a:endParaRPr lang="en-US" sz="2000" dirty="0"/>
          </a:p>
        </p:txBody>
      </p:sp>
    </p:spTree>
    <p:extLst>
      <p:ext uri="{BB962C8B-B14F-4D97-AF65-F5344CB8AC3E}">
        <p14:creationId xmlns:p14="http://schemas.microsoft.com/office/powerpoint/2010/main" val="1501713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E467B63-BB54-3C4B-88DD-F4C59B428FEC}"/>
              </a:ext>
            </a:extLst>
          </p:cNvPr>
          <p:cNvSpPr>
            <a:spLocks noGrp="1"/>
          </p:cNvSpPr>
          <p:nvPr>
            <p:ph type="title"/>
          </p:nvPr>
        </p:nvSpPr>
        <p:spPr/>
        <p:txBody>
          <a:bodyPr/>
          <a:lstStyle/>
          <a:p>
            <a:r>
              <a:rPr lang="en-US" dirty="0"/>
              <a:t>Debating exclusion</a:t>
            </a:r>
          </a:p>
        </p:txBody>
      </p:sp>
      <p:sp>
        <p:nvSpPr>
          <p:cNvPr id="5" name="Text Placeholder 4">
            <a:extLst>
              <a:ext uri="{FF2B5EF4-FFF2-40B4-BE49-F238E27FC236}">
                <a16:creationId xmlns:a16="http://schemas.microsoft.com/office/drawing/2014/main" id="{662B30E2-3C25-5841-A66F-2549F6FB1F68}"/>
              </a:ext>
            </a:extLst>
          </p:cNvPr>
          <p:cNvSpPr>
            <a:spLocks noGrp="1"/>
          </p:cNvSpPr>
          <p:nvPr>
            <p:ph type="body" idx="1"/>
          </p:nvPr>
        </p:nvSpPr>
        <p:spPr/>
        <p:txBody>
          <a:bodyPr>
            <a:normAutofit/>
          </a:bodyPr>
          <a:lstStyle/>
          <a:p>
            <a:r>
              <a:rPr lang="en-US" sz="2800" b="1" dirty="0"/>
              <a:t>TOWARDS DADT</a:t>
            </a:r>
          </a:p>
          <a:p>
            <a:r>
              <a:rPr lang="en-US" sz="2800" b="1" dirty="0"/>
              <a:t>And beyond </a:t>
            </a:r>
          </a:p>
        </p:txBody>
      </p:sp>
    </p:spTree>
    <p:extLst>
      <p:ext uri="{BB962C8B-B14F-4D97-AF65-F5344CB8AC3E}">
        <p14:creationId xmlns:p14="http://schemas.microsoft.com/office/powerpoint/2010/main" val="1301675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57D9D-A1D7-9A42-BB6A-F67EB2058144}"/>
              </a:ext>
            </a:extLst>
          </p:cNvPr>
          <p:cNvSpPr>
            <a:spLocks noGrp="1"/>
          </p:cNvSpPr>
          <p:nvPr>
            <p:ph type="title" idx="4294967295"/>
          </p:nvPr>
        </p:nvSpPr>
        <p:spPr>
          <a:xfrm>
            <a:off x="740780" y="224170"/>
            <a:ext cx="8761413" cy="708025"/>
          </a:xfrm>
        </p:spPr>
        <p:txBody>
          <a:bodyPr/>
          <a:lstStyle/>
          <a:p>
            <a:r>
              <a:rPr lang="en-US" b="1" dirty="0">
                <a:solidFill>
                  <a:schemeClr val="accent2"/>
                </a:solidFill>
              </a:rPr>
              <a:t>The rise of gay activism</a:t>
            </a:r>
          </a:p>
        </p:txBody>
      </p:sp>
      <p:pic>
        <p:nvPicPr>
          <p:cNvPr id="4" name="Content Placeholder 3">
            <a:extLst>
              <a:ext uri="{FF2B5EF4-FFF2-40B4-BE49-F238E27FC236}">
                <a16:creationId xmlns:a16="http://schemas.microsoft.com/office/drawing/2014/main" id="{374DF9C3-5B36-4B44-940C-3914013944D6}"/>
              </a:ext>
            </a:extLst>
          </p:cNvPr>
          <p:cNvPicPr>
            <a:picLocks noGrp="1" noChangeAspect="1"/>
          </p:cNvPicPr>
          <p:nvPr>
            <p:ph sz="half" idx="4294967295"/>
          </p:nvPr>
        </p:nvPicPr>
        <p:blipFill>
          <a:blip r:embed="rId2"/>
          <a:stretch>
            <a:fillRect/>
          </a:stretch>
        </p:blipFill>
        <p:spPr>
          <a:xfrm>
            <a:off x="7044779" y="0"/>
            <a:ext cx="5147222" cy="3545091"/>
          </a:xfrm>
          <a:prstGeom prst="rect">
            <a:avLst/>
          </a:prstGeom>
        </p:spPr>
      </p:pic>
      <p:sp>
        <p:nvSpPr>
          <p:cNvPr id="8" name="Content Placeholder 7">
            <a:extLst>
              <a:ext uri="{FF2B5EF4-FFF2-40B4-BE49-F238E27FC236}">
                <a16:creationId xmlns:a16="http://schemas.microsoft.com/office/drawing/2014/main" id="{20EFC07D-6E1D-1345-A6A3-21CDF4F2A394}"/>
              </a:ext>
            </a:extLst>
          </p:cNvPr>
          <p:cNvSpPr>
            <a:spLocks noGrp="1"/>
          </p:cNvSpPr>
          <p:nvPr>
            <p:ph sz="half" idx="4294967295"/>
          </p:nvPr>
        </p:nvSpPr>
        <p:spPr>
          <a:xfrm>
            <a:off x="740780" y="932194"/>
            <a:ext cx="5813169" cy="5242797"/>
          </a:xfrm>
        </p:spPr>
        <p:txBody>
          <a:bodyPr>
            <a:normAutofit fontScale="92500"/>
          </a:bodyPr>
          <a:lstStyle/>
          <a:p>
            <a:r>
              <a:rPr lang="en-US" sz="2400" dirty="0"/>
              <a:t>The birth of “Pride” (first march in 1970)</a:t>
            </a:r>
          </a:p>
          <a:p>
            <a:r>
              <a:rPr lang="en-US" sz="2400" dirty="0"/>
              <a:t>Gay culture gains more visibility</a:t>
            </a:r>
          </a:p>
          <a:p>
            <a:r>
              <a:rPr lang="en-US" sz="2400" dirty="0"/>
              <a:t>Gay male physicality in public space</a:t>
            </a:r>
          </a:p>
          <a:p>
            <a:r>
              <a:rPr lang="en-US" sz="2400" dirty="0"/>
              <a:t>AIDS activism</a:t>
            </a:r>
          </a:p>
          <a:p>
            <a:r>
              <a:rPr lang="en-GB" sz="2400" dirty="0"/>
              <a:t>In 1983 (after 1,450 cases, 558 of which ended in death) the </a:t>
            </a:r>
            <a:r>
              <a:rPr lang="en-GB" sz="2400" i="1" dirty="0"/>
              <a:t>New York Times </a:t>
            </a:r>
            <a:r>
              <a:rPr lang="en-GB" sz="2400" dirty="0"/>
              <a:t>put AIDS on the front page when the US government’s top health official declared an investigation of the disease was now “the number 1 priority</a:t>
            </a:r>
            <a:r>
              <a:rPr lang="en-GB" dirty="0"/>
              <a:t>”</a:t>
            </a:r>
          </a:p>
          <a:p>
            <a:r>
              <a:rPr lang="en-GB" sz="2200" dirty="0"/>
              <a:t>HIV stigma and homophobia</a:t>
            </a:r>
          </a:p>
          <a:p>
            <a:endParaRPr lang="en-GB" dirty="0"/>
          </a:p>
          <a:p>
            <a:endParaRPr lang="en-US" dirty="0"/>
          </a:p>
        </p:txBody>
      </p:sp>
      <p:pic>
        <p:nvPicPr>
          <p:cNvPr id="5" name="Picture 4">
            <a:extLst>
              <a:ext uri="{FF2B5EF4-FFF2-40B4-BE49-F238E27FC236}">
                <a16:creationId xmlns:a16="http://schemas.microsoft.com/office/drawing/2014/main" id="{D70C0D6D-06BB-4A46-BF06-3AA9F0B4D34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44778" y="3492500"/>
            <a:ext cx="5147222" cy="3365500"/>
          </a:xfrm>
          <a:prstGeom prst="rect">
            <a:avLst/>
          </a:prstGeom>
        </p:spPr>
      </p:pic>
      <p:sp>
        <p:nvSpPr>
          <p:cNvPr id="6" name="Rectangle 5">
            <a:extLst>
              <a:ext uri="{FF2B5EF4-FFF2-40B4-BE49-F238E27FC236}">
                <a16:creationId xmlns:a16="http://schemas.microsoft.com/office/drawing/2014/main" id="{2141E9D2-DEB8-7442-BD1E-1D417A40CC59}"/>
              </a:ext>
            </a:extLst>
          </p:cNvPr>
          <p:cNvSpPr/>
          <p:nvPr/>
        </p:nvSpPr>
        <p:spPr>
          <a:xfrm>
            <a:off x="948778" y="6027003"/>
            <a:ext cx="6096000" cy="830997"/>
          </a:xfrm>
          <a:prstGeom prst="rect">
            <a:avLst/>
          </a:prstGeom>
        </p:spPr>
        <p:txBody>
          <a:bodyPr>
            <a:spAutoFit/>
          </a:bodyPr>
          <a:lstStyle/>
          <a:p>
            <a:r>
              <a:rPr lang="en-GB" sz="1200" dirty="0">
                <a:latin typeface="Roboto"/>
              </a:rPr>
              <a:t>Scenes from the 1981 Christopher Street West Pride parade, Los Angeles.</a:t>
            </a:r>
          </a:p>
          <a:p>
            <a:r>
              <a:rPr lang="en-GB" sz="1200" dirty="0"/>
              <a:t>Photo: ONE Archives Foundation</a:t>
            </a:r>
          </a:p>
          <a:p>
            <a:r>
              <a:rPr lang="en-US" sz="1200" dirty="0">
                <a:hlinkClick r:id="rId4"/>
              </a:rPr>
              <a:t>https://www.lgbtqnation.com/2018/05/pride-pictures-1980-81-boys-back-town/</a:t>
            </a:r>
            <a:endParaRPr lang="en-US" sz="1200" dirty="0"/>
          </a:p>
          <a:p>
            <a:endParaRPr lang="en-US" sz="1200" dirty="0"/>
          </a:p>
        </p:txBody>
      </p:sp>
    </p:spTree>
    <p:extLst>
      <p:ext uri="{BB962C8B-B14F-4D97-AF65-F5344CB8AC3E}">
        <p14:creationId xmlns:p14="http://schemas.microsoft.com/office/powerpoint/2010/main" val="3108979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856314-51FF-8844-BAC7-48D80F7B8B32}"/>
              </a:ext>
            </a:extLst>
          </p:cNvPr>
          <p:cNvSpPr>
            <a:spLocks noGrp="1"/>
          </p:cNvSpPr>
          <p:nvPr>
            <p:ph type="title"/>
          </p:nvPr>
        </p:nvSpPr>
        <p:spPr>
          <a:xfrm>
            <a:off x="1154954" y="973668"/>
            <a:ext cx="9447456" cy="706964"/>
          </a:xfrm>
        </p:spPr>
        <p:txBody>
          <a:bodyPr/>
          <a:lstStyle/>
          <a:p>
            <a:r>
              <a:rPr lang="en-US" dirty="0"/>
              <a:t>The Reagan-era rise of the religious right</a:t>
            </a:r>
          </a:p>
        </p:txBody>
      </p:sp>
      <p:sp>
        <p:nvSpPr>
          <p:cNvPr id="5" name="Content Placeholder 4">
            <a:extLst>
              <a:ext uri="{FF2B5EF4-FFF2-40B4-BE49-F238E27FC236}">
                <a16:creationId xmlns:a16="http://schemas.microsoft.com/office/drawing/2014/main" id="{83E8B26E-6845-2844-9528-1BB399B63B7B}"/>
              </a:ext>
            </a:extLst>
          </p:cNvPr>
          <p:cNvSpPr>
            <a:spLocks noGrp="1"/>
          </p:cNvSpPr>
          <p:nvPr>
            <p:ph idx="1"/>
          </p:nvPr>
        </p:nvSpPr>
        <p:spPr>
          <a:xfrm>
            <a:off x="509287" y="2441454"/>
            <a:ext cx="6771190" cy="4075093"/>
          </a:xfrm>
        </p:spPr>
        <p:txBody>
          <a:bodyPr>
            <a:normAutofit/>
          </a:bodyPr>
          <a:lstStyle/>
          <a:p>
            <a:r>
              <a:rPr lang="en-US" dirty="0"/>
              <a:t>Social conservatism invigorated by evangelicalism</a:t>
            </a:r>
          </a:p>
          <a:p>
            <a:r>
              <a:rPr lang="en-US" dirty="0"/>
              <a:t>Growing prominence of evangelicals in the military</a:t>
            </a:r>
          </a:p>
          <a:p>
            <a:r>
              <a:rPr lang="en-US" dirty="0"/>
              <a:t>Homophobia give a scriptural spin</a:t>
            </a:r>
          </a:p>
          <a:p>
            <a:r>
              <a:rPr lang="en-US" dirty="0"/>
              <a:t>The “culture wars” animated by issues of sexuality and reproductive rights (pro-life; pro-family; anti-gay rights)</a:t>
            </a:r>
          </a:p>
          <a:p>
            <a:r>
              <a:rPr lang="en-US" dirty="0"/>
              <a:t>Increasing salience of sex in US politics</a:t>
            </a:r>
          </a:p>
          <a:p>
            <a:r>
              <a:rPr lang="en-US" dirty="0"/>
              <a:t>Opposition to Bill Clinton— finds ammunition in his sex life </a:t>
            </a:r>
          </a:p>
          <a:p>
            <a:r>
              <a:rPr lang="en-US" dirty="0"/>
              <a:t>Conservatives determined to oppose Clinton’s campaign pledge to end the exclusion of gays and lesbians from the military</a:t>
            </a:r>
          </a:p>
        </p:txBody>
      </p:sp>
      <p:pic>
        <p:nvPicPr>
          <p:cNvPr id="2" name="Picture 1"/>
          <p:cNvPicPr>
            <a:picLocks noChangeAspect="1"/>
          </p:cNvPicPr>
          <p:nvPr/>
        </p:nvPicPr>
        <p:blipFill>
          <a:blip r:embed="rId2"/>
          <a:stretch>
            <a:fillRect/>
          </a:stretch>
        </p:blipFill>
        <p:spPr>
          <a:xfrm>
            <a:off x="8182516" y="2285337"/>
            <a:ext cx="3430214" cy="3710568"/>
          </a:xfrm>
          <a:prstGeom prst="rect">
            <a:avLst/>
          </a:prstGeom>
        </p:spPr>
      </p:pic>
      <p:sp>
        <p:nvSpPr>
          <p:cNvPr id="3" name="TextBox 2"/>
          <p:cNvSpPr txBox="1"/>
          <p:nvPr/>
        </p:nvSpPr>
        <p:spPr>
          <a:xfrm>
            <a:off x="8182516" y="5995905"/>
            <a:ext cx="3749289" cy="738664"/>
          </a:xfrm>
          <a:prstGeom prst="rect">
            <a:avLst/>
          </a:prstGeom>
          <a:noFill/>
        </p:spPr>
        <p:txBody>
          <a:bodyPr wrap="square" rtlCol="0">
            <a:spAutoFit/>
          </a:bodyPr>
          <a:lstStyle/>
          <a:p>
            <a:r>
              <a:rPr lang="en-US" sz="1400" dirty="0"/>
              <a:t>Gen. Colin Powell– an opponent</a:t>
            </a:r>
          </a:p>
          <a:p>
            <a:r>
              <a:rPr lang="en-US" sz="1400" dirty="0"/>
              <a:t>of open gay service and leading commander in the 1990-91 Gulf War</a:t>
            </a:r>
          </a:p>
        </p:txBody>
      </p:sp>
    </p:spTree>
    <p:extLst>
      <p:ext uri="{BB962C8B-B14F-4D97-AF65-F5344CB8AC3E}">
        <p14:creationId xmlns:p14="http://schemas.microsoft.com/office/powerpoint/2010/main" val="2231939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642FB-9913-264F-8DD5-C6E72B83F0CF}"/>
              </a:ext>
            </a:extLst>
          </p:cNvPr>
          <p:cNvSpPr>
            <a:spLocks noGrp="1"/>
          </p:cNvSpPr>
          <p:nvPr>
            <p:ph type="title" idx="4294967295"/>
          </p:nvPr>
        </p:nvSpPr>
        <p:spPr>
          <a:xfrm>
            <a:off x="392693" y="412613"/>
            <a:ext cx="8761413" cy="708025"/>
          </a:xfrm>
        </p:spPr>
        <p:txBody>
          <a:bodyPr/>
          <a:lstStyle/>
          <a:p>
            <a:r>
              <a:rPr lang="en-US" b="1" dirty="0">
                <a:solidFill>
                  <a:schemeClr val="accent1"/>
                </a:solidFill>
              </a:rPr>
              <a:t>Don’t Ask, Don’t Tell, </a:t>
            </a:r>
            <a:br>
              <a:rPr lang="en-US" b="1" dirty="0">
                <a:solidFill>
                  <a:schemeClr val="accent1"/>
                </a:solidFill>
              </a:rPr>
            </a:br>
            <a:r>
              <a:rPr lang="en-US" b="1" dirty="0">
                <a:solidFill>
                  <a:schemeClr val="accent1"/>
                </a:solidFill>
              </a:rPr>
              <a:t>Don’t Pursue (1993-2011)</a:t>
            </a:r>
          </a:p>
        </p:txBody>
      </p:sp>
      <p:sp>
        <p:nvSpPr>
          <p:cNvPr id="4" name="Content Placeholder 3">
            <a:extLst>
              <a:ext uri="{FF2B5EF4-FFF2-40B4-BE49-F238E27FC236}">
                <a16:creationId xmlns:a16="http://schemas.microsoft.com/office/drawing/2014/main" id="{20188D2C-799C-6B48-B99D-B6C6E8DD302E}"/>
              </a:ext>
            </a:extLst>
          </p:cNvPr>
          <p:cNvSpPr>
            <a:spLocks noGrp="1"/>
          </p:cNvSpPr>
          <p:nvPr>
            <p:ph sz="half" idx="4294967295"/>
          </p:nvPr>
        </p:nvSpPr>
        <p:spPr>
          <a:xfrm>
            <a:off x="537659" y="3272820"/>
            <a:ext cx="6205538" cy="3473450"/>
          </a:xfrm>
        </p:spPr>
        <p:txBody>
          <a:bodyPr/>
          <a:lstStyle/>
          <a:p>
            <a:r>
              <a:rPr lang="en-US" dirty="0"/>
              <a:t>A compromise?</a:t>
            </a:r>
          </a:p>
          <a:p>
            <a:r>
              <a:rPr lang="en-US" dirty="0"/>
              <a:t>A step towards a more inclusive military?</a:t>
            </a:r>
          </a:p>
          <a:p>
            <a:r>
              <a:rPr lang="en-US" dirty="0"/>
              <a:t>Or homophobia by any other name?</a:t>
            </a:r>
          </a:p>
          <a:p>
            <a:r>
              <a:rPr lang="en-US" dirty="0"/>
              <a:t>Ongoing witch-hunts and dishonorable discharges (approx. 13,000)</a:t>
            </a:r>
          </a:p>
          <a:p>
            <a:r>
              <a:rPr lang="en-US" dirty="0"/>
              <a:t>For more online resources on DADT and its repeal</a:t>
            </a:r>
          </a:p>
          <a:p>
            <a:r>
              <a:rPr lang="en-US" dirty="0">
                <a:hlinkClick r:id="rId2"/>
              </a:rPr>
              <a:t>https://guides.lib.uw.edu/research/govpubs-quick-links/LGB-mil</a:t>
            </a:r>
            <a:endParaRPr lang="en-US" dirty="0"/>
          </a:p>
          <a:p>
            <a:endParaRPr lang="en-US" dirty="0"/>
          </a:p>
        </p:txBody>
      </p:sp>
      <p:pic>
        <p:nvPicPr>
          <p:cNvPr id="6" name="Content Placeholder 5">
            <a:extLst>
              <a:ext uri="{FF2B5EF4-FFF2-40B4-BE49-F238E27FC236}">
                <a16:creationId xmlns:a16="http://schemas.microsoft.com/office/drawing/2014/main" id="{F5EA8DDD-D275-8040-B03E-C0017DC1A080}"/>
              </a:ext>
            </a:extLst>
          </p:cNvPr>
          <p:cNvPicPr>
            <a:picLocks noGrp="1" noChangeAspect="1"/>
          </p:cNvPicPr>
          <p:nvPr>
            <p:ph sz="half" idx="4294967295"/>
          </p:nvPr>
        </p:nvPicPr>
        <p:blipFill>
          <a:blip r:embed="rId3" cstate="email">
            <a:extLst>
              <a:ext uri="{28A0092B-C50C-407E-A947-70E740481C1C}">
                <a14:useLocalDpi xmlns:a14="http://schemas.microsoft.com/office/drawing/2010/main"/>
              </a:ext>
            </a:extLst>
          </a:blip>
          <a:stretch>
            <a:fillRect/>
          </a:stretch>
        </p:blipFill>
        <p:spPr>
          <a:xfrm>
            <a:off x="7342188" y="-57150"/>
            <a:ext cx="4849812" cy="6915150"/>
          </a:xfrm>
          <a:prstGeom prst="rect">
            <a:avLst/>
          </a:prstGeom>
        </p:spPr>
      </p:pic>
      <p:sp>
        <p:nvSpPr>
          <p:cNvPr id="7" name="Rectangle 6">
            <a:extLst>
              <a:ext uri="{FF2B5EF4-FFF2-40B4-BE49-F238E27FC236}">
                <a16:creationId xmlns:a16="http://schemas.microsoft.com/office/drawing/2014/main" id="{1318A5D3-019B-F44C-9395-5E575C247CAD}"/>
              </a:ext>
            </a:extLst>
          </p:cNvPr>
          <p:cNvSpPr/>
          <p:nvPr/>
        </p:nvSpPr>
        <p:spPr>
          <a:xfrm>
            <a:off x="3372091" y="6396335"/>
            <a:ext cx="6096000" cy="461665"/>
          </a:xfrm>
          <a:prstGeom prst="rect">
            <a:avLst/>
          </a:prstGeom>
        </p:spPr>
        <p:txBody>
          <a:bodyPr>
            <a:spAutoFit/>
          </a:bodyPr>
          <a:lstStyle/>
          <a:p>
            <a:r>
              <a:rPr lang="en-GB" sz="1200" dirty="0">
                <a:solidFill>
                  <a:srgbClr val="54595D"/>
                </a:solidFill>
                <a:latin typeface="Arial" panose="020B0604020202020204" pitchFamily="34" charset="0"/>
              </a:rPr>
              <a:t>DIGNITY &amp; RESPECT (2001) a U.S. Army training guide </a:t>
            </a:r>
          </a:p>
          <a:p>
            <a:r>
              <a:rPr lang="en-GB" sz="1200" dirty="0">
                <a:solidFill>
                  <a:srgbClr val="54595D"/>
                </a:solidFill>
                <a:latin typeface="Arial" panose="020B0604020202020204" pitchFamily="34" charset="0"/>
              </a:rPr>
              <a:t>on the homosexual conduct policy</a:t>
            </a:r>
            <a:endParaRPr lang="en-US" sz="1200" dirty="0"/>
          </a:p>
        </p:txBody>
      </p:sp>
      <p:sp>
        <p:nvSpPr>
          <p:cNvPr id="3" name="TextBox 2"/>
          <p:cNvSpPr txBox="1"/>
          <p:nvPr/>
        </p:nvSpPr>
        <p:spPr>
          <a:xfrm>
            <a:off x="392694" y="1458065"/>
            <a:ext cx="6565668" cy="1754326"/>
          </a:xfrm>
          <a:prstGeom prst="rect">
            <a:avLst/>
          </a:prstGeom>
          <a:noFill/>
        </p:spPr>
        <p:txBody>
          <a:bodyPr wrap="square" rtlCol="0">
            <a:spAutoFit/>
          </a:bodyPr>
          <a:lstStyle/>
          <a:p>
            <a:r>
              <a:rPr lang="en-US" b="1" i="1" dirty="0"/>
              <a:t>“The presence in the armed forces of persons who</a:t>
            </a:r>
          </a:p>
          <a:p>
            <a:r>
              <a:rPr lang="en-US" b="1" i="1" dirty="0"/>
              <a:t>demonstrate a propensity or intent to engage in homosexual acts would create an unacceptable risk to the high standards of morale, good order and discipline, and unit cohesion that are the essence of military capability.” </a:t>
            </a:r>
            <a:r>
              <a:rPr lang="en-US" dirty="0"/>
              <a:t>USC Act 654 1993</a:t>
            </a:r>
          </a:p>
        </p:txBody>
      </p:sp>
    </p:spTree>
    <p:extLst>
      <p:ext uri="{BB962C8B-B14F-4D97-AF65-F5344CB8AC3E}">
        <p14:creationId xmlns:p14="http://schemas.microsoft.com/office/powerpoint/2010/main" val="3157825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1D432-ACE6-0E42-A8E1-E8084D1CCA0C}"/>
              </a:ext>
            </a:extLst>
          </p:cNvPr>
          <p:cNvSpPr>
            <a:spLocks noGrp="1"/>
          </p:cNvSpPr>
          <p:nvPr>
            <p:ph type="title" idx="4294967295"/>
          </p:nvPr>
        </p:nvSpPr>
        <p:spPr>
          <a:xfrm>
            <a:off x="289367" y="454115"/>
            <a:ext cx="10181628" cy="708025"/>
          </a:xfrm>
        </p:spPr>
        <p:txBody>
          <a:bodyPr/>
          <a:lstStyle/>
          <a:p>
            <a:br>
              <a:rPr lang="en-US" dirty="0">
                <a:solidFill>
                  <a:schemeClr val="accent1"/>
                </a:solidFill>
              </a:rPr>
            </a:br>
            <a:r>
              <a:rPr lang="en-US" b="1" dirty="0">
                <a:solidFill>
                  <a:schemeClr val="accent1"/>
                </a:solidFill>
              </a:rPr>
              <a:t>Opposition to ending DADT in the 1990s: </a:t>
            </a:r>
            <a:br>
              <a:rPr lang="en-US" b="1" dirty="0">
                <a:solidFill>
                  <a:schemeClr val="accent1"/>
                </a:solidFill>
              </a:rPr>
            </a:br>
            <a:r>
              <a:rPr lang="en-US" b="1" dirty="0">
                <a:solidFill>
                  <a:schemeClr val="accent1"/>
                </a:solidFill>
              </a:rPr>
              <a:t>the “privacy” argument</a:t>
            </a:r>
          </a:p>
        </p:txBody>
      </p:sp>
      <p:pic>
        <p:nvPicPr>
          <p:cNvPr id="6" name="Content Placeholder 5">
            <a:extLst>
              <a:ext uri="{FF2B5EF4-FFF2-40B4-BE49-F238E27FC236}">
                <a16:creationId xmlns:a16="http://schemas.microsoft.com/office/drawing/2014/main" id="{C29ADEC7-1FF2-6143-A208-485DB56DE3C9}"/>
              </a:ext>
            </a:extLst>
          </p:cNvPr>
          <p:cNvPicPr>
            <a:picLocks noGrp="1" noChangeAspect="1"/>
          </p:cNvPicPr>
          <p:nvPr>
            <p:ph sz="half" idx="4294967295"/>
          </p:nvPr>
        </p:nvPicPr>
        <p:blipFill>
          <a:blip r:embed="rId2" cstate="email">
            <a:extLst>
              <a:ext uri="{28A0092B-C50C-407E-A947-70E740481C1C}">
                <a14:useLocalDpi xmlns:a14="http://schemas.microsoft.com/office/drawing/2010/main"/>
              </a:ext>
            </a:extLst>
          </a:blip>
          <a:stretch>
            <a:fillRect/>
          </a:stretch>
        </p:blipFill>
        <p:spPr>
          <a:xfrm>
            <a:off x="5286375" y="2360613"/>
            <a:ext cx="6905625" cy="4305300"/>
          </a:xfrm>
          <a:prstGeom prst="rect">
            <a:avLst/>
          </a:prstGeom>
        </p:spPr>
      </p:pic>
      <p:sp>
        <p:nvSpPr>
          <p:cNvPr id="7" name="Rectangle 6">
            <a:extLst>
              <a:ext uri="{FF2B5EF4-FFF2-40B4-BE49-F238E27FC236}">
                <a16:creationId xmlns:a16="http://schemas.microsoft.com/office/drawing/2014/main" id="{8A21AB0A-D035-F84B-AD1F-ED8F8446F736}"/>
              </a:ext>
            </a:extLst>
          </p:cNvPr>
          <p:cNvSpPr/>
          <p:nvPr/>
        </p:nvSpPr>
        <p:spPr>
          <a:xfrm>
            <a:off x="196769" y="5927249"/>
            <a:ext cx="5089606" cy="738664"/>
          </a:xfrm>
          <a:prstGeom prst="rect">
            <a:avLst/>
          </a:prstGeom>
        </p:spPr>
        <p:txBody>
          <a:bodyPr wrap="square">
            <a:spAutoFit/>
          </a:bodyPr>
          <a:lstStyle/>
          <a:p>
            <a:r>
              <a:rPr lang="en-GB" sz="1400" b="1" dirty="0">
                <a:solidFill>
                  <a:srgbClr val="212124"/>
                </a:solidFill>
                <a:latin typeface="Proxima Nova"/>
              </a:rPr>
              <a:t>Latrine, Camp Dick, TX 1918 NARA165-WW-268A-043</a:t>
            </a:r>
          </a:p>
          <a:p>
            <a:r>
              <a:rPr lang="en-GB" sz="1400" dirty="0">
                <a:solidFill>
                  <a:srgbClr val="212124"/>
                </a:solidFill>
                <a:latin typeface="Proxima Nova"/>
              </a:rPr>
              <a:t>Source of Photograph: National Archives, RG:165; Medical Department - Sanitation.</a:t>
            </a:r>
            <a:endParaRPr lang="en-GB" sz="1400" b="0" i="0" dirty="0">
              <a:solidFill>
                <a:srgbClr val="212124"/>
              </a:solidFill>
              <a:effectLst/>
              <a:latin typeface="Proxima Nova"/>
            </a:endParaRPr>
          </a:p>
        </p:txBody>
      </p:sp>
      <p:sp>
        <p:nvSpPr>
          <p:cNvPr id="8" name="TextBox 7">
            <a:extLst>
              <a:ext uri="{FF2B5EF4-FFF2-40B4-BE49-F238E27FC236}">
                <a16:creationId xmlns:a16="http://schemas.microsoft.com/office/drawing/2014/main" id="{74CCFE17-072D-4C4B-8E26-B847E506F8AF}"/>
              </a:ext>
            </a:extLst>
          </p:cNvPr>
          <p:cNvSpPr txBox="1"/>
          <p:nvPr/>
        </p:nvSpPr>
        <p:spPr>
          <a:xfrm>
            <a:off x="417486" y="2534874"/>
            <a:ext cx="4406762" cy="2585323"/>
          </a:xfrm>
          <a:prstGeom prst="rect">
            <a:avLst/>
          </a:prstGeom>
          <a:noFill/>
        </p:spPr>
        <p:txBody>
          <a:bodyPr wrap="square" rtlCol="0">
            <a:spAutoFit/>
          </a:bodyPr>
          <a:lstStyle/>
          <a:p>
            <a:r>
              <a:rPr lang="en-US" dirty="0"/>
              <a:t>The claim that straight service </a:t>
            </a:r>
          </a:p>
          <a:p>
            <a:r>
              <a:rPr lang="en-US" dirty="0"/>
              <a:t>personnel ought to be afforded</a:t>
            </a:r>
          </a:p>
          <a:p>
            <a:r>
              <a:rPr lang="en-US" dirty="0"/>
              <a:t>a right to personal privacy in military</a:t>
            </a:r>
          </a:p>
          <a:p>
            <a:r>
              <a:rPr lang="en-US" dirty="0"/>
              <a:t>bathrooms and barracks became a </a:t>
            </a:r>
          </a:p>
          <a:p>
            <a:r>
              <a:rPr lang="en-US" dirty="0"/>
              <a:t>core argument in </a:t>
            </a:r>
            <a:r>
              <a:rPr lang="en-US" dirty="0" err="1"/>
              <a:t>favour</a:t>
            </a:r>
            <a:r>
              <a:rPr lang="en-US" dirty="0"/>
              <a:t> of continued </a:t>
            </a:r>
          </a:p>
          <a:p>
            <a:r>
              <a:rPr lang="en-US" dirty="0"/>
              <a:t>exclusion of openly gay men and lesbians from the military during the DADT era.</a:t>
            </a:r>
          </a:p>
          <a:p>
            <a:endParaRPr lang="en-US" dirty="0"/>
          </a:p>
        </p:txBody>
      </p:sp>
      <p:sp>
        <p:nvSpPr>
          <p:cNvPr id="9" name="TextBox 8">
            <a:extLst>
              <a:ext uri="{FF2B5EF4-FFF2-40B4-BE49-F238E27FC236}">
                <a16:creationId xmlns:a16="http://schemas.microsoft.com/office/drawing/2014/main" id="{A3FF8937-935C-6D42-922E-67ADBE8203BD}"/>
              </a:ext>
            </a:extLst>
          </p:cNvPr>
          <p:cNvSpPr txBox="1"/>
          <p:nvPr/>
        </p:nvSpPr>
        <p:spPr>
          <a:xfrm>
            <a:off x="5286375" y="1929795"/>
            <a:ext cx="2767104" cy="369332"/>
          </a:xfrm>
          <a:prstGeom prst="rect">
            <a:avLst/>
          </a:prstGeom>
          <a:noFill/>
        </p:spPr>
        <p:txBody>
          <a:bodyPr wrap="none" rtlCol="0">
            <a:spAutoFit/>
          </a:bodyPr>
          <a:lstStyle/>
          <a:p>
            <a:r>
              <a:rPr lang="en-US" dirty="0" err="1"/>
              <a:t>Privvies</a:t>
            </a:r>
            <a:r>
              <a:rPr lang="en-US" dirty="0"/>
              <a:t> without privacy</a:t>
            </a:r>
          </a:p>
        </p:txBody>
      </p:sp>
    </p:spTree>
    <p:extLst>
      <p:ext uri="{BB962C8B-B14F-4D97-AF65-F5344CB8AC3E}">
        <p14:creationId xmlns:p14="http://schemas.microsoft.com/office/powerpoint/2010/main" val="23341556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BDF107F-174A-8C4C-9101-6786EC8810D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30953" y="0"/>
            <a:ext cx="7161047" cy="4039565"/>
          </a:xfrm>
          <a:prstGeom prst="rect">
            <a:avLst/>
          </a:prstGeom>
        </p:spPr>
      </p:pic>
      <p:sp>
        <p:nvSpPr>
          <p:cNvPr id="3" name="Rectangle 2">
            <a:extLst>
              <a:ext uri="{FF2B5EF4-FFF2-40B4-BE49-F238E27FC236}">
                <a16:creationId xmlns:a16="http://schemas.microsoft.com/office/drawing/2014/main" id="{F4B387DE-65C2-354D-B6FD-32F7823014F2}"/>
              </a:ext>
            </a:extLst>
          </p:cNvPr>
          <p:cNvSpPr/>
          <p:nvPr/>
        </p:nvSpPr>
        <p:spPr>
          <a:xfrm>
            <a:off x="5030951" y="5640003"/>
            <a:ext cx="6096000" cy="738664"/>
          </a:xfrm>
          <a:prstGeom prst="rect">
            <a:avLst/>
          </a:prstGeom>
        </p:spPr>
        <p:txBody>
          <a:bodyPr>
            <a:spAutoFit/>
          </a:bodyPr>
          <a:lstStyle/>
          <a:p>
            <a:r>
              <a:rPr lang="en-US" sz="1200" dirty="0">
                <a:hlinkClick r:id="rId3"/>
              </a:rPr>
              <a:t>https://www.pri.org/stories/2016-05-12/why-1920s-legal-move-responsible-gender-segregated-bathrooms-we-have-today</a:t>
            </a:r>
            <a:endParaRPr lang="en-US" sz="1200" dirty="0"/>
          </a:p>
          <a:p>
            <a:endParaRPr lang="en-US" dirty="0"/>
          </a:p>
        </p:txBody>
      </p:sp>
      <p:sp>
        <p:nvSpPr>
          <p:cNvPr id="4" name="Rectangle 3">
            <a:extLst>
              <a:ext uri="{FF2B5EF4-FFF2-40B4-BE49-F238E27FC236}">
                <a16:creationId xmlns:a16="http://schemas.microsoft.com/office/drawing/2014/main" id="{D9277B37-CBFD-4849-96B6-D43B2290CB1B}"/>
              </a:ext>
            </a:extLst>
          </p:cNvPr>
          <p:cNvSpPr/>
          <p:nvPr/>
        </p:nvSpPr>
        <p:spPr>
          <a:xfrm>
            <a:off x="5030952" y="4039565"/>
            <a:ext cx="6983570" cy="1600438"/>
          </a:xfrm>
          <a:prstGeom prst="rect">
            <a:avLst/>
          </a:prstGeom>
        </p:spPr>
        <p:txBody>
          <a:bodyPr wrap="square">
            <a:spAutoFit/>
          </a:bodyPr>
          <a:lstStyle/>
          <a:p>
            <a:r>
              <a:rPr lang="en-GB" sz="1400" dirty="0">
                <a:solidFill>
                  <a:srgbClr val="555555"/>
                </a:solidFill>
                <a:latin typeface="Source Sans Pro"/>
              </a:rPr>
              <a:t>“A sign protesting a recent North Carolina law restricting transgender bathroom access adorns the bathroom stalls at the 21C Museum Hotel in Durham, North Carolina, May 3, 2016. The hotel installed the restroom signage designed by artist Peregrine Honig last month after North Carolina's "bathroom law" gained national attention, positioning the state at the </a:t>
            </a:r>
            <a:r>
              <a:rPr lang="en-GB" sz="1400" dirty="0" err="1">
                <a:solidFill>
                  <a:srgbClr val="555555"/>
                </a:solidFill>
                <a:latin typeface="Source Sans Pro"/>
              </a:rPr>
              <a:t>center</a:t>
            </a:r>
            <a:r>
              <a:rPr lang="en-GB" sz="1400" dirty="0">
                <a:solidFill>
                  <a:srgbClr val="555555"/>
                </a:solidFill>
                <a:latin typeface="Source Sans Pro"/>
              </a:rPr>
              <a:t> of a debate over equality, privacy and religious freedom.”</a:t>
            </a:r>
          </a:p>
          <a:p>
            <a:endParaRPr lang="en-GB" sz="1400" dirty="0">
              <a:solidFill>
                <a:srgbClr val="555555"/>
              </a:solidFill>
              <a:latin typeface="Source Sans Pro"/>
            </a:endParaRPr>
          </a:p>
          <a:p>
            <a:r>
              <a:rPr lang="en-GB" sz="1400" dirty="0">
                <a:solidFill>
                  <a:srgbClr val="555555"/>
                </a:solidFill>
                <a:latin typeface="Source Sans Pro"/>
              </a:rPr>
              <a:t>Credit: Jonathan Drake/Reuters</a:t>
            </a:r>
            <a:endParaRPr lang="en-GB" sz="1400" b="0" i="0" dirty="0">
              <a:solidFill>
                <a:srgbClr val="555555"/>
              </a:solidFill>
              <a:effectLst/>
              <a:latin typeface="Source Sans Pro"/>
            </a:endParaRPr>
          </a:p>
        </p:txBody>
      </p:sp>
      <p:sp>
        <p:nvSpPr>
          <p:cNvPr id="5" name="TextBox 4">
            <a:extLst>
              <a:ext uri="{FF2B5EF4-FFF2-40B4-BE49-F238E27FC236}">
                <a16:creationId xmlns:a16="http://schemas.microsoft.com/office/drawing/2014/main" id="{B4F5A044-2135-D149-87C9-9FA3F8F1D1BA}"/>
              </a:ext>
            </a:extLst>
          </p:cNvPr>
          <p:cNvSpPr txBox="1"/>
          <p:nvPr/>
        </p:nvSpPr>
        <p:spPr>
          <a:xfrm>
            <a:off x="335666" y="462987"/>
            <a:ext cx="3881191" cy="954107"/>
          </a:xfrm>
          <a:prstGeom prst="rect">
            <a:avLst/>
          </a:prstGeom>
          <a:noFill/>
        </p:spPr>
        <p:txBody>
          <a:bodyPr wrap="none" rtlCol="0">
            <a:spAutoFit/>
          </a:bodyPr>
          <a:lstStyle/>
          <a:p>
            <a:r>
              <a:rPr lang="en-US" sz="2800" b="1" dirty="0">
                <a:solidFill>
                  <a:schemeClr val="accent1"/>
                </a:solidFill>
              </a:rPr>
              <a:t>The body politics</a:t>
            </a:r>
          </a:p>
          <a:p>
            <a:r>
              <a:rPr lang="en-US" sz="2800" b="1" dirty="0">
                <a:solidFill>
                  <a:schemeClr val="accent1"/>
                </a:solidFill>
              </a:rPr>
              <a:t>of who “goes” where</a:t>
            </a:r>
          </a:p>
        </p:txBody>
      </p:sp>
      <p:pic>
        <p:nvPicPr>
          <p:cNvPr id="6" name="Picture 5">
            <a:extLst>
              <a:ext uri="{FF2B5EF4-FFF2-40B4-BE49-F238E27FC236}">
                <a16:creationId xmlns:a16="http://schemas.microsoft.com/office/drawing/2014/main" id="{34487B02-4DC7-EF4A-8515-BFF97D91B50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9498" y="1605345"/>
            <a:ext cx="4576122" cy="4521200"/>
          </a:xfrm>
          <a:prstGeom prst="rect">
            <a:avLst/>
          </a:prstGeom>
        </p:spPr>
      </p:pic>
      <p:sp>
        <p:nvSpPr>
          <p:cNvPr id="7" name="TextBox 6">
            <a:extLst>
              <a:ext uri="{FF2B5EF4-FFF2-40B4-BE49-F238E27FC236}">
                <a16:creationId xmlns:a16="http://schemas.microsoft.com/office/drawing/2014/main" id="{D370EF33-C935-9941-9661-6EB86C0F6824}"/>
              </a:ext>
            </a:extLst>
          </p:cNvPr>
          <p:cNvSpPr txBox="1"/>
          <p:nvPr/>
        </p:nvSpPr>
        <p:spPr>
          <a:xfrm>
            <a:off x="0" y="6126545"/>
            <a:ext cx="4589718" cy="646331"/>
          </a:xfrm>
          <a:prstGeom prst="rect">
            <a:avLst/>
          </a:prstGeom>
          <a:noFill/>
        </p:spPr>
        <p:txBody>
          <a:bodyPr wrap="none" rtlCol="0">
            <a:spAutoFit/>
          </a:bodyPr>
          <a:lstStyle/>
          <a:p>
            <a:r>
              <a:rPr lang="en-US" dirty="0"/>
              <a:t>In the Jim Crow South, bathrooms</a:t>
            </a:r>
          </a:p>
          <a:p>
            <a:r>
              <a:rPr lang="en-US" dirty="0"/>
              <a:t>were segregated by both sex and race</a:t>
            </a:r>
          </a:p>
        </p:txBody>
      </p:sp>
    </p:spTree>
    <p:extLst>
      <p:ext uri="{BB962C8B-B14F-4D97-AF65-F5344CB8AC3E}">
        <p14:creationId xmlns:p14="http://schemas.microsoft.com/office/powerpoint/2010/main" val="36946070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2A599-C263-1A4D-96AB-09159D094C02}"/>
              </a:ext>
            </a:extLst>
          </p:cNvPr>
          <p:cNvSpPr>
            <a:spLocks noGrp="1"/>
          </p:cNvSpPr>
          <p:nvPr>
            <p:ph type="title" idx="4294967295"/>
          </p:nvPr>
        </p:nvSpPr>
        <p:spPr>
          <a:xfrm>
            <a:off x="196769" y="0"/>
            <a:ext cx="10405641" cy="708025"/>
          </a:xfrm>
        </p:spPr>
        <p:txBody>
          <a:bodyPr/>
          <a:lstStyle/>
          <a:p>
            <a:r>
              <a:rPr lang="en-US" b="1" dirty="0">
                <a:solidFill>
                  <a:schemeClr val="accent1"/>
                </a:solidFill>
              </a:rPr>
              <a:t>Changing attitudes and laws: the 2000s</a:t>
            </a:r>
          </a:p>
        </p:txBody>
      </p:sp>
      <p:pic>
        <p:nvPicPr>
          <p:cNvPr id="9" name="Picture 8">
            <a:extLst>
              <a:ext uri="{FF2B5EF4-FFF2-40B4-BE49-F238E27FC236}">
                <a16:creationId xmlns:a16="http://schemas.microsoft.com/office/drawing/2014/main" id="{C062CCBF-3726-DB42-B80F-5BDCF04834A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6769" y="708025"/>
            <a:ext cx="5845686" cy="5840885"/>
          </a:xfrm>
          <a:prstGeom prst="rect">
            <a:avLst/>
          </a:prstGeom>
        </p:spPr>
      </p:pic>
      <p:pic>
        <p:nvPicPr>
          <p:cNvPr id="10" name="Picture 9">
            <a:extLst>
              <a:ext uri="{FF2B5EF4-FFF2-40B4-BE49-F238E27FC236}">
                <a16:creationId xmlns:a16="http://schemas.microsoft.com/office/drawing/2014/main" id="{9C4DB29F-F75F-A34E-B625-1B39E847859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69270" y="1064776"/>
            <a:ext cx="5293840" cy="4051234"/>
          </a:xfrm>
          <a:prstGeom prst="rect">
            <a:avLst/>
          </a:prstGeom>
        </p:spPr>
      </p:pic>
      <p:sp>
        <p:nvSpPr>
          <p:cNvPr id="12" name="Rectangle 11">
            <a:extLst>
              <a:ext uri="{FF2B5EF4-FFF2-40B4-BE49-F238E27FC236}">
                <a16:creationId xmlns:a16="http://schemas.microsoft.com/office/drawing/2014/main" id="{A41D96F6-658F-CB43-8725-EDA22C6BA33B}"/>
              </a:ext>
            </a:extLst>
          </p:cNvPr>
          <p:cNvSpPr/>
          <p:nvPr/>
        </p:nvSpPr>
        <p:spPr>
          <a:xfrm>
            <a:off x="972274" y="6396335"/>
            <a:ext cx="11469690" cy="646331"/>
          </a:xfrm>
          <a:prstGeom prst="rect">
            <a:avLst/>
          </a:prstGeom>
        </p:spPr>
        <p:txBody>
          <a:bodyPr wrap="square">
            <a:spAutoFit/>
          </a:bodyPr>
          <a:lstStyle/>
          <a:p>
            <a:r>
              <a:rPr lang="en-US" dirty="0">
                <a:hlinkClick r:id="rId4"/>
              </a:rPr>
              <a:t>https://www.theatlantic.com/politics/archive/2013/04/gay-rights-marriage-map-gif/315435/</a:t>
            </a:r>
            <a:endParaRPr lang="en-US" dirty="0"/>
          </a:p>
          <a:p>
            <a:endParaRPr lang="en-US" dirty="0"/>
          </a:p>
        </p:txBody>
      </p:sp>
      <p:sp>
        <p:nvSpPr>
          <p:cNvPr id="13" name="TextBox 12">
            <a:extLst>
              <a:ext uri="{FF2B5EF4-FFF2-40B4-BE49-F238E27FC236}">
                <a16:creationId xmlns:a16="http://schemas.microsoft.com/office/drawing/2014/main" id="{2503A111-C672-9140-BA1D-D0ABD883ECB9}"/>
              </a:ext>
            </a:extLst>
          </p:cNvPr>
          <p:cNvSpPr txBox="1"/>
          <p:nvPr/>
        </p:nvSpPr>
        <p:spPr>
          <a:xfrm>
            <a:off x="6042455" y="5116010"/>
            <a:ext cx="6147837" cy="1200329"/>
          </a:xfrm>
          <a:prstGeom prst="rect">
            <a:avLst/>
          </a:prstGeom>
          <a:noFill/>
        </p:spPr>
        <p:txBody>
          <a:bodyPr wrap="none" rtlCol="0">
            <a:spAutoFit/>
          </a:bodyPr>
          <a:lstStyle/>
          <a:p>
            <a:r>
              <a:rPr lang="en-US" dirty="0"/>
              <a:t>Click on the link below to see the rapidly changing</a:t>
            </a:r>
          </a:p>
          <a:p>
            <a:r>
              <a:rPr lang="en-US" dirty="0"/>
              <a:t>legal landscape with regard to same-sex marriage.</a:t>
            </a:r>
          </a:p>
          <a:p>
            <a:r>
              <a:rPr lang="en-US" dirty="0"/>
              <a:t>Between 2004 and 2015, gay marriage was legalized </a:t>
            </a:r>
          </a:p>
          <a:p>
            <a:r>
              <a:rPr lang="en-US" dirty="0"/>
              <a:t>in all states (ultimately by Supreme Court fiat).</a:t>
            </a:r>
          </a:p>
        </p:txBody>
      </p:sp>
    </p:spTree>
    <p:extLst>
      <p:ext uri="{BB962C8B-B14F-4D97-AF65-F5344CB8AC3E}">
        <p14:creationId xmlns:p14="http://schemas.microsoft.com/office/powerpoint/2010/main" val="30401936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C3EA7-2B88-8E41-90B4-FD8D4E794864}"/>
              </a:ext>
            </a:extLst>
          </p:cNvPr>
          <p:cNvSpPr>
            <a:spLocks noGrp="1"/>
          </p:cNvSpPr>
          <p:nvPr>
            <p:ph type="title" idx="4294967295"/>
          </p:nvPr>
        </p:nvSpPr>
        <p:spPr>
          <a:xfrm>
            <a:off x="416688" y="255508"/>
            <a:ext cx="8761413" cy="708025"/>
          </a:xfrm>
        </p:spPr>
        <p:txBody>
          <a:bodyPr/>
          <a:lstStyle/>
          <a:p>
            <a:r>
              <a:rPr lang="en-US" b="1" dirty="0">
                <a:solidFill>
                  <a:schemeClr val="accent1"/>
                </a:solidFill>
              </a:rPr>
              <a:t>The end of DADT</a:t>
            </a:r>
          </a:p>
        </p:txBody>
      </p:sp>
      <p:pic>
        <p:nvPicPr>
          <p:cNvPr id="4" name="Picture 3">
            <a:extLst>
              <a:ext uri="{FF2B5EF4-FFF2-40B4-BE49-F238E27FC236}">
                <a16:creationId xmlns:a16="http://schemas.microsoft.com/office/drawing/2014/main" id="{8CF22822-3142-AB4B-B210-DBB44DCCD401}"/>
              </a:ext>
            </a:extLst>
          </p:cNvPr>
          <p:cNvPicPr>
            <a:picLocks noChangeAspect="1"/>
          </p:cNvPicPr>
          <p:nvPr/>
        </p:nvPicPr>
        <p:blipFill>
          <a:blip r:embed="rId2"/>
          <a:stretch>
            <a:fillRect/>
          </a:stretch>
        </p:blipFill>
        <p:spPr>
          <a:xfrm>
            <a:off x="81023" y="1407185"/>
            <a:ext cx="5756592" cy="4605273"/>
          </a:xfrm>
          <a:prstGeom prst="rect">
            <a:avLst/>
          </a:prstGeom>
        </p:spPr>
      </p:pic>
      <p:sp>
        <p:nvSpPr>
          <p:cNvPr id="5" name="Rectangle 4">
            <a:extLst>
              <a:ext uri="{FF2B5EF4-FFF2-40B4-BE49-F238E27FC236}">
                <a16:creationId xmlns:a16="http://schemas.microsoft.com/office/drawing/2014/main" id="{F253280A-C4CF-B84C-99F8-42A633756E5F}"/>
              </a:ext>
            </a:extLst>
          </p:cNvPr>
          <p:cNvSpPr/>
          <p:nvPr/>
        </p:nvSpPr>
        <p:spPr>
          <a:xfrm>
            <a:off x="81023" y="6012458"/>
            <a:ext cx="4822785" cy="523220"/>
          </a:xfrm>
          <a:prstGeom prst="rect">
            <a:avLst/>
          </a:prstGeom>
        </p:spPr>
        <p:txBody>
          <a:bodyPr wrap="square">
            <a:spAutoFit/>
          </a:bodyPr>
          <a:lstStyle/>
          <a:p>
            <a:r>
              <a:rPr lang="en-GB" sz="1400" dirty="0">
                <a:solidFill>
                  <a:srgbClr val="7D7D7D"/>
                </a:solidFill>
                <a:latin typeface="ProximaNovaCond"/>
              </a:rPr>
              <a:t>“One of the many historic letters U.S. service members across the world are beginning to receive.”</a:t>
            </a:r>
            <a:endParaRPr lang="en-US" sz="1400" dirty="0"/>
          </a:p>
        </p:txBody>
      </p:sp>
      <p:sp>
        <p:nvSpPr>
          <p:cNvPr id="6" name="Rectangle 5">
            <a:extLst>
              <a:ext uri="{FF2B5EF4-FFF2-40B4-BE49-F238E27FC236}">
                <a16:creationId xmlns:a16="http://schemas.microsoft.com/office/drawing/2014/main" id="{91A9DE82-1AE5-664B-A531-BF5C9C9FEB8A}"/>
              </a:ext>
            </a:extLst>
          </p:cNvPr>
          <p:cNvSpPr/>
          <p:nvPr/>
        </p:nvSpPr>
        <p:spPr>
          <a:xfrm>
            <a:off x="6096000" y="2737261"/>
            <a:ext cx="6096000" cy="4062651"/>
          </a:xfrm>
          <a:prstGeom prst="rect">
            <a:avLst/>
          </a:prstGeom>
        </p:spPr>
        <p:txBody>
          <a:bodyPr>
            <a:spAutoFit/>
          </a:bodyPr>
          <a:lstStyle/>
          <a:p>
            <a:r>
              <a:rPr lang="en-GB" dirty="0">
                <a:solidFill>
                  <a:srgbClr val="222222"/>
                </a:solidFill>
                <a:latin typeface="ElizabethSerif"/>
              </a:rPr>
              <a:t>"For too long, gays and lesbians in the armed forces were barred from receiving such letters, leaving them woefully unaware that the person they once called their soul mate had been cheating on them throughout their deployment," said Clarence Navarro of the Human Rights Campaign, an LGBT advocacy group. "But now all troops, regardless of their sexual orientation, are free to have their entire lives ripped out from underneath them in a single short note."</a:t>
            </a:r>
          </a:p>
          <a:p>
            <a:r>
              <a:rPr lang="en-GB" dirty="0">
                <a:solidFill>
                  <a:srgbClr val="222222"/>
                </a:solidFill>
                <a:latin typeface="ElizabethSerif"/>
              </a:rPr>
              <a:t>"This is a great day for homosexuals," Navarro added. "Even those who now have nothing to return home to.”</a:t>
            </a:r>
          </a:p>
          <a:p>
            <a:endParaRPr lang="en-GB" b="0" i="0" dirty="0">
              <a:solidFill>
                <a:srgbClr val="222222"/>
              </a:solidFill>
              <a:effectLst/>
              <a:latin typeface="ElizabethSerif"/>
            </a:endParaRPr>
          </a:p>
          <a:p>
            <a:r>
              <a:rPr lang="en-GB" dirty="0">
                <a:solidFill>
                  <a:srgbClr val="222222"/>
                </a:solidFill>
                <a:latin typeface="ElizabethSerif"/>
              </a:rPr>
              <a:t>The satirical newspaper, </a:t>
            </a:r>
            <a:r>
              <a:rPr lang="en-GB" i="1" dirty="0">
                <a:solidFill>
                  <a:srgbClr val="222222"/>
                </a:solidFill>
                <a:latin typeface="ElizabethSerif"/>
              </a:rPr>
              <a:t>The Onion</a:t>
            </a:r>
            <a:r>
              <a:rPr lang="en-GB" dirty="0">
                <a:solidFill>
                  <a:srgbClr val="222222"/>
                </a:solidFill>
                <a:latin typeface="ElizabethSerif"/>
              </a:rPr>
              <a:t>, greets the end of DADT.</a:t>
            </a:r>
          </a:p>
          <a:p>
            <a:r>
              <a:rPr lang="en-GB" sz="1200" dirty="0">
                <a:hlinkClick r:id="rId3"/>
              </a:rPr>
              <a:t>https://www.theonion.com/first-ever-gay-dear-john-letters-begin-reaching-u-s-tr-1819572970</a:t>
            </a:r>
            <a:endParaRPr lang="en-GB" sz="1200" dirty="0">
              <a:solidFill>
                <a:srgbClr val="222222"/>
              </a:solidFill>
              <a:latin typeface="ElizabethSerif"/>
            </a:endParaRPr>
          </a:p>
          <a:p>
            <a:endParaRPr lang="en-GB" b="0" i="0" dirty="0">
              <a:solidFill>
                <a:srgbClr val="222222"/>
              </a:solidFill>
              <a:effectLst/>
              <a:latin typeface="ElizabethSerif"/>
            </a:endParaRPr>
          </a:p>
        </p:txBody>
      </p:sp>
      <p:sp>
        <p:nvSpPr>
          <p:cNvPr id="7" name="TextBox 6">
            <a:extLst>
              <a:ext uri="{FF2B5EF4-FFF2-40B4-BE49-F238E27FC236}">
                <a16:creationId xmlns:a16="http://schemas.microsoft.com/office/drawing/2014/main" id="{A073335E-3902-B346-8391-77F5B01A8100}"/>
              </a:ext>
            </a:extLst>
          </p:cNvPr>
          <p:cNvSpPr txBox="1"/>
          <p:nvPr/>
        </p:nvSpPr>
        <p:spPr>
          <a:xfrm>
            <a:off x="6096000" y="1911259"/>
            <a:ext cx="5142755" cy="707886"/>
          </a:xfrm>
          <a:prstGeom prst="rect">
            <a:avLst/>
          </a:prstGeom>
          <a:noFill/>
        </p:spPr>
        <p:txBody>
          <a:bodyPr wrap="none" rtlCol="0">
            <a:spAutoFit/>
          </a:bodyPr>
          <a:lstStyle/>
          <a:p>
            <a:r>
              <a:rPr lang="en-US" sz="2000" b="1" dirty="0"/>
              <a:t>“First-Ever Gay ‘Dear John’ Letters Begin</a:t>
            </a:r>
          </a:p>
          <a:p>
            <a:r>
              <a:rPr lang="en-US" sz="2000" b="1" dirty="0"/>
              <a:t>Reaching U.S. Troops Overseas”</a:t>
            </a:r>
          </a:p>
        </p:txBody>
      </p:sp>
      <p:sp>
        <p:nvSpPr>
          <p:cNvPr id="8" name="TextBox 7">
            <a:extLst>
              <a:ext uri="{FF2B5EF4-FFF2-40B4-BE49-F238E27FC236}">
                <a16:creationId xmlns:a16="http://schemas.microsoft.com/office/drawing/2014/main" id="{9F2F06C7-6D68-F74D-9494-B3FC9A9A8322}"/>
              </a:ext>
            </a:extLst>
          </p:cNvPr>
          <p:cNvSpPr txBox="1"/>
          <p:nvPr/>
        </p:nvSpPr>
        <p:spPr>
          <a:xfrm>
            <a:off x="5204486" y="304437"/>
            <a:ext cx="5648446" cy="923330"/>
          </a:xfrm>
          <a:prstGeom prst="rect">
            <a:avLst/>
          </a:prstGeom>
          <a:noFill/>
        </p:spPr>
        <p:txBody>
          <a:bodyPr wrap="square" rtlCol="0">
            <a:spAutoFit/>
          </a:bodyPr>
          <a:lstStyle/>
          <a:p>
            <a:r>
              <a:rPr lang="en-US" dirty="0"/>
              <a:t>In </a:t>
            </a:r>
            <a:r>
              <a:rPr lang="en-US" dirty="0">
                <a:solidFill>
                  <a:schemeClr val="accent1"/>
                </a:solidFill>
              </a:rPr>
              <a:t>December 2010</a:t>
            </a:r>
            <a:r>
              <a:rPr lang="en-US" dirty="0"/>
              <a:t>, President Obama signed DADT out of existence. Repeal took effect in Sept. 2011.</a:t>
            </a:r>
          </a:p>
        </p:txBody>
      </p:sp>
    </p:spTree>
    <p:extLst>
      <p:ext uri="{BB962C8B-B14F-4D97-AF65-F5344CB8AC3E}">
        <p14:creationId xmlns:p14="http://schemas.microsoft.com/office/powerpoint/2010/main" val="2012697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4C997-175F-D444-8263-33A247478E58}"/>
              </a:ext>
            </a:extLst>
          </p:cNvPr>
          <p:cNvSpPr>
            <a:spLocks noGrp="1"/>
          </p:cNvSpPr>
          <p:nvPr>
            <p:ph type="title"/>
          </p:nvPr>
        </p:nvSpPr>
        <p:spPr/>
        <p:txBody>
          <a:bodyPr/>
          <a:lstStyle/>
          <a:p>
            <a:r>
              <a:rPr lang="en-US" dirty="0"/>
              <a:t>An opening salvo</a:t>
            </a:r>
          </a:p>
        </p:txBody>
      </p:sp>
      <p:sp>
        <p:nvSpPr>
          <p:cNvPr id="3" name="Content Placeholder 2">
            <a:extLst>
              <a:ext uri="{FF2B5EF4-FFF2-40B4-BE49-F238E27FC236}">
                <a16:creationId xmlns:a16="http://schemas.microsoft.com/office/drawing/2014/main" id="{D40287D8-8CA2-D047-A9BF-796F2D87BEA8}"/>
              </a:ext>
            </a:extLst>
          </p:cNvPr>
          <p:cNvSpPr>
            <a:spLocks noGrp="1"/>
          </p:cNvSpPr>
          <p:nvPr>
            <p:ph idx="1"/>
          </p:nvPr>
        </p:nvSpPr>
        <p:spPr>
          <a:xfrm>
            <a:off x="900311" y="2464604"/>
            <a:ext cx="8825659" cy="4005644"/>
          </a:xfrm>
        </p:spPr>
        <p:txBody>
          <a:bodyPr>
            <a:normAutofit/>
          </a:bodyPr>
          <a:lstStyle/>
          <a:p>
            <a:r>
              <a:rPr lang="en-US" sz="2800" dirty="0"/>
              <a:t>“The history of homosexuality in the United States armed forces has been a struggle between two intransigent facts– the </a:t>
            </a:r>
            <a:r>
              <a:rPr lang="en-US" sz="2800" dirty="0">
                <a:solidFill>
                  <a:schemeClr val="accent1"/>
                </a:solidFill>
              </a:rPr>
              <a:t>persistent presence</a:t>
            </a:r>
            <a:r>
              <a:rPr lang="en-US" sz="2800" dirty="0"/>
              <a:t> of gays within the military and the equally </a:t>
            </a:r>
            <a:r>
              <a:rPr lang="en-US" sz="2800" dirty="0">
                <a:solidFill>
                  <a:schemeClr val="accent1"/>
                </a:solidFill>
              </a:rPr>
              <a:t>persistent hostility</a:t>
            </a:r>
            <a:r>
              <a:rPr lang="en-US" sz="2800" dirty="0"/>
              <a:t> toward them.”</a:t>
            </a:r>
          </a:p>
          <a:p>
            <a:endParaRPr lang="en-US" sz="2800" dirty="0"/>
          </a:p>
          <a:p>
            <a:r>
              <a:rPr lang="en-US" sz="2400" dirty="0"/>
              <a:t>Randy Shilts, </a:t>
            </a:r>
            <a:r>
              <a:rPr lang="en-US" sz="2400" i="1" dirty="0"/>
              <a:t>Conduct Unbecoming: Gays and Lesbians in the U.S. Military </a:t>
            </a:r>
            <a:r>
              <a:rPr lang="en-US" sz="2400" dirty="0"/>
              <a:t>(1993), p.3</a:t>
            </a:r>
          </a:p>
        </p:txBody>
      </p:sp>
      <p:pic>
        <p:nvPicPr>
          <p:cNvPr id="4" name="Picture 3">
            <a:extLst>
              <a:ext uri="{FF2B5EF4-FFF2-40B4-BE49-F238E27FC236}">
                <a16:creationId xmlns:a16="http://schemas.microsoft.com/office/drawing/2014/main" id="{1CCD52D7-1D59-BB42-B4AA-EEE34C01759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993532" y="2464604"/>
            <a:ext cx="2019300" cy="3009900"/>
          </a:xfrm>
          <a:prstGeom prst="rect">
            <a:avLst/>
          </a:prstGeom>
        </p:spPr>
      </p:pic>
    </p:spTree>
    <p:extLst>
      <p:ext uri="{BB962C8B-B14F-4D97-AF65-F5344CB8AC3E}">
        <p14:creationId xmlns:p14="http://schemas.microsoft.com/office/powerpoint/2010/main" val="10416680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6E98CE6-F422-434A-A469-FA9A430BA740}"/>
              </a:ext>
            </a:extLst>
          </p:cNvPr>
          <p:cNvSpPr>
            <a:spLocks noGrp="1"/>
          </p:cNvSpPr>
          <p:nvPr>
            <p:ph type="title"/>
          </p:nvPr>
        </p:nvSpPr>
        <p:spPr/>
        <p:txBody>
          <a:bodyPr/>
          <a:lstStyle/>
          <a:p>
            <a:r>
              <a:rPr lang="en-US" dirty="0"/>
              <a:t>The queer military?</a:t>
            </a:r>
          </a:p>
        </p:txBody>
      </p:sp>
      <p:sp>
        <p:nvSpPr>
          <p:cNvPr id="5" name="Text Placeholder 4">
            <a:extLst>
              <a:ext uri="{FF2B5EF4-FFF2-40B4-BE49-F238E27FC236}">
                <a16:creationId xmlns:a16="http://schemas.microsoft.com/office/drawing/2014/main" id="{6EE7EBAB-0422-9144-89B3-048821B05001}"/>
              </a:ext>
            </a:extLst>
          </p:cNvPr>
          <p:cNvSpPr>
            <a:spLocks noGrp="1"/>
          </p:cNvSpPr>
          <p:nvPr>
            <p:ph type="body"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6895559" y="0"/>
            <a:ext cx="5296441" cy="6858000"/>
          </a:xfrm>
          <a:prstGeom prst="rect">
            <a:avLst/>
          </a:prstGeom>
        </p:spPr>
      </p:pic>
    </p:spTree>
    <p:extLst>
      <p:ext uri="{BB962C8B-B14F-4D97-AF65-F5344CB8AC3E}">
        <p14:creationId xmlns:p14="http://schemas.microsoft.com/office/powerpoint/2010/main" val="33444673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F99705-3E77-0642-BF8C-D40A907C391D}"/>
              </a:ext>
            </a:extLst>
          </p:cNvPr>
          <p:cNvSpPr>
            <a:spLocks noGrp="1"/>
          </p:cNvSpPr>
          <p:nvPr>
            <p:ph type="title"/>
          </p:nvPr>
        </p:nvSpPr>
        <p:spPr>
          <a:xfrm>
            <a:off x="1154954" y="973668"/>
            <a:ext cx="9481515" cy="706964"/>
          </a:xfrm>
        </p:spPr>
        <p:txBody>
          <a:bodyPr/>
          <a:lstStyle/>
          <a:p>
            <a:r>
              <a:rPr lang="en-US" dirty="0">
                <a:solidFill>
                  <a:schemeClr val="accent1"/>
                </a:solidFill>
              </a:rPr>
              <a:t>Belkin on the queerness of military masculinity</a:t>
            </a:r>
          </a:p>
        </p:txBody>
      </p:sp>
      <p:sp>
        <p:nvSpPr>
          <p:cNvPr id="3" name="Content Placeholder 2"/>
          <p:cNvSpPr>
            <a:spLocks noGrp="1"/>
          </p:cNvSpPr>
          <p:nvPr>
            <p:ph idx="1"/>
          </p:nvPr>
        </p:nvSpPr>
        <p:spPr>
          <a:xfrm>
            <a:off x="501806" y="2603500"/>
            <a:ext cx="8474926" cy="3975720"/>
          </a:xfrm>
        </p:spPr>
        <p:txBody>
          <a:bodyPr>
            <a:normAutofit/>
          </a:bodyPr>
          <a:lstStyle/>
          <a:p>
            <a:r>
              <a:rPr lang="en-US" dirty="0"/>
              <a:t>“the production of masculine warriors has required those who embody masculinity to </a:t>
            </a:r>
            <a:r>
              <a:rPr lang="en-US" dirty="0">
                <a:solidFill>
                  <a:schemeClr val="accent1"/>
                </a:solidFill>
              </a:rPr>
              <a:t>enter into intimate relationships with femininity, queerness and other </a:t>
            </a:r>
            <a:r>
              <a:rPr lang="en-US" dirty="0" err="1">
                <a:solidFill>
                  <a:schemeClr val="accent1"/>
                </a:solidFill>
              </a:rPr>
              <a:t>unmasculine</a:t>
            </a:r>
            <a:r>
              <a:rPr lang="en-US" dirty="0">
                <a:solidFill>
                  <a:schemeClr val="accent1"/>
                </a:solidFill>
              </a:rPr>
              <a:t> foils</a:t>
            </a:r>
            <a:r>
              <a:rPr lang="en-US" dirty="0"/>
              <a:t>, not just to disavow them. The military has motivated service members to fight by forcing them to embody traits and identifications that have been framed as binary oppositions– masculine/feminine, strong/weak, dominant/subordinate, victor/victim, civilized/barbaric, clean/dirty, straight/queer, legible/illegible, stoic/emotional– and to deny those embodiments at the same time. As such, troops have found themselves entrapped in </a:t>
            </a:r>
            <a:r>
              <a:rPr lang="en-US" dirty="0">
                <a:solidFill>
                  <a:schemeClr val="accent1"/>
                </a:solidFill>
              </a:rPr>
              <a:t>dense webs of double binds </a:t>
            </a:r>
            <a:r>
              <a:rPr lang="en-US" dirty="0"/>
              <a:t>that confuse them and sustain a penchant for </a:t>
            </a:r>
            <a:r>
              <a:rPr lang="en-US" dirty="0">
                <a:solidFill>
                  <a:schemeClr val="accent1"/>
                </a:solidFill>
              </a:rPr>
              <a:t>obedience and conformity</a:t>
            </a:r>
            <a:r>
              <a:rPr lang="en-US" dirty="0"/>
              <a:t>.”</a:t>
            </a:r>
          </a:p>
          <a:p>
            <a:r>
              <a:rPr lang="en-US" dirty="0"/>
              <a:t>Aaron Belkin, </a:t>
            </a:r>
            <a:r>
              <a:rPr lang="en-US" i="1" dirty="0"/>
              <a:t>Bring Me Men: Military Masculinity and the Benign Façade of American Empire, 1898-2001 </a:t>
            </a:r>
            <a:r>
              <a:rPr lang="en-US" dirty="0"/>
              <a:t>(Columbia University Press, 2012), p.4</a:t>
            </a:r>
          </a:p>
        </p:txBody>
      </p:sp>
    </p:spTree>
    <p:extLst>
      <p:ext uri="{BB962C8B-B14F-4D97-AF65-F5344CB8AC3E}">
        <p14:creationId xmlns:p14="http://schemas.microsoft.com/office/powerpoint/2010/main" val="16035579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728BF-7188-A046-8B98-12B8D8AE0E8F}"/>
              </a:ext>
            </a:extLst>
          </p:cNvPr>
          <p:cNvSpPr>
            <a:spLocks noGrp="1"/>
          </p:cNvSpPr>
          <p:nvPr>
            <p:ph type="title" idx="4294967295"/>
          </p:nvPr>
        </p:nvSpPr>
        <p:spPr>
          <a:xfrm>
            <a:off x="517331" y="125645"/>
            <a:ext cx="8761413" cy="708025"/>
          </a:xfrm>
        </p:spPr>
        <p:txBody>
          <a:bodyPr/>
          <a:lstStyle/>
          <a:p>
            <a:r>
              <a:rPr lang="en-US" b="1" dirty="0">
                <a:solidFill>
                  <a:schemeClr val="accent1"/>
                </a:solidFill>
              </a:rPr>
              <a:t>Perverse consequences of prejudice</a:t>
            </a:r>
          </a:p>
        </p:txBody>
      </p:sp>
      <p:sp>
        <p:nvSpPr>
          <p:cNvPr id="3" name="Content Placeholder 2">
            <a:extLst>
              <a:ext uri="{FF2B5EF4-FFF2-40B4-BE49-F238E27FC236}">
                <a16:creationId xmlns:a16="http://schemas.microsoft.com/office/drawing/2014/main" id="{2844D36D-8A0F-0047-8412-47FBFCEC82DA}"/>
              </a:ext>
            </a:extLst>
          </p:cNvPr>
          <p:cNvSpPr>
            <a:spLocks noGrp="1"/>
          </p:cNvSpPr>
          <p:nvPr>
            <p:ph idx="4294967295"/>
          </p:nvPr>
        </p:nvSpPr>
        <p:spPr>
          <a:xfrm>
            <a:off x="189571" y="932657"/>
            <a:ext cx="6175917" cy="5802680"/>
          </a:xfrm>
        </p:spPr>
        <p:txBody>
          <a:bodyPr>
            <a:normAutofit fontScale="92500" lnSpcReduction="10000"/>
          </a:bodyPr>
          <a:lstStyle/>
          <a:p>
            <a:r>
              <a:rPr lang="en-US" dirty="0"/>
              <a:t>The military loses many expensively trained and highly skilled personnel (est. 114,000 since WWII)</a:t>
            </a:r>
          </a:p>
          <a:p>
            <a:r>
              <a:rPr lang="en-US" dirty="0"/>
              <a:t>An institution whose ethos announces its commitment to high ethical standards– </a:t>
            </a:r>
            <a:r>
              <a:rPr lang="en-US" dirty="0" err="1"/>
              <a:t>honour</a:t>
            </a:r>
            <a:r>
              <a:rPr lang="en-US" dirty="0"/>
              <a:t>, fidelity, truth-- becomes a place in which secrets, lies and subterfuge are the order of the day</a:t>
            </a:r>
          </a:p>
          <a:p>
            <a:r>
              <a:rPr lang="en-US" dirty="0"/>
              <a:t>Straight men pose as gay to try to evade military service, esp. during Vietnam (the “</a:t>
            </a:r>
            <a:r>
              <a:rPr lang="en-US" dirty="0" err="1"/>
              <a:t>hoaxosexual</a:t>
            </a:r>
            <a:r>
              <a:rPr lang="en-US" dirty="0"/>
              <a:t>”)</a:t>
            </a:r>
          </a:p>
          <a:p>
            <a:r>
              <a:rPr lang="en-US" dirty="0"/>
              <a:t>Gay and lesbian personnel masquerade as straight to avoid being outed/discharged:</a:t>
            </a:r>
          </a:p>
          <a:p>
            <a:r>
              <a:rPr lang="en-US" dirty="0">
                <a:hlinkClick r:id="rId2"/>
              </a:rPr>
              <a:t>https://www.motherjones.com/politics/2010/08/lesbian-cadet-miller-west-point-velvet-park-katie-dadt-army/</a:t>
            </a:r>
            <a:endParaRPr lang="en-US" dirty="0"/>
          </a:p>
          <a:p>
            <a:r>
              <a:rPr lang="en-US" dirty="0"/>
              <a:t>But military exclusionary policies and prejudicial practices also help consolidate LGB identities</a:t>
            </a:r>
          </a:p>
          <a:p>
            <a:r>
              <a:rPr lang="en-US" dirty="0"/>
              <a:t>Gay and lesbian subcultures within the military</a:t>
            </a:r>
          </a:p>
          <a:p>
            <a:r>
              <a:rPr lang="en-US" dirty="0"/>
              <a:t>Several of the oldest gay </a:t>
            </a:r>
            <a:r>
              <a:rPr lang="en-US" dirty="0" err="1"/>
              <a:t>neighbourhoods</a:t>
            </a:r>
            <a:r>
              <a:rPr lang="en-US" dirty="0"/>
              <a:t> and gay-friendly cities in the US owe their origins to discharged service personnel: San Francisco, Providence, New York, Seattle</a:t>
            </a:r>
          </a:p>
          <a:p>
            <a:endParaRPr lang="en-US" dirty="0"/>
          </a:p>
        </p:txBody>
      </p:sp>
      <p:pic>
        <p:nvPicPr>
          <p:cNvPr id="1026" name="Picture 2" descr="mage result for castro district, san francisc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65488" y="1083063"/>
            <a:ext cx="5826512" cy="436988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657278" y="5631366"/>
            <a:ext cx="3475631" cy="369332"/>
          </a:xfrm>
          <a:prstGeom prst="rect">
            <a:avLst/>
          </a:prstGeom>
          <a:noFill/>
        </p:spPr>
        <p:txBody>
          <a:bodyPr wrap="none" rtlCol="0">
            <a:spAutoFit/>
          </a:bodyPr>
          <a:lstStyle/>
          <a:p>
            <a:r>
              <a:rPr lang="en-US" dirty="0"/>
              <a:t>San Francisco’s Castro district</a:t>
            </a:r>
          </a:p>
        </p:txBody>
      </p:sp>
    </p:spTree>
    <p:extLst>
      <p:ext uri="{BB962C8B-B14F-4D97-AF65-F5344CB8AC3E}">
        <p14:creationId xmlns:p14="http://schemas.microsoft.com/office/powerpoint/2010/main" val="4574881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0F146-6878-4344-960D-5A0E4FCCB696}"/>
              </a:ext>
            </a:extLst>
          </p:cNvPr>
          <p:cNvSpPr>
            <a:spLocks noGrp="1"/>
          </p:cNvSpPr>
          <p:nvPr>
            <p:ph type="title" idx="4294967295"/>
          </p:nvPr>
        </p:nvSpPr>
        <p:spPr>
          <a:xfrm>
            <a:off x="429567" y="463504"/>
            <a:ext cx="8761413" cy="708025"/>
          </a:xfrm>
        </p:spPr>
        <p:txBody>
          <a:bodyPr/>
          <a:lstStyle/>
          <a:p>
            <a:r>
              <a:rPr lang="en-US" b="1" dirty="0">
                <a:solidFill>
                  <a:schemeClr val="accent1"/>
                </a:solidFill>
              </a:rPr>
              <a:t>Gay veteran activist </a:t>
            </a:r>
            <a:br>
              <a:rPr lang="en-US" b="1" dirty="0">
                <a:solidFill>
                  <a:schemeClr val="accent1"/>
                </a:solidFill>
              </a:rPr>
            </a:br>
            <a:r>
              <a:rPr lang="en-US" b="1" dirty="0">
                <a:solidFill>
                  <a:schemeClr val="accent1"/>
                </a:solidFill>
              </a:rPr>
              <a:t>networks</a:t>
            </a:r>
          </a:p>
        </p:txBody>
      </p:sp>
      <p:pic>
        <p:nvPicPr>
          <p:cNvPr id="4" name="Content Placeholder 3"/>
          <p:cNvPicPr>
            <a:picLocks noGrp="1" noChangeAspect="1"/>
          </p:cNvPicPr>
          <p:nvPr>
            <p:ph idx="4294967295"/>
          </p:nvPr>
        </p:nvPicPr>
        <p:blipFill>
          <a:blip r:embed="rId2"/>
          <a:stretch>
            <a:fillRect/>
          </a:stretch>
        </p:blipFill>
        <p:spPr>
          <a:xfrm>
            <a:off x="6475568" y="0"/>
            <a:ext cx="5716432" cy="3790990"/>
          </a:xfrm>
          <a:prstGeom prst="rect">
            <a:avLst/>
          </a:prstGeom>
        </p:spPr>
      </p:pic>
      <p:sp>
        <p:nvSpPr>
          <p:cNvPr id="5" name="Rectangle 4"/>
          <p:cNvSpPr/>
          <p:nvPr/>
        </p:nvSpPr>
        <p:spPr>
          <a:xfrm>
            <a:off x="6475568" y="3890189"/>
            <a:ext cx="6096000" cy="1200329"/>
          </a:xfrm>
          <a:prstGeom prst="rect">
            <a:avLst/>
          </a:prstGeom>
        </p:spPr>
        <p:txBody>
          <a:bodyPr>
            <a:spAutoFit/>
          </a:bodyPr>
          <a:lstStyle/>
          <a:p>
            <a:pPr fontAlgn="base"/>
            <a:r>
              <a:rPr lang="en-US" dirty="0">
                <a:solidFill>
                  <a:srgbClr val="767676"/>
                </a:solidFill>
              </a:rPr>
              <a:t>At a 1993 demonstration in New York, gay rights advocates voiced their opposition to the military policy that became "don't ask, don't tell."</a:t>
            </a:r>
          </a:p>
          <a:p>
            <a:r>
              <a:rPr lang="en-US" i="1" dirty="0">
                <a:solidFill>
                  <a:srgbClr val="767676"/>
                </a:solidFill>
              </a:rPr>
              <a:t>Porter Gifford/Getty Images</a:t>
            </a:r>
            <a:endParaRPr lang="en-US" dirty="0"/>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635" y="1667772"/>
            <a:ext cx="6138482" cy="3222703"/>
          </a:xfrm>
          <a:prstGeom prst="rect">
            <a:avLst/>
          </a:prstGeom>
        </p:spPr>
      </p:pic>
      <p:sp>
        <p:nvSpPr>
          <p:cNvPr id="7" name="Rectangle 6"/>
          <p:cNvSpPr/>
          <p:nvPr/>
        </p:nvSpPr>
        <p:spPr>
          <a:xfrm>
            <a:off x="160876" y="4995283"/>
            <a:ext cx="6096000" cy="2031325"/>
          </a:xfrm>
          <a:prstGeom prst="rect">
            <a:avLst/>
          </a:prstGeom>
        </p:spPr>
        <p:txBody>
          <a:bodyPr>
            <a:spAutoFit/>
          </a:bodyPr>
          <a:lstStyle/>
          <a:p>
            <a:r>
              <a:rPr lang="en-US" b="1" dirty="0">
                <a:solidFill>
                  <a:srgbClr val="101010"/>
                </a:solidFill>
              </a:rPr>
              <a:t>BOSTON -- </a:t>
            </a:r>
            <a:r>
              <a:rPr lang="en-US" dirty="0">
                <a:solidFill>
                  <a:srgbClr val="101010"/>
                </a:solidFill>
              </a:rPr>
              <a:t>Organizers of the St. Patrick’s Day parade in South Boston have decided to allow a gay veterans group to march in this year’s parade, </a:t>
            </a:r>
            <a:r>
              <a:rPr lang="en-US" u="sng" dirty="0">
                <a:solidFill>
                  <a:srgbClr val="101010"/>
                </a:solidFill>
                <a:hlinkClick r:id="rId4"/>
              </a:rPr>
              <a:t>reports CBS Boston</a:t>
            </a:r>
            <a:r>
              <a:rPr lang="en-US" dirty="0">
                <a:solidFill>
                  <a:srgbClr val="101010"/>
                </a:solidFill>
              </a:rPr>
              <a:t>. March 11, 2017.</a:t>
            </a:r>
          </a:p>
          <a:p>
            <a:endParaRPr lang="en-US" dirty="0">
              <a:solidFill>
                <a:srgbClr val="101010"/>
              </a:solidFill>
            </a:endParaRPr>
          </a:p>
          <a:p>
            <a:r>
              <a:rPr lang="en-US" b="1" dirty="0">
                <a:solidFill>
                  <a:srgbClr val="101010"/>
                </a:solidFill>
              </a:rPr>
              <a:t>The Palm Center</a:t>
            </a:r>
            <a:r>
              <a:rPr lang="en-US" dirty="0">
                <a:solidFill>
                  <a:srgbClr val="101010"/>
                </a:solidFill>
              </a:rPr>
              <a:t>: </a:t>
            </a:r>
            <a:r>
              <a:rPr lang="en-US" dirty="0">
                <a:hlinkClick r:id="rId5"/>
              </a:rPr>
              <a:t>https://www.palmcenter.org/</a:t>
            </a:r>
            <a:endParaRPr lang="en-US" dirty="0"/>
          </a:p>
          <a:p>
            <a:endParaRPr lang="en-US" dirty="0"/>
          </a:p>
        </p:txBody>
      </p:sp>
      <p:sp>
        <p:nvSpPr>
          <p:cNvPr id="8" name="TextBox 7"/>
          <p:cNvSpPr txBox="1"/>
          <p:nvPr/>
        </p:nvSpPr>
        <p:spPr>
          <a:xfrm>
            <a:off x="6646127" y="5586761"/>
            <a:ext cx="3058851" cy="923330"/>
          </a:xfrm>
          <a:prstGeom prst="rect">
            <a:avLst/>
          </a:prstGeom>
          <a:noFill/>
        </p:spPr>
        <p:txBody>
          <a:bodyPr wrap="none" rtlCol="0">
            <a:spAutoFit/>
          </a:bodyPr>
          <a:lstStyle/>
          <a:p>
            <a:r>
              <a:rPr lang="en-US" b="1" dirty="0"/>
              <a:t>Human Rights Campaign</a:t>
            </a:r>
            <a:r>
              <a:rPr lang="en-US" dirty="0"/>
              <a:t>:</a:t>
            </a:r>
          </a:p>
          <a:p>
            <a:r>
              <a:rPr lang="en-US" dirty="0">
                <a:hlinkClick r:id="rId6"/>
              </a:rPr>
              <a:t>https://www.hrc.org/</a:t>
            </a:r>
            <a:endParaRPr lang="en-US" dirty="0"/>
          </a:p>
          <a:p>
            <a:endParaRPr lang="en-US" dirty="0"/>
          </a:p>
        </p:txBody>
      </p:sp>
    </p:spTree>
    <p:extLst>
      <p:ext uri="{BB962C8B-B14F-4D97-AF65-F5344CB8AC3E}">
        <p14:creationId xmlns:p14="http://schemas.microsoft.com/office/powerpoint/2010/main" val="21617753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23746" y="293726"/>
            <a:ext cx="10520363" cy="706438"/>
          </a:xfrm>
        </p:spPr>
        <p:txBody>
          <a:bodyPr/>
          <a:lstStyle/>
          <a:p>
            <a:r>
              <a:rPr lang="en-US" b="1" dirty="0">
                <a:solidFill>
                  <a:schemeClr val="accent1"/>
                </a:solidFill>
              </a:rPr>
              <a:t>From homophobia to “homonormativity”?</a:t>
            </a:r>
          </a:p>
        </p:txBody>
      </p:sp>
      <p:sp>
        <p:nvSpPr>
          <p:cNvPr id="4" name="Rectangle 3"/>
          <p:cNvSpPr/>
          <p:nvPr/>
        </p:nvSpPr>
        <p:spPr>
          <a:xfrm>
            <a:off x="7411844" y="1599960"/>
            <a:ext cx="4304371" cy="2585323"/>
          </a:xfrm>
          <a:prstGeom prst="rect">
            <a:avLst/>
          </a:prstGeom>
        </p:spPr>
        <p:txBody>
          <a:bodyPr wrap="square">
            <a:spAutoFit/>
          </a:bodyPr>
          <a:lstStyle/>
          <a:p>
            <a:r>
              <a:rPr lang="en-US" dirty="0">
                <a:solidFill>
                  <a:srgbClr val="444444"/>
                </a:solidFill>
              </a:rPr>
              <a:t>WASHINGTON — Pentagon officials announced Wednesday that the </a:t>
            </a:r>
            <a:r>
              <a:rPr lang="en-US" u="sng" dirty="0">
                <a:solidFill>
                  <a:srgbClr val="023259"/>
                </a:solidFill>
                <a:hlinkClick r:id="rId2"/>
              </a:rPr>
              <a:t>DOD will provide marriage benefits to same-sex couples</a:t>
            </a:r>
            <a:r>
              <a:rPr lang="en-US" dirty="0">
                <a:solidFill>
                  <a:srgbClr val="444444"/>
                </a:solidFill>
              </a:rPr>
              <a:t> for the first time, giving gay spouses access to health care, housing allowances and family separation pay. </a:t>
            </a:r>
          </a:p>
          <a:p>
            <a:endParaRPr lang="en-US" dirty="0">
              <a:solidFill>
                <a:srgbClr val="444444"/>
              </a:solidFill>
            </a:endParaRPr>
          </a:p>
          <a:p>
            <a:r>
              <a:rPr lang="en-US" dirty="0">
                <a:solidFill>
                  <a:srgbClr val="444444"/>
                </a:solidFill>
              </a:rPr>
              <a:t>Aug. 14, 2013</a:t>
            </a:r>
            <a:endParaRPr lang="en-US" dirty="0"/>
          </a:p>
        </p:txBody>
      </p:sp>
      <p:pic>
        <p:nvPicPr>
          <p:cNvPr id="5" name="Picture 4"/>
          <p:cNvPicPr>
            <a:picLocks noChangeAspect="1"/>
          </p:cNvPicPr>
          <p:nvPr/>
        </p:nvPicPr>
        <p:blipFill>
          <a:blip r:embed="rId3"/>
          <a:stretch>
            <a:fillRect/>
          </a:stretch>
        </p:blipFill>
        <p:spPr>
          <a:xfrm>
            <a:off x="334537" y="1416204"/>
            <a:ext cx="6954643" cy="4984161"/>
          </a:xfrm>
          <a:prstGeom prst="rect">
            <a:avLst/>
          </a:prstGeom>
        </p:spPr>
      </p:pic>
      <p:sp>
        <p:nvSpPr>
          <p:cNvPr id="6" name="Rectangle 5"/>
          <p:cNvSpPr/>
          <p:nvPr/>
        </p:nvSpPr>
        <p:spPr>
          <a:xfrm>
            <a:off x="7411844" y="5037764"/>
            <a:ext cx="4683512" cy="1384995"/>
          </a:xfrm>
          <a:prstGeom prst="rect">
            <a:avLst/>
          </a:prstGeom>
        </p:spPr>
        <p:txBody>
          <a:bodyPr wrap="square">
            <a:spAutoFit/>
          </a:bodyPr>
          <a:lstStyle/>
          <a:p>
            <a:r>
              <a:rPr lang="en-US" sz="1400" dirty="0">
                <a:solidFill>
                  <a:srgbClr val="777777"/>
                </a:solidFill>
              </a:rPr>
              <a:t>Army Sgt. Michael </a:t>
            </a:r>
            <a:r>
              <a:rPr lang="en-US" sz="1400" dirty="0" err="1">
                <a:solidFill>
                  <a:srgbClr val="777777"/>
                </a:solidFill>
              </a:rPr>
              <a:t>Potoczniak</a:t>
            </a:r>
            <a:r>
              <a:rPr lang="en-US" sz="1400" dirty="0">
                <a:solidFill>
                  <a:srgbClr val="777777"/>
                </a:solidFill>
              </a:rPr>
              <a:t> and his partner, Todd Saunders, left, and Cynthia </a:t>
            </a:r>
            <a:r>
              <a:rPr lang="en-US" sz="1400" dirty="0" err="1">
                <a:solidFill>
                  <a:srgbClr val="777777"/>
                </a:solidFill>
              </a:rPr>
              <a:t>Wides</a:t>
            </a:r>
            <a:r>
              <a:rPr lang="en-US" sz="1400" dirty="0">
                <a:solidFill>
                  <a:srgbClr val="777777"/>
                </a:solidFill>
              </a:rPr>
              <a:t>, left, and Elizabeth Carey go through the process of getting married at City Hall in San Francisco, California, June 29, 2013.</a:t>
            </a:r>
          </a:p>
          <a:p>
            <a:r>
              <a:rPr lang="en-US" sz="1400" dirty="0">
                <a:solidFill>
                  <a:srgbClr val="777777"/>
                </a:solidFill>
              </a:rPr>
              <a:t>WALLY SKALIJ/LOS ANGELES TIMES</a:t>
            </a:r>
            <a:endParaRPr lang="en-US" sz="1400" b="0" i="0" dirty="0">
              <a:solidFill>
                <a:srgbClr val="777777"/>
              </a:solidFill>
              <a:effectLst/>
            </a:endParaRPr>
          </a:p>
        </p:txBody>
      </p:sp>
      <p:sp>
        <p:nvSpPr>
          <p:cNvPr id="7" name="Rectangle 6"/>
          <p:cNvSpPr/>
          <p:nvPr/>
        </p:nvSpPr>
        <p:spPr>
          <a:xfrm>
            <a:off x="234176" y="6422759"/>
            <a:ext cx="11630722" cy="646331"/>
          </a:xfrm>
          <a:prstGeom prst="rect">
            <a:avLst/>
          </a:prstGeom>
        </p:spPr>
        <p:txBody>
          <a:bodyPr wrap="square">
            <a:spAutoFit/>
          </a:bodyPr>
          <a:lstStyle/>
          <a:p>
            <a:r>
              <a:rPr lang="en-US" dirty="0">
                <a:hlinkClick r:id="rId4"/>
              </a:rPr>
              <a:t>https://www.stripes.com/news/us/dod-announces-full-benefits-to-married-same-sex-couples-1.235284</a:t>
            </a:r>
            <a:endParaRPr lang="en-US" dirty="0"/>
          </a:p>
          <a:p>
            <a:endParaRPr lang="en-US" dirty="0"/>
          </a:p>
        </p:txBody>
      </p:sp>
    </p:spTree>
    <p:extLst>
      <p:ext uri="{BB962C8B-B14F-4D97-AF65-F5344CB8AC3E}">
        <p14:creationId xmlns:p14="http://schemas.microsoft.com/office/powerpoint/2010/main" val="827472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DB8DB-E76A-D142-938E-E1AB2E865C5E}"/>
              </a:ext>
            </a:extLst>
          </p:cNvPr>
          <p:cNvSpPr>
            <a:spLocks noGrp="1"/>
          </p:cNvSpPr>
          <p:nvPr>
            <p:ph type="title"/>
          </p:nvPr>
        </p:nvSpPr>
        <p:spPr/>
        <p:txBody>
          <a:bodyPr/>
          <a:lstStyle/>
          <a:p>
            <a:r>
              <a:rPr lang="en-US" dirty="0"/>
              <a:t>Lecture overview</a:t>
            </a:r>
          </a:p>
        </p:txBody>
      </p:sp>
      <p:sp>
        <p:nvSpPr>
          <p:cNvPr id="3" name="Content Placeholder 2">
            <a:extLst>
              <a:ext uri="{FF2B5EF4-FFF2-40B4-BE49-F238E27FC236}">
                <a16:creationId xmlns:a16="http://schemas.microsoft.com/office/drawing/2014/main" id="{DF0F68B2-91BD-5A42-84AA-27D045D59DF5}"/>
              </a:ext>
            </a:extLst>
          </p:cNvPr>
          <p:cNvSpPr>
            <a:spLocks noGrp="1"/>
          </p:cNvSpPr>
          <p:nvPr>
            <p:ph idx="1"/>
          </p:nvPr>
        </p:nvSpPr>
        <p:spPr>
          <a:xfrm>
            <a:off x="958185" y="2395155"/>
            <a:ext cx="10222960" cy="4167690"/>
          </a:xfrm>
        </p:spPr>
        <p:txBody>
          <a:bodyPr>
            <a:normAutofit/>
          </a:bodyPr>
          <a:lstStyle/>
          <a:p>
            <a:r>
              <a:rPr lang="en-US" sz="2000" dirty="0"/>
              <a:t>Part I: </a:t>
            </a:r>
            <a:r>
              <a:rPr lang="en-US" sz="2000" b="1" dirty="0">
                <a:solidFill>
                  <a:schemeClr val="accent1"/>
                </a:solidFill>
              </a:rPr>
              <a:t>Exclusion</a:t>
            </a:r>
            <a:r>
              <a:rPr lang="en-US" sz="2000" dirty="0"/>
              <a:t>-– from WWII to the 1990s</a:t>
            </a:r>
          </a:p>
          <a:p>
            <a:r>
              <a:rPr lang="en-US" sz="2000" dirty="0"/>
              <a:t>Part II: </a:t>
            </a:r>
            <a:r>
              <a:rPr lang="en-US" sz="2000" b="1" dirty="0">
                <a:solidFill>
                  <a:schemeClr val="accent1"/>
                </a:solidFill>
              </a:rPr>
              <a:t>DADT</a:t>
            </a:r>
            <a:r>
              <a:rPr lang="en-US" sz="2000" dirty="0"/>
              <a:t>: from introduction to revocation (1993-2010)</a:t>
            </a:r>
          </a:p>
          <a:p>
            <a:r>
              <a:rPr lang="en-US" sz="2000" dirty="0"/>
              <a:t>Part III: </a:t>
            </a:r>
            <a:r>
              <a:rPr lang="en-US" sz="2000" b="1" dirty="0">
                <a:solidFill>
                  <a:schemeClr val="accent1"/>
                </a:solidFill>
              </a:rPr>
              <a:t>Queerness</a:t>
            </a:r>
            <a:r>
              <a:rPr lang="en-US" sz="2000" dirty="0"/>
              <a:t> in/and the military</a:t>
            </a:r>
          </a:p>
          <a:p>
            <a:r>
              <a:rPr lang="en-US" sz="2000" b="1" dirty="0"/>
              <a:t>Issues:</a:t>
            </a:r>
          </a:p>
          <a:p>
            <a:r>
              <a:rPr lang="en-US" sz="2000" dirty="0"/>
              <a:t>Shifting understandings and definitions of sexuality– is it certain sex acts or certain sexual identities that are deemed problematic?</a:t>
            </a:r>
          </a:p>
          <a:p>
            <a:r>
              <a:rPr lang="en-US" sz="2000" dirty="0"/>
              <a:t>Justifications for excluding gays and lesbians– and their evolution</a:t>
            </a:r>
          </a:p>
          <a:p>
            <a:r>
              <a:rPr lang="en-US" sz="2000" dirty="0"/>
              <a:t>Resistance, challenges, and change</a:t>
            </a:r>
          </a:p>
          <a:p>
            <a:r>
              <a:rPr lang="en-US" sz="2000" dirty="0"/>
              <a:t>Homophobia/</a:t>
            </a:r>
            <a:r>
              <a:rPr lang="en-US" sz="2000" dirty="0" err="1"/>
              <a:t>homosociality</a:t>
            </a:r>
            <a:r>
              <a:rPr lang="en-US" sz="2000" dirty="0"/>
              <a:t>/homosexuality/”homonormativity”</a:t>
            </a:r>
          </a:p>
          <a:p>
            <a:endParaRPr lang="en-US" dirty="0"/>
          </a:p>
          <a:p>
            <a:endParaRPr lang="en-US" dirty="0"/>
          </a:p>
        </p:txBody>
      </p:sp>
    </p:spTree>
    <p:extLst>
      <p:ext uri="{BB962C8B-B14F-4D97-AF65-F5344CB8AC3E}">
        <p14:creationId xmlns:p14="http://schemas.microsoft.com/office/powerpoint/2010/main" val="4041171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98D0323-873C-8146-A744-5FBE29A46A28}"/>
              </a:ext>
            </a:extLst>
          </p:cNvPr>
          <p:cNvSpPr>
            <a:spLocks noGrp="1"/>
          </p:cNvSpPr>
          <p:nvPr>
            <p:ph type="title"/>
          </p:nvPr>
        </p:nvSpPr>
        <p:spPr/>
        <p:txBody>
          <a:bodyPr/>
          <a:lstStyle/>
          <a:p>
            <a:r>
              <a:rPr lang="en-US" dirty="0"/>
              <a:t>EXCLUSION</a:t>
            </a:r>
          </a:p>
        </p:txBody>
      </p:sp>
      <p:sp>
        <p:nvSpPr>
          <p:cNvPr id="5" name="Text Placeholder 4">
            <a:extLst>
              <a:ext uri="{FF2B5EF4-FFF2-40B4-BE49-F238E27FC236}">
                <a16:creationId xmlns:a16="http://schemas.microsoft.com/office/drawing/2014/main" id="{72C4BD98-2BF5-0C45-B581-CB896CA86404}"/>
              </a:ext>
            </a:extLst>
          </p:cNvPr>
          <p:cNvSpPr>
            <a:spLocks noGrp="1"/>
          </p:cNvSpPr>
          <p:nvPr>
            <p:ph type="body" idx="1"/>
          </p:nvPr>
        </p:nvSpPr>
        <p:spPr>
          <a:xfrm>
            <a:off x="6895559" y="2677644"/>
            <a:ext cx="4250861" cy="2283824"/>
          </a:xfrm>
        </p:spPr>
        <p:txBody>
          <a:bodyPr>
            <a:noAutofit/>
          </a:bodyPr>
          <a:lstStyle/>
          <a:p>
            <a:r>
              <a:rPr lang="en-US" sz="3200" dirty="0"/>
              <a:t>Inventing and stigmatizing “the Homosexual”</a:t>
            </a:r>
          </a:p>
          <a:p>
            <a:r>
              <a:rPr lang="en-US" sz="3200" dirty="0"/>
              <a:t>1940-1990</a:t>
            </a:r>
          </a:p>
        </p:txBody>
      </p:sp>
    </p:spTree>
    <p:extLst>
      <p:ext uri="{BB962C8B-B14F-4D97-AF65-F5344CB8AC3E}">
        <p14:creationId xmlns:p14="http://schemas.microsoft.com/office/powerpoint/2010/main" val="8029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83F3B21-0753-0347-91D7-3D823A6D62DD}"/>
              </a:ext>
            </a:extLst>
          </p:cNvPr>
          <p:cNvSpPr>
            <a:spLocks noGrp="1"/>
          </p:cNvSpPr>
          <p:nvPr>
            <p:ph type="title" idx="4294967295"/>
          </p:nvPr>
        </p:nvSpPr>
        <p:spPr>
          <a:xfrm>
            <a:off x="370390" y="209209"/>
            <a:ext cx="8761413" cy="708025"/>
          </a:xfrm>
        </p:spPr>
        <p:txBody>
          <a:bodyPr/>
          <a:lstStyle/>
          <a:p>
            <a:r>
              <a:rPr lang="en-US" sz="3200" b="1" dirty="0">
                <a:solidFill>
                  <a:schemeClr val="accent1"/>
                </a:solidFill>
              </a:rPr>
              <a:t>WWII: The rise of psychiatry and screening</a:t>
            </a:r>
          </a:p>
        </p:txBody>
      </p:sp>
      <p:sp>
        <p:nvSpPr>
          <p:cNvPr id="5" name="Content Placeholder 4">
            <a:extLst>
              <a:ext uri="{FF2B5EF4-FFF2-40B4-BE49-F238E27FC236}">
                <a16:creationId xmlns:a16="http://schemas.microsoft.com/office/drawing/2014/main" id="{B6617023-00B5-4440-9506-3BC7637C024B}"/>
              </a:ext>
            </a:extLst>
          </p:cNvPr>
          <p:cNvSpPr>
            <a:spLocks noGrp="1"/>
          </p:cNvSpPr>
          <p:nvPr>
            <p:ph idx="4294967295"/>
          </p:nvPr>
        </p:nvSpPr>
        <p:spPr>
          <a:xfrm>
            <a:off x="370390" y="1082566"/>
            <a:ext cx="10959762" cy="6420000"/>
          </a:xfrm>
        </p:spPr>
        <p:txBody>
          <a:bodyPr>
            <a:normAutofit/>
          </a:bodyPr>
          <a:lstStyle/>
          <a:p>
            <a:r>
              <a:rPr lang="en-US" dirty="0"/>
              <a:t>Prior to WWII the US military had not operated a formal or rigid exclusionary ban </a:t>
            </a:r>
          </a:p>
          <a:p>
            <a:r>
              <a:rPr lang="en-US" dirty="0"/>
              <a:t>Ideas about sexuality were more fluid in the c19/early c20th. </a:t>
            </a:r>
          </a:p>
          <a:p>
            <a:r>
              <a:rPr lang="en-US" dirty="0"/>
              <a:t>The straight/gay binary crystallized over time as ideas about sexual </a:t>
            </a:r>
            <a:r>
              <a:rPr lang="en-US" dirty="0" err="1"/>
              <a:t>behaviour</a:t>
            </a:r>
            <a:r>
              <a:rPr lang="en-US" dirty="0"/>
              <a:t> evolved</a:t>
            </a:r>
          </a:p>
          <a:p>
            <a:endParaRPr lang="en-US" dirty="0"/>
          </a:p>
          <a:p>
            <a:r>
              <a:rPr lang="en-US" dirty="0"/>
              <a:t>The military had, however, tried to keep out so-called “sex perverts” during WWI and it had dishonorably discharged men found guilty of “</a:t>
            </a:r>
            <a:r>
              <a:rPr lang="en-US" dirty="0">
                <a:solidFill>
                  <a:schemeClr val="accent2"/>
                </a:solidFill>
              </a:rPr>
              <a:t>sodomy</a:t>
            </a:r>
            <a:r>
              <a:rPr lang="en-US" dirty="0"/>
              <a:t>” in the c19th and early c20th</a:t>
            </a:r>
          </a:p>
          <a:p>
            <a:r>
              <a:rPr lang="en-US" dirty="0"/>
              <a:t>1940: Selective Service began drafting men into the military</a:t>
            </a:r>
          </a:p>
          <a:p>
            <a:r>
              <a:rPr lang="en-US" dirty="0"/>
              <a:t>1942: screeners sought to exclude ”unfit” men, defining unfitness according to various criteria (intelligence, physical fitness, physique, as well as presumed sexual </a:t>
            </a:r>
            <a:r>
              <a:rPr lang="en-US" dirty="0">
                <a:solidFill>
                  <a:srgbClr val="FF0000"/>
                </a:solidFill>
              </a:rPr>
              <a:t>“tendencies”</a:t>
            </a:r>
            <a:r>
              <a:rPr lang="en-US" dirty="0">
                <a:solidFill>
                  <a:schemeClr val="tx1"/>
                </a:solidFill>
              </a:rPr>
              <a:t>)</a:t>
            </a:r>
          </a:p>
          <a:p>
            <a:pPr marL="0" indent="0">
              <a:buNone/>
            </a:pPr>
            <a:endParaRPr lang="en-US" dirty="0">
              <a:solidFill>
                <a:schemeClr val="tx1"/>
              </a:solidFill>
            </a:endParaRPr>
          </a:p>
          <a:p>
            <a:r>
              <a:rPr lang="en-US" dirty="0"/>
              <a:t>“</a:t>
            </a:r>
            <a:r>
              <a:rPr lang="en-US" dirty="0" err="1"/>
              <a:t>Homosexualists</a:t>
            </a:r>
            <a:r>
              <a:rPr lang="en-US" dirty="0"/>
              <a:t>” were regarded as suffering from a </a:t>
            </a:r>
            <a:r>
              <a:rPr lang="en-US" dirty="0">
                <a:solidFill>
                  <a:schemeClr val="accent2"/>
                </a:solidFill>
              </a:rPr>
              <a:t>pathological psycho-sexual condition</a:t>
            </a:r>
            <a:r>
              <a:rPr lang="en-US" dirty="0"/>
              <a:t>–variously associated with criminality, deviance, effeminacy, and alcoholism-- that rendered them more likely to break down under duress and to destroy unit cohesion</a:t>
            </a:r>
          </a:p>
        </p:txBody>
      </p:sp>
    </p:spTree>
    <p:extLst>
      <p:ext uri="{BB962C8B-B14F-4D97-AF65-F5344CB8AC3E}">
        <p14:creationId xmlns:p14="http://schemas.microsoft.com/office/powerpoint/2010/main" val="3915395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657B758-A224-9443-B1B7-E7B26C07FCAE}"/>
              </a:ext>
            </a:extLst>
          </p:cNvPr>
          <p:cNvPicPr>
            <a:picLocks noChangeAspect="1"/>
          </p:cNvPicPr>
          <p:nvPr/>
        </p:nvPicPr>
        <p:blipFill>
          <a:blip r:embed="rId2"/>
          <a:stretch>
            <a:fillRect/>
          </a:stretch>
        </p:blipFill>
        <p:spPr>
          <a:xfrm rot="5400000">
            <a:off x="-715332" y="1024130"/>
            <a:ext cx="6667280" cy="5000460"/>
          </a:xfrm>
          <a:prstGeom prst="rect">
            <a:avLst/>
          </a:prstGeom>
        </p:spPr>
      </p:pic>
      <p:sp>
        <p:nvSpPr>
          <p:cNvPr id="4" name="Rectangle 3">
            <a:extLst>
              <a:ext uri="{FF2B5EF4-FFF2-40B4-BE49-F238E27FC236}">
                <a16:creationId xmlns:a16="http://schemas.microsoft.com/office/drawing/2014/main" id="{4BF3E382-209F-D648-9641-F01053D37932}"/>
              </a:ext>
            </a:extLst>
          </p:cNvPr>
          <p:cNvSpPr/>
          <p:nvPr/>
        </p:nvSpPr>
        <p:spPr>
          <a:xfrm>
            <a:off x="5549462" y="419423"/>
            <a:ext cx="4683508" cy="5355312"/>
          </a:xfrm>
          <a:prstGeom prst="rect">
            <a:avLst/>
          </a:prstGeom>
        </p:spPr>
        <p:txBody>
          <a:bodyPr wrap="square">
            <a:spAutoFit/>
          </a:bodyPr>
          <a:lstStyle/>
          <a:p>
            <a:r>
              <a:rPr lang="en-US" dirty="0"/>
              <a:t>But </a:t>
            </a:r>
            <a:r>
              <a:rPr lang="en-US" dirty="0">
                <a:solidFill>
                  <a:schemeClr val="accent1"/>
                </a:solidFill>
              </a:rPr>
              <a:t>how to tell </a:t>
            </a:r>
            <a:r>
              <a:rPr lang="en-US" dirty="0"/>
              <a:t>who should be excluded? </a:t>
            </a:r>
          </a:p>
          <a:p>
            <a:endParaRPr lang="en-US" dirty="0"/>
          </a:p>
          <a:p>
            <a:r>
              <a:rPr lang="en-US" dirty="0"/>
              <a:t>Observation of “deviant” bodies? Mannerisms? Affect? Speech? </a:t>
            </a:r>
          </a:p>
          <a:p>
            <a:endParaRPr lang="en-US" dirty="0"/>
          </a:p>
          <a:p>
            <a:r>
              <a:rPr lang="en-US" dirty="0"/>
              <a:t>Servicemen who were outed during WWII were often ejected with “blue discharges” or dishonorable discharges.</a:t>
            </a:r>
          </a:p>
          <a:p>
            <a:endParaRPr lang="en-US" dirty="0"/>
          </a:p>
          <a:p>
            <a:r>
              <a:rPr lang="en-US" dirty="0"/>
              <a:t>Often not court-martialed-- too costly and liable to draw attention to an embarrassing situation that supposedly didn’t exist.</a:t>
            </a:r>
          </a:p>
          <a:p>
            <a:r>
              <a:rPr lang="en-US" dirty="0"/>
              <a:t> </a:t>
            </a:r>
          </a:p>
          <a:p>
            <a:r>
              <a:rPr lang="en-US" dirty="0"/>
              <a:t>Negative consequences for discharged men’s civilian employment prospects and for access to healthcare and military benefits and pensions.</a:t>
            </a:r>
          </a:p>
        </p:txBody>
      </p:sp>
      <p:sp>
        <p:nvSpPr>
          <p:cNvPr id="5" name="TextBox 4">
            <a:extLst>
              <a:ext uri="{FF2B5EF4-FFF2-40B4-BE49-F238E27FC236}">
                <a16:creationId xmlns:a16="http://schemas.microsoft.com/office/drawing/2014/main" id="{1E852C35-46A7-804A-A32A-2B4AD9093EE2}"/>
              </a:ext>
            </a:extLst>
          </p:cNvPr>
          <p:cNvSpPr txBox="1"/>
          <p:nvPr/>
        </p:nvSpPr>
        <p:spPr>
          <a:xfrm>
            <a:off x="5244662" y="6207744"/>
            <a:ext cx="6947338" cy="523220"/>
          </a:xfrm>
          <a:prstGeom prst="rect">
            <a:avLst/>
          </a:prstGeom>
          <a:noFill/>
        </p:spPr>
        <p:txBody>
          <a:bodyPr wrap="square" rtlCol="0">
            <a:spAutoFit/>
          </a:bodyPr>
          <a:lstStyle/>
          <a:p>
            <a:r>
              <a:rPr lang="en-US" sz="1400" dirty="0"/>
              <a:t>Illustration from Margot </a:t>
            </a:r>
            <a:r>
              <a:rPr lang="en-US" sz="1400" dirty="0" err="1"/>
              <a:t>Canaday</a:t>
            </a:r>
            <a:r>
              <a:rPr lang="en-US" sz="1400" dirty="0"/>
              <a:t>, </a:t>
            </a:r>
            <a:r>
              <a:rPr lang="en-US" sz="1400" i="1" dirty="0"/>
              <a:t>The Straight State: Sexuality and Citizenship in Twentieth-Century America</a:t>
            </a:r>
            <a:r>
              <a:rPr lang="en-US" sz="1400" dirty="0"/>
              <a:t> (Princeton University Press, 2009), p.63</a:t>
            </a:r>
          </a:p>
        </p:txBody>
      </p:sp>
    </p:spTree>
    <p:extLst>
      <p:ext uri="{BB962C8B-B14F-4D97-AF65-F5344CB8AC3E}">
        <p14:creationId xmlns:p14="http://schemas.microsoft.com/office/powerpoint/2010/main" val="2597675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F4388-E6C4-B14E-8E5B-2B4891EE2B61}"/>
              </a:ext>
            </a:extLst>
          </p:cNvPr>
          <p:cNvSpPr>
            <a:spLocks noGrp="1"/>
          </p:cNvSpPr>
          <p:nvPr>
            <p:ph type="title" idx="4294967295"/>
          </p:nvPr>
        </p:nvSpPr>
        <p:spPr>
          <a:xfrm>
            <a:off x="416689" y="267082"/>
            <a:ext cx="8761413" cy="708025"/>
          </a:xfrm>
        </p:spPr>
        <p:txBody>
          <a:bodyPr/>
          <a:lstStyle/>
          <a:p>
            <a:r>
              <a:rPr lang="en-US" b="1" dirty="0">
                <a:solidFill>
                  <a:schemeClr val="accent1"/>
                </a:solidFill>
              </a:rPr>
              <a:t>Lesbians and the WAC</a:t>
            </a:r>
          </a:p>
        </p:txBody>
      </p:sp>
      <p:sp>
        <p:nvSpPr>
          <p:cNvPr id="3" name="Content Placeholder 2">
            <a:extLst>
              <a:ext uri="{FF2B5EF4-FFF2-40B4-BE49-F238E27FC236}">
                <a16:creationId xmlns:a16="http://schemas.microsoft.com/office/drawing/2014/main" id="{9F36436C-3DF1-414B-A0FD-F238B03EF442}"/>
              </a:ext>
            </a:extLst>
          </p:cNvPr>
          <p:cNvSpPr>
            <a:spLocks noGrp="1"/>
          </p:cNvSpPr>
          <p:nvPr>
            <p:ph idx="4294967295"/>
          </p:nvPr>
        </p:nvSpPr>
        <p:spPr>
          <a:xfrm>
            <a:off x="138895" y="829941"/>
            <a:ext cx="7085404" cy="5949870"/>
          </a:xfrm>
        </p:spPr>
        <p:txBody>
          <a:bodyPr>
            <a:normAutofit fontScale="55000" lnSpcReduction="20000"/>
          </a:bodyPr>
          <a:lstStyle/>
          <a:p>
            <a:endParaRPr lang="en-GB" dirty="0"/>
          </a:p>
          <a:p>
            <a:endParaRPr lang="en-GB" sz="3300" dirty="0"/>
          </a:p>
          <a:p>
            <a:r>
              <a:rPr lang="en-GB" sz="3300" dirty="0"/>
              <a:t>The creation of the Women’s Army Auxiliary Corps in 1942 triggered a major backlash– led by GIs-- with WAACs slurred as either/both prostitutes and/or lesbians enticed to join up by the prospect of being among others of their kind</a:t>
            </a:r>
          </a:p>
          <a:p>
            <a:r>
              <a:rPr lang="en-GB" sz="3300" dirty="0"/>
              <a:t>Recruitment propaganda– as in later campaigns to attract women into the military– stressed the conventionally feminine appearance of women in uniform, with the suggestion that they were thoroughly respectable straight women, wishing only to do their patriotic duty</a:t>
            </a:r>
          </a:p>
          <a:p>
            <a:r>
              <a:rPr lang="en-GB" sz="3300" dirty="0"/>
              <a:t>WAC leader Colonel </a:t>
            </a:r>
            <a:r>
              <a:rPr lang="en-GB" sz="3300" dirty="0" err="1"/>
              <a:t>Oveta</a:t>
            </a:r>
            <a:r>
              <a:rPr lang="en-GB" sz="3300" dirty="0"/>
              <a:t> Culp Hobby (right) demanded more strict screening to determine the motivations of women wanting to enlist</a:t>
            </a:r>
          </a:p>
          <a:p>
            <a:r>
              <a:rPr lang="en-GB" sz="3300" dirty="0"/>
              <a:t>Answers like “loves a uniform and what it stands for,” “always wanted to be a boy and join the army,” seeks “companionship of girls with similar patriotic desire,” and wants the “opportunity to mix with other girls” etc. sounded alarm bells</a:t>
            </a:r>
          </a:p>
          <a:p>
            <a:r>
              <a:rPr lang="en-GB" sz="2500" dirty="0"/>
              <a:t>Berube, </a:t>
            </a:r>
            <a:r>
              <a:rPr lang="en-GB" sz="2500" i="1" dirty="0"/>
              <a:t>Coming Out Under Fire: The History of Gay Men and Women In World War II</a:t>
            </a:r>
            <a:r>
              <a:rPr lang="en-GB" sz="2500" dirty="0"/>
              <a:t> p.30.</a:t>
            </a:r>
          </a:p>
          <a:p>
            <a:pPr marL="0" indent="0">
              <a:buNone/>
            </a:pPr>
            <a:endParaRPr lang="en-US" sz="3300" dirty="0"/>
          </a:p>
        </p:txBody>
      </p:sp>
      <p:pic>
        <p:nvPicPr>
          <p:cNvPr id="4" name="Picture 3">
            <a:extLst>
              <a:ext uri="{FF2B5EF4-FFF2-40B4-BE49-F238E27FC236}">
                <a16:creationId xmlns:a16="http://schemas.microsoft.com/office/drawing/2014/main" id="{2B051A99-54E8-EC4E-8E36-901EEFA0EBB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60834" y="0"/>
            <a:ext cx="5031166" cy="3555357"/>
          </a:xfrm>
          <a:prstGeom prst="rect">
            <a:avLst/>
          </a:prstGeom>
        </p:spPr>
      </p:pic>
      <p:pic>
        <p:nvPicPr>
          <p:cNvPr id="5" name="Picture 4">
            <a:extLst>
              <a:ext uri="{FF2B5EF4-FFF2-40B4-BE49-F238E27FC236}">
                <a16:creationId xmlns:a16="http://schemas.microsoft.com/office/drawing/2014/main" id="{3E8C6007-C4B1-E249-8C2D-6ADB533DFA4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24299" y="3555357"/>
            <a:ext cx="2452118" cy="3109732"/>
          </a:xfrm>
          <a:prstGeom prst="rect">
            <a:avLst/>
          </a:prstGeom>
        </p:spPr>
      </p:pic>
      <p:sp>
        <p:nvSpPr>
          <p:cNvPr id="6" name="TextBox 5"/>
          <p:cNvSpPr txBox="1"/>
          <p:nvPr/>
        </p:nvSpPr>
        <p:spPr>
          <a:xfrm>
            <a:off x="9676417" y="3459424"/>
            <a:ext cx="2529860" cy="3416320"/>
          </a:xfrm>
          <a:prstGeom prst="rect">
            <a:avLst/>
          </a:prstGeom>
          <a:noFill/>
        </p:spPr>
        <p:txBody>
          <a:bodyPr wrap="none" rtlCol="0">
            <a:spAutoFit/>
          </a:bodyPr>
          <a:lstStyle/>
          <a:p>
            <a:r>
              <a:rPr lang="en-US" dirty="0"/>
              <a:t>Arguably,</a:t>
            </a:r>
          </a:p>
          <a:p>
            <a:r>
              <a:rPr lang="en-US" dirty="0"/>
              <a:t>lesbians have faced</a:t>
            </a:r>
          </a:p>
          <a:p>
            <a:r>
              <a:rPr lang="en-US" dirty="0"/>
              <a:t>more persistent</a:t>
            </a:r>
          </a:p>
          <a:p>
            <a:r>
              <a:rPr lang="en-US" dirty="0"/>
              <a:t>and pernicious </a:t>
            </a:r>
          </a:p>
          <a:p>
            <a:r>
              <a:rPr lang="en-US" dirty="0"/>
              <a:t>discrimination/</a:t>
            </a:r>
          </a:p>
          <a:p>
            <a:r>
              <a:rPr lang="en-US" dirty="0"/>
              <a:t>persecution than </a:t>
            </a:r>
          </a:p>
          <a:p>
            <a:r>
              <a:rPr lang="en-US" dirty="0"/>
              <a:t>men—the mere fact </a:t>
            </a:r>
          </a:p>
          <a:p>
            <a:r>
              <a:rPr lang="en-US" dirty="0"/>
              <a:t>of their enlistment</a:t>
            </a:r>
          </a:p>
          <a:p>
            <a:r>
              <a:rPr lang="en-US" dirty="0"/>
              <a:t>taken to indicate </a:t>
            </a:r>
          </a:p>
          <a:p>
            <a:r>
              <a:rPr lang="en-US" dirty="0"/>
              <a:t>non-normative</a:t>
            </a:r>
          </a:p>
          <a:p>
            <a:r>
              <a:rPr lang="en-US" dirty="0"/>
              <a:t>gender identity/</a:t>
            </a:r>
          </a:p>
          <a:p>
            <a:r>
              <a:rPr lang="en-US" dirty="0"/>
              <a:t>sexual orientation.</a:t>
            </a:r>
          </a:p>
        </p:txBody>
      </p:sp>
    </p:spTree>
    <p:extLst>
      <p:ext uri="{BB962C8B-B14F-4D97-AF65-F5344CB8AC3E}">
        <p14:creationId xmlns:p14="http://schemas.microsoft.com/office/powerpoint/2010/main" val="1019214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CCAE9-2427-3C4D-B922-7ACA26474048}"/>
              </a:ext>
            </a:extLst>
          </p:cNvPr>
          <p:cNvSpPr>
            <a:spLocks noGrp="1"/>
          </p:cNvSpPr>
          <p:nvPr>
            <p:ph type="title"/>
          </p:nvPr>
        </p:nvSpPr>
        <p:spPr/>
        <p:txBody>
          <a:bodyPr/>
          <a:lstStyle/>
          <a:p>
            <a:r>
              <a:rPr lang="en-US" dirty="0"/>
              <a:t>The UCMJ (1950)</a:t>
            </a:r>
          </a:p>
        </p:txBody>
      </p:sp>
      <p:sp>
        <p:nvSpPr>
          <p:cNvPr id="3" name="Content Placeholder 2">
            <a:extLst>
              <a:ext uri="{FF2B5EF4-FFF2-40B4-BE49-F238E27FC236}">
                <a16:creationId xmlns:a16="http://schemas.microsoft.com/office/drawing/2014/main" id="{751FD347-B204-7B4E-8889-289894C7C26A}"/>
              </a:ext>
            </a:extLst>
          </p:cNvPr>
          <p:cNvSpPr>
            <a:spLocks noGrp="1"/>
          </p:cNvSpPr>
          <p:nvPr>
            <p:ph idx="1"/>
          </p:nvPr>
        </p:nvSpPr>
        <p:spPr>
          <a:xfrm>
            <a:off x="669073" y="2207941"/>
            <a:ext cx="10713630" cy="5040351"/>
          </a:xfrm>
        </p:spPr>
        <p:txBody>
          <a:bodyPr>
            <a:normAutofit/>
          </a:bodyPr>
          <a:lstStyle/>
          <a:p>
            <a:endParaRPr lang="en-GB" dirty="0"/>
          </a:p>
          <a:p>
            <a:r>
              <a:rPr lang="en-GB" dirty="0"/>
              <a:t>In October 1949, the newly consolidated Department of </a:t>
            </a:r>
            <a:r>
              <a:rPr lang="en-GB" dirty="0" err="1"/>
              <a:t>Defense</a:t>
            </a:r>
            <a:r>
              <a:rPr lang="en-GB" dirty="0"/>
              <a:t> standardized discriminatory regulations taking aim at queer personnel across all branches of the military: </a:t>
            </a:r>
          </a:p>
          <a:p>
            <a:r>
              <a:rPr lang="en-GB" i="1" dirty="0">
                <a:solidFill>
                  <a:schemeClr val="accent1"/>
                </a:solidFill>
              </a:rPr>
              <a:t>"Homosexual personnel, irrespective of sex, should not be permitted to serve in any branch of the Armed Forces in any capacity, and prompt separation of known homosexuals from the Armed Forces is mandatory.”</a:t>
            </a:r>
          </a:p>
          <a:p>
            <a:r>
              <a:rPr lang="en-GB" dirty="0"/>
              <a:t>Article 125 forbids </a:t>
            </a:r>
            <a:r>
              <a:rPr lang="en-GB" dirty="0">
                <a:solidFill>
                  <a:schemeClr val="accent1"/>
                </a:solidFill>
              </a:rPr>
              <a:t>sodomy </a:t>
            </a:r>
            <a:r>
              <a:rPr lang="en-GB" dirty="0"/>
              <a:t>among all military personnel, defining an offender as "any person subject to this chapter who engages in unnatural carnal copulation with another person of the same or opposite sex or with an animal is guilty of sodomy. Penetration, however slight, is sufficient to complete the offence."</a:t>
            </a:r>
            <a:endParaRPr lang="en-US" dirty="0"/>
          </a:p>
          <a:p>
            <a:r>
              <a:rPr lang="en-US" dirty="0"/>
              <a:t>The </a:t>
            </a:r>
            <a:r>
              <a:rPr lang="en-US" dirty="0">
                <a:solidFill>
                  <a:schemeClr val="accent1"/>
                </a:solidFill>
              </a:rPr>
              <a:t>“Queen for a Day” </a:t>
            </a:r>
            <a:r>
              <a:rPr lang="en-US" dirty="0"/>
              <a:t>rule makes an exception for service personnel caught engaging in “unnatural acts” if this </a:t>
            </a:r>
            <a:r>
              <a:rPr lang="en-US" dirty="0" err="1"/>
              <a:t>behaviour</a:t>
            </a:r>
            <a:r>
              <a:rPr lang="en-US" dirty="0"/>
              <a:t> is deemed to constitute an isolated aberration </a:t>
            </a:r>
          </a:p>
        </p:txBody>
      </p:sp>
    </p:spTree>
    <p:extLst>
      <p:ext uri="{BB962C8B-B14F-4D97-AF65-F5344CB8AC3E}">
        <p14:creationId xmlns:p14="http://schemas.microsoft.com/office/powerpoint/2010/main" val="22927127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B1CAE-D70A-FB44-AE00-AC624FF53EB8}"/>
              </a:ext>
            </a:extLst>
          </p:cNvPr>
          <p:cNvSpPr>
            <a:spLocks noGrp="1"/>
          </p:cNvSpPr>
          <p:nvPr>
            <p:ph type="title" idx="4294967295"/>
          </p:nvPr>
        </p:nvSpPr>
        <p:spPr>
          <a:xfrm>
            <a:off x="150471" y="93462"/>
            <a:ext cx="10938076" cy="708025"/>
          </a:xfrm>
        </p:spPr>
        <p:txBody>
          <a:bodyPr/>
          <a:lstStyle/>
          <a:p>
            <a:r>
              <a:rPr lang="en-US" b="1" dirty="0">
                <a:solidFill>
                  <a:schemeClr val="accent1"/>
                </a:solidFill>
              </a:rPr>
              <a:t>The early cold war “lavender scare”</a:t>
            </a:r>
          </a:p>
        </p:txBody>
      </p:sp>
      <p:pic>
        <p:nvPicPr>
          <p:cNvPr id="4" name="Picture 3">
            <a:extLst>
              <a:ext uri="{FF2B5EF4-FFF2-40B4-BE49-F238E27FC236}">
                <a16:creationId xmlns:a16="http://schemas.microsoft.com/office/drawing/2014/main" id="{2EA05EC4-2507-CC44-A4F1-7653B64DFEC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442" y="801487"/>
            <a:ext cx="3618167" cy="5815223"/>
          </a:xfrm>
          <a:prstGeom prst="rect">
            <a:avLst/>
          </a:prstGeom>
        </p:spPr>
      </p:pic>
      <p:pic>
        <p:nvPicPr>
          <p:cNvPr id="6" name="Picture 5">
            <a:extLst>
              <a:ext uri="{FF2B5EF4-FFF2-40B4-BE49-F238E27FC236}">
                <a16:creationId xmlns:a16="http://schemas.microsoft.com/office/drawing/2014/main" id="{C6AABB68-9255-C047-8AA6-99F2E523074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78776" y="801487"/>
            <a:ext cx="4828344" cy="5982634"/>
          </a:xfrm>
          <a:prstGeom prst="rect">
            <a:avLst/>
          </a:prstGeom>
        </p:spPr>
      </p:pic>
      <p:sp>
        <p:nvSpPr>
          <p:cNvPr id="7" name="Rectangle 6">
            <a:extLst>
              <a:ext uri="{FF2B5EF4-FFF2-40B4-BE49-F238E27FC236}">
                <a16:creationId xmlns:a16="http://schemas.microsoft.com/office/drawing/2014/main" id="{D275D8AF-4C19-B943-8666-6E66BC6DBDD4}"/>
              </a:ext>
            </a:extLst>
          </p:cNvPr>
          <p:cNvSpPr/>
          <p:nvPr/>
        </p:nvSpPr>
        <p:spPr>
          <a:xfrm>
            <a:off x="3753207" y="4820475"/>
            <a:ext cx="3249477" cy="1384995"/>
          </a:xfrm>
          <a:prstGeom prst="rect">
            <a:avLst/>
          </a:prstGeom>
        </p:spPr>
        <p:txBody>
          <a:bodyPr wrap="square">
            <a:spAutoFit/>
          </a:bodyPr>
          <a:lstStyle/>
          <a:p>
            <a:r>
              <a:rPr lang="en-GB" sz="1200" dirty="0">
                <a:solidFill>
                  <a:srgbClr val="555555"/>
                </a:solidFill>
                <a:latin typeface="Source Sans Pro"/>
              </a:rPr>
              <a:t>When Capt. George Raines testified before the committee, he submitted this diagram, which he had used to teach his psychiatry students at Georgetown University. Raines believed that homosexuality was contained to some degree in all personalities. </a:t>
            </a:r>
          </a:p>
          <a:p>
            <a:r>
              <a:rPr lang="en-GB" sz="1200" dirty="0">
                <a:solidFill>
                  <a:srgbClr val="555555"/>
                </a:solidFill>
                <a:latin typeface="Source Sans Pro"/>
              </a:rPr>
              <a:t>(Records of the U.S. Senate, RG 46)</a:t>
            </a:r>
            <a:endParaRPr lang="en-US" sz="1200" dirty="0"/>
          </a:p>
        </p:txBody>
      </p:sp>
      <p:sp>
        <p:nvSpPr>
          <p:cNvPr id="8" name="TextBox 7">
            <a:extLst>
              <a:ext uri="{FF2B5EF4-FFF2-40B4-BE49-F238E27FC236}">
                <a16:creationId xmlns:a16="http://schemas.microsoft.com/office/drawing/2014/main" id="{13E256F9-DECB-8747-A9A1-96DCC337C3B3}"/>
              </a:ext>
            </a:extLst>
          </p:cNvPr>
          <p:cNvSpPr txBox="1"/>
          <p:nvPr/>
        </p:nvSpPr>
        <p:spPr>
          <a:xfrm>
            <a:off x="3718483" y="897007"/>
            <a:ext cx="3576620" cy="6001643"/>
          </a:xfrm>
          <a:prstGeom prst="rect">
            <a:avLst/>
          </a:prstGeom>
          <a:noFill/>
        </p:spPr>
        <p:txBody>
          <a:bodyPr wrap="none" rtlCol="0">
            <a:spAutoFit/>
          </a:bodyPr>
          <a:lstStyle/>
          <a:p>
            <a:r>
              <a:rPr lang="en-US" sz="1600" dirty="0"/>
              <a:t>In 1950, the </a:t>
            </a:r>
            <a:r>
              <a:rPr lang="en-US" sz="1600" dirty="0" err="1">
                <a:solidFill>
                  <a:schemeClr val="accent1"/>
                </a:solidFill>
              </a:rPr>
              <a:t>Hoey</a:t>
            </a:r>
            <a:r>
              <a:rPr lang="en-US" sz="1600" dirty="0">
                <a:solidFill>
                  <a:schemeClr val="accent1"/>
                </a:solidFill>
              </a:rPr>
              <a:t> Committee </a:t>
            </a:r>
          </a:p>
          <a:p>
            <a:r>
              <a:rPr lang="en-US" sz="1600" dirty="0"/>
              <a:t>inquired into the employment of</a:t>
            </a:r>
          </a:p>
          <a:p>
            <a:r>
              <a:rPr lang="en-US" sz="1600" dirty="0"/>
              <a:t>homosexuals in Federal Gov’t.</a:t>
            </a:r>
          </a:p>
          <a:p>
            <a:endParaRPr lang="en-US" sz="1600" dirty="0"/>
          </a:p>
          <a:p>
            <a:r>
              <a:rPr lang="en-US" sz="1600" dirty="0"/>
              <a:t>The Report deemed homosexuals </a:t>
            </a:r>
          </a:p>
          <a:p>
            <a:r>
              <a:rPr lang="en-US" sz="1600" dirty="0"/>
              <a:t>a “security risk”-- because</a:t>
            </a:r>
          </a:p>
          <a:p>
            <a:r>
              <a:rPr lang="en-US" sz="1600" dirty="0"/>
              <a:t>susceptible to </a:t>
            </a:r>
            <a:r>
              <a:rPr lang="en-US" sz="1600" dirty="0">
                <a:solidFill>
                  <a:schemeClr val="accent1"/>
                </a:solidFill>
              </a:rPr>
              <a:t>communist </a:t>
            </a:r>
          </a:p>
          <a:p>
            <a:r>
              <a:rPr lang="en-US" sz="1600" dirty="0">
                <a:solidFill>
                  <a:schemeClr val="accent1"/>
                </a:solidFill>
              </a:rPr>
              <a:t>blackmail </a:t>
            </a:r>
            <a:r>
              <a:rPr lang="en-US" sz="1600" dirty="0"/>
              <a:t>attempts.</a:t>
            </a:r>
          </a:p>
          <a:p>
            <a:endParaRPr lang="en-US" sz="1600" dirty="0"/>
          </a:p>
          <a:p>
            <a:r>
              <a:rPr lang="en-GB" sz="1600" dirty="0"/>
              <a:t>In 1952, the American </a:t>
            </a:r>
          </a:p>
          <a:p>
            <a:r>
              <a:rPr lang="en-GB" sz="1600" dirty="0"/>
              <a:t>Psychiatric Association’s first </a:t>
            </a:r>
          </a:p>
          <a:p>
            <a:r>
              <a:rPr lang="en-GB" sz="1600" i="1" dirty="0"/>
              <a:t>Diagnostic and Statistical Manual </a:t>
            </a:r>
          </a:p>
          <a:p>
            <a:r>
              <a:rPr lang="en-GB" sz="1600" i="1" dirty="0"/>
              <a:t>of Mental Disorders</a:t>
            </a:r>
            <a:r>
              <a:rPr lang="en-GB" sz="1600" dirty="0"/>
              <a:t> classified </a:t>
            </a:r>
          </a:p>
          <a:p>
            <a:r>
              <a:rPr lang="en-GB" sz="1600" dirty="0"/>
              <a:t>homosexuality as a </a:t>
            </a:r>
            <a:r>
              <a:rPr lang="en-GB" sz="1600" b="1" dirty="0">
                <a:solidFill>
                  <a:schemeClr val="accent1"/>
                </a:solidFill>
              </a:rPr>
              <a:t>"sociopathic </a:t>
            </a:r>
          </a:p>
          <a:p>
            <a:r>
              <a:rPr lang="en-GB" sz="1600" b="1" dirty="0">
                <a:solidFill>
                  <a:schemeClr val="accent1"/>
                </a:solidFill>
              </a:rPr>
              <a:t>personality disturbance." </a:t>
            </a:r>
            <a:endParaRPr lang="en-US" sz="1600" b="1" dirty="0">
              <a:solidFill>
                <a:schemeClr val="accent1"/>
              </a:solidFill>
            </a:endParaRPr>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9" name="Rectangle 8">
            <a:extLst>
              <a:ext uri="{FF2B5EF4-FFF2-40B4-BE49-F238E27FC236}">
                <a16:creationId xmlns:a16="http://schemas.microsoft.com/office/drawing/2014/main" id="{E964408C-CC8F-6F4D-973D-16D0BAB1BF00}"/>
              </a:ext>
            </a:extLst>
          </p:cNvPr>
          <p:cNvSpPr/>
          <p:nvPr/>
        </p:nvSpPr>
        <p:spPr>
          <a:xfrm>
            <a:off x="6211747" y="6551515"/>
            <a:ext cx="6096000" cy="461665"/>
          </a:xfrm>
          <a:prstGeom prst="rect">
            <a:avLst/>
          </a:prstGeom>
        </p:spPr>
        <p:txBody>
          <a:bodyPr>
            <a:spAutoFit/>
          </a:bodyPr>
          <a:lstStyle/>
          <a:p>
            <a:r>
              <a:rPr lang="en-US" sz="1200" dirty="0">
                <a:hlinkClick r:id="rId4"/>
              </a:rPr>
              <a:t>https://www.archives.gov/publications/prologue/2016/summer/lavender.html</a:t>
            </a:r>
            <a:endParaRPr lang="en-US" sz="1200" dirty="0"/>
          </a:p>
          <a:p>
            <a:endParaRPr lang="en-US" sz="1200" dirty="0"/>
          </a:p>
        </p:txBody>
      </p:sp>
    </p:spTree>
    <p:extLst>
      <p:ext uri="{BB962C8B-B14F-4D97-AF65-F5344CB8AC3E}">
        <p14:creationId xmlns:p14="http://schemas.microsoft.com/office/powerpoint/2010/main" val="3559898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1964</TotalTime>
  <Words>2537</Words>
  <Application>Microsoft Macintosh PowerPoint</Application>
  <PresentationFormat>Widescreen</PresentationFormat>
  <Paragraphs>198</Paragraphs>
  <Slides>24</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24</vt:i4>
      </vt:variant>
    </vt:vector>
  </HeadingPairs>
  <TitlesOfParts>
    <vt:vector size="34" baseType="lpstr">
      <vt:lpstr>Arial</vt:lpstr>
      <vt:lpstr>Century Gothic</vt:lpstr>
      <vt:lpstr>ElizabethSerif</vt:lpstr>
      <vt:lpstr>Helvetica</vt:lpstr>
      <vt:lpstr>Proxima Nova</vt:lpstr>
      <vt:lpstr>ProximaNovaCond</vt:lpstr>
      <vt:lpstr>Roboto</vt:lpstr>
      <vt:lpstr>Source Sans Pro</vt:lpstr>
      <vt:lpstr>Wingdings 3</vt:lpstr>
      <vt:lpstr>Ion Boardroom</vt:lpstr>
      <vt:lpstr>Queering the US Military</vt:lpstr>
      <vt:lpstr>An opening salvo</vt:lpstr>
      <vt:lpstr>Lecture overview</vt:lpstr>
      <vt:lpstr>EXCLUSION</vt:lpstr>
      <vt:lpstr>WWII: The rise of psychiatry and screening</vt:lpstr>
      <vt:lpstr>PowerPoint Presentation</vt:lpstr>
      <vt:lpstr>Lesbians and the WAC</vt:lpstr>
      <vt:lpstr>The UCMJ (1950)</vt:lpstr>
      <vt:lpstr>The early cold war “lavender scare”</vt:lpstr>
      <vt:lpstr>Legal challenges</vt:lpstr>
      <vt:lpstr>DOD Directive 1332.14 (Enlisted Administrative Separations), January 1981: </vt:lpstr>
      <vt:lpstr>Debating exclusion</vt:lpstr>
      <vt:lpstr>The rise of gay activism</vt:lpstr>
      <vt:lpstr>The Reagan-era rise of the religious right</vt:lpstr>
      <vt:lpstr>Don’t Ask, Don’t Tell,  Don’t Pursue (1993-2011)</vt:lpstr>
      <vt:lpstr> Opposition to ending DADT in the 1990s:  the “privacy” argument</vt:lpstr>
      <vt:lpstr>PowerPoint Presentation</vt:lpstr>
      <vt:lpstr>Changing attitudes and laws: the 2000s</vt:lpstr>
      <vt:lpstr>The end of DADT</vt:lpstr>
      <vt:lpstr>The queer military?</vt:lpstr>
      <vt:lpstr>Belkin on the queerness of military masculinity</vt:lpstr>
      <vt:lpstr>Perverse consequences of prejudice</vt:lpstr>
      <vt:lpstr>Gay veteran activist  networks</vt:lpstr>
      <vt:lpstr>From homophobia to “homonormativity”?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Queering the US Military</dc:title>
  <dc:creator>Microsoft Office User</dc:creator>
  <cp:lastModifiedBy>Carruthers, Susan</cp:lastModifiedBy>
  <cp:revision>49</cp:revision>
  <dcterms:created xsi:type="dcterms:W3CDTF">2020-02-23T07:51:07Z</dcterms:created>
  <dcterms:modified xsi:type="dcterms:W3CDTF">2023-11-21T07:43:15Z</dcterms:modified>
</cp:coreProperties>
</file>