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7" r:id="rId4"/>
    <p:sldId id="260" r:id="rId5"/>
    <p:sldId id="265" r:id="rId6"/>
    <p:sldId id="266" r:id="rId7"/>
    <p:sldId id="267" r:id="rId8"/>
    <p:sldId id="268" r:id="rId9"/>
    <p:sldId id="284" r:id="rId10"/>
    <p:sldId id="281" r:id="rId11"/>
    <p:sldId id="269" r:id="rId12"/>
    <p:sldId id="270" r:id="rId13"/>
    <p:sldId id="272" r:id="rId14"/>
    <p:sldId id="279" r:id="rId15"/>
    <p:sldId id="285" r:id="rId16"/>
    <p:sldId id="273" r:id="rId17"/>
    <p:sldId id="286" r:id="rId18"/>
    <p:sldId id="275" r:id="rId19"/>
    <p:sldId id="258" r:id="rId20"/>
    <p:sldId id="264" r:id="rId21"/>
    <p:sldId id="277" r:id="rId22"/>
    <p:sldId id="278" r:id="rId23"/>
    <p:sldId id="282" r:id="rId24"/>
    <p:sldId id="283" r:id="rId25"/>
    <p:sldId id="288" r:id="rId26"/>
    <p:sldId id="259"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85"/>
    <p:restoredTop sz="94670"/>
  </p:normalViewPr>
  <p:slideViewPr>
    <p:cSldViewPr snapToGrid="0" snapToObjects="1">
      <p:cViewPr varScale="1">
        <p:scale>
          <a:sx n="120" d="100"/>
          <a:sy n="120" d="100"/>
        </p:scale>
        <p:origin x="200"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11/29/23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11/29/23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7999412" y="0"/>
            <a:ext cx="1603387" cy="1141407"/>
          </a:xfrm>
          <a:prstGeom prst="rect">
            <a:avLst/>
          </a:prstGeom>
        </p:spPr>
      </p:pic>
      <p:pic>
        <p:nvPicPr>
          <p:cNvPr id="10" name="Picture 9"/>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11/29/23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hyperlink" Target="https://www.youtube.com/watch?v=j8OyjTkWhcA" TargetMode="Externa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dBIEUbqEhvE" TargetMode="External"/><Relationship Id="rId2" Type="http://schemas.openxmlformats.org/officeDocument/2006/relationships/hyperlink" Target="https://slate.com/human-interest/2016/03/the-secret-history-of-the-name-jody.html" TargetMode="External"/><Relationship Id="rId1" Type="http://schemas.openxmlformats.org/officeDocument/2006/relationships/slideLayout" Target="../slideLayouts/slideLayout6.xml"/><Relationship Id="rId4" Type="http://schemas.openxmlformats.org/officeDocument/2006/relationships/image" Target="../media/image15.tiff"/></Relationships>
</file>

<file path=ppt/slides/_rels/slide13.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hyperlink" Target="https://www.rand.org/content/dam/rand/pubs/research_reports/RR900/RR941/RAND_RR941.pdf"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armytimes.com/article/20100331/OFFDUTY03/3310301/Addicted-online-porn" TargetMode="External"/><Relationship Id="rId2" Type="http://schemas.openxmlformats.org/officeDocument/2006/relationships/image" Target="../media/image17.tiff"/><Relationship Id="rId1" Type="http://schemas.openxmlformats.org/officeDocument/2006/relationships/slideLayout" Target="../slideLayouts/slideLayout6.xml"/><Relationship Id="rId6" Type="http://schemas.openxmlformats.org/officeDocument/2006/relationships/hyperlink" Target="https://www.counterpunch.org/2010/06/18/pornography-and-the-military/" TargetMode="External"/><Relationship Id="rId5" Type="http://schemas.openxmlformats.org/officeDocument/2006/relationships/hyperlink" Target="https://www.thepublicdiscourse.com/2013/06/10360/" TargetMode="External"/><Relationship Id="rId4" Type="http://schemas.openxmlformats.org/officeDocument/2006/relationships/hyperlink" Target="http://www.catholic.org/international/international_story.php?id=2124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nyti.ms/3iaVn5X" TargetMode="External"/><Relationship Id="rId2" Type="http://schemas.openxmlformats.org/officeDocument/2006/relationships/hyperlink" Target="https://www.nytimes.com/2021/06/19/opinion/sunday/inhofe-reed-military-sexual-assault-gillibrand.html"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military.com/benefits/military-legal-matters/courts-martial-explained.html" TargetMode="External"/><Relationship Id="rId2" Type="http://schemas.openxmlformats.org/officeDocument/2006/relationships/image" Target="../media/image18.tiff"/><Relationship Id="rId1" Type="http://schemas.openxmlformats.org/officeDocument/2006/relationships/slideLayout" Target="../slideLayouts/slideLayout6.xml"/><Relationship Id="rId4" Type="http://schemas.openxmlformats.org/officeDocument/2006/relationships/hyperlink" Target="https://www.af.mil/News/Commentaries/Display/Article/586763/general-courts-martial-for-sexual-assault-how-do-they-work/"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usmilitary.about.com/library/milinfo/blferes.htm"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hyperlink" Target="https://www.youtube.com/watch?v=3fBaFQk6aE0" TargetMode="External"/><Relationship Id="rId1" Type="http://schemas.openxmlformats.org/officeDocument/2006/relationships/slideLayout" Target="../slideLayouts/slideLayout7.xml"/><Relationship Id="rId4" Type="http://schemas.openxmlformats.org/officeDocument/2006/relationships/hyperlink" Target="http://www.pbs.org/independentlens/films/invisible-war/"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defense.gov/Explore/News/Article/Article/1030795/dod-unveils-plan-to-broaden-sexual-assault-support-to-men/" TargetMode="External"/><Relationship Id="rId2" Type="http://schemas.openxmlformats.org/officeDocument/2006/relationships/hyperlink" Target="https://www.sapr.mil/" TargetMode="External"/><Relationship Id="rId1" Type="http://schemas.openxmlformats.org/officeDocument/2006/relationships/slideLayout" Target="../slideLayouts/slideLayout2.xml"/><Relationship Id="rId5" Type="http://schemas.openxmlformats.org/officeDocument/2006/relationships/image" Target="../media/image20.tiff"/><Relationship Id="rId4" Type="http://schemas.openxmlformats.org/officeDocument/2006/relationships/hyperlink" Target="https://www.usafa.edu/cadet-life/cadet-support-services/sexual-assault-response/"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www.militarytimes.com/news/your-army/2019/01/15/heres-what-you-need-to-know-about-the-biggest-update-to-ucmj-in-decade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militarytimes.com/news/pentagon-congress/2021/09/22/pentagon-unveils-new-sexual-assault-response-plan-with-a-deadline-of-up-to-8-year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nytimes.com/2021/08/03/magazine/military-sexual-assault.html" TargetMode="External"/><Relationship Id="rId2" Type="http://schemas.openxmlformats.org/officeDocument/2006/relationships/hyperlink" Target="https://www.nytimes.com/2021/10/11/health/ricardo-cruciani-sexual-abuse.html"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hyperlink" Target="https://www.defense.gov/News/News-Stories/Article/Article/3479106/executive-order-changes-how-military-handles-sexual-assaults/#:~:text=The%20executive%20order%20makes%20changes,the%20military%20chain%20of%20command" TargetMode="External"/><Relationship Id="rId2" Type="http://schemas.openxmlformats.org/officeDocument/2006/relationships/hyperlink" Target="http://www.defense.gov/News/Author/42773/c-todd-lopez/"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s://youtu.be/gp9oJaheJGY" TargetMode="External"/><Relationship Id="rId3" Type="http://schemas.openxmlformats.org/officeDocument/2006/relationships/hyperlink" Target="https://www.protectourdefenders.com/" TargetMode="External"/><Relationship Id="rId7" Type="http://schemas.openxmlformats.org/officeDocument/2006/relationships/image" Target="../media/image22.tiff"/><Relationship Id="rId2" Type="http://schemas.openxmlformats.org/officeDocument/2006/relationships/hyperlink" Target="https://www.servicewomen.org/" TargetMode="External"/><Relationship Id="rId1" Type="http://schemas.openxmlformats.org/officeDocument/2006/relationships/slideLayout" Target="../slideLayouts/slideLayout6.xml"/><Relationship Id="rId6" Type="http://schemas.openxmlformats.org/officeDocument/2006/relationships/hyperlink" Target="https://www.hrw.org/sites/default/files/report_pdf/us0516_militaryweb_1.pdf" TargetMode="External"/><Relationship Id="rId5" Type="http://schemas.openxmlformats.org/officeDocument/2006/relationships/hyperlink" Target="http://www.ncdsv.org/ncd_military_svissues.html" TargetMode="External"/><Relationship Id="rId4" Type="http://schemas.openxmlformats.org/officeDocument/2006/relationships/hyperlink" Target="https://www.protectourdefenders.com/wp-content/uploads/2019/12/MST-Debunking-Claims-of-Progress.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snbc.com/msnbc/why-the-military-still-bans-sodom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6.xml"/><Relationship Id="rId6" Type="http://schemas.openxmlformats.org/officeDocument/2006/relationships/hyperlink" Target="https://www.youtube.com/watch?v=93vW5QZilAw" TargetMode="External"/><Relationship Id="rId5" Type="http://schemas.openxmlformats.org/officeDocument/2006/relationships/hyperlink" Target="https://www.latimes.com/archives/la-xpm-1993-04-24-mn-26672-story.html" TargetMode="External"/><Relationship Id="rId4" Type="http://schemas.openxmlformats.org/officeDocument/2006/relationships/hyperlink" Target="https://www.sandiegouniontribune.com/opinion/commentary/sdut-utbg-tailhook-navy-women-2016sep01-story.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armytimes.com/opinion/2016/11/08/20-years-on-what-the-army-s-learned-from-the-aberdeen-sex-scandal/" TargetMode="External"/><Relationship Id="rId2" Type="http://schemas.openxmlformats.org/officeDocument/2006/relationships/hyperlink" Target="https://www.washingtonpost.com/wp-srv/local/longterm/library/aberdeen/caution.htm" TargetMode="External"/><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hyperlink" Target="https://www.cbsnews.com/news/air-force-academy-sexual-harassment-retaliation-allegations/" TargetMode="External"/><Relationship Id="rId1" Type="http://schemas.openxmlformats.org/officeDocument/2006/relationships/slideLayout" Target="../slideLayouts/slideLayout2.xml"/><Relationship Id="rId4" Type="http://schemas.openxmlformats.org/officeDocument/2006/relationships/hyperlink" Target="https://www.vanityfair.com/news/2003/12/airforce200312"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nytimes.com/article/vanessa-guillen-fort-hood.html"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EA767-9026-E048-92F6-35BDC93648ED}"/>
              </a:ext>
            </a:extLst>
          </p:cNvPr>
          <p:cNvSpPr>
            <a:spLocks noGrp="1"/>
          </p:cNvSpPr>
          <p:nvPr>
            <p:ph type="ctrTitle"/>
          </p:nvPr>
        </p:nvSpPr>
        <p:spPr/>
        <p:txBody>
          <a:bodyPr/>
          <a:lstStyle/>
          <a:p>
            <a:r>
              <a:rPr lang="en-US" dirty="0"/>
              <a:t>An “invisible war”?</a:t>
            </a:r>
          </a:p>
        </p:txBody>
      </p:sp>
      <p:sp>
        <p:nvSpPr>
          <p:cNvPr id="3" name="Subtitle 2">
            <a:extLst>
              <a:ext uri="{FF2B5EF4-FFF2-40B4-BE49-F238E27FC236}">
                <a16:creationId xmlns:a16="http://schemas.microsoft.com/office/drawing/2014/main" id="{DAA870DC-76A3-464E-B0B3-A7B2A28F75BC}"/>
              </a:ext>
            </a:extLst>
          </p:cNvPr>
          <p:cNvSpPr>
            <a:spLocks noGrp="1"/>
          </p:cNvSpPr>
          <p:nvPr>
            <p:ph type="subTitle" idx="1"/>
          </p:nvPr>
        </p:nvSpPr>
        <p:spPr>
          <a:xfrm>
            <a:off x="1154955" y="4777380"/>
            <a:ext cx="8825658" cy="1538360"/>
          </a:xfrm>
        </p:spPr>
        <p:txBody>
          <a:bodyPr/>
          <a:lstStyle/>
          <a:p>
            <a:r>
              <a:rPr lang="en-US" b="1" dirty="0">
                <a:solidFill>
                  <a:schemeClr val="bg2">
                    <a:lumMod val="60000"/>
                    <a:lumOff val="40000"/>
                  </a:schemeClr>
                </a:solidFill>
              </a:rPr>
              <a:t>Sexual violence in the US military</a:t>
            </a:r>
          </a:p>
          <a:p>
            <a:r>
              <a:rPr lang="en-US" dirty="0"/>
              <a:t>HI2C6	week 9</a:t>
            </a:r>
          </a:p>
          <a:p>
            <a:r>
              <a:rPr lang="en-US" i="1" dirty="0"/>
              <a:t>Warning: This lecture deals with difficult material.</a:t>
            </a:r>
          </a:p>
          <a:p>
            <a:endParaRPr lang="en-US" dirty="0"/>
          </a:p>
          <a:p>
            <a:endParaRPr lang="en-US" dirty="0"/>
          </a:p>
          <a:p>
            <a:endParaRPr lang="en-US" dirty="0"/>
          </a:p>
        </p:txBody>
      </p:sp>
    </p:spTree>
    <p:extLst>
      <p:ext uri="{BB962C8B-B14F-4D97-AF65-F5344CB8AC3E}">
        <p14:creationId xmlns:p14="http://schemas.microsoft.com/office/powerpoint/2010/main" val="1227795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B8C662B-8DA1-E649-888D-ADA180132B16}"/>
              </a:ext>
            </a:extLst>
          </p:cNvPr>
          <p:cNvSpPr>
            <a:spLocks noGrp="1"/>
          </p:cNvSpPr>
          <p:nvPr>
            <p:ph type="title"/>
          </p:nvPr>
        </p:nvSpPr>
        <p:spPr/>
        <p:txBody>
          <a:bodyPr/>
          <a:lstStyle/>
          <a:p>
            <a:r>
              <a:rPr lang="en-US" sz="6000" b="1" dirty="0">
                <a:solidFill>
                  <a:schemeClr val="bg2">
                    <a:lumMod val="60000"/>
                    <a:lumOff val="40000"/>
                  </a:schemeClr>
                </a:solidFill>
              </a:rPr>
              <a:t>WHY?</a:t>
            </a:r>
          </a:p>
        </p:txBody>
      </p:sp>
      <p:sp>
        <p:nvSpPr>
          <p:cNvPr id="5" name="Text Placeholder 4">
            <a:extLst>
              <a:ext uri="{FF2B5EF4-FFF2-40B4-BE49-F238E27FC236}">
                <a16:creationId xmlns:a16="http://schemas.microsoft.com/office/drawing/2014/main" id="{D122C788-75B1-C245-82B0-603264541F45}"/>
              </a:ext>
            </a:extLst>
          </p:cNvPr>
          <p:cNvSpPr>
            <a:spLocks noGrp="1"/>
          </p:cNvSpPr>
          <p:nvPr>
            <p:ph type="body" idx="1"/>
          </p:nvPr>
        </p:nvSpPr>
        <p:spPr/>
        <p:txBody>
          <a:bodyPr/>
          <a:lstStyle/>
          <a:p>
            <a:endParaRPr lang="en-US"/>
          </a:p>
        </p:txBody>
      </p:sp>
      <p:pic>
        <p:nvPicPr>
          <p:cNvPr id="7" name="Picture 2" descr="April is Sexual Assault Awareness and Prevention Month (SAAPM).">
            <a:extLst>
              <a:ext uri="{FF2B5EF4-FFF2-40B4-BE49-F238E27FC236}">
                <a16:creationId xmlns:a16="http://schemas.microsoft.com/office/drawing/2014/main" id="{763EA0F6-F9AD-5D40-AB2F-0EC0353B300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49858" y="1560786"/>
            <a:ext cx="7942142" cy="5297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237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962F9-94EE-FB4D-AC36-854B6428CEAB}"/>
              </a:ext>
            </a:extLst>
          </p:cNvPr>
          <p:cNvSpPr>
            <a:spLocks noGrp="1"/>
          </p:cNvSpPr>
          <p:nvPr>
            <p:ph type="title"/>
          </p:nvPr>
        </p:nvSpPr>
        <p:spPr>
          <a:xfrm>
            <a:off x="518789" y="304492"/>
            <a:ext cx="9404723" cy="1400530"/>
          </a:xfrm>
        </p:spPr>
        <p:txBody>
          <a:bodyPr/>
          <a:lstStyle/>
          <a:p>
            <a:r>
              <a:rPr lang="en-US" sz="3600" b="1" dirty="0">
                <a:solidFill>
                  <a:schemeClr val="tx1"/>
                </a:solidFill>
              </a:rPr>
              <a:t>Elements of rape culture:</a:t>
            </a:r>
            <a:br>
              <a:rPr lang="en-US" sz="3600" b="1" dirty="0">
                <a:solidFill>
                  <a:schemeClr val="tx1"/>
                </a:solidFill>
              </a:rPr>
            </a:br>
            <a:r>
              <a:rPr lang="en-US" sz="3200" dirty="0"/>
              <a:t>adversative training</a:t>
            </a:r>
          </a:p>
        </p:txBody>
      </p:sp>
      <p:sp>
        <p:nvSpPr>
          <p:cNvPr id="3" name="TextBox 2">
            <a:extLst>
              <a:ext uri="{FF2B5EF4-FFF2-40B4-BE49-F238E27FC236}">
                <a16:creationId xmlns:a16="http://schemas.microsoft.com/office/drawing/2014/main" id="{1E7930BF-E042-A84B-8956-2B2D67591591}"/>
              </a:ext>
            </a:extLst>
          </p:cNvPr>
          <p:cNvSpPr txBox="1"/>
          <p:nvPr/>
        </p:nvSpPr>
        <p:spPr>
          <a:xfrm>
            <a:off x="407055" y="5752617"/>
            <a:ext cx="11397672" cy="1200329"/>
          </a:xfrm>
          <a:prstGeom prst="rect">
            <a:avLst/>
          </a:prstGeom>
          <a:noFill/>
        </p:spPr>
        <p:txBody>
          <a:bodyPr wrap="none" rtlCol="0">
            <a:spAutoFit/>
          </a:bodyPr>
          <a:lstStyle/>
          <a:p>
            <a:r>
              <a:rPr lang="en-US" dirty="0"/>
              <a:t>Watch a clip from </a:t>
            </a:r>
            <a:r>
              <a:rPr lang="en-US" i="1" dirty="0"/>
              <a:t>Full Metal Jacket</a:t>
            </a:r>
            <a:r>
              <a:rPr lang="en-US" dirty="0"/>
              <a:t>– a Stanley Kubrick film released in 1987 about the Vietnam war– </a:t>
            </a:r>
          </a:p>
          <a:p>
            <a:r>
              <a:rPr lang="en-US" dirty="0"/>
              <a:t>for a purportedly quite realistic representation of a US Marine Corps drill sergeant in action: </a:t>
            </a:r>
          </a:p>
          <a:p>
            <a:r>
              <a:rPr lang="en-US" dirty="0">
                <a:hlinkClick r:id="rId2"/>
              </a:rPr>
              <a:t>https://www.youtube.com/watch?v=j8OyjTkWhcA</a:t>
            </a:r>
            <a:endParaRPr lang="en-US" dirty="0"/>
          </a:p>
          <a:p>
            <a:endParaRPr lang="en-US" dirty="0"/>
          </a:p>
        </p:txBody>
      </p:sp>
      <p:pic>
        <p:nvPicPr>
          <p:cNvPr id="4" name="Picture 3">
            <a:extLst>
              <a:ext uri="{FF2B5EF4-FFF2-40B4-BE49-F238E27FC236}">
                <a16:creationId xmlns:a16="http://schemas.microsoft.com/office/drawing/2014/main" id="{AE3B9F05-E9CF-3749-97B3-5AA8B336BF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87601" y="0"/>
            <a:ext cx="3396975" cy="5098648"/>
          </a:xfrm>
          <a:prstGeom prst="rect">
            <a:avLst/>
          </a:prstGeom>
        </p:spPr>
      </p:pic>
      <p:pic>
        <p:nvPicPr>
          <p:cNvPr id="5" name="Picture 4">
            <a:extLst>
              <a:ext uri="{FF2B5EF4-FFF2-40B4-BE49-F238E27FC236}">
                <a16:creationId xmlns:a16="http://schemas.microsoft.com/office/drawing/2014/main" id="{DBEEBDEB-C565-CB49-BE80-A0D05BED0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6110" y="1574157"/>
            <a:ext cx="7121129" cy="3999701"/>
          </a:xfrm>
          <a:prstGeom prst="rect">
            <a:avLst/>
          </a:prstGeom>
        </p:spPr>
      </p:pic>
    </p:spTree>
    <p:extLst>
      <p:ext uri="{BB962C8B-B14F-4D97-AF65-F5344CB8AC3E}">
        <p14:creationId xmlns:p14="http://schemas.microsoft.com/office/powerpoint/2010/main" val="3136664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1FEA8-EBE3-CE42-95F7-7416F0308A99}"/>
              </a:ext>
            </a:extLst>
          </p:cNvPr>
          <p:cNvSpPr>
            <a:spLocks noGrp="1"/>
          </p:cNvSpPr>
          <p:nvPr>
            <p:ph type="title"/>
          </p:nvPr>
        </p:nvSpPr>
        <p:spPr/>
        <p:txBody>
          <a:bodyPr/>
          <a:lstStyle/>
          <a:p>
            <a:r>
              <a:rPr lang="en-US" b="1" dirty="0">
                <a:solidFill>
                  <a:schemeClr val="tx1"/>
                </a:solidFill>
              </a:rPr>
              <a:t>Pervasive misogyny: Jody chants</a:t>
            </a:r>
          </a:p>
        </p:txBody>
      </p:sp>
      <p:sp>
        <p:nvSpPr>
          <p:cNvPr id="3" name="Rectangle 2">
            <a:extLst>
              <a:ext uri="{FF2B5EF4-FFF2-40B4-BE49-F238E27FC236}">
                <a16:creationId xmlns:a16="http://schemas.microsoft.com/office/drawing/2014/main" id="{0D4FB83C-6FB8-AA40-AA27-2CB80EFDA1A6}"/>
              </a:ext>
            </a:extLst>
          </p:cNvPr>
          <p:cNvSpPr/>
          <p:nvPr/>
        </p:nvSpPr>
        <p:spPr>
          <a:xfrm>
            <a:off x="489996" y="1448134"/>
            <a:ext cx="5424668" cy="4278094"/>
          </a:xfrm>
          <a:prstGeom prst="rect">
            <a:avLst/>
          </a:prstGeom>
        </p:spPr>
        <p:txBody>
          <a:bodyPr wrap="square">
            <a:spAutoFit/>
          </a:bodyPr>
          <a:lstStyle/>
          <a:p>
            <a:r>
              <a:rPr lang="en-GB" sz="2800" i="1" dirty="0">
                <a:solidFill>
                  <a:schemeClr val="tx1">
                    <a:lumMod val="95000"/>
                  </a:schemeClr>
                </a:solidFill>
              </a:rPr>
              <a:t>“</a:t>
            </a:r>
            <a:r>
              <a:rPr lang="en-GB" sz="2800" i="1" dirty="0"/>
              <a:t>Jody this and Jody that</a:t>
            </a:r>
            <a:br>
              <a:rPr lang="en-GB" sz="2800" i="1" dirty="0"/>
            </a:br>
            <a:r>
              <a:rPr lang="en-GB" sz="2800" i="1" dirty="0"/>
              <a:t>Jody is a real cool cat</a:t>
            </a:r>
            <a:br>
              <a:rPr lang="en-GB" sz="2800" i="1" dirty="0"/>
            </a:br>
            <a:r>
              <a:rPr lang="en-GB" sz="2800" i="1" dirty="0" err="1"/>
              <a:t>Ain’t</a:t>
            </a:r>
            <a:r>
              <a:rPr lang="en-GB" sz="2800" i="1" dirty="0"/>
              <a:t> no use in calling home</a:t>
            </a:r>
            <a:br>
              <a:rPr lang="en-GB" sz="2800" i="1" dirty="0"/>
            </a:br>
            <a:r>
              <a:rPr lang="en-GB" sz="2800" i="1" dirty="0"/>
              <a:t>Jody’s on your telephone</a:t>
            </a:r>
            <a:br>
              <a:rPr lang="en-GB" sz="2800" i="1" dirty="0"/>
            </a:br>
            <a:r>
              <a:rPr lang="en-GB" sz="2800" i="1" dirty="0" err="1"/>
              <a:t>Ain’t</a:t>
            </a:r>
            <a:r>
              <a:rPr lang="en-GB" sz="2800" i="1" dirty="0"/>
              <a:t> no use in going home</a:t>
            </a:r>
            <a:br>
              <a:rPr lang="en-GB" sz="2800" i="1" dirty="0"/>
            </a:br>
            <a:r>
              <a:rPr lang="en-GB" sz="2800" i="1" dirty="0"/>
              <a:t>Jody’s got your girl and gone</a:t>
            </a:r>
            <a:br>
              <a:rPr lang="en-GB" sz="2800" i="1" dirty="0"/>
            </a:br>
            <a:r>
              <a:rPr lang="en-GB" sz="2800" i="1" dirty="0" err="1"/>
              <a:t>Ain’t</a:t>
            </a:r>
            <a:r>
              <a:rPr lang="en-GB" sz="2800" i="1" dirty="0"/>
              <a:t> no use in feeling blue</a:t>
            </a:r>
            <a:br>
              <a:rPr lang="en-GB" sz="2800" i="1" dirty="0"/>
            </a:br>
            <a:r>
              <a:rPr lang="en-GB" sz="2800" i="1" dirty="0"/>
              <a:t>Jody’s got your sister too”</a:t>
            </a:r>
            <a:endParaRPr lang="en-GB" sz="2800" i="1" dirty="0">
              <a:solidFill>
                <a:schemeClr val="tx1">
                  <a:lumMod val="95000"/>
                </a:schemeClr>
              </a:solidFill>
            </a:endParaRPr>
          </a:p>
          <a:p>
            <a:endParaRPr lang="en-GB" sz="2400" dirty="0">
              <a:solidFill>
                <a:schemeClr val="tx1">
                  <a:lumMod val="95000"/>
                </a:schemeClr>
              </a:solidFill>
            </a:endParaRPr>
          </a:p>
          <a:p>
            <a:r>
              <a:rPr lang="en-GB" sz="2400" dirty="0">
                <a:solidFill>
                  <a:schemeClr val="tx1">
                    <a:lumMod val="95000"/>
                  </a:schemeClr>
                </a:solidFill>
              </a:rPr>
              <a:t>U.S. Army marching cadence, 1944</a:t>
            </a:r>
            <a:endParaRPr lang="en-GB" sz="2400" b="0" i="0" dirty="0">
              <a:solidFill>
                <a:schemeClr val="tx1">
                  <a:lumMod val="95000"/>
                </a:schemeClr>
              </a:solidFill>
              <a:effectLst/>
            </a:endParaRPr>
          </a:p>
        </p:txBody>
      </p:sp>
      <p:sp>
        <p:nvSpPr>
          <p:cNvPr id="4" name="Rectangle 3">
            <a:extLst>
              <a:ext uri="{FF2B5EF4-FFF2-40B4-BE49-F238E27FC236}">
                <a16:creationId xmlns:a16="http://schemas.microsoft.com/office/drawing/2014/main" id="{8BE604A9-0CD4-274A-B99A-C4A9EEA9357C}"/>
              </a:ext>
            </a:extLst>
          </p:cNvPr>
          <p:cNvSpPr/>
          <p:nvPr/>
        </p:nvSpPr>
        <p:spPr>
          <a:xfrm>
            <a:off x="489996" y="6087020"/>
            <a:ext cx="11970294" cy="369332"/>
          </a:xfrm>
          <a:prstGeom prst="rect">
            <a:avLst/>
          </a:prstGeom>
        </p:spPr>
        <p:txBody>
          <a:bodyPr wrap="square">
            <a:spAutoFit/>
          </a:bodyPr>
          <a:lstStyle/>
          <a:p>
            <a:r>
              <a:rPr lang="en-GB" dirty="0">
                <a:hlinkClick r:id="rId2"/>
              </a:rPr>
              <a:t>https://slate.com/human-interest/2016/03/the-secret-history-of-the-name-jody.html</a:t>
            </a:r>
            <a:endParaRPr lang="en-US" dirty="0"/>
          </a:p>
        </p:txBody>
      </p:sp>
      <p:sp>
        <p:nvSpPr>
          <p:cNvPr id="5" name="TextBox 4">
            <a:extLst>
              <a:ext uri="{FF2B5EF4-FFF2-40B4-BE49-F238E27FC236}">
                <a16:creationId xmlns:a16="http://schemas.microsoft.com/office/drawing/2014/main" id="{7E1C3A6F-AD51-0943-8F74-509EC05D086A}"/>
              </a:ext>
            </a:extLst>
          </p:cNvPr>
          <p:cNvSpPr txBox="1"/>
          <p:nvPr/>
        </p:nvSpPr>
        <p:spPr>
          <a:xfrm>
            <a:off x="6088284" y="4907666"/>
            <a:ext cx="5832046" cy="369332"/>
          </a:xfrm>
          <a:prstGeom prst="rect">
            <a:avLst/>
          </a:prstGeom>
          <a:noFill/>
        </p:spPr>
        <p:txBody>
          <a:bodyPr wrap="none" rtlCol="0">
            <a:spAutoFit/>
          </a:bodyPr>
          <a:lstStyle/>
          <a:p>
            <a:r>
              <a:rPr lang="en-GB" dirty="0">
                <a:hlinkClick r:id="rId3"/>
              </a:rPr>
              <a:t>https://www.youtube.com/watch?v=dBIEUbqEhvE</a:t>
            </a:r>
            <a:endParaRPr lang="en-US" dirty="0"/>
          </a:p>
        </p:txBody>
      </p:sp>
      <p:pic>
        <p:nvPicPr>
          <p:cNvPr id="6" name="Picture 5">
            <a:extLst>
              <a:ext uri="{FF2B5EF4-FFF2-40B4-BE49-F238E27FC236}">
                <a16:creationId xmlns:a16="http://schemas.microsoft.com/office/drawing/2014/main" id="{E53F159F-3F78-BF4E-B238-5890AFD641DE}"/>
              </a:ext>
            </a:extLst>
          </p:cNvPr>
          <p:cNvPicPr>
            <a:picLocks noChangeAspect="1"/>
          </p:cNvPicPr>
          <p:nvPr/>
        </p:nvPicPr>
        <p:blipFill>
          <a:blip r:embed="rId4"/>
          <a:stretch>
            <a:fillRect/>
          </a:stretch>
        </p:blipFill>
        <p:spPr>
          <a:xfrm>
            <a:off x="6088284" y="1296363"/>
            <a:ext cx="5450390" cy="3065845"/>
          </a:xfrm>
          <a:prstGeom prst="rect">
            <a:avLst/>
          </a:prstGeom>
        </p:spPr>
      </p:pic>
      <p:sp>
        <p:nvSpPr>
          <p:cNvPr id="7" name="TextBox 6">
            <a:extLst>
              <a:ext uri="{FF2B5EF4-FFF2-40B4-BE49-F238E27FC236}">
                <a16:creationId xmlns:a16="http://schemas.microsoft.com/office/drawing/2014/main" id="{F375E8E7-4072-7248-8B85-6FCDC8584758}"/>
              </a:ext>
            </a:extLst>
          </p:cNvPr>
          <p:cNvSpPr txBox="1"/>
          <p:nvPr/>
        </p:nvSpPr>
        <p:spPr>
          <a:xfrm>
            <a:off x="6162824" y="4538334"/>
            <a:ext cx="5682966" cy="369332"/>
          </a:xfrm>
          <a:prstGeom prst="rect">
            <a:avLst/>
          </a:prstGeom>
          <a:noFill/>
        </p:spPr>
        <p:txBody>
          <a:bodyPr wrap="none" rtlCol="0">
            <a:spAutoFit/>
          </a:bodyPr>
          <a:lstStyle/>
          <a:p>
            <a:r>
              <a:rPr lang="en-US" dirty="0"/>
              <a:t>Watch a Jody cadence being performed in 2010</a:t>
            </a:r>
          </a:p>
        </p:txBody>
      </p:sp>
    </p:spTree>
    <p:extLst>
      <p:ext uri="{BB962C8B-B14F-4D97-AF65-F5344CB8AC3E}">
        <p14:creationId xmlns:p14="http://schemas.microsoft.com/office/powerpoint/2010/main" val="1673638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D12D9-930E-0744-9633-EC8A43F94974}"/>
              </a:ext>
            </a:extLst>
          </p:cNvPr>
          <p:cNvSpPr>
            <a:spLocks noGrp="1"/>
          </p:cNvSpPr>
          <p:nvPr>
            <p:ph type="title"/>
          </p:nvPr>
        </p:nvSpPr>
        <p:spPr>
          <a:xfrm>
            <a:off x="403043" y="299229"/>
            <a:ext cx="9404723" cy="1400530"/>
          </a:xfrm>
        </p:spPr>
        <p:txBody>
          <a:bodyPr/>
          <a:lstStyle/>
          <a:p>
            <a:r>
              <a:rPr lang="en-US" sz="3600" b="1" dirty="0">
                <a:solidFill>
                  <a:schemeClr val="tx1"/>
                </a:solidFill>
              </a:rPr>
              <a:t>Hazing rituals/gendered degradation</a:t>
            </a:r>
          </a:p>
        </p:txBody>
      </p:sp>
      <p:sp>
        <p:nvSpPr>
          <p:cNvPr id="4" name="TextBox 3">
            <a:extLst>
              <a:ext uri="{FF2B5EF4-FFF2-40B4-BE49-F238E27FC236}">
                <a16:creationId xmlns:a16="http://schemas.microsoft.com/office/drawing/2014/main" id="{33ADB73F-E769-0B4C-B2BC-240898851E16}"/>
              </a:ext>
            </a:extLst>
          </p:cNvPr>
          <p:cNvSpPr txBox="1"/>
          <p:nvPr/>
        </p:nvSpPr>
        <p:spPr>
          <a:xfrm>
            <a:off x="403043" y="999257"/>
            <a:ext cx="10971273" cy="1200329"/>
          </a:xfrm>
          <a:prstGeom prst="rect">
            <a:avLst/>
          </a:prstGeom>
          <a:noFill/>
        </p:spPr>
        <p:txBody>
          <a:bodyPr wrap="none" rtlCol="0">
            <a:spAutoFit/>
          </a:bodyPr>
          <a:lstStyle/>
          <a:p>
            <a:r>
              <a:rPr lang="en-US" dirty="0"/>
              <a:t>Read a 2015 report by RAND on hazing in the military, with recommendations for its suppression:</a:t>
            </a:r>
          </a:p>
          <a:p>
            <a:r>
              <a:rPr lang="en-GB" dirty="0">
                <a:hlinkClick r:id="rId2"/>
              </a:rPr>
              <a:t>https://www.rand.org/content/dam/rand/pubs/research_reports/RR900/RR941/RAND_RR941.pdf</a:t>
            </a:r>
            <a:endParaRPr lang="en-GB" dirty="0"/>
          </a:p>
          <a:p>
            <a:endParaRPr lang="en-US" dirty="0"/>
          </a:p>
          <a:p>
            <a:endParaRPr lang="en-US" dirty="0"/>
          </a:p>
        </p:txBody>
      </p:sp>
      <p:sp>
        <p:nvSpPr>
          <p:cNvPr id="6" name="Rectangle 5">
            <a:extLst>
              <a:ext uri="{FF2B5EF4-FFF2-40B4-BE49-F238E27FC236}">
                <a16:creationId xmlns:a16="http://schemas.microsoft.com/office/drawing/2014/main" id="{0E6A51AA-3961-C440-97FA-3FC7E4E27D71}"/>
              </a:ext>
            </a:extLst>
          </p:cNvPr>
          <p:cNvSpPr/>
          <p:nvPr/>
        </p:nvSpPr>
        <p:spPr>
          <a:xfrm>
            <a:off x="403043" y="1811087"/>
            <a:ext cx="8391001" cy="5139869"/>
          </a:xfrm>
          <a:prstGeom prst="rect">
            <a:avLst/>
          </a:prstGeom>
        </p:spPr>
        <p:txBody>
          <a:bodyPr wrap="square">
            <a:spAutoFit/>
          </a:bodyPr>
          <a:lstStyle/>
          <a:p>
            <a:r>
              <a:rPr lang="en-GB" sz="2800" b="1" dirty="0">
                <a:solidFill>
                  <a:schemeClr val="bg2">
                    <a:lumMod val="40000"/>
                    <a:lumOff val="60000"/>
                  </a:schemeClr>
                </a:solidFill>
              </a:rPr>
              <a:t>The DoD Definition of Hazing Can Be Improved</a:t>
            </a:r>
          </a:p>
          <a:p>
            <a:endParaRPr lang="en-GB" sz="2800" b="1" dirty="0">
              <a:solidFill>
                <a:schemeClr val="bg2">
                  <a:lumMod val="40000"/>
                  <a:lumOff val="60000"/>
                </a:schemeClr>
              </a:solidFill>
            </a:endParaRPr>
          </a:p>
          <a:p>
            <a:pPr marL="457200" indent="-457200">
              <a:buFont typeface="Arial" panose="020B0604020202020204" pitchFamily="34" charset="0"/>
              <a:buChar char="•"/>
            </a:pPr>
            <a:r>
              <a:rPr lang="en-GB" sz="2800" dirty="0"/>
              <a:t>The definition should include qualities that distinguish hazing from other types of abuse and mistreatment</a:t>
            </a:r>
          </a:p>
          <a:p>
            <a:pPr marL="457200" indent="-457200">
              <a:buFont typeface="Arial" panose="020B0604020202020204" pitchFamily="34" charset="0"/>
              <a:buChar char="•"/>
            </a:pPr>
            <a:r>
              <a:rPr lang="en-GB" sz="2800" dirty="0"/>
              <a:t>It should clarify the role of authority figures and the individual's responsibility</a:t>
            </a:r>
          </a:p>
          <a:p>
            <a:pPr marL="457200" indent="-457200">
              <a:buFont typeface="Arial" panose="020B0604020202020204" pitchFamily="34" charset="0"/>
              <a:buChar char="•"/>
            </a:pPr>
            <a:r>
              <a:rPr lang="en-GB" sz="2800" dirty="0"/>
              <a:t>It should consider the addition of more objective terms in describing harm, such as "psychological injury" or "extreme mental stress" and provide current examples</a:t>
            </a:r>
          </a:p>
          <a:p>
            <a:pPr>
              <a:buFont typeface="Arial" panose="020B0604020202020204" pitchFamily="34" charset="0"/>
              <a:buChar char="•"/>
            </a:pPr>
            <a:endParaRPr lang="en-GB" sz="2000" dirty="0"/>
          </a:p>
        </p:txBody>
      </p:sp>
      <p:pic>
        <p:nvPicPr>
          <p:cNvPr id="7" name="Picture 6">
            <a:extLst>
              <a:ext uri="{FF2B5EF4-FFF2-40B4-BE49-F238E27FC236}">
                <a16:creationId xmlns:a16="http://schemas.microsoft.com/office/drawing/2014/main" id="{D938ADA9-7297-3944-96DB-A9C910ED28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94044" y="1811087"/>
            <a:ext cx="3252486" cy="4878730"/>
          </a:xfrm>
          <a:prstGeom prst="rect">
            <a:avLst/>
          </a:prstGeom>
        </p:spPr>
      </p:pic>
    </p:spTree>
    <p:extLst>
      <p:ext uri="{BB962C8B-B14F-4D97-AF65-F5344CB8AC3E}">
        <p14:creationId xmlns:p14="http://schemas.microsoft.com/office/powerpoint/2010/main" val="3595555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26AFB-05ED-B44D-80D5-98D2BC22C894}"/>
              </a:ext>
            </a:extLst>
          </p:cNvPr>
          <p:cNvSpPr>
            <a:spLocks noGrp="1"/>
          </p:cNvSpPr>
          <p:nvPr>
            <p:ph type="title"/>
          </p:nvPr>
        </p:nvSpPr>
        <p:spPr/>
        <p:txBody>
          <a:bodyPr/>
          <a:lstStyle/>
          <a:p>
            <a:r>
              <a:rPr lang="en-US" b="1" dirty="0">
                <a:solidFill>
                  <a:schemeClr val="bg2">
                    <a:lumMod val="40000"/>
                    <a:lumOff val="60000"/>
                  </a:schemeClr>
                </a:solidFill>
              </a:rPr>
              <a:t>Pornography</a:t>
            </a:r>
          </a:p>
        </p:txBody>
      </p:sp>
      <p:pic>
        <p:nvPicPr>
          <p:cNvPr id="3" name="Picture 2">
            <a:extLst>
              <a:ext uri="{FF2B5EF4-FFF2-40B4-BE49-F238E27FC236}">
                <a16:creationId xmlns:a16="http://schemas.microsoft.com/office/drawing/2014/main" id="{CFCA9572-2924-3149-99F2-53BF4B66F763}"/>
              </a:ext>
            </a:extLst>
          </p:cNvPr>
          <p:cNvPicPr>
            <a:picLocks noChangeAspect="1"/>
          </p:cNvPicPr>
          <p:nvPr/>
        </p:nvPicPr>
        <p:blipFill>
          <a:blip r:embed="rId2"/>
          <a:stretch>
            <a:fillRect/>
          </a:stretch>
        </p:blipFill>
        <p:spPr>
          <a:xfrm>
            <a:off x="8564596" y="0"/>
            <a:ext cx="3507129" cy="5711556"/>
          </a:xfrm>
          <a:prstGeom prst="rect">
            <a:avLst/>
          </a:prstGeom>
        </p:spPr>
      </p:pic>
      <p:sp>
        <p:nvSpPr>
          <p:cNvPr id="4" name="TextBox 3">
            <a:extLst>
              <a:ext uri="{FF2B5EF4-FFF2-40B4-BE49-F238E27FC236}">
                <a16:creationId xmlns:a16="http://schemas.microsoft.com/office/drawing/2014/main" id="{0AB67170-9979-6240-BBD7-B3E0C4DC04AC}"/>
              </a:ext>
            </a:extLst>
          </p:cNvPr>
          <p:cNvSpPr txBox="1"/>
          <p:nvPr/>
        </p:nvSpPr>
        <p:spPr>
          <a:xfrm>
            <a:off x="8537438" y="5711556"/>
            <a:ext cx="3435556" cy="1077218"/>
          </a:xfrm>
          <a:prstGeom prst="rect">
            <a:avLst/>
          </a:prstGeom>
          <a:noFill/>
        </p:spPr>
        <p:txBody>
          <a:bodyPr wrap="none" rtlCol="0">
            <a:spAutoFit/>
          </a:bodyPr>
          <a:lstStyle/>
          <a:p>
            <a:r>
              <a:rPr lang="en-US" sz="1600" dirty="0"/>
              <a:t>Does pornography encourage</a:t>
            </a:r>
          </a:p>
          <a:p>
            <a:r>
              <a:rPr lang="en-US" sz="1600" dirty="0"/>
              <a:t>sexual violence against women?</a:t>
            </a:r>
          </a:p>
          <a:p>
            <a:r>
              <a:rPr lang="en-US" sz="1600" dirty="0"/>
              <a:t>Radical feminist Dworkin made</a:t>
            </a:r>
          </a:p>
          <a:p>
            <a:r>
              <a:rPr lang="en-US" sz="1600" dirty="0"/>
              <a:t>the case in this 1981 classic.</a:t>
            </a:r>
          </a:p>
        </p:txBody>
      </p:sp>
      <p:sp>
        <p:nvSpPr>
          <p:cNvPr id="5" name="TextBox 4">
            <a:extLst>
              <a:ext uri="{FF2B5EF4-FFF2-40B4-BE49-F238E27FC236}">
                <a16:creationId xmlns:a16="http://schemas.microsoft.com/office/drawing/2014/main" id="{3CFF4408-474D-8241-98C6-E6D53E257CC1}"/>
              </a:ext>
            </a:extLst>
          </p:cNvPr>
          <p:cNvSpPr txBox="1"/>
          <p:nvPr/>
        </p:nvSpPr>
        <p:spPr>
          <a:xfrm>
            <a:off x="646111" y="1239554"/>
            <a:ext cx="7659469" cy="1200329"/>
          </a:xfrm>
          <a:prstGeom prst="rect">
            <a:avLst/>
          </a:prstGeom>
          <a:noFill/>
        </p:spPr>
        <p:txBody>
          <a:bodyPr wrap="none" rtlCol="0">
            <a:spAutoFit/>
          </a:bodyPr>
          <a:lstStyle/>
          <a:p>
            <a:r>
              <a:rPr lang="en-US" dirty="0"/>
              <a:t>Pornography use is pervasive, and becoming ever more prevalent,</a:t>
            </a:r>
          </a:p>
          <a:p>
            <a:r>
              <a:rPr lang="en-US" dirty="0"/>
              <a:t>in the US military. Does this phenomenon help explain why sexual </a:t>
            </a:r>
          </a:p>
          <a:p>
            <a:r>
              <a:rPr lang="en-US" dirty="0"/>
              <a:t>assault is so rife in the armed forces?</a:t>
            </a:r>
          </a:p>
          <a:p>
            <a:endParaRPr lang="en-US" dirty="0"/>
          </a:p>
        </p:txBody>
      </p:sp>
      <p:sp>
        <p:nvSpPr>
          <p:cNvPr id="6" name="Rectangle 5">
            <a:extLst>
              <a:ext uri="{FF2B5EF4-FFF2-40B4-BE49-F238E27FC236}">
                <a16:creationId xmlns:a16="http://schemas.microsoft.com/office/drawing/2014/main" id="{B0D93CD8-F1D5-7948-AD24-ABB875B0EB01}"/>
              </a:ext>
            </a:extLst>
          </p:cNvPr>
          <p:cNvSpPr/>
          <p:nvPr/>
        </p:nvSpPr>
        <p:spPr>
          <a:xfrm>
            <a:off x="547380" y="2387569"/>
            <a:ext cx="7533364" cy="4401205"/>
          </a:xfrm>
          <a:prstGeom prst="rect">
            <a:avLst/>
          </a:prstGeom>
        </p:spPr>
        <p:txBody>
          <a:bodyPr wrap="square">
            <a:spAutoFit/>
          </a:bodyPr>
          <a:lstStyle/>
          <a:p>
            <a:pPr fontAlgn="base"/>
            <a:r>
              <a:rPr lang="en-GB" dirty="0">
                <a:solidFill>
                  <a:schemeClr val="bg2">
                    <a:lumMod val="20000"/>
                    <a:lumOff val="80000"/>
                  </a:schemeClr>
                </a:solidFill>
                <a:latin typeface="Open Sans"/>
              </a:rPr>
              <a:t>“…. in an interview with the </a:t>
            </a:r>
            <a:r>
              <a:rPr lang="en-GB" i="1" dirty="0">
                <a:solidFill>
                  <a:schemeClr val="bg2">
                    <a:lumMod val="20000"/>
                    <a:lumOff val="80000"/>
                  </a:schemeClr>
                </a:solidFill>
                <a:latin typeface="Open Sans"/>
                <a:hlinkClick r:id="rId3">
                  <a:extLst>
                    <a:ext uri="{A12FA001-AC4F-418D-AE19-62706E023703}">
                      <ahyp:hlinkClr xmlns:ahyp="http://schemas.microsoft.com/office/drawing/2018/hyperlinkcolor" val="tx"/>
                    </a:ext>
                  </a:extLst>
                </a:hlinkClick>
              </a:rPr>
              <a:t>Army Times</a:t>
            </a:r>
            <a:r>
              <a:rPr lang="en-GB" dirty="0">
                <a:solidFill>
                  <a:schemeClr val="bg2">
                    <a:lumMod val="20000"/>
                    <a:lumOff val="80000"/>
                  </a:schemeClr>
                </a:solidFill>
                <a:latin typeface="Open Sans"/>
              </a:rPr>
              <a:t>, Navy Lt. Michael Howard, a licensed therapist and military chaplain, believes that at least 20 percent of the military is addicted to online pornography. The common theme among many military </a:t>
            </a:r>
            <a:r>
              <a:rPr lang="en-GB" dirty="0">
                <a:solidFill>
                  <a:schemeClr val="bg2">
                    <a:lumMod val="20000"/>
                    <a:lumOff val="80000"/>
                  </a:schemeClr>
                </a:solidFill>
                <a:latin typeface="Open Sans"/>
                <a:hlinkClick r:id="rId4">
                  <a:extLst>
                    <a:ext uri="{A12FA001-AC4F-418D-AE19-62706E023703}">
                      <ahyp:hlinkClr xmlns:ahyp="http://schemas.microsoft.com/office/drawing/2018/hyperlinkcolor" val="tx"/>
                    </a:ext>
                  </a:extLst>
                </a:hlinkClick>
              </a:rPr>
              <a:t>chaplains</a:t>
            </a:r>
            <a:r>
              <a:rPr lang="en-GB" dirty="0">
                <a:solidFill>
                  <a:schemeClr val="bg2">
                    <a:lumMod val="20000"/>
                    <a:lumOff val="80000"/>
                  </a:schemeClr>
                </a:solidFill>
                <a:latin typeface="Open Sans"/>
              </a:rPr>
              <a:t> is that addiction to internet pornography is one of the biggest, if not the biggest, personal problem facing our military members today.</a:t>
            </a:r>
          </a:p>
          <a:p>
            <a:pPr fontAlgn="base"/>
            <a:r>
              <a:rPr lang="en-GB" dirty="0">
                <a:solidFill>
                  <a:schemeClr val="bg2">
                    <a:lumMod val="20000"/>
                    <a:lumOff val="80000"/>
                  </a:schemeClr>
                </a:solidFill>
                <a:latin typeface="Open Sans"/>
              </a:rPr>
              <a:t>It is not uncommon for military members to come home from a deployment addicted to pornography. Military spouses often complain about these devastating addictions post-deployment.” </a:t>
            </a:r>
          </a:p>
          <a:p>
            <a:pPr fontAlgn="base"/>
            <a:endParaRPr lang="en-GB" i="1" dirty="0">
              <a:solidFill>
                <a:schemeClr val="bg2">
                  <a:lumMod val="20000"/>
                  <a:lumOff val="80000"/>
                </a:schemeClr>
              </a:solidFill>
              <a:latin typeface="Open Sans"/>
            </a:endParaRPr>
          </a:p>
          <a:p>
            <a:pPr fontAlgn="base"/>
            <a:r>
              <a:rPr lang="en-GB" i="1" dirty="0">
                <a:solidFill>
                  <a:schemeClr val="bg2">
                    <a:lumMod val="20000"/>
                    <a:lumOff val="80000"/>
                  </a:schemeClr>
                </a:solidFill>
                <a:latin typeface="Open Sans"/>
              </a:rPr>
              <a:t>The Public Discourse</a:t>
            </a:r>
            <a:r>
              <a:rPr lang="en-GB" dirty="0">
                <a:solidFill>
                  <a:schemeClr val="bg2">
                    <a:lumMod val="20000"/>
                    <a:lumOff val="80000"/>
                  </a:schemeClr>
                </a:solidFill>
                <a:latin typeface="Open Sans"/>
              </a:rPr>
              <a:t>, June 2013</a:t>
            </a:r>
          </a:p>
          <a:p>
            <a:pPr fontAlgn="base"/>
            <a:r>
              <a:rPr lang="en-GB" sz="1400" dirty="0">
                <a:hlinkClick r:id="rId5"/>
              </a:rPr>
              <a:t>https://www.thepublicdiscourse.com/2013/06/10360/</a:t>
            </a:r>
            <a:endParaRPr lang="en-GB" sz="1400" dirty="0"/>
          </a:p>
          <a:p>
            <a:pPr fontAlgn="base"/>
            <a:endParaRPr lang="en-GB" dirty="0"/>
          </a:p>
          <a:p>
            <a:pPr fontAlgn="base"/>
            <a:r>
              <a:rPr lang="en-GB" dirty="0"/>
              <a:t>For a left/feminist critique of porn use in the military:</a:t>
            </a:r>
          </a:p>
          <a:p>
            <a:pPr fontAlgn="base"/>
            <a:r>
              <a:rPr lang="en-GB" sz="1400" dirty="0">
                <a:hlinkClick r:id="rId6"/>
              </a:rPr>
              <a:t>https://www.counterpunch.org/2010/06/18/pornography-and-the-military/</a:t>
            </a:r>
            <a:endParaRPr lang="en-GB" sz="1400" dirty="0"/>
          </a:p>
          <a:p>
            <a:pPr fontAlgn="base"/>
            <a:endParaRPr lang="en-GB" b="0" i="0" dirty="0">
              <a:solidFill>
                <a:schemeClr val="bg2">
                  <a:lumMod val="20000"/>
                  <a:lumOff val="80000"/>
                </a:schemeClr>
              </a:solidFill>
              <a:effectLst/>
              <a:latin typeface="Open Sans"/>
            </a:endParaRPr>
          </a:p>
        </p:txBody>
      </p:sp>
    </p:spTree>
    <p:extLst>
      <p:ext uri="{BB962C8B-B14F-4D97-AF65-F5344CB8AC3E}">
        <p14:creationId xmlns:p14="http://schemas.microsoft.com/office/powerpoint/2010/main" val="3974977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58214-C81C-6A47-B4EF-EA4386639670}"/>
              </a:ext>
            </a:extLst>
          </p:cNvPr>
          <p:cNvSpPr>
            <a:spLocks noGrp="1"/>
          </p:cNvSpPr>
          <p:nvPr>
            <p:ph type="title"/>
          </p:nvPr>
        </p:nvSpPr>
        <p:spPr/>
        <p:txBody>
          <a:bodyPr/>
          <a:lstStyle/>
          <a:p>
            <a:r>
              <a:rPr lang="en-US" dirty="0"/>
              <a:t>The Military Criminal Justice System</a:t>
            </a:r>
          </a:p>
        </p:txBody>
      </p:sp>
      <p:sp>
        <p:nvSpPr>
          <p:cNvPr id="4" name="Text Placeholder 3">
            <a:extLst>
              <a:ext uri="{FF2B5EF4-FFF2-40B4-BE49-F238E27FC236}">
                <a16:creationId xmlns:a16="http://schemas.microsoft.com/office/drawing/2014/main" id="{16D20C2A-5E9F-C249-8BE8-8314A3FF898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19460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B5C94B-2EA1-C046-929D-E6471F59C33F}"/>
              </a:ext>
            </a:extLst>
          </p:cNvPr>
          <p:cNvSpPr>
            <a:spLocks noGrp="1"/>
          </p:cNvSpPr>
          <p:nvPr>
            <p:ph type="title"/>
          </p:nvPr>
        </p:nvSpPr>
        <p:spPr>
          <a:xfrm>
            <a:off x="777720" y="607333"/>
            <a:ext cx="9404723" cy="1400530"/>
          </a:xfrm>
        </p:spPr>
        <p:txBody>
          <a:bodyPr/>
          <a:lstStyle/>
          <a:p>
            <a:r>
              <a:rPr lang="en-US" sz="3600" b="1" dirty="0">
                <a:solidFill>
                  <a:schemeClr val="bg2">
                    <a:lumMod val="40000"/>
                    <a:lumOff val="60000"/>
                  </a:schemeClr>
                </a:solidFill>
              </a:rPr>
              <a:t>Obstacles to reporting</a:t>
            </a:r>
          </a:p>
        </p:txBody>
      </p:sp>
      <p:sp>
        <p:nvSpPr>
          <p:cNvPr id="5" name="Content Placeholder 4">
            <a:extLst>
              <a:ext uri="{FF2B5EF4-FFF2-40B4-BE49-F238E27FC236}">
                <a16:creationId xmlns:a16="http://schemas.microsoft.com/office/drawing/2014/main" id="{66FF8727-5D54-374A-A90F-C5EAC9BBEF09}"/>
              </a:ext>
            </a:extLst>
          </p:cNvPr>
          <p:cNvSpPr>
            <a:spLocks noGrp="1"/>
          </p:cNvSpPr>
          <p:nvPr>
            <p:ph idx="1"/>
          </p:nvPr>
        </p:nvSpPr>
        <p:spPr>
          <a:xfrm>
            <a:off x="605601" y="1535290"/>
            <a:ext cx="10639346" cy="5539466"/>
          </a:xfrm>
        </p:spPr>
        <p:txBody>
          <a:bodyPr>
            <a:normAutofit/>
          </a:bodyPr>
          <a:lstStyle/>
          <a:p>
            <a:r>
              <a:rPr lang="en-US" dirty="0"/>
              <a:t>In 2009, a report estimated that </a:t>
            </a:r>
            <a:r>
              <a:rPr lang="en-US" dirty="0">
                <a:solidFill>
                  <a:schemeClr val="bg2">
                    <a:lumMod val="40000"/>
                    <a:lumOff val="60000"/>
                  </a:schemeClr>
                </a:solidFill>
              </a:rPr>
              <a:t>80%</a:t>
            </a:r>
            <a:r>
              <a:rPr lang="en-US" dirty="0"/>
              <a:t> of military sexual assault survivors do not report crimes perpetrated against them. Why not?</a:t>
            </a:r>
          </a:p>
          <a:p>
            <a:r>
              <a:rPr lang="en-US" dirty="0"/>
              <a:t>Fear of </a:t>
            </a:r>
            <a:r>
              <a:rPr lang="en-US" b="1" dirty="0">
                <a:solidFill>
                  <a:schemeClr val="bg2">
                    <a:lumMod val="40000"/>
                    <a:lumOff val="60000"/>
                  </a:schemeClr>
                </a:solidFill>
              </a:rPr>
              <a:t>betraying colleagues </a:t>
            </a:r>
            <a:r>
              <a:rPr lang="en-US" dirty="0"/>
              <a:t>in tight-knit units living in close quarters</a:t>
            </a:r>
          </a:p>
          <a:p>
            <a:r>
              <a:rPr lang="en-US" dirty="0"/>
              <a:t>Threats of </a:t>
            </a:r>
            <a:r>
              <a:rPr lang="en-US" b="1" dirty="0">
                <a:solidFill>
                  <a:schemeClr val="bg2">
                    <a:lumMod val="40000"/>
                    <a:lumOff val="60000"/>
                  </a:schemeClr>
                </a:solidFill>
              </a:rPr>
              <a:t>retaliatory violence </a:t>
            </a:r>
            <a:r>
              <a:rPr lang="en-US" dirty="0"/>
              <a:t>made by perpetrators </a:t>
            </a:r>
          </a:p>
          <a:p>
            <a:r>
              <a:rPr lang="en-US" dirty="0"/>
              <a:t>Pvt. Jessica Bleckley (17), one of the Aberdeen Proving Ground victims, said that the drill sergeant who demanded she have sex with him warned her: </a:t>
            </a:r>
            <a:r>
              <a:rPr lang="en-US" b="1" i="1" dirty="0">
                <a:solidFill>
                  <a:schemeClr val="bg2">
                    <a:lumMod val="40000"/>
                    <a:lumOff val="60000"/>
                  </a:schemeClr>
                </a:solidFill>
              </a:rPr>
              <a:t>“if I told anybody… he would cut my throat, that he knew ways of killing people where no one would find out who did it”</a:t>
            </a:r>
            <a:r>
              <a:rPr lang="en-US" b="1" dirty="0">
                <a:solidFill>
                  <a:schemeClr val="bg2">
                    <a:lumMod val="40000"/>
                    <a:lumOff val="60000"/>
                  </a:schemeClr>
                </a:solidFill>
              </a:rPr>
              <a:t> </a:t>
            </a:r>
            <a:r>
              <a:rPr lang="en-US" dirty="0"/>
              <a:t>(quoted in </a:t>
            </a:r>
            <a:r>
              <a:rPr lang="en-US" i="1" dirty="0"/>
              <a:t>Newsweek</a:t>
            </a:r>
            <a:r>
              <a:rPr lang="en-US" dirty="0"/>
              <a:t>, 25 Nov. 1996)</a:t>
            </a:r>
          </a:p>
          <a:p>
            <a:r>
              <a:rPr lang="en-US" dirty="0"/>
              <a:t>Fear of </a:t>
            </a:r>
            <a:r>
              <a:rPr lang="en-US" b="1" dirty="0">
                <a:solidFill>
                  <a:schemeClr val="bg2">
                    <a:lumMod val="40000"/>
                    <a:lumOff val="60000"/>
                  </a:schemeClr>
                </a:solidFill>
              </a:rPr>
              <a:t>being accused of homosexuality</a:t>
            </a:r>
            <a:r>
              <a:rPr lang="en-US" dirty="0"/>
              <a:t>– especially during the era of DADT-- a potentially career-ending claim</a:t>
            </a:r>
          </a:p>
          <a:p>
            <a:r>
              <a:rPr lang="en-US" dirty="0"/>
              <a:t>Married victims of sexual violence fear being </a:t>
            </a:r>
            <a:r>
              <a:rPr lang="en-US" b="1" dirty="0">
                <a:solidFill>
                  <a:schemeClr val="bg2">
                    <a:lumMod val="40000"/>
                    <a:lumOff val="60000"/>
                  </a:schemeClr>
                </a:solidFill>
              </a:rPr>
              <a:t>court-martialed for adultery</a:t>
            </a:r>
          </a:p>
          <a:p>
            <a:r>
              <a:rPr lang="en-US" dirty="0"/>
              <a:t>Victims may be </a:t>
            </a:r>
            <a:r>
              <a:rPr lang="en-US" b="1" dirty="0">
                <a:solidFill>
                  <a:schemeClr val="bg2">
                    <a:lumMod val="40000"/>
                    <a:lumOff val="60000"/>
                  </a:schemeClr>
                </a:solidFill>
              </a:rPr>
              <a:t>discharged on mental health grounds</a:t>
            </a:r>
          </a:p>
        </p:txBody>
      </p:sp>
    </p:spTree>
    <p:extLst>
      <p:ext uri="{BB962C8B-B14F-4D97-AF65-F5344CB8AC3E}">
        <p14:creationId xmlns:p14="http://schemas.microsoft.com/office/powerpoint/2010/main" val="1366075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53432-5955-C845-ABCE-8E6CD1BD50A4}"/>
              </a:ext>
            </a:extLst>
          </p:cNvPr>
          <p:cNvSpPr>
            <a:spLocks noGrp="1"/>
          </p:cNvSpPr>
          <p:nvPr>
            <p:ph type="title"/>
          </p:nvPr>
        </p:nvSpPr>
        <p:spPr/>
        <p:txBody>
          <a:bodyPr/>
          <a:lstStyle/>
          <a:p>
            <a:r>
              <a:rPr lang="en-US" b="1" dirty="0">
                <a:solidFill>
                  <a:schemeClr val="bg2">
                    <a:lumMod val="60000"/>
                    <a:lumOff val="40000"/>
                  </a:schemeClr>
                </a:solidFill>
              </a:rPr>
              <a:t>The chain of command</a:t>
            </a:r>
          </a:p>
        </p:txBody>
      </p:sp>
      <p:sp>
        <p:nvSpPr>
          <p:cNvPr id="3" name="Rectangle 2">
            <a:extLst>
              <a:ext uri="{FF2B5EF4-FFF2-40B4-BE49-F238E27FC236}">
                <a16:creationId xmlns:a16="http://schemas.microsoft.com/office/drawing/2014/main" id="{DB8E694F-38A6-2E4A-890A-0ECD0DF38AD4}"/>
              </a:ext>
            </a:extLst>
          </p:cNvPr>
          <p:cNvSpPr/>
          <p:nvPr/>
        </p:nvSpPr>
        <p:spPr>
          <a:xfrm>
            <a:off x="765698" y="5781301"/>
            <a:ext cx="8607972" cy="923330"/>
          </a:xfrm>
          <a:prstGeom prst="rect">
            <a:avLst/>
          </a:prstGeom>
        </p:spPr>
        <p:txBody>
          <a:bodyPr wrap="square">
            <a:spAutoFit/>
          </a:bodyPr>
          <a:lstStyle/>
          <a:p>
            <a:r>
              <a:rPr lang="en-US" dirty="0">
                <a:hlinkClick r:id="rId2"/>
              </a:rPr>
              <a:t>https://www.nytimes.com/2021/06/19/opinion/sunday/inhofe-reed-military-sexual-assault-gillibrand.html</a:t>
            </a:r>
            <a:endParaRPr lang="en-US" dirty="0"/>
          </a:p>
          <a:p>
            <a:endParaRPr lang="en-US" dirty="0"/>
          </a:p>
        </p:txBody>
      </p:sp>
      <p:sp>
        <p:nvSpPr>
          <p:cNvPr id="4" name="Rectangle 3">
            <a:extLst>
              <a:ext uri="{FF2B5EF4-FFF2-40B4-BE49-F238E27FC236}">
                <a16:creationId xmlns:a16="http://schemas.microsoft.com/office/drawing/2014/main" id="{E4E08ABF-24D6-D647-AB13-A80120E99B37}"/>
              </a:ext>
            </a:extLst>
          </p:cNvPr>
          <p:cNvSpPr/>
          <p:nvPr/>
        </p:nvSpPr>
        <p:spPr>
          <a:xfrm>
            <a:off x="646111" y="1385375"/>
            <a:ext cx="10690578" cy="2554545"/>
          </a:xfrm>
          <a:prstGeom prst="rect">
            <a:avLst/>
          </a:prstGeom>
        </p:spPr>
        <p:txBody>
          <a:bodyPr wrap="square">
            <a:spAutoFit/>
          </a:bodyPr>
          <a:lstStyle/>
          <a:p>
            <a:r>
              <a:rPr lang="en-US" sz="2000" dirty="0"/>
              <a:t>Q: How to report up the chain of command if your </a:t>
            </a:r>
            <a:r>
              <a:rPr lang="en-US" sz="2000" b="1" dirty="0">
                <a:solidFill>
                  <a:schemeClr val="bg2">
                    <a:lumMod val="40000"/>
                    <a:lumOff val="60000"/>
                  </a:schemeClr>
                </a:solidFill>
              </a:rPr>
              <a:t>commanding officer is the perpetrator?</a:t>
            </a:r>
          </a:p>
          <a:p>
            <a:endParaRPr lang="en-US" sz="2000" b="1" dirty="0">
              <a:solidFill>
                <a:schemeClr val="bg2">
                  <a:lumMod val="40000"/>
                  <a:lumOff val="60000"/>
                </a:schemeClr>
              </a:solidFill>
            </a:endParaRPr>
          </a:p>
          <a:p>
            <a:r>
              <a:rPr lang="en-US" sz="2000" b="1" dirty="0">
                <a:solidFill>
                  <a:schemeClr val="bg2">
                    <a:lumMod val="40000"/>
                    <a:lumOff val="60000"/>
                  </a:schemeClr>
                </a:solidFill>
              </a:rPr>
              <a:t>Commanding officers decide: </a:t>
            </a:r>
          </a:p>
          <a:p>
            <a:endParaRPr lang="en-US" sz="2000" b="1" dirty="0">
              <a:solidFill>
                <a:schemeClr val="bg2">
                  <a:lumMod val="40000"/>
                  <a:lumOff val="60000"/>
                </a:schemeClr>
              </a:solidFill>
            </a:endParaRPr>
          </a:p>
          <a:p>
            <a:pPr marL="342900" indent="-342900">
              <a:buFont typeface="Arial" panose="020B0604020202020204" pitchFamily="34" charset="0"/>
              <a:buChar char="•"/>
            </a:pPr>
            <a:r>
              <a:rPr lang="en-US" sz="2000" b="1" dirty="0">
                <a:solidFill>
                  <a:schemeClr val="bg2">
                    <a:lumMod val="40000"/>
                    <a:lumOff val="60000"/>
                  </a:schemeClr>
                </a:solidFill>
              </a:rPr>
              <a:t>	</a:t>
            </a:r>
            <a:r>
              <a:rPr lang="en-US" sz="2000" b="1" dirty="0"/>
              <a:t>whether or not to investigate a charge</a:t>
            </a:r>
          </a:p>
          <a:p>
            <a:pPr marL="342900" indent="-342900">
              <a:buFont typeface="Arial" panose="020B0604020202020204" pitchFamily="34" charset="0"/>
              <a:buChar char="•"/>
            </a:pPr>
            <a:r>
              <a:rPr lang="en-US" sz="2000" b="1" dirty="0"/>
              <a:t>	whether it’s subsequently brought to trial</a:t>
            </a:r>
          </a:p>
          <a:p>
            <a:pPr marL="342900" indent="-342900">
              <a:buFont typeface="Arial" panose="020B0604020202020204" pitchFamily="34" charset="0"/>
              <a:buChar char="•"/>
            </a:pPr>
            <a:r>
              <a:rPr lang="en-US" sz="2000" b="1" dirty="0"/>
              <a:t> and they can intervene to overturn the outcome</a:t>
            </a:r>
          </a:p>
        </p:txBody>
      </p:sp>
      <p:sp>
        <p:nvSpPr>
          <p:cNvPr id="5" name="Rectangle 4">
            <a:extLst>
              <a:ext uri="{FF2B5EF4-FFF2-40B4-BE49-F238E27FC236}">
                <a16:creationId xmlns:a16="http://schemas.microsoft.com/office/drawing/2014/main" id="{A2A092A5-BC14-594D-9215-DCF5C57E97ED}"/>
              </a:ext>
            </a:extLst>
          </p:cNvPr>
          <p:cNvSpPr/>
          <p:nvPr/>
        </p:nvSpPr>
        <p:spPr>
          <a:xfrm>
            <a:off x="707618" y="4857971"/>
            <a:ext cx="2760692" cy="923330"/>
          </a:xfrm>
          <a:prstGeom prst="rect">
            <a:avLst/>
          </a:prstGeom>
        </p:spPr>
        <p:txBody>
          <a:bodyPr wrap="none">
            <a:spAutoFit/>
          </a:bodyPr>
          <a:lstStyle/>
          <a:p>
            <a:endParaRPr lang="en-US" dirty="0">
              <a:hlinkClick r:id="rId3"/>
            </a:endParaRPr>
          </a:p>
          <a:p>
            <a:r>
              <a:rPr lang="en-US" dirty="0">
                <a:hlinkClick r:id="rId3"/>
              </a:rPr>
              <a:t>https://nyti.ms/3iaVn5X</a:t>
            </a:r>
            <a:endParaRPr lang="en-US" dirty="0"/>
          </a:p>
          <a:p>
            <a:endParaRPr lang="en-US" dirty="0"/>
          </a:p>
        </p:txBody>
      </p:sp>
      <p:sp>
        <p:nvSpPr>
          <p:cNvPr id="6" name="TextBox 5">
            <a:extLst>
              <a:ext uri="{FF2B5EF4-FFF2-40B4-BE49-F238E27FC236}">
                <a16:creationId xmlns:a16="http://schemas.microsoft.com/office/drawing/2014/main" id="{3F7AD22A-3737-7D42-89C6-6B7076701DA6}"/>
              </a:ext>
            </a:extLst>
          </p:cNvPr>
          <p:cNvSpPr txBox="1"/>
          <p:nvPr/>
        </p:nvSpPr>
        <p:spPr>
          <a:xfrm>
            <a:off x="707618" y="4080315"/>
            <a:ext cx="9281708" cy="923330"/>
          </a:xfrm>
          <a:prstGeom prst="rect">
            <a:avLst/>
          </a:prstGeom>
          <a:noFill/>
        </p:spPr>
        <p:txBody>
          <a:bodyPr wrap="none" rtlCol="0">
            <a:spAutoFit/>
          </a:bodyPr>
          <a:lstStyle/>
          <a:p>
            <a:r>
              <a:rPr lang="en-US" dirty="0"/>
              <a:t>To better understand the concept of the chain of command and why it looms</a:t>
            </a:r>
          </a:p>
          <a:p>
            <a:r>
              <a:rPr lang="en-US" dirty="0"/>
              <a:t>So large in debates over how to address sexual violence in the military, watch this</a:t>
            </a:r>
          </a:p>
          <a:p>
            <a:r>
              <a:rPr lang="en-US" dirty="0"/>
              <a:t>7 minute video from the </a:t>
            </a:r>
            <a:r>
              <a:rPr lang="en-US" i="1" dirty="0"/>
              <a:t>New York Times </a:t>
            </a:r>
            <a:r>
              <a:rPr lang="en-US" dirty="0"/>
              <a:t>(June 19, 2021):</a:t>
            </a:r>
            <a:endParaRPr lang="en-US" i="1" dirty="0"/>
          </a:p>
        </p:txBody>
      </p:sp>
    </p:spTree>
    <p:extLst>
      <p:ext uri="{BB962C8B-B14F-4D97-AF65-F5344CB8AC3E}">
        <p14:creationId xmlns:p14="http://schemas.microsoft.com/office/powerpoint/2010/main" val="3106418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CE95C-3DCB-3547-92A3-752B57BFF1AB}"/>
              </a:ext>
            </a:extLst>
          </p:cNvPr>
          <p:cNvSpPr>
            <a:spLocks noGrp="1"/>
          </p:cNvSpPr>
          <p:nvPr>
            <p:ph type="title"/>
          </p:nvPr>
        </p:nvSpPr>
        <p:spPr>
          <a:xfrm>
            <a:off x="439839" y="262606"/>
            <a:ext cx="9404723" cy="1400530"/>
          </a:xfrm>
        </p:spPr>
        <p:txBody>
          <a:bodyPr/>
          <a:lstStyle/>
          <a:p>
            <a:r>
              <a:rPr lang="en-US" b="1" dirty="0">
                <a:solidFill>
                  <a:schemeClr val="bg2">
                    <a:lumMod val="40000"/>
                    <a:lumOff val="60000"/>
                  </a:schemeClr>
                </a:solidFill>
              </a:rPr>
              <a:t>Courts-martial</a:t>
            </a:r>
          </a:p>
        </p:txBody>
      </p:sp>
      <p:pic>
        <p:nvPicPr>
          <p:cNvPr id="3" name="Picture 2">
            <a:extLst>
              <a:ext uri="{FF2B5EF4-FFF2-40B4-BE49-F238E27FC236}">
                <a16:creationId xmlns:a16="http://schemas.microsoft.com/office/drawing/2014/main" id="{90ECED64-465F-1841-BC01-267EEA4771B4}"/>
              </a:ext>
            </a:extLst>
          </p:cNvPr>
          <p:cNvPicPr>
            <a:picLocks noChangeAspect="1"/>
          </p:cNvPicPr>
          <p:nvPr/>
        </p:nvPicPr>
        <p:blipFill>
          <a:blip r:embed="rId2"/>
          <a:stretch>
            <a:fillRect/>
          </a:stretch>
        </p:blipFill>
        <p:spPr>
          <a:xfrm>
            <a:off x="7199453" y="1663136"/>
            <a:ext cx="4105958" cy="3557045"/>
          </a:xfrm>
          <a:prstGeom prst="rect">
            <a:avLst/>
          </a:prstGeom>
        </p:spPr>
      </p:pic>
      <p:sp>
        <p:nvSpPr>
          <p:cNvPr id="4" name="TextBox 3">
            <a:extLst>
              <a:ext uri="{FF2B5EF4-FFF2-40B4-BE49-F238E27FC236}">
                <a16:creationId xmlns:a16="http://schemas.microsoft.com/office/drawing/2014/main" id="{8456D360-68E3-904E-BB7C-2935CA45E78C}"/>
              </a:ext>
            </a:extLst>
          </p:cNvPr>
          <p:cNvSpPr txBox="1"/>
          <p:nvPr/>
        </p:nvSpPr>
        <p:spPr>
          <a:xfrm>
            <a:off x="439839" y="1132204"/>
            <a:ext cx="12431094" cy="6063198"/>
          </a:xfrm>
          <a:prstGeom prst="rect">
            <a:avLst/>
          </a:prstGeom>
          <a:noFill/>
        </p:spPr>
        <p:txBody>
          <a:bodyPr wrap="square" rtlCol="0">
            <a:spAutoFit/>
          </a:bodyPr>
          <a:lstStyle/>
          <a:p>
            <a:r>
              <a:rPr lang="en-US" dirty="0"/>
              <a:t>The US military tries service personnel in three different</a:t>
            </a:r>
          </a:p>
          <a:p>
            <a:r>
              <a:rPr lang="en-US" dirty="0"/>
              <a:t>types of courts-martial, depending on the severity of the</a:t>
            </a:r>
          </a:p>
          <a:p>
            <a:r>
              <a:rPr lang="en-US" dirty="0"/>
              <a:t>charges: </a:t>
            </a:r>
            <a:r>
              <a:rPr lang="en-GB" b="1" dirty="0">
                <a:solidFill>
                  <a:schemeClr val="bg2">
                    <a:lumMod val="40000"/>
                    <a:lumOff val="60000"/>
                  </a:schemeClr>
                </a:solidFill>
              </a:rPr>
              <a:t>summary, special, and general</a:t>
            </a:r>
            <a:r>
              <a:rPr lang="en-US" dirty="0"/>
              <a:t>. </a:t>
            </a:r>
          </a:p>
          <a:p>
            <a:endParaRPr lang="en-US" dirty="0"/>
          </a:p>
          <a:p>
            <a:r>
              <a:rPr lang="en-GB" b="1" dirty="0">
                <a:solidFill>
                  <a:schemeClr val="bg2">
                    <a:lumMod val="60000"/>
                    <a:lumOff val="40000"/>
                  </a:schemeClr>
                </a:solidFill>
              </a:rPr>
              <a:t>A general court-martial</a:t>
            </a:r>
            <a:r>
              <a:rPr lang="en-GB" dirty="0"/>
              <a:t>– for serious offenses, including</a:t>
            </a:r>
          </a:p>
          <a:p>
            <a:r>
              <a:rPr lang="en-GB" dirty="0"/>
              <a:t>sexual assault—consists of not less than five </a:t>
            </a:r>
          </a:p>
          <a:p>
            <a:r>
              <a:rPr lang="en-GB" dirty="0"/>
              <a:t>members and a military judge. (JAGs are military personnel)</a:t>
            </a:r>
          </a:p>
          <a:p>
            <a:endParaRPr lang="en-GB" dirty="0"/>
          </a:p>
          <a:p>
            <a:r>
              <a:rPr lang="en-GB" dirty="0"/>
              <a:t>Since 2013, sexual assault victims may be represented by </a:t>
            </a:r>
          </a:p>
          <a:p>
            <a:r>
              <a:rPr lang="en-GB" dirty="0"/>
              <a:t>a </a:t>
            </a:r>
            <a:r>
              <a:rPr lang="en-GB" b="1" dirty="0">
                <a:solidFill>
                  <a:schemeClr val="bg2">
                    <a:lumMod val="40000"/>
                    <a:lumOff val="60000"/>
                  </a:schemeClr>
                </a:solidFill>
              </a:rPr>
              <a:t>Special Victim’s Counsel.</a:t>
            </a:r>
          </a:p>
          <a:p>
            <a:endParaRPr lang="en-GB" dirty="0"/>
          </a:p>
          <a:p>
            <a:r>
              <a:rPr lang="en-GB" b="1" dirty="0">
                <a:solidFill>
                  <a:schemeClr val="bg2">
                    <a:lumMod val="40000"/>
                    <a:lumOff val="60000"/>
                  </a:schemeClr>
                </a:solidFill>
              </a:rPr>
              <a:t>Military Rule of Evidence 412 </a:t>
            </a:r>
            <a:r>
              <a:rPr lang="en-GB" dirty="0"/>
              <a:t>prohibits either side from </a:t>
            </a:r>
          </a:p>
          <a:p>
            <a:r>
              <a:rPr lang="en-GB" dirty="0"/>
              <a:t>presenting evidence of a victim's past sexual behaviour </a:t>
            </a:r>
          </a:p>
          <a:p>
            <a:r>
              <a:rPr lang="en-GB" dirty="0"/>
              <a:t>and “sexual predisposition.”</a:t>
            </a:r>
          </a:p>
          <a:p>
            <a:endParaRPr lang="en-GB" dirty="0"/>
          </a:p>
          <a:p>
            <a:r>
              <a:rPr lang="en-GB" dirty="0"/>
              <a:t>A general court-martial may adjudge any punishment not prohibited by the UCMJ, including death.</a:t>
            </a:r>
          </a:p>
          <a:p>
            <a:r>
              <a:rPr lang="en-GB" dirty="0">
                <a:hlinkClick r:id="rId3"/>
              </a:rPr>
              <a:t>https://www.military.com/benefits/military-legal-matters/courts-martial-explained.html</a:t>
            </a:r>
            <a:endParaRPr lang="en-GB" dirty="0"/>
          </a:p>
          <a:p>
            <a:endParaRPr lang="en-GB" dirty="0"/>
          </a:p>
          <a:p>
            <a:r>
              <a:rPr lang="en-GB" dirty="0"/>
              <a:t>Read about how the USAF handles sexual assault cases by court martial:</a:t>
            </a:r>
          </a:p>
          <a:p>
            <a:r>
              <a:rPr lang="en-GB" sz="1400" dirty="0">
                <a:hlinkClick r:id="rId4"/>
              </a:rPr>
              <a:t>https://www.af.mil/News/Commentaries/Display/Article/586763/general-courts-martial-for-sexual-assault-how-do-they-work/</a:t>
            </a:r>
            <a:endParaRPr lang="en-US" sz="1400" dirty="0"/>
          </a:p>
          <a:p>
            <a:endParaRPr lang="en-US" sz="1400" dirty="0"/>
          </a:p>
          <a:p>
            <a:endParaRPr lang="en-US" dirty="0"/>
          </a:p>
        </p:txBody>
      </p:sp>
    </p:spTree>
    <p:extLst>
      <p:ext uri="{BB962C8B-B14F-4D97-AF65-F5344CB8AC3E}">
        <p14:creationId xmlns:p14="http://schemas.microsoft.com/office/powerpoint/2010/main" val="3166240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329A6-675B-9447-86ED-13C6DA017C30}"/>
              </a:ext>
            </a:extLst>
          </p:cNvPr>
          <p:cNvSpPr>
            <a:spLocks noGrp="1"/>
          </p:cNvSpPr>
          <p:nvPr>
            <p:ph type="title"/>
          </p:nvPr>
        </p:nvSpPr>
        <p:spPr/>
        <p:txBody>
          <a:bodyPr/>
          <a:lstStyle/>
          <a:p>
            <a:r>
              <a:rPr lang="en-US" sz="3200" b="1"/>
              <a:t>The US civil </a:t>
            </a:r>
            <a:r>
              <a:rPr lang="en-US" sz="3200" b="1" dirty="0"/>
              <a:t>justice system: The Feres Doctrine</a:t>
            </a:r>
          </a:p>
        </p:txBody>
      </p:sp>
      <p:sp>
        <p:nvSpPr>
          <p:cNvPr id="3" name="Rectangle 2">
            <a:extLst>
              <a:ext uri="{FF2B5EF4-FFF2-40B4-BE49-F238E27FC236}">
                <a16:creationId xmlns:a16="http://schemas.microsoft.com/office/drawing/2014/main" id="{A81A8F33-6980-FA4B-BAFF-AE7A61C77E58}"/>
              </a:ext>
            </a:extLst>
          </p:cNvPr>
          <p:cNvSpPr/>
          <p:nvPr/>
        </p:nvSpPr>
        <p:spPr>
          <a:xfrm>
            <a:off x="727134" y="2154189"/>
            <a:ext cx="6096000" cy="4154984"/>
          </a:xfrm>
          <a:prstGeom prst="rect">
            <a:avLst/>
          </a:prstGeom>
        </p:spPr>
        <p:txBody>
          <a:bodyPr>
            <a:spAutoFit/>
          </a:bodyPr>
          <a:lstStyle/>
          <a:p>
            <a:r>
              <a:rPr lang="en-GB" sz="2400" dirty="0">
                <a:latin typeface="Karma"/>
              </a:rPr>
              <a:t>The </a:t>
            </a:r>
            <a:r>
              <a:rPr lang="en-GB" sz="2400" dirty="0" err="1">
                <a:latin typeface="Karma"/>
              </a:rPr>
              <a:t>Feres</a:t>
            </a:r>
            <a:r>
              <a:rPr lang="en-GB" sz="2400" dirty="0">
                <a:latin typeface="Karma"/>
              </a:rPr>
              <a:t> doctrine, established in 1950, prevents servicemembers for suing based on any injuries that “</a:t>
            </a:r>
            <a:r>
              <a:rPr lang="en-GB" sz="2400" dirty="0">
                <a:latin typeface="Karma"/>
                <a:hlinkClick r:id="rId2">
                  <a:extLst>
                    <a:ext uri="{A12FA001-AC4F-418D-AE19-62706E023703}">
                      <ahyp:hlinkClr xmlns:ahyp="http://schemas.microsoft.com/office/drawing/2018/hyperlinkcolor" val="tx"/>
                    </a:ext>
                  </a:extLst>
                </a:hlinkClick>
              </a:rPr>
              <a:t>arise out of or are in the course of activity incident to service</a:t>
            </a:r>
            <a:r>
              <a:rPr lang="en-GB" sz="2400" dirty="0">
                <a:latin typeface="Karma"/>
              </a:rPr>
              <a:t>.” </a:t>
            </a:r>
          </a:p>
          <a:p>
            <a:endParaRPr lang="en-GB" sz="2400" dirty="0">
              <a:latin typeface="Karma"/>
            </a:endParaRPr>
          </a:p>
          <a:p>
            <a:r>
              <a:rPr lang="en-GB" sz="2400" dirty="0">
                <a:latin typeface="Karma"/>
              </a:rPr>
              <a:t>The </a:t>
            </a:r>
            <a:r>
              <a:rPr lang="en-GB" sz="2400" dirty="0" err="1">
                <a:latin typeface="Karma"/>
              </a:rPr>
              <a:t>Feres</a:t>
            </a:r>
            <a:r>
              <a:rPr lang="en-GB" sz="2400" dirty="0">
                <a:latin typeface="Karma"/>
              </a:rPr>
              <a:t> doctrine’s domain has stretched to prevent just about anyone from suing the military, including victims of rape.</a:t>
            </a:r>
          </a:p>
          <a:p>
            <a:endParaRPr lang="en-GB" sz="2400" dirty="0">
              <a:latin typeface="Karma"/>
            </a:endParaRPr>
          </a:p>
          <a:p>
            <a:r>
              <a:rPr lang="en-GB" sz="2400" dirty="0">
                <a:latin typeface="Karma"/>
              </a:rPr>
              <a:t>Servicemembers have been effectively blocked from civil courts.</a:t>
            </a:r>
            <a:endParaRPr lang="en-US" sz="2400" dirty="0"/>
          </a:p>
        </p:txBody>
      </p:sp>
      <p:sp>
        <p:nvSpPr>
          <p:cNvPr id="4" name="TextBox 3">
            <a:extLst>
              <a:ext uri="{FF2B5EF4-FFF2-40B4-BE49-F238E27FC236}">
                <a16:creationId xmlns:a16="http://schemas.microsoft.com/office/drawing/2014/main" id="{E912536D-6C7E-5743-BF81-789BBE09DE91}"/>
              </a:ext>
            </a:extLst>
          </p:cNvPr>
          <p:cNvSpPr txBox="1"/>
          <p:nvPr/>
        </p:nvSpPr>
        <p:spPr>
          <a:xfrm>
            <a:off x="646111" y="1127480"/>
            <a:ext cx="9828332" cy="830997"/>
          </a:xfrm>
          <a:prstGeom prst="rect">
            <a:avLst/>
          </a:prstGeom>
          <a:noFill/>
        </p:spPr>
        <p:txBody>
          <a:bodyPr wrap="none" rtlCol="0">
            <a:spAutoFit/>
          </a:bodyPr>
          <a:lstStyle/>
          <a:p>
            <a:r>
              <a:rPr lang="en-US" sz="2400" b="1" dirty="0">
                <a:solidFill>
                  <a:schemeClr val="bg2">
                    <a:lumMod val="40000"/>
                    <a:lumOff val="60000"/>
                  </a:schemeClr>
                </a:solidFill>
              </a:rPr>
              <a:t>Q: </a:t>
            </a:r>
            <a:r>
              <a:rPr lang="en-US" sz="2400" b="1" i="1" dirty="0">
                <a:solidFill>
                  <a:schemeClr val="bg2">
                    <a:lumMod val="40000"/>
                    <a:lumOff val="60000"/>
                  </a:schemeClr>
                </a:solidFill>
              </a:rPr>
              <a:t>Why don’t victims of sexual assault who are military personnel </a:t>
            </a:r>
          </a:p>
          <a:p>
            <a:r>
              <a:rPr lang="en-US" sz="2400" b="1" i="1" dirty="0">
                <a:solidFill>
                  <a:schemeClr val="bg2">
                    <a:lumMod val="40000"/>
                    <a:lumOff val="60000"/>
                  </a:schemeClr>
                </a:solidFill>
              </a:rPr>
              <a:t>or veterans use the civilian judicial system to seek redress?</a:t>
            </a:r>
          </a:p>
        </p:txBody>
      </p:sp>
      <p:sp>
        <p:nvSpPr>
          <p:cNvPr id="5" name="TextBox 4">
            <a:extLst>
              <a:ext uri="{FF2B5EF4-FFF2-40B4-BE49-F238E27FC236}">
                <a16:creationId xmlns:a16="http://schemas.microsoft.com/office/drawing/2014/main" id="{C0D3218A-CF64-264D-B5FE-D36278E62B80}"/>
              </a:ext>
            </a:extLst>
          </p:cNvPr>
          <p:cNvSpPr txBox="1"/>
          <p:nvPr/>
        </p:nvSpPr>
        <p:spPr>
          <a:xfrm>
            <a:off x="7112502" y="3026778"/>
            <a:ext cx="4658952" cy="2031325"/>
          </a:xfrm>
          <a:prstGeom prst="rect">
            <a:avLst/>
          </a:prstGeom>
          <a:noFill/>
        </p:spPr>
        <p:txBody>
          <a:bodyPr wrap="square" rtlCol="0">
            <a:spAutoFit/>
          </a:bodyPr>
          <a:lstStyle/>
          <a:p>
            <a:r>
              <a:rPr lang="en-GB" dirty="0">
                <a:solidFill>
                  <a:schemeClr val="bg2">
                    <a:lumMod val="20000"/>
                    <a:lumOff val="80000"/>
                  </a:schemeClr>
                </a:solidFill>
              </a:rPr>
              <a:t>The doctrine comes from the U.S. Supreme Court case </a:t>
            </a:r>
            <a:r>
              <a:rPr lang="en-GB" i="1" dirty="0" err="1">
                <a:solidFill>
                  <a:schemeClr val="bg2">
                    <a:lumMod val="20000"/>
                    <a:lumOff val="80000"/>
                  </a:schemeClr>
                </a:solidFill>
              </a:rPr>
              <a:t>Feres</a:t>
            </a:r>
            <a:r>
              <a:rPr lang="en-GB" i="1" dirty="0">
                <a:solidFill>
                  <a:schemeClr val="bg2">
                    <a:lumMod val="20000"/>
                    <a:lumOff val="80000"/>
                  </a:schemeClr>
                </a:solidFill>
              </a:rPr>
              <a:t> v. United States</a:t>
            </a:r>
            <a:r>
              <a:rPr lang="en-GB" dirty="0">
                <a:solidFill>
                  <a:schemeClr val="bg2">
                    <a:lumMod val="20000"/>
                    <a:lumOff val="80000"/>
                  </a:schemeClr>
                </a:solidFill>
              </a:rPr>
              <a:t>, in which servicemen who picked up highly radioactive weapons fragments from a crashed airplane were not permitted to recover damages from </a:t>
            </a:r>
          </a:p>
          <a:p>
            <a:r>
              <a:rPr lang="en-GB" dirty="0">
                <a:solidFill>
                  <a:schemeClr val="bg2">
                    <a:lumMod val="20000"/>
                    <a:lumOff val="80000"/>
                  </a:schemeClr>
                </a:solidFill>
              </a:rPr>
              <a:t>the government.</a:t>
            </a:r>
            <a:endParaRPr lang="en-US" dirty="0">
              <a:solidFill>
                <a:schemeClr val="bg2">
                  <a:lumMod val="20000"/>
                  <a:lumOff val="80000"/>
                </a:schemeClr>
              </a:solidFill>
            </a:endParaRPr>
          </a:p>
        </p:txBody>
      </p:sp>
    </p:spTree>
    <p:extLst>
      <p:ext uri="{BB962C8B-B14F-4D97-AF65-F5344CB8AC3E}">
        <p14:creationId xmlns:p14="http://schemas.microsoft.com/office/powerpoint/2010/main" val="3307234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8799754-417E-7B43-B240-92F4BBBA5242}"/>
              </a:ext>
            </a:extLst>
          </p:cNvPr>
          <p:cNvSpPr/>
          <p:nvPr/>
        </p:nvSpPr>
        <p:spPr>
          <a:xfrm>
            <a:off x="457120" y="5606768"/>
            <a:ext cx="5838458" cy="646331"/>
          </a:xfrm>
          <a:prstGeom prst="rect">
            <a:avLst/>
          </a:prstGeom>
        </p:spPr>
        <p:txBody>
          <a:bodyPr wrap="none">
            <a:spAutoFit/>
          </a:bodyPr>
          <a:lstStyle/>
          <a:p>
            <a:r>
              <a:rPr lang="en-US" dirty="0">
                <a:hlinkClick r:id="rId2"/>
              </a:rPr>
              <a:t>https://www.youtube.com/watch?v=3fBaFQk6aE0</a:t>
            </a:r>
            <a:endParaRPr lang="en-US" dirty="0"/>
          </a:p>
          <a:p>
            <a:endParaRPr lang="en-US" dirty="0"/>
          </a:p>
        </p:txBody>
      </p:sp>
      <p:pic>
        <p:nvPicPr>
          <p:cNvPr id="5" name="Picture 4">
            <a:extLst>
              <a:ext uri="{FF2B5EF4-FFF2-40B4-BE49-F238E27FC236}">
                <a16:creationId xmlns:a16="http://schemas.microsoft.com/office/drawing/2014/main" id="{9FBF27B4-4EA2-F745-AECD-7A0E298DEFE1}"/>
              </a:ext>
            </a:extLst>
          </p:cNvPr>
          <p:cNvPicPr>
            <a:picLocks noChangeAspect="1"/>
          </p:cNvPicPr>
          <p:nvPr/>
        </p:nvPicPr>
        <p:blipFill>
          <a:blip r:embed="rId3"/>
          <a:stretch>
            <a:fillRect/>
          </a:stretch>
        </p:blipFill>
        <p:spPr>
          <a:xfrm>
            <a:off x="382363" y="203103"/>
            <a:ext cx="7986531" cy="5319030"/>
          </a:xfrm>
          <a:prstGeom prst="rect">
            <a:avLst/>
          </a:prstGeom>
        </p:spPr>
      </p:pic>
      <p:sp>
        <p:nvSpPr>
          <p:cNvPr id="6" name="TextBox 5">
            <a:extLst>
              <a:ext uri="{FF2B5EF4-FFF2-40B4-BE49-F238E27FC236}">
                <a16:creationId xmlns:a16="http://schemas.microsoft.com/office/drawing/2014/main" id="{CB29D42E-B3B6-FC40-A74A-108DB08D457B}"/>
              </a:ext>
            </a:extLst>
          </p:cNvPr>
          <p:cNvSpPr txBox="1"/>
          <p:nvPr/>
        </p:nvSpPr>
        <p:spPr>
          <a:xfrm>
            <a:off x="457120" y="6122879"/>
            <a:ext cx="9530173" cy="646331"/>
          </a:xfrm>
          <a:prstGeom prst="rect">
            <a:avLst/>
          </a:prstGeom>
          <a:noFill/>
        </p:spPr>
        <p:txBody>
          <a:bodyPr wrap="none" rtlCol="0">
            <a:spAutoFit/>
          </a:bodyPr>
          <a:lstStyle/>
          <a:p>
            <a:r>
              <a:rPr lang="en-US" dirty="0"/>
              <a:t>Read more about the film: </a:t>
            </a:r>
            <a:r>
              <a:rPr lang="en-US" dirty="0">
                <a:hlinkClick r:id="rId4"/>
              </a:rPr>
              <a:t>http://www.pbs.org/independentlens/films/invisible-war/</a:t>
            </a:r>
            <a:endParaRPr lang="en-US" dirty="0"/>
          </a:p>
          <a:p>
            <a:endParaRPr lang="en-US" dirty="0"/>
          </a:p>
        </p:txBody>
      </p:sp>
      <p:sp>
        <p:nvSpPr>
          <p:cNvPr id="7" name="TextBox 6">
            <a:extLst>
              <a:ext uri="{FF2B5EF4-FFF2-40B4-BE49-F238E27FC236}">
                <a16:creationId xmlns:a16="http://schemas.microsoft.com/office/drawing/2014/main" id="{13E9D508-2281-5345-BAF0-1FF6810E3FAF}"/>
              </a:ext>
            </a:extLst>
          </p:cNvPr>
          <p:cNvSpPr txBox="1"/>
          <p:nvPr/>
        </p:nvSpPr>
        <p:spPr>
          <a:xfrm>
            <a:off x="6221032" y="5606768"/>
            <a:ext cx="2450002" cy="369332"/>
          </a:xfrm>
          <a:prstGeom prst="rect">
            <a:avLst/>
          </a:prstGeom>
          <a:noFill/>
        </p:spPr>
        <p:txBody>
          <a:bodyPr wrap="square" rtlCol="0">
            <a:spAutoFit/>
          </a:bodyPr>
          <a:lstStyle/>
          <a:p>
            <a:r>
              <a:rPr lang="en-US" dirty="0"/>
              <a:t>Dir. Kirby Dick (2012)</a:t>
            </a:r>
          </a:p>
        </p:txBody>
      </p:sp>
      <p:sp>
        <p:nvSpPr>
          <p:cNvPr id="2" name="Rectangle 1">
            <a:extLst>
              <a:ext uri="{FF2B5EF4-FFF2-40B4-BE49-F238E27FC236}">
                <a16:creationId xmlns:a16="http://schemas.microsoft.com/office/drawing/2014/main" id="{149D5FAC-A265-FA46-9014-D5E31CEC4F30}"/>
              </a:ext>
            </a:extLst>
          </p:cNvPr>
          <p:cNvSpPr/>
          <p:nvPr/>
        </p:nvSpPr>
        <p:spPr>
          <a:xfrm>
            <a:off x="8684010" y="1659285"/>
            <a:ext cx="3048000" cy="3539430"/>
          </a:xfrm>
          <a:prstGeom prst="rect">
            <a:avLst/>
          </a:prstGeom>
        </p:spPr>
        <p:txBody>
          <a:bodyPr wrap="square">
            <a:spAutoFit/>
          </a:bodyPr>
          <a:lstStyle/>
          <a:p>
            <a:r>
              <a:rPr lang="en-GB" sz="2800" dirty="0">
                <a:solidFill>
                  <a:srgbClr val="FFFFFF"/>
                </a:solidFill>
                <a:latin typeface="lemonde-journal"/>
              </a:rPr>
              <a:t>“Female service members are more likely to be sexually assaulted by a fellow member of the military than shot by an enemy combatant at war</a:t>
            </a:r>
            <a:r>
              <a:rPr lang="en-GB" dirty="0">
                <a:solidFill>
                  <a:srgbClr val="FFFFFF"/>
                </a:solidFill>
                <a:latin typeface="lemonde-journal"/>
              </a:rPr>
              <a:t>. ”</a:t>
            </a:r>
            <a:endParaRPr lang="en-US" dirty="0"/>
          </a:p>
        </p:txBody>
      </p:sp>
    </p:spTree>
    <p:extLst>
      <p:ext uri="{BB962C8B-B14F-4D97-AF65-F5344CB8AC3E}">
        <p14:creationId xmlns:p14="http://schemas.microsoft.com/office/powerpoint/2010/main" val="1172933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6F33C-35AC-9B4D-A643-4401ADA94E3C}"/>
              </a:ext>
            </a:extLst>
          </p:cNvPr>
          <p:cNvSpPr>
            <a:spLocks noGrp="1"/>
          </p:cNvSpPr>
          <p:nvPr>
            <p:ph type="title"/>
          </p:nvPr>
        </p:nvSpPr>
        <p:spPr/>
        <p:txBody>
          <a:bodyPr/>
          <a:lstStyle/>
          <a:p>
            <a:r>
              <a:rPr lang="en-US" dirty="0"/>
              <a:t>Institutional Reform</a:t>
            </a:r>
          </a:p>
        </p:txBody>
      </p:sp>
      <p:sp>
        <p:nvSpPr>
          <p:cNvPr id="3" name="Text Placeholder 2">
            <a:extLst>
              <a:ext uri="{FF2B5EF4-FFF2-40B4-BE49-F238E27FC236}">
                <a16:creationId xmlns:a16="http://schemas.microsoft.com/office/drawing/2014/main" id="{BE3BE671-32A7-544A-B23C-97E17EB4378C}"/>
              </a:ext>
            </a:extLst>
          </p:cNvPr>
          <p:cNvSpPr>
            <a:spLocks noGrp="1"/>
          </p:cNvSpPr>
          <p:nvPr>
            <p:ph type="body" idx="1"/>
          </p:nvPr>
        </p:nvSpPr>
        <p:spPr/>
        <p:txBody>
          <a:bodyPr/>
          <a:lstStyle/>
          <a:p>
            <a:r>
              <a:rPr lang="en-US" dirty="0"/>
              <a:t>Can military culture be changed?</a:t>
            </a:r>
          </a:p>
        </p:txBody>
      </p:sp>
      <p:pic>
        <p:nvPicPr>
          <p:cNvPr id="4" name="Picture 3">
            <a:extLst>
              <a:ext uri="{FF2B5EF4-FFF2-40B4-BE49-F238E27FC236}">
                <a16:creationId xmlns:a16="http://schemas.microsoft.com/office/drawing/2014/main" id="{76FBF605-6BB1-FC40-9C78-117F8064B52D}"/>
              </a:ext>
            </a:extLst>
          </p:cNvPr>
          <p:cNvPicPr>
            <a:picLocks noChangeAspect="1"/>
          </p:cNvPicPr>
          <p:nvPr/>
        </p:nvPicPr>
        <p:blipFill>
          <a:blip r:embed="rId2"/>
          <a:stretch>
            <a:fillRect/>
          </a:stretch>
        </p:blipFill>
        <p:spPr>
          <a:xfrm>
            <a:off x="7315201" y="2176952"/>
            <a:ext cx="4051138" cy="4051138"/>
          </a:xfrm>
          <a:prstGeom prst="rect">
            <a:avLst/>
          </a:prstGeom>
        </p:spPr>
      </p:pic>
    </p:spTree>
    <p:extLst>
      <p:ext uri="{BB962C8B-B14F-4D97-AF65-F5344CB8AC3E}">
        <p14:creationId xmlns:p14="http://schemas.microsoft.com/office/powerpoint/2010/main" val="3432427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F5F5D-E774-8443-AC54-05521B2288C4}"/>
              </a:ext>
            </a:extLst>
          </p:cNvPr>
          <p:cNvSpPr>
            <a:spLocks noGrp="1"/>
          </p:cNvSpPr>
          <p:nvPr>
            <p:ph type="title"/>
          </p:nvPr>
        </p:nvSpPr>
        <p:spPr>
          <a:xfrm>
            <a:off x="416687" y="410212"/>
            <a:ext cx="10116274" cy="1130138"/>
          </a:xfrm>
        </p:spPr>
        <p:txBody>
          <a:bodyPr/>
          <a:lstStyle/>
          <a:p>
            <a:r>
              <a:rPr lang="en-US" sz="3200" b="1" dirty="0">
                <a:solidFill>
                  <a:schemeClr val="tx1"/>
                </a:solidFill>
              </a:rPr>
              <a:t>What has the military done?</a:t>
            </a:r>
          </a:p>
        </p:txBody>
      </p:sp>
      <p:sp>
        <p:nvSpPr>
          <p:cNvPr id="5" name="Content Placeholder 4">
            <a:extLst>
              <a:ext uri="{FF2B5EF4-FFF2-40B4-BE49-F238E27FC236}">
                <a16:creationId xmlns:a16="http://schemas.microsoft.com/office/drawing/2014/main" id="{9AF11070-4396-E748-8B45-4F6108274B39}"/>
              </a:ext>
            </a:extLst>
          </p:cNvPr>
          <p:cNvSpPr>
            <a:spLocks noGrp="1"/>
          </p:cNvSpPr>
          <p:nvPr>
            <p:ph idx="1"/>
          </p:nvPr>
        </p:nvSpPr>
        <p:spPr>
          <a:xfrm>
            <a:off x="219919" y="1435261"/>
            <a:ext cx="8611565" cy="5324354"/>
          </a:xfrm>
        </p:spPr>
        <p:txBody>
          <a:bodyPr>
            <a:normAutofit fontScale="92500" lnSpcReduction="20000"/>
          </a:bodyPr>
          <a:lstStyle/>
          <a:p>
            <a:r>
              <a:rPr lang="en-US" dirty="0"/>
              <a:t>2005: </a:t>
            </a:r>
            <a:r>
              <a:rPr lang="en-US" b="1" dirty="0">
                <a:solidFill>
                  <a:schemeClr val="bg2">
                    <a:lumMod val="40000"/>
                    <a:lumOff val="60000"/>
                  </a:schemeClr>
                </a:solidFill>
              </a:rPr>
              <a:t>Defense Task Force </a:t>
            </a:r>
            <a:r>
              <a:rPr lang="en-US" dirty="0"/>
              <a:t>established</a:t>
            </a:r>
          </a:p>
          <a:p>
            <a:r>
              <a:rPr lang="en-GB" b="1" dirty="0">
                <a:solidFill>
                  <a:schemeClr val="bg2">
                    <a:lumMod val="40000"/>
                    <a:lumOff val="60000"/>
                  </a:schemeClr>
                </a:solidFill>
              </a:rPr>
              <a:t>DoD Sexual Assault Prevention and Response Office (SAPRO) </a:t>
            </a:r>
            <a:r>
              <a:rPr lang="en-GB" dirty="0">
                <a:hlinkClick r:id="rId2"/>
              </a:rPr>
              <a:t>https://www.sapr.mil</a:t>
            </a:r>
            <a:endParaRPr lang="en-GB" dirty="0"/>
          </a:p>
          <a:p>
            <a:r>
              <a:rPr lang="en-GB" dirty="0"/>
              <a:t>Clearer and more robust definitions of sexual assault</a:t>
            </a:r>
          </a:p>
          <a:p>
            <a:r>
              <a:rPr lang="en-GB" dirty="0"/>
              <a:t>Improved reporting procedures; mandatory training</a:t>
            </a:r>
          </a:p>
          <a:p>
            <a:r>
              <a:rPr lang="en-GB" dirty="0"/>
              <a:t>Preventive measures, including outlawing hazing rituals, “</a:t>
            </a:r>
            <a:r>
              <a:rPr lang="en-GB" dirty="0" err="1"/>
              <a:t>Jodies</a:t>
            </a:r>
            <a:r>
              <a:rPr lang="en-GB" dirty="0"/>
              <a:t>” </a:t>
            </a:r>
          </a:p>
          <a:p>
            <a:r>
              <a:rPr lang="en-GB" dirty="0"/>
              <a:t>Appointment of SAPR officers</a:t>
            </a:r>
          </a:p>
          <a:p>
            <a:r>
              <a:rPr lang="en-GB" dirty="0"/>
              <a:t>Better support for survivors, including allowing the latter a right NOT to initiate a formal complaint; recognition of the relationship between sexual assault and PTSD; provision of appropriate professional treatment</a:t>
            </a:r>
          </a:p>
          <a:p>
            <a:r>
              <a:rPr lang="en-GB" dirty="0"/>
              <a:t>2016: DOD announces more support to </a:t>
            </a:r>
            <a:r>
              <a:rPr lang="en-GB" b="1" dirty="0">
                <a:solidFill>
                  <a:schemeClr val="bg2">
                    <a:lumMod val="40000"/>
                    <a:lumOff val="60000"/>
                  </a:schemeClr>
                </a:solidFill>
              </a:rPr>
              <a:t>male</a:t>
            </a:r>
            <a:r>
              <a:rPr lang="en-GB" dirty="0"/>
              <a:t> victims of sexual assault</a:t>
            </a:r>
          </a:p>
          <a:p>
            <a:r>
              <a:rPr lang="en-GB" dirty="0">
                <a:hlinkClick r:id="rId3"/>
              </a:rPr>
              <a:t>https://www.defense.gov/Explore/News/Article/Article/1030795/dod-unveils-plan-to-broaden-sexual-assault-support-to-men/</a:t>
            </a:r>
            <a:endParaRPr lang="en-GB" dirty="0"/>
          </a:p>
          <a:p>
            <a:r>
              <a:rPr lang="en-US" dirty="0"/>
              <a:t>USAFA: </a:t>
            </a:r>
            <a:r>
              <a:rPr lang="en-US" dirty="0">
                <a:hlinkClick r:id="rId4"/>
              </a:rPr>
              <a:t>https://www.usafa.edu/cadet-life/cadet-support-services/sexual-assault-response/</a:t>
            </a:r>
            <a:endParaRPr lang="en-US" dirty="0"/>
          </a:p>
          <a:p>
            <a:endParaRPr lang="en-US" dirty="0"/>
          </a:p>
        </p:txBody>
      </p:sp>
      <p:pic>
        <p:nvPicPr>
          <p:cNvPr id="7" name="Picture 6">
            <a:extLst>
              <a:ext uri="{FF2B5EF4-FFF2-40B4-BE49-F238E27FC236}">
                <a16:creationId xmlns:a16="http://schemas.microsoft.com/office/drawing/2014/main" id="{1DB03BB9-7B45-3145-BD6F-4160DA5D6764}"/>
              </a:ext>
            </a:extLst>
          </p:cNvPr>
          <p:cNvPicPr>
            <a:picLocks noChangeAspect="1"/>
          </p:cNvPicPr>
          <p:nvPr/>
        </p:nvPicPr>
        <p:blipFill>
          <a:blip r:embed="rId5"/>
          <a:stretch>
            <a:fillRect/>
          </a:stretch>
        </p:blipFill>
        <p:spPr>
          <a:xfrm>
            <a:off x="9010891" y="1849701"/>
            <a:ext cx="3044141" cy="4819890"/>
          </a:xfrm>
          <a:prstGeom prst="rect">
            <a:avLst/>
          </a:prstGeom>
        </p:spPr>
      </p:pic>
    </p:spTree>
    <p:extLst>
      <p:ext uri="{BB962C8B-B14F-4D97-AF65-F5344CB8AC3E}">
        <p14:creationId xmlns:p14="http://schemas.microsoft.com/office/powerpoint/2010/main" val="3218906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B8131-2CBF-5747-82E7-B6388DDF2D7A}"/>
              </a:ext>
            </a:extLst>
          </p:cNvPr>
          <p:cNvSpPr>
            <a:spLocks noGrp="1"/>
          </p:cNvSpPr>
          <p:nvPr>
            <p:ph type="title"/>
          </p:nvPr>
        </p:nvSpPr>
        <p:spPr/>
        <p:txBody>
          <a:bodyPr/>
          <a:lstStyle/>
          <a:p>
            <a:r>
              <a:rPr lang="en-US" b="1" dirty="0"/>
              <a:t>Recent revisions of the UCMJ</a:t>
            </a:r>
          </a:p>
        </p:txBody>
      </p:sp>
      <p:sp>
        <p:nvSpPr>
          <p:cNvPr id="3" name="Content Placeholder 2">
            <a:extLst>
              <a:ext uri="{FF2B5EF4-FFF2-40B4-BE49-F238E27FC236}">
                <a16:creationId xmlns:a16="http://schemas.microsoft.com/office/drawing/2014/main" id="{6A2786FE-929D-2340-80A3-AE7684A5E13D}"/>
              </a:ext>
            </a:extLst>
          </p:cNvPr>
          <p:cNvSpPr>
            <a:spLocks noGrp="1"/>
          </p:cNvSpPr>
          <p:nvPr>
            <p:ph idx="1"/>
          </p:nvPr>
        </p:nvSpPr>
        <p:spPr>
          <a:xfrm>
            <a:off x="646111" y="1342664"/>
            <a:ext cx="9250243" cy="5515336"/>
          </a:xfrm>
        </p:spPr>
        <p:txBody>
          <a:bodyPr>
            <a:normAutofit/>
          </a:bodyPr>
          <a:lstStyle/>
          <a:p>
            <a:r>
              <a:rPr lang="en-US" b="1" dirty="0">
                <a:solidFill>
                  <a:schemeClr val="bg2">
                    <a:lumMod val="60000"/>
                    <a:lumOff val="40000"/>
                  </a:schemeClr>
                </a:solidFill>
              </a:rPr>
              <a:t>2019: Changes to the UCMJ</a:t>
            </a:r>
            <a:r>
              <a:rPr lang="en-US" dirty="0"/>
              <a:t>, including articles relating to </a:t>
            </a:r>
            <a:r>
              <a:rPr lang="en-US" b="1" dirty="0">
                <a:solidFill>
                  <a:schemeClr val="bg2">
                    <a:lumMod val="60000"/>
                    <a:lumOff val="40000"/>
                  </a:schemeClr>
                </a:solidFill>
              </a:rPr>
              <a:t>adultery</a:t>
            </a:r>
            <a:r>
              <a:rPr lang="en-US" dirty="0"/>
              <a:t>, </a:t>
            </a:r>
            <a:r>
              <a:rPr lang="en-US" b="1" dirty="0">
                <a:solidFill>
                  <a:schemeClr val="bg2">
                    <a:lumMod val="60000"/>
                    <a:lumOff val="40000"/>
                  </a:schemeClr>
                </a:solidFill>
              </a:rPr>
              <a:t>sexual violence </a:t>
            </a:r>
            <a:r>
              <a:rPr lang="en-US" dirty="0"/>
              <a:t>and </a:t>
            </a:r>
            <a:r>
              <a:rPr lang="en-US" b="1" dirty="0">
                <a:solidFill>
                  <a:schemeClr val="bg2">
                    <a:lumMod val="60000"/>
                    <a:lumOff val="40000"/>
                  </a:schemeClr>
                </a:solidFill>
              </a:rPr>
              <a:t>intimate partner violence </a:t>
            </a:r>
            <a:r>
              <a:rPr lang="en-US" dirty="0"/>
              <a:t>(expanded to include violence against former partners and non-spouses)</a:t>
            </a:r>
          </a:p>
          <a:p>
            <a:r>
              <a:rPr lang="en-US" b="1" dirty="0">
                <a:solidFill>
                  <a:schemeClr val="bg2">
                    <a:lumMod val="40000"/>
                    <a:lumOff val="60000"/>
                  </a:schemeClr>
                </a:solidFill>
              </a:rPr>
              <a:t>Adultery</a:t>
            </a:r>
            <a:r>
              <a:rPr lang="en-US" dirty="0"/>
              <a:t> now encompasses same-sex relationships, but excludes legally separated people from its definition</a:t>
            </a:r>
          </a:p>
          <a:p>
            <a:r>
              <a:rPr lang="en-US" b="1" dirty="0">
                <a:solidFill>
                  <a:schemeClr val="bg2">
                    <a:lumMod val="40000"/>
                    <a:lumOff val="60000"/>
                  </a:schemeClr>
                </a:solidFill>
              </a:rPr>
              <a:t>Cyberstalking</a:t>
            </a:r>
            <a:r>
              <a:rPr lang="en-US" dirty="0"/>
              <a:t> has been added as a crime</a:t>
            </a:r>
          </a:p>
          <a:p>
            <a:r>
              <a:rPr lang="en-GB" b="1" dirty="0">
                <a:solidFill>
                  <a:schemeClr val="bg2">
                    <a:lumMod val="40000"/>
                    <a:lumOff val="60000"/>
                  </a:schemeClr>
                </a:solidFill>
              </a:rPr>
              <a:t>Article 132, Retaliation</a:t>
            </a:r>
            <a:r>
              <a:rPr lang="en-GB" dirty="0"/>
              <a:t>. It is now illegal to misuse authority in an attempt to retaliate against a person for making a complaint or reporting a crime. </a:t>
            </a:r>
          </a:p>
          <a:p>
            <a:r>
              <a:rPr lang="en-GB" dirty="0"/>
              <a:t>It is also illegal to discourage someone from making a complaint or reporting a crime. </a:t>
            </a:r>
            <a:endParaRPr lang="en-US" dirty="0"/>
          </a:p>
          <a:p>
            <a:endParaRPr lang="en-US" dirty="0"/>
          </a:p>
          <a:p>
            <a:r>
              <a:rPr lang="en-US" dirty="0"/>
              <a:t> </a:t>
            </a:r>
            <a:r>
              <a:rPr lang="en-US" dirty="0">
                <a:hlinkClick r:id="rId2"/>
              </a:rPr>
              <a:t>https://www.militarytimes.com/news/your-army/2019/01/15/heres-what-you-need-to-know-about-the-biggest-update-to-ucmj-in-decades/</a:t>
            </a:r>
            <a:endParaRPr lang="en-US" dirty="0"/>
          </a:p>
          <a:p>
            <a:endParaRPr lang="en-US" dirty="0"/>
          </a:p>
        </p:txBody>
      </p:sp>
    </p:spTree>
    <p:extLst>
      <p:ext uri="{BB962C8B-B14F-4D97-AF65-F5344CB8AC3E}">
        <p14:creationId xmlns:p14="http://schemas.microsoft.com/office/powerpoint/2010/main" val="406402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AF206-36B0-9C45-A1A0-C4C9F58D7B11}"/>
              </a:ext>
            </a:extLst>
          </p:cNvPr>
          <p:cNvSpPr>
            <a:spLocks noGrp="1"/>
          </p:cNvSpPr>
          <p:nvPr>
            <p:ph type="title"/>
          </p:nvPr>
        </p:nvSpPr>
        <p:spPr/>
        <p:txBody>
          <a:bodyPr/>
          <a:lstStyle/>
          <a:p>
            <a:r>
              <a:rPr lang="en-US" b="1" dirty="0"/>
              <a:t>DOD reform initiatives</a:t>
            </a:r>
          </a:p>
        </p:txBody>
      </p:sp>
      <p:sp>
        <p:nvSpPr>
          <p:cNvPr id="3" name="Content Placeholder 2">
            <a:extLst>
              <a:ext uri="{FF2B5EF4-FFF2-40B4-BE49-F238E27FC236}">
                <a16:creationId xmlns:a16="http://schemas.microsoft.com/office/drawing/2014/main" id="{CA103367-AB55-B446-B70E-2B5C7D0E40A1}"/>
              </a:ext>
            </a:extLst>
          </p:cNvPr>
          <p:cNvSpPr>
            <a:spLocks noGrp="1"/>
          </p:cNvSpPr>
          <p:nvPr>
            <p:ph idx="1"/>
          </p:nvPr>
        </p:nvSpPr>
        <p:spPr>
          <a:xfrm>
            <a:off x="646111" y="1309511"/>
            <a:ext cx="9581622" cy="5362221"/>
          </a:xfrm>
        </p:spPr>
        <p:txBody>
          <a:bodyPr>
            <a:normAutofit/>
          </a:bodyPr>
          <a:lstStyle/>
          <a:p>
            <a:r>
              <a:rPr lang="en-US" dirty="0"/>
              <a:t>The </a:t>
            </a:r>
            <a:r>
              <a:rPr lang="en-US" b="1" dirty="0">
                <a:solidFill>
                  <a:schemeClr val="bg2">
                    <a:lumMod val="60000"/>
                    <a:lumOff val="40000"/>
                  </a:schemeClr>
                </a:solidFill>
              </a:rPr>
              <a:t>Pentagon’s Sept. 2021 report</a:t>
            </a:r>
            <a:r>
              <a:rPr lang="en-US" dirty="0"/>
              <a:t>– aims to remove sexual assault investigations and courts-martial from the chain of command</a:t>
            </a:r>
          </a:p>
          <a:p>
            <a:r>
              <a:rPr lang="en-GB" b="1" dirty="0"/>
              <a:t>“First on the agenda is establishing offices for special victims prosecutors, who will assume responsibility for filing charges and sending cases to courts martial. Next will be creating a workforce of independent investigators for sexual harassment, a policy that will include initiating involuntary separation for any service member with a substantiated report against them.”</a:t>
            </a:r>
          </a:p>
          <a:p>
            <a:r>
              <a:rPr lang="en-GB" dirty="0"/>
              <a:t>The four-tiered system includes multiple deadlines, starting in 2027 and continuing through 2030 for the more specific of the 82 recommendations the commission handed down.</a:t>
            </a:r>
          </a:p>
          <a:p>
            <a:r>
              <a:rPr lang="en-GB" b="1" dirty="0"/>
              <a:t>Read more: </a:t>
            </a:r>
            <a:r>
              <a:rPr lang="en-GB" b="1" dirty="0">
                <a:hlinkClick r:id="rId2"/>
              </a:rPr>
              <a:t>https://www.militarytimes.com/news/pentagon-congress/2021/09/22/pentagon-unveils-new-sexual-assault-response-plan-with-a-deadline-of-up-to-8-years/</a:t>
            </a:r>
            <a:endParaRPr lang="en-GB" b="1" dirty="0"/>
          </a:p>
          <a:p>
            <a:endParaRPr lang="en-GB" b="1" dirty="0"/>
          </a:p>
          <a:p>
            <a:endParaRPr lang="en-GB" b="1" dirty="0"/>
          </a:p>
          <a:p>
            <a:endParaRPr lang="en-GB" b="1" dirty="0"/>
          </a:p>
          <a:p>
            <a:endParaRPr lang="en-US" b="1" dirty="0"/>
          </a:p>
        </p:txBody>
      </p:sp>
    </p:spTree>
    <p:extLst>
      <p:ext uri="{BB962C8B-B14F-4D97-AF65-F5344CB8AC3E}">
        <p14:creationId xmlns:p14="http://schemas.microsoft.com/office/powerpoint/2010/main" val="968284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59B2A-F46F-EC4B-997B-487E7CC8F1FE}"/>
              </a:ext>
            </a:extLst>
          </p:cNvPr>
          <p:cNvSpPr>
            <a:spLocks noGrp="1"/>
          </p:cNvSpPr>
          <p:nvPr>
            <p:ph type="title"/>
          </p:nvPr>
        </p:nvSpPr>
        <p:spPr>
          <a:xfrm>
            <a:off x="431622" y="384985"/>
            <a:ext cx="9404723" cy="1400530"/>
          </a:xfrm>
        </p:spPr>
        <p:txBody>
          <a:bodyPr/>
          <a:lstStyle/>
          <a:p>
            <a:r>
              <a:rPr lang="en-US" b="1" dirty="0"/>
              <a:t>On Capitol Hill</a:t>
            </a:r>
          </a:p>
        </p:txBody>
      </p:sp>
      <p:sp>
        <p:nvSpPr>
          <p:cNvPr id="3" name="Content Placeholder 2">
            <a:extLst>
              <a:ext uri="{FF2B5EF4-FFF2-40B4-BE49-F238E27FC236}">
                <a16:creationId xmlns:a16="http://schemas.microsoft.com/office/drawing/2014/main" id="{884C8754-D09F-BC4D-9E46-17C5A8C8FAB9}"/>
              </a:ext>
            </a:extLst>
          </p:cNvPr>
          <p:cNvSpPr>
            <a:spLocks noGrp="1"/>
          </p:cNvSpPr>
          <p:nvPr>
            <p:ph idx="1"/>
          </p:nvPr>
        </p:nvSpPr>
        <p:spPr>
          <a:xfrm>
            <a:off x="273578" y="1385086"/>
            <a:ext cx="8170511" cy="4792631"/>
          </a:xfrm>
        </p:spPr>
        <p:txBody>
          <a:bodyPr>
            <a:normAutofit lnSpcReduction="10000"/>
          </a:bodyPr>
          <a:lstStyle/>
          <a:p>
            <a:r>
              <a:rPr lang="en-GB" dirty="0"/>
              <a:t>In April 2021, Kirsten Gillibrand (D- senator for New York) reintroduced the </a:t>
            </a:r>
            <a:r>
              <a:rPr lang="en-GB" b="1" dirty="0">
                <a:solidFill>
                  <a:schemeClr val="bg2">
                    <a:lumMod val="60000"/>
                    <a:lumOff val="40000"/>
                  </a:schemeClr>
                </a:solidFill>
              </a:rPr>
              <a:t>Military Justice Improvement and Increasing Prevention Act</a:t>
            </a:r>
          </a:p>
          <a:p>
            <a:r>
              <a:rPr lang="en-GB" dirty="0"/>
              <a:t>In May, Gen. Mark </a:t>
            </a:r>
            <a:r>
              <a:rPr lang="en-GB" dirty="0" err="1"/>
              <a:t>Milley</a:t>
            </a:r>
            <a:r>
              <a:rPr lang="en-GB" dirty="0"/>
              <a:t>, chairman of the Joint Chiefs of Staff, indicated that he no longer opposes the bill. </a:t>
            </a:r>
          </a:p>
          <a:p>
            <a:r>
              <a:rPr lang="en-GB" dirty="0"/>
              <a:t>Senator Joni Ernst, a Republican from Iowa, a sexual-assault survivor and a retired lieutenant colonel in the National Guard, is co-sponsoring the legislation, having previously opposed it. </a:t>
            </a:r>
          </a:p>
          <a:p>
            <a:r>
              <a:rPr lang="en-GB" dirty="0"/>
              <a:t>Ernst has said that she had a change of heart because she spent years working to address the issue of military </a:t>
            </a:r>
            <a:r>
              <a:rPr lang="en-GB" u="sng" dirty="0">
                <a:hlinkClick r:id="rId2"/>
              </a:rPr>
              <a:t>sexual assault</a:t>
            </a:r>
            <a:r>
              <a:rPr lang="en-GB" dirty="0"/>
              <a:t> within the existing system, yet “we are not seeing a dent in the numbers.”</a:t>
            </a:r>
          </a:p>
          <a:p>
            <a:r>
              <a:rPr lang="en-US" dirty="0">
                <a:hlinkClick r:id="rId3"/>
              </a:rPr>
              <a:t>https://www.nytimes.com/2021/08/03/magazine/military-sexual-assault.html</a:t>
            </a:r>
            <a:endParaRPr lang="en-US" dirty="0"/>
          </a:p>
          <a:p>
            <a:endParaRPr lang="en-US" dirty="0"/>
          </a:p>
        </p:txBody>
      </p:sp>
      <p:pic>
        <p:nvPicPr>
          <p:cNvPr id="2050" name="Picture 2">
            <a:extLst>
              <a:ext uri="{FF2B5EF4-FFF2-40B4-BE49-F238E27FC236}">
                <a16:creationId xmlns:a16="http://schemas.microsoft.com/office/drawing/2014/main" id="{B3091B3F-5D91-6E4E-B6BE-BCD055A3A3F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94134" y="1680384"/>
            <a:ext cx="3597866" cy="44973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84281A0-CFC4-CC4A-A312-08E4A92A6EC9}"/>
              </a:ext>
            </a:extLst>
          </p:cNvPr>
          <p:cNvSpPr txBox="1"/>
          <p:nvPr/>
        </p:nvSpPr>
        <p:spPr>
          <a:xfrm>
            <a:off x="8594134" y="6473015"/>
            <a:ext cx="3677610" cy="369332"/>
          </a:xfrm>
          <a:prstGeom prst="rect">
            <a:avLst/>
          </a:prstGeom>
          <a:noFill/>
        </p:spPr>
        <p:txBody>
          <a:bodyPr wrap="none" rtlCol="0">
            <a:spAutoFit/>
          </a:bodyPr>
          <a:lstStyle/>
          <a:p>
            <a:r>
              <a:rPr lang="en-US" dirty="0"/>
              <a:t>Gillibrand (official portrait 2019)</a:t>
            </a:r>
          </a:p>
        </p:txBody>
      </p:sp>
    </p:spTree>
    <p:extLst>
      <p:ext uri="{BB962C8B-B14F-4D97-AF65-F5344CB8AC3E}">
        <p14:creationId xmlns:p14="http://schemas.microsoft.com/office/powerpoint/2010/main" val="1400574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83BA04E-BA62-6A2B-7834-0AD544C33C47}"/>
              </a:ext>
            </a:extLst>
          </p:cNvPr>
          <p:cNvSpPr txBox="1"/>
          <p:nvPr/>
        </p:nvSpPr>
        <p:spPr>
          <a:xfrm>
            <a:off x="1081862" y="352002"/>
            <a:ext cx="8423645" cy="1354217"/>
          </a:xfrm>
          <a:prstGeom prst="rect">
            <a:avLst/>
          </a:prstGeom>
          <a:noFill/>
        </p:spPr>
        <p:txBody>
          <a:bodyPr wrap="square">
            <a:spAutoFit/>
          </a:bodyPr>
          <a:lstStyle/>
          <a:p>
            <a:pPr algn="ctr" fontAlgn="base"/>
            <a:r>
              <a:rPr lang="en-GB" sz="3200" b="0" i="0" u="none" strike="noStrike" dirty="0">
                <a:effectLst/>
                <a:latin typeface="Crimson Text"/>
              </a:rPr>
              <a:t>Executive Order Changes How Military Handles Sexual Assaults </a:t>
            </a:r>
          </a:p>
          <a:p>
            <a:pPr algn="ctr" fontAlgn="base"/>
            <a:r>
              <a:rPr lang="en-GB" b="0" i="0" u="none" strike="noStrike" dirty="0">
                <a:effectLst/>
                <a:latin typeface="Lato" panose="020F0502020204030204" pitchFamily="34" charset="0"/>
              </a:rPr>
              <a:t>Aug. 1, 2023 </a:t>
            </a:r>
            <a:r>
              <a:rPr lang="en-GB" b="0" i="0" u="none" strike="noStrike" dirty="0">
                <a:effectLst/>
                <a:latin typeface="inherit"/>
              </a:rPr>
              <a:t>|</a:t>
            </a:r>
            <a:r>
              <a:rPr lang="en-GB" b="0" i="0" u="none" strike="noStrike" dirty="0">
                <a:effectLst/>
                <a:latin typeface="Lato" panose="020F0502020204030204" pitchFamily="34" charset="0"/>
              </a:rPr>
              <a:t> </a:t>
            </a:r>
            <a:r>
              <a:rPr lang="en-GB" b="0" i="0" u="none" strike="noStrike" dirty="0">
                <a:effectLst/>
                <a:latin typeface="inherit"/>
              </a:rPr>
              <a:t>By </a:t>
            </a:r>
            <a:r>
              <a:rPr lang="en-GB" b="0" i="0" u="none" strike="noStrike" dirty="0">
                <a:effectLst/>
                <a:latin typeface="inherit"/>
                <a:hlinkClick r:id="rId2">
                  <a:extLst>
                    <a:ext uri="{A12FA001-AC4F-418D-AE19-62706E023703}">
                      <ahyp:hlinkClr xmlns:ahyp="http://schemas.microsoft.com/office/drawing/2018/hyperlinkcolor" val="tx"/>
                    </a:ext>
                  </a:extLst>
                </a:hlinkClick>
              </a:rPr>
              <a:t>C. Todd Lopez</a:t>
            </a:r>
            <a:r>
              <a:rPr lang="en-GB" b="0" i="0" u="none" strike="noStrike" dirty="0">
                <a:effectLst/>
                <a:latin typeface="Lato" panose="020F0502020204030204" pitchFamily="34" charset="0"/>
              </a:rPr>
              <a:t> , DOD News </a:t>
            </a:r>
            <a:r>
              <a:rPr lang="en-GB" b="0" i="0" u="none" strike="noStrike" dirty="0">
                <a:effectLst/>
                <a:latin typeface="inherit"/>
              </a:rPr>
              <a:t>|</a:t>
            </a:r>
            <a:endParaRPr lang="en-GB" b="0" i="0" u="none" strike="noStrike" dirty="0">
              <a:effectLst/>
              <a:latin typeface="Crimson Text"/>
            </a:endParaRPr>
          </a:p>
        </p:txBody>
      </p:sp>
      <p:sp>
        <p:nvSpPr>
          <p:cNvPr id="7" name="TextBox 6">
            <a:extLst>
              <a:ext uri="{FF2B5EF4-FFF2-40B4-BE49-F238E27FC236}">
                <a16:creationId xmlns:a16="http://schemas.microsoft.com/office/drawing/2014/main" id="{296514BA-3EBC-1462-7243-1980FDFB1E87}"/>
              </a:ext>
            </a:extLst>
          </p:cNvPr>
          <p:cNvSpPr txBox="1"/>
          <p:nvPr/>
        </p:nvSpPr>
        <p:spPr>
          <a:xfrm>
            <a:off x="414670" y="1809260"/>
            <a:ext cx="10866474" cy="6093976"/>
          </a:xfrm>
          <a:prstGeom prst="rect">
            <a:avLst/>
          </a:prstGeom>
          <a:noFill/>
        </p:spPr>
        <p:txBody>
          <a:bodyPr wrap="square">
            <a:spAutoFit/>
          </a:bodyPr>
          <a:lstStyle/>
          <a:p>
            <a:pPr algn="l" fontAlgn="base"/>
            <a:r>
              <a:rPr lang="en-GB" b="1" i="0" u="none" strike="noStrike" dirty="0">
                <a:effectLst/>
                <a:latin typeface="Crimson Text"/>
              </a:rPr>
              <a:t>The president on Friday signed an executive order that changes how some crimes — including sexual assault, domestic violence, child abuse and murder — are handled within the military justice system.</a:t>
            </a:r>
          </a:p>
          <a:p>
            <a:pPr algn="l" fontAlgn="base"/>
            <a:endParaRPr lang="en-GB" b="1" i="0" u="none" strike="noStrike" dirty="0">
              <a:effectLst/>
              <a:latin typeface="Crimson Text"/>
            </a:endParaRPr>
          </a:p>
          <a:p>
            <a:pPr algn="l" fontAlgn="base"/>
            <a:r>
              <a:rPr lang="en-GB" b="0" i="0" u="none" strike="noStrike" dirty="0">
                <a:effectLst/>
                <a:latin typeface="Lato" panose="020F0502020204030203" pitchFamily="34" charset="0"/>
              </a:rPr>
              <a:t>The executive order makes changes to the Manual for Courts-Martial. The changes, among other things, move </a:t>
            </a:r>
            <a:r>
              <a:rPr lang="en-GB" b="1" i="0" u="none" strike="noStrike" dirty="0">
                <a:solidFill>
                  <a:schemeClr val="bg2">
                    <a:lumMod val="20000"/>
                    <a:lumOff val="80000"/>
                  </a:schemeClr>
                </a:solidFill>
                <a:effectLst/>
                <a:latin typeface="Lato" panose="020F0502020204030203" pitchFamily="34" charset="0"/>
              </a:rPr>
              <a:t>responsibility for the handling of such crimes away from military commanders to independent military prosecutors, who are outside the military chain of command.</a:t>
            </a:r>
          </a:p>
          <a:p>
            <a:pPr algn="l" fontAlgn="base"/>
            <a:endParaRPr lang="en-GB" b="0" i="0" u="none" strike="noStrike" dirty="0">
              <a:effectLst/>
              <a:latin typeface="Lato" panose="020F0502020204030203" pitchFamily="34" charset="0"/>
            </a:endParaRPr>
          </a:p>
          <a:p>
            <a:pPr algn="l" fontAlgn="base"/>
            <a:r>
              <a:rPr lang="en-GB" b="0" i="0" u="none" strike="noStrike" dirty="0">
                <a:effectLst/>
                <a:latin typeface="Lato" panose="020F0502020204030203" pitchFamily="34" charset="0"/>
              </a:rPr>
              <a:t>The order also:</a:t>
            </a:r>
          </a:p>
          <a:p>
            <a:pPr algn="l" fontAlgn="base"/>
            <a:endParaRPr lang="en-GB" b="0" i="0" u="none" strike="noStrike" dirty="0">
              <a:effectLst/>
              <a:latin typeface="Lato" panose="020F0502020204030203" pitchFamily="34" charset="0"/>
            </a:endParaRPr>
          </a:p>
          <a:p>
            <a:pPr algn="l" fontAlgn="base">
              <a:buFont typeface="Arial" panose="020B0604020202020204" pitchFamily="34" charset="0"/>
              <a:buChar char="•"/>
            </a:pPr>
            <a:r>
              <a:rPr lang="en-GB" b="0" i="0" u="none" strike="noStrike" dirty="0">
                <a:effectLst/>
                <a:latin typeface="inherit"/>
              </a:rPr>
              <a:t>Establishes that prosecutorial </a:t>
            </a:r>
            <a:r>
              <a:rPr lang="en-GB" b="1" i="0" u="none" strike="noStrike" dirty="0">
                <a:solidFill>
                  <a:schemeClr val="bg2">
                    <a:lumMod val="20000"/>
                    <a:lumOff val="80000"/>
                  </a:schemeClr>
                </a:solidFill>
                <a:effectLst/>
                <a:latin typeface="inherit"/>
              </a:rPr>
              <a:t>decisions made by the special trial counsel are binding </a:t>
            </a:r>
            <a:r>
              <a:rPr lang="en-GB" b="0" i="0" u="none" strike="noStrike" dirty="0">
                <a:effectLst/>
                <a:latin typeface="inherit"/>
              </a:rPr>
              <a:t>and are fully independent from the military chain of command.</a:t>
            </a:r>
          </a:p>
          <a:p>
            <a:pPr algn="l" fontAlgn="base">
              <a:buFont typeface="Arial" panose="020B0604020202020204" pitchFamily="34" charset="0"/>
              <a:buChar char="•"/>
            </a:pPr>
            <a:r>
              <a:rPr lang="en-GB" b="0" i="0" u="none" strike="noStrike" dirty="0">
                <a:effectLst/>
                <a:latin typeface="inherit"/>
              </a:rPr>
              <a:t>Clearly delineates the relationship and </a:t>
            </a:r>
            <a:r>
              <a:rPr lang="en-GB" b="0" i="0" u="none" strike="noStrike" dirty="0">
                <a:solidFill>
                  <a:schemeClr val="bg2">
                    <a:lumMod val="20000"/>
                    <a:lumOff val="80000"/>
                  </a:schemeClr>
                </a:solidFill>
                <a:effectLst/>
                <a:latin typeface="inherit"/>
              </a:rPr>
              <a:t>authorized interactions between special trial counsel and commanders </a:t>
            </a:r>
            <a:r>
              <a:rPr lang="en-GB" b="0" i="0" u="none" strike="noStrike" dirty="0">
                <a:effectLst/>
                <a:latin typeface="inherit"/>
              </a:rPr>
              <a:t>to protect the independence of the special trial counsel.</a:t>
            </a:r>
          </a:p>
          <a:p>
            <a:pPr algn="l" fontAlgn="base">
              <a:buFont typeface="Arial" panose="020B0604020202020204" pitchFamily="34" charset="0"/>
              <a:buChar char="•"/>
            </a:pPr>
            <a:r>
              <a:rPr lang="en-GB" b="0" i="0" u="none" strike="noStrike" dirty="0">
                <a:effectLst/>
                <a:latin typeface="inherit"/>
              </a:rPr>
              <a:t>Updates the procedures necessary to </a:t>
            </a:r>
            <a:r>
              <a:rPr lang="en-GB" b="1" i="0" u="none" strike="noStrike" dirty="0">
                <a:solidFill>
                  <a:schemeClr val="bg2">
                    <a:lumMod val="20000"/>
                    <a:lumOff val="80000"/>
                  </a:schemeClr>
                </a:solidFill>
                <a:effectLst/>
                <a:latin typeface="inherit"/>
              </a:rPr>
              <a:t>protect victims and the accused before, during and after court -martial </a:t>
            </a:r>
            <a:r>
              <a:rPr lang="en-GB" b="0" i="0" u="none" strike="noStrike" dirty="0">
                <a:effectLst/>
                <a:latin typeface="inherit"/>
              </a:rPr>
              <a:t>proceedings.</a:t>
            </a:r>
          </a:p>
          <a:p>
            <a:pPr algn="l" fontAlgn="base">
              <a:buFont typeface="Arial" panose="020B0604020202020204" pitchFamily="34" charset="0"/>
              <a:buChar char="•"/>
            </a:pPr>
            <a:endParaRPr lang="en-GB" dirty="0">
              <a:latin typeface="inherit"/>
            </a:endParaRPr>
          </a:p>
          <a:p>
            <a:pPr algn="l" fontAlgn="base"/>
            <a:r>
              <a:rPr lang="en-GB" sz="1200" b="0" i="0" u="none" strike="noStrike" dirty="0">
                <a:effectLst/>
                <a:latin typeface="inherit"/>
                <a:hlinkClick r:id="rId3"/>
              </a:rPr>
              <a:t>https://www.defense.gov/News/News-Stories/Article/Article/3479106/executive-order-changes-how-military-handles-sexualassaults/#:~:text=The%20executive%20order%20makes%20changes,the%20military%20chain%20of%20command</a:t>
            </a:r>
            <a:r>
              <a:rPr lang="en-GB" sz="1200" b="0" i="0" u="none" strike="noStrike" dirty="0">
                <a:effectLst/>
                <a:latin typeface="inherit"/>
              </a:rPr>
              <a:t>.</a:t>
            </a:r>
          </a:p>
          <a:p>
            <a:pPr algn="l" fontAlgn="base"/>
            <a:endParaRPr lang="en-GB" b="0" i="0" u="none" strike="noStrike" dirty="0">
              <a:effectLst/>
              <a:latin typeface="inherit"/>
            </a:endParaRPr>
          </a:p>
          <a:p>
            <a:pPr algn="l" fontAlgn="base"/>
            <a:endParaRPr lang="en-GB" sz="2400" b="0" i="0" u="none" strike="noStrike" dirty="0">
              <a:effectLst/>
              <a:latin typeface="Lato" panose="020F0502020204030203" pitchFamily="34" charset="0"/>
            </a:endParaRPr>
          </a:p>
          <a:p>
            <a:br>
              <a:rPr lang="en-GB" dirty="0"/>
            </a:br>
            <a:endParaRPr lang="en-US" dirty="0"/>
          </a:p>
        </p:txBody>
      </p:sp>
    </p:spTree>
    <p:extLst>
      <p:ext uri="{BB962C8B-B14F-4D97-AF65-F5344CB8AC3E}">
        <p14:creationId xmlns:p14="http://schemas.microsoft.com/office/powerpoint/2010/main" val="1650676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272B2-F0BC-434C-8DEC-038D026E3A32}"/>
              </a:ext>
            </a:extLst>
          </p:cNvPr>
          <p:cNvSpPr>
            <a:spLocks noGrp="1"/>
          </p:cNvSpPr>
          <p:nvPr>
            <p:ph type="title"/>
          </p:nvPr>
        </p:nvSpPr>
        <p:spPr>
          <a:xfrm>
            <a:off x="229002" y="296663"/>
            <a:ext cx="8845549" cy="983841"/>
          </a:xfrm>
        </p:spPr>
        <p:txBody>
          <a:bodyPr/>
          <a:lstStyle/>
          <a:p>
            <a:r>
              <a:rPr lang="en-US" b="1" dirty="0"/>
              <a:t>Activism for justice and change</a:t>
            </a:r>
          </a:p>
        </p:txBody>
      </p:sp>
      <p:sp>
        <p:nvSpPr>
          <p:cNvPr id="3" name="Rectangle 2">
            <a:extLst>
              <a:ext uri="{FF2B5EF4-FFF2-40B4-BE49-F238E27FC236}">
                <a16:creationId xmlns:a16="http://schemas.microsoft.com/office/drawing/2014/main" id="{860E1CDF-9ADA-DA4D-94E0-854C87E15699}"/>
              </a:ext>
            </a:extLst>
          </p:cNvPr>
          <p:cNvSpPr/>
          <p:nvPr/>
        </p:nvSpPr>
        <p:spPr>
          <a:xfrm>
            <a:off x="7967413" y="3742977"/>
            <a:ext cx="3711272" cy="646331"/>
          </a:xfrm>
          <a:prstGeom prst="rect">
            <a:avLst/>
          </a:prstGeom>
        </p:spPr>
        <p:txBody>
          <a:bodyPr wrap="none">
            <a:spAutoFit/>
          </a:bodyPr>
          <a:lstStyle/>
          <a:p>
            <a:r>
              <a:rPr lang="en-US" dirty="0">
                <a:hlinkClick r:id="rId2"/>
              </a:rPr>
              <a:t>https://www.servicewomen.org</a:t>
            </a:r>
            <a:endParaRPr lang="en-US" dirty="0"/>
          </a:p>
          <a:p>
            <a:endParaRPr lang="en-US" dirty="0"/>
          </a:p>
        </p:txBody>
      </p:sp>
      <p:sp>
        <p:nvSpPr>
          <p:cNvPr id="4" name="Rectangle 3">
            <a:extLst>
              <a:ext uri="{FF2B5EF4-FFF2-40B4-BE49-F238E27FC236}">
                <a16:creationId xmlns:a16="http://schemas.microsoft.com/office/drawing/2014/main" id="{44EF857C-C6EC-3549-AD71-C33F90634CC6}"/>
              </a:ext>
            </a:extLst>
          </p:cNvPr>
          <p:cNvSpPr/>
          <p:nvPr/>
        </p:nvSpPr>
        <p:spPr>
          <a:xfrm>
            <a:off x="321600" y="788583"/>
            <a:ext cx="7043929" cy="6771084"/>
          </a:xfrm>
          <a:prstGeom prst="rect">
            <a:avLst/>
          </a:prstGeom>
        </p:spPr>
        <p:txBody>
          <a:bodyPr wrap="square">
            <a:spAutoFit/>
          </a:bodyPr>
          <a:lstStyle/>
          <a:p>
            <a:pPr algn="ctr" fontAlgn="base"/>
            <a:endParaRPr lang="en-GB" dirty="0">
              <a:solidFill>
                <a:srgbClr val="FFFFFF"/>
              </a:solidFill>
              <a:latin typeface="Oswald"/>
            </a:endParaRPr>
          </a:p>
          <a:p>
            <a:pPr fontAlgn="base"/>
            <a:r>
              <a:rPr lang="en-GB" b="1" dirty="0">
                <a:solidFill>
                  <a:schemeClr val="bg2">
                    <a:lumMod val="40000"/>
                    <a:lumOff val="60000"/>
                  </a:schemeClr>
                </a:solidFill>
                <a:latin typeface="Muli"/>
              </a:rPr>
              <a:t>“The Service Women’s Action Network (SWAN) </a:t>
            </a:r>
            <a:r>
              <a:rPr lang="en-GB" dirty="0">
                <a:solidFill>
                  <a:srgbClr val="FFFFFF"/>
                </a:solidFill>
                <a:latin typeface="Muli"/>
              </a:rPr>
              <a:t>is the voice of women who have served or are currently serving in the military. We are a member-driven network dedicated to supporting, connecting and advocating for the individual and collective needs of service women”</a:t>
            </a:r>
          </a:p>
          <a:p>
            <a:pPr fontAlgn="base"/>
            <a:endParaRPr lang="en-GB" dirty="0">
              <a:solidFill>
                <a:srgbClr val="FFFFFF"/>
              </a:solidFill>
              <a:latin typeface="Muli"/>
            </a:endParaRPr>
          </a:p>
          <a:p>
            <a:pPr fontAlgn="base"/>
            <a:r>
              <a:rPr lang="en-GB" b="1" dirty="0">
                <a:solidFill>
                  <a:schemeClr val="bg2">
                    <a:lumMod val="40000"/>
                    <a:lumOff val="60000"/>
                  </a:schemeClr>
                </a:solidFill>
                <a:latin typeface="Muli"/>
              </a:rPr>
              <a:t>Protect our Defenders </a:t>
            </a:r>
            <a:r>
              <a:rPr lang="en-GB" dirty="0"/>
              <a:t>provides </a:t>
            </a:r>
            <a:r>
              <a:rPr lang="en-GB" b="1" dirty="0"/>
              <a:t>free legal and other assistance</a:t>
            </a:r>
            <a:r>
              <a:rPr lang="en-GB" dirty="0"/>
              <a:t> for military sexual assault survivors, including active-duty service members, veterans, and civilians.</a:t>
            </a:r>
            <a:endParaRPr lang="en-GB" b="1" dirty="0">
              <a:solidFill>
                <a:schemeClr val="accent1"/>
              </a:solidFill>
              <a:latin typeface="Muli"/>
            </a:endParaRPr>
          </a:p>
          <a:p>
            <a:pPr fontAlgn="base"/>
            <a:r>
              <a:rPr lang="en-GB" sz="1400" dirty="0">
                <a:hlinkClick r:id="rId3"/>
              </a:rPr>
              <a:t>https://www.protectourdefenders.com/</a:t>
            </a:r>
            <a:endParaRPr lang="en-GB" sz="1400" dirty="0"/>
          </a:p>
          <a:p>
            <a:pPr fontAlgn="base"/>
            <a:endParaRPr lang="en-GB" sz="1400" dirty="0"/>
          </a:p>
          <a:p>
            <a:pPr fontAlgn="base"/>
            <a:r>
              <a:rPr lang="en-GB" dirty="0">
                <a:solidFill>
                  <a:srgbClr val="FFFFFF"/>
                </a:solidFill>
                <a:latin typeface="Muli"/>
              </a:rPr>
              <a:t>For a critique of how little change the DOD has effected:</a:t>
            </a:r>
          </a:p>
          <a:p>
            <a:pPr fontAlgn="base"/>
            <a:r>
              <a:rPr lang="en-GB" sz="1400" dirty="0">
                <a:hlinkClick r:id="rId4"/>
              </a:rPr>
              <a:t>https://www.protectourdefenders.com/wp-content/uploads/2019/12/MST-Debunking-Claims-of-Progress.pdf</a:t>
            </a:r>
            <a:endParaRPr lang="en-GB" sz="1400" dirty="0">
              <a:solidFill>
                <a:srgbClr val="FFFFFF"/>
              </a:solidFill>
              <a:latin typeface="Muli"/>
            </a:endParaRPr>
          </a:p>
          <a:p>
            <a:pPr fontAlgn="base"/>
            <a:endParaRPr lang="en-GB" dirty="0">
              <a:solidFill>
                <a:srgbClr val="FFFFFF"/>
              </a:solidFill>
              <a:latin typeface="Muli"/>
            </a:endParaRPr>
          </a:p>
          <a:p>
            <a:pPr fontAlgn="base"/>
            <a:r>
              <a:rPr lang="en-GB" b="1" dirty="0">
                <a:solidFill>
                  <a:schemeClr val="bg2">
                    <a:lumMod val="40000"/>
                    <a:lumOff val="60000"/>
                  </a:schemeClr>
                </a:solidFill>
                <a:latin typeface="Muli"/>
              </a:rPr>
              <a:t>National </a:t>
            </a:r>
            <a:r>
              <a:rPr lang="en-GB" b="1" dirty="0" err="1">
                <a:solidFill>
                  <a:schemeClr val="bg2">
                    <a:lumMod val="40000"/>
                    <a:lumOff val="60000"/>
                  </a:schemeClr>
                </a:solidFill>
                <a:latin typeface="Muli"/>
              </a:rPr>
              <a:t>Center</a:t>
            </a:r>
            <a:r>
              <a:rPr lang="en-GB" b="1" dirty="0">
                <a:solidFill>
                  <a:schemeClr val="bg2">
                    <a:lumMod val="40000"/>
                    <a:lumOff val="60000"/>
                  </a:schemeClr>
                </a:solidFill>
                <a:latin typeface="Muli"/>
              </a:rPr>
              <a:t> on Domestic and Sexual Violence </a:t>
            </a:r>
            <a:endParaRPr lang="en-GB" dirty="0">
              <a:solidFill>
                <a:schemeClr val="bg2">
                  <a:lumMod val="40000"/>
                  <a:lumOff val="60000"/>
                </a:schemeClr>
              </a:solidFill>
              <a:latin typeface="Muli"/>
            </a:endParaRPr>
          </a:p>
          <a:p>
            <a:pPr fontAlgn="base"/>
            <a:r>
              <a:rPr lang="en-GB" sz="1400" dirty="0">
                <a:hlinkClick r:id="rId5"/>
              </a:rPr>
              <a:t>http://www.ncdsv.org/ncd_military_svissues.html</a:t>
            </a:r>
            <a:endParaRPr lang="en-GB" sz="1400" dirty="0"/>
          </a:p>
          <a:p>
            <a:pPr fontAlgn="base"/>
            <a:endParaRPr lang="en-GB" dirty="0"/>
          </a:p>
          <a:p>
            <a:pPr fontAlgn="base"/>
            <a:r>
              <a:rPr lang="en-GB" b="1" dirty="0">
                <a:solidFill>
                  <a:schemeClr val="bg2">
                    <a:lumMod val="40000"/>
                    <a:lumOff val="60000"/>
                  </a:schemeClr>
                </a:solidFill>
              </a:rPr>
              <a:t>Human Rights Watch</a:t>
            </a:r>
          </a:p>
          <a:p>
            <a:pPr fontAlgn="base"/>
            <a:r>
              <a:rPr lang="en-GB" dirty="0"/>
              <a:t>Supporting wrongfully discharged military rape survivors</a:t>
            </a:r>
          </a:p>
          <a:p>
            <a:pPr fontAlgn="base"/>
            <a:r>
              <a:rPr lang="en-GB" sz="1400" dirty="0">
                <a:hlinkClick r:id="rId6"/>
              </a:rPr>
              <a:t>https://www.hrw.org/sites/default/files/report_pdf/us0516_militaryweb_1.pdf</a:t>
            </a:r>
            <a:endParaRPr lang="en-GB" sz="1400" dirty="0"/>
          </a:p>
          <a:p>
            <a:pPr fontAlgn="base"/>
            <a:endParaRPr lang="en-GB" sz="2000" dirty="0"/>
          </a:p>
          <a:p>
            <a:pPr fontAlgn="base"/>
            <a:endParaRPr lang="en-GB" sz="2000" dirty="0"/>
          </a:p>
          <a:p>
            <a:pPr fontAlgn="base"/>
            <a:endParaRPr lang="en-GB" sz="2000" dirty="0">
              <a:solidFill>
                <a:srgbClr val="FFFFFF"/>
              </a:solidFill>
              <a:latin typeface="Muli"/>
            </a:endParaRPr>
          </a:p>
          <a:p>
            <a:pPr fontAlgn="base"/>
            <a:endParaRPr lang="en-GB" sz="2000" b="0" i="0" dirty="0">
              <a:solidFill>
                <a:srgbClr val="FFFFFF"/>
              </a:solidFill>
              <a:effectLst/>
              <a:latin typeface="Muli"/>
            </a:endParaRPr>
          </a:p>
        </p:txBody>
      </p:sp>
      <p:pic>
        <p:nvPicPr>
          <p:cNvPr id="5" name="Picture 4">
            <a:extLst>
              <a:ext uri="{FF2B5EF4-FFF2-40B4-BE49-F238E27FC236}">
                <a16:creationId xmlns:a16="http://schemas.microsoft.com/office/drawing/2014/main" id="{B781F319-CFD5-BF4B-B9A1-43E6703635E9}"/>
              </a:ext>
            </a:extLst>
          </p:cNvPr>
          <p:cNvPicPr>
            <a:picLocks noChangeAspect="1"/>
          </p:cNvPicPr>
          <p:nvPr/>
        </p:nvPicPr>
        <p:blipFill>
          <a:blip r:embed="rId7"/>
          <a:stretch>
            <a:fillRect/>
          </a:stretch>
        </p:blipFill>
        <p:spPr>
          <a:xfrm>
            <a:off x="8079130" y="1484124"/>
            <a:ext cx="2863375" cy="2160090"/>
          </a:xfrm>
          <a:prstGeom prst="rect">
            <a:avLst/>
          </a:prstGeom>
        </p:spPr>
      </p:pic>
      <p:sp>
        <p:nvSpPr>
          <p:cNvPr id="6" name="TextBox 5">
            <a:extLst>
              <a:ext uri="{FF2B5EF4-FFF2-40B4-BE49-F238E27FC236}">
                <a16:creationId xmlns:a16="http://schemas.microsoft.com/office/drawing/2014/main" id="{20D4E957-228A-324B-924B-B08F5DF74D92}"/>
              </a:ext>
            </a:extLst>
          </p:cNvPr>
          <p:cNvSpPr txBox="1"/>
          <p:nvPr/>
        </p:nvSpPr>
        <p:spPr>
          <a:xfrm>
            <a:off x="8079130" y="5312780"/>
            <a:ext cx="3703258" cy="1200329"/>
          </a:xfrm>
          <a:prstGeom prst="rect">
            <a:avLst/>
          </a:prstGeom>
          <a:noFill/>
        </p:spPr>
        <p:txBody>
          <a:bodyPr wrap="none" rtlCol="0">
            <a:spAutoFit/>
          </a:bodyPr>
          <a:lstStyle/>
          <a:p>
            <a:r>
              <a:rPr lang="en-US" dirty="0"/>
              <a:t>Video testimony from </a:t>
            </a:r>
          </a:p>
          <a:p>
            <a:r>
              <a:rPr lang="en-US" dirty="0"/>
              <a:t>Protect Our Defenders</a:t>
            </a:r>
          </a:p>
          <a:p>
            <a:r>
              <a:rPr lang="en-US" dirty="0">
                <a:hlinkClick r:id="rId8"/>
              </a:rPr>
              <a:t>https://youtu.be/gp9oJaheJGY</a:t>
            </a:r>
            <a:endParaRPr lang="en-US" dirty="0"/>
          </a:p>
          <a:p>
            <a:endParaRPr lang="en-US" dirty="0"/>
          </a:p>
        </p:txBody>
      </p:sp>
    </p:spTree>
    <p:extLst>
      <p:ext uri="{BB962C8B-B14F-4D97-AF65-F5344CB8AC3E}">
        <p14:creationId xmlns:p14="http://schemas.microsoft.com/office/powerpoint/2010/main" val="453306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78C70C-DDD1-9CAD-799E-20DAB7C8E4F2}"/>
              </a:ext>
            </a:extLst>
          </p:cNvPr>
          <p:cNvSpPr txBox="1"/>
          <p:nvPr/>
        </p:nvSpPr>
        <p:spPr>
          <a:xfrm>
            <a:off x="142875" y="1333857"/>
            <a:ext cx="12049125" cy="6647974"/>
          </a:xfrm>
          <a:prstGeom prst="rect">
            <a:avLst/>
          </a:prstGeom>
          <a:noFill/>
        </p:spPr>
        <p:txBody>
          <a:bodyPr wrap="square">
            <a:spAutoFit/>
          </a:bodyPr>
          <a:lstStyle/>
          <a:p>
            <a:endParaRPr lang="en-US" sz="1800" dirty="0"/>
          </a:p>
          <a:p>
            <a:r>
              <a:rPr lang="en-US" sz="2400" b="1" dirty="0">
                <a:solidFill>
                  <a:schemeClr val="accent4"/>
                </a:solidFill>
              </a:rPr>
              <a:t>The nature of this war</a:t>
            </a:r>
            <a:r>
              <a:rPr lang="en-US" sz="2400" dirty="0"/>
              <a:t>: </a:t>
            </a:r>
          </a:p>
          <a:p>
            <a:endParaRPr lang="en-US" sz="2400" dirty="0"/>
          </a:p>
          <a:p>
            <a:r>
              <a:rPr lang="en-US" sz="2400" dirty="0"/>
              <a:t>A misogynistic campaign against women in uniform? Survivors’ struggle to overcome PTSD? A campaign to expose a problem whose dimensions are persistently minimized? For recognition/compensation/justice? </a:t>
            </a:r>
          </a:p>
          <a:p>
            <a:endParaRPr lang="en-US" sz="2400" dirty="0"/>
          </a:p>
          <a:p>
            <a:r>
              <a:rPr lang="en-US" sz="2400" b="1" dirty="0">
                <a:solidFill>
                  <a:schemeClr val="accent4"/>
                </a:solidFill>
              </a:rPr>
              <a:t>(In)visibility:</a:t>
            </a:r>
          </a:p>
          <a:p>
            <a:endParaRPr lang="en-US" sz="2400" b="1" dirty="0">
              <a:solidFill>
                <a:schemeClr val="accent4"/>
              </a:solidFill>
            </a:endParaRPr>
          </a:p>
          <a:p>
            <a:r>
              <a:rPr lang="en-US" sz="2400" dirty="0"/>
              <a:t>A highly publicized series of military “scandals” involving harassment/assault</a:t>
            </a:r>
          </a:p>
          <a:p>
            <a:endParaRPr lang="en-US" sz="2400" dirty="0"/>
          </a:p>
          <a:p>
            <a:r>
              <a:rPr lang="en-US" sz="2400" dirty="0"/>
              <a:t>The lesser visibility of uniformed women of </a:t>
            </a:r>
            <a:r>
              <a:rPr lang="en-US" sz="2400" dirty="0" err="1"/>
              <a:t>colour</a:t>
            </a:r>
            <a:endParaRPr lang="en-US" sz="2400" dirty="0"/>
          </a:p>
          <a:p>
            <a:endParaRPr lang="en-US" sz="2400" dirty="0"/>
          </a:p>
          <a:p>
            <a:r>
              <a:rPr lang="en-US" sz="2400" dirty="0"/>
              <a:t>The marginalization of male survivors in efforts to make this “war” visible</a:t>
            </a:r>
          </a:p>
          <a:p>
            <a:endParaRPr lang="en-US" sz="2400" dirty="0"/>
          </a:p>
          <a:p>
            <a:endParaRPr lang="en-US" sz="2400" dirty="0"/>
          </a:p>
          <a:p>
            <a:endParaRPr lang="en-US" sz="2400" dirty="0"/>
          </a:p>
          <a:p>
            <a:endParaRPr lang="en-US" sz="2400" dirty="0"/>
          </a:p>
        </p:txBody>
      </p:sp>
      <p:sp>
        <p:nvSpPr>
          <p:cNvPr id="4" name="Title 3">
            <a:extLst>
              <a:ext uri="{FF2B5EF4-FFF2-40B4-BE49-F238E27FC236}">
                <a16:creationId xmlns:a16="http://schemas.microsoft.com/office/drawing/2014/main" id="{58FB5D89-DD56-D30D-547C-4C18A47AF9B2}"/>
              </a:ext>
            </a:extLst>
          </p:cNvPr>
          <p:cNvSpPr>
            <a:spLocks noGrp="1"/>
          </p:cNvSpPr>
          <p:nvPr>
            <p:ph type="title"/>
          </p:nvPr>
        </p:nvSpPr>
        <p:spPr>
          <a:xfrm>
            <a:off x="142875" y="209773"/>
            <a:ext cx="12644437" cy="1400530"/>
          </a:xfrm>
        </p:spPr>
        <p:txBody>
          <a:bodyPr/>
          <a:lstStyle/>
          <a:p>
            <a:r>
              <a:rPr lang="en-US" dirty="0"/>
              <a:t>What kind of “war” is this?</a:t>
            </a:r>
            <a:br>
              <a:rPr lang="en-US" dirty="0"/>
            </a:br>
            <a:r>
              <a:rPr lang="en-US" dirty="0"/>
              <a:t>And who has been ‘invisible’ to whom?</a:t>
            </a:r>
          </a:p>
        </p:txBody>
      </p:sp>
    </p:spTree>
    <p:extLst>
      <p:ext uri="{BB962C8B-B14F-4D97-AF65-F5344CB8AC3E}">
        <p14:creationId xmlns:p14="http://schemas.microsoft.com/office/powerpoint/2010/main" val="407208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D5866-0E37-B74C-A8C3-F526B00F7429}"/>
              </a:ext>
            </a:extLst>
          </p:cNvPr>
          <p:cNvSpPr>
            <a:spLocks noGrp="1"/>
          </p:cNvSpPr>
          <p:nvPr>
            <p:ph type="title"/>
          </p:nvPr>
        </p:nvSpPr>
        <p:spPr/>
        <p:txBody>
          <a:bodyPr/>
          <a:lstStyle/>
          <a:p>
            <a:r>
              <a:rPr lang="en-US" dirty="0"/>
              <a:t>Lecture overview</a:t>
            </a:r>
          </a:p>
        </p:txBody>
      </p:sp>
      <p:sp>
        <p:nvSpPr>
          <p:cNvPr id="3" name="Content Placeholder 2">
            <a:extLst>
              <a:ext uri="{FF2B5EF4-FFF2-40B4-BE49-F238E27FC236}">
                <a16:creationId xmlns:a16="http://schemas.microsoft.com/office/drawing/2014/main" id="{C545BF0F-7756-2340-93DD-DA516F8C2B1F}"/>
              </a:ext>
            </a:extLst>
          </p:cNvPr>
          <p:cNvSpPr>
            <a:spLocks noGrp="1"/>
          </p:cNvSpPr>
          <p:nvPr>
            <p:ph idx="1"/>
          </p:nvPr>
        </p:nvSpPr>
        <p:spPr>
          <a:xfrm>
            <a:off x="423559" y="1370995"/>
            <a:ext cx="11111697" cy="5243330"/>
          </a:xfrm>
        </p:spPr>
        <p:txBody>
          <a:bodyPr>
            <a:normAutofit/>
          </a:bodyPr>
          <a:lstStyle/>
          <a:p>
            <a:r>
              <a:rPr lang="en-US" sz="2800" dirty="0"/>
              <a:t>I: What the </a:t>
            </a:r>
            <a:r>
              <a:rPr lang="en-US" sz="2800" b="1" dirty="0">
                <a:solidFill>
                  <a:schemeClr val="bg2">
                    <a:lumMod val="60000"/>
                    <a:lumOff val="40000"/>
                  </a:schemeClr>
                </a:solidFill>
              </a:rPr>
              <a:t>UCMJ</a:t>
            </a:r>
            <a:r>
              <a:rPr lang="en-US" sz="2800" dirty="0"/>
              <a:t> says about prohibited sexual </a:t>
            </a:r>
            <a:r>
              <a:rPr lang="en-US" sz="2800" dirty="0" err="1"/>
              <a:t>behaviour</a:t>
            </a:r>
            <a:endParaRPr lang="en-US" sz="2800" dirty="0"/>
          </a:p>
          <a:p>
            <a:r>
              <a:rPr lang="en-US" sz="2800" dirty="0"/>
              <a:t>II: </a:t>
            </a:r>
            <a:r>
              <a:rPr lang="en-US" sz="2800" b="1" dirty="0">
                <a:solidFill>
                  <a:schemeClr val="bg2">
                    <a:lumMod val="60000"/>
                    <a:lumOff val="40000"/>
                  </a:schemeClr>
                </a:solidFill>
              </a:rPr>
              <a:t>A series of “scandals” </a:t>
            </a:r>
            <a:r>
              <a:rPr lang="en-US" sz="2800" dirty="0"/>
              <a:t>rendering sexual violence more visible– within and beyond the military</a:t>
            </a:r>
          </a:p>
          <a:p>
            <a:r>
              <a:rPr lang="en-US" sz="2800" dirty="0"/>
              <a:t>III: </a:t>
            </a:r>
            <a:r>
              <a:rPr lang="en-US" sz="2800" dirty="0">
                <a:solidFill>
                  <a:schemeClr val="bg2">
                    <a:lumMod val="60000"/>
                    <a:lumOff val="40000"/>
                  </a:schemeClr>
                </a:solidFill>
              </a:rPr>
              <a:t>Why? </a:t>
            </a:r>
            <a:r>
              <a:rPr lang="en-US" sz="2800" dirty="0"/>
              <a:t>What’s productive of “rape culture” in the US military? (NB: not JUST the US military)</a:t>
            </a:r>
          </a:p>
          <a:p>
            <a:r>
              <a:rPr lang="en-US" sz="2800" dirty="0"/>
              <a:t>IV </a:t>
            </a:r>
            <a:r>
              <a:rPr lang="en-US" sz="2800" b="1" dirty="0">
                <a:solidFill>
                  <a:schemeClr val="bg2">
                    <a:lumMod val="60000"/>
                    <a:lumOff val="40000"/>
                  </a:schemeClr>
                </a:solidFill>
              </a:rPr>
              <a:t>Military justice</a:t>
            </a:r>
            <a:r>
              <a:rPr lang="en-US" sz="2800" dirty="0"/>
              <a:t>– how the US military criminal justice system works </a:t>
            </a:r>
          </a:p>
          <a:p>
            <a:r>
              <a:rPr lang="en-US" sz="2800" dirty="0"/>
              <a:t>Q: Is </a:t>
            </a:r>
            <a:r>
              <a:rPr lang="en-US" sz="2800" b="1" dirty="0">
                <a:solidFill>
                  <a:schemeClr val="bg2">
                    <a:lumMod val="60000"/>
                    <a:lumOff val="40000"/>
                  </a:schemeClr>
                </a:solidFill>
              </a:rPr>
              <a:t>change</a:t>
            </a:r>
            <a:r>
              <a:rPr lang="en-US" sz="2800" dirty="0">
                <a:solidFill>
                  <a:schemeClr val="accent1"/>
                </a:solidFill>
              </a:rPr>
              <a:t> </a:t>
            </a:r>
            <a:r>
              <a:rPr lang="en-US" sz="2800" dirty="0"/>
              <a:t>possible? What and how much would need to change to end the “epidemic” of intra-military sexual violence?</a:t>
            </a:r>
          </a:p>
        </p:txBody>
      </p:sp>
    </p:spTree>
    <p:extLst>
      <p:ext uri="{BB962C8B-B14F-4D97-AF65-F5344CB8AC3E}">
        <p14:creationId xmlns:p14="http://schemas.microsoft.com/office/powerpoint/2010/main" val="1168666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087D4B-586C-F94F-B93A-B7DA19BB3521}"/>
              </a:ext>
            </a:extLst>
          </p:cNvPr>
          <p:cNvSpPr>
            <a:spLocks noGrp="1"/>
          </p:cNvSpPr>
          <p:nvPr>
            <p:ph type="title"/>
          </p:nvPr>
        </p:nvSpPr>
        <p:spPr>
          <a:xfrm>
            <a:off x="473555" y="456110"/>
            <a:ext cx="9404723" cy="1400530"/>
          </a:xfrm>
        </p:spPr>
        <p:txBody>
          <a:bodyPr/>
          <a:lstStyle/>
          <a:p>
            <a:r>
              <a:rPr lang="en-US" sz="3200" b="1" dirty="0"/>
              <a:t>On paper…</a:t>
            </a:r>
          </a:p>
        </p:txBody>
      </p:sp>
      <p:sp>
        <p:nvSpPr>
          <p:cNvPr id="6" name="Content Placeholder 5">
            <a:extLst>
              <a:ext uri="{FF2B5EF4-FFF2-40B4-BE49-F238E27FC236}">
                <a16:creationId xmlns:a16="http://schemas.microsoft.com/office/drawing/2014/main" id="{814EC5E5-1455-334B-851F-0FDE204B1FB8}"/>
              </a:ext>
            </a:extLst>
          </p:cNvPr>
          <p:cNvSpPr>
            <a:spLocks noGrp="1"/>
          </p:cNvSpPr>
          <p:nvPr>
            <p:ph idx="1"/>
          </p:nvPr>
        </p:nvSpPr>
        <p:spPr>
          <a:xfrm>
            <a:off x="315332" y="429353"/>
            <a:ext cx="10556110" cy="5972537"/>
          </a:xfrm>
        </p:spPr>
        <p:txBody>
          <a:bodyPr>
            <a:normAutofit lnSpcReduction="10000"/>
          </a:bodyPr>
          <a:lstStyle/>
          <a:p>
            <a:pPr marL="0" indent="0">
              <a:buNone/>
            </a:pPr>
            <a:endParaRPr lang="en-US"/>
          </a:p>
          <a:p>
            <a:pPr marL="0" indent="0">
              <a:buNone/>
            </a:pPr>
            <a:endParaRPr lang="en-US" dirty="0"/>
          </a:p>
          <a:p>
            <a:r>
              <a:rPr lang="en-US" sz="2800" dirty="0"/>
              <a:t> The UCMJ promises to punish conduct “</a:t>
            </a:r>
            <a:r>
              <a:rPr lang="en-US" sz="2800" b="1" dirty="0">
                <a:solidFill>
                  <a:schemeClr val="bg2">
                    <a:lumMod val="40000"/>
                    <a:lumOff val="60000"/>
                  </a:schemeClr>
                </a:solidFill>
              </a:rPr>
              <a:t>unbecoming an officer and a gentleman</a:t>
            </a:r>
            <a:r>
              <a:rPr lang="en-US" sz="2800" dirty="0"/>
              <a:t>” (Article 133)</a:t>
            </a:r>
          </a:p>
          <a:p>
            <a:r>
              <a:rPr lang="en-US" dirty="0"/>
              <a:t>Article 134 prohibits conduct </a:t>
            </a:r>
            <a:r>
              <a:rPr lang="en-GB" dirty="0"/>
              <a:t>prejudicial to “good order and discipline in the armed forces, [and] all conduct of a nature to bring discredit upon the armed forces”</a:t>
            </a:r>
            <a:endParaRPr lang="en-US" dirty="0"/>
          </a:p>
          <a:p>
            <a:r>
              <a:rPr lang="en-US" dirty="0"/>
              <a:t>UCMJ outlaws an array of </a:t>
            </a:r>
            <a:r>
              <a:rPr lang="en-US" dirty="0" err="1"/>
              <a:t>behaviours</a:t>
            </a:r>
            <a:r>
              <a:rPr lang="en-US" dirty="0"/>
              <a:t> relating to sex and intimate relationships:</a:t>
            </a:r>
          </a:p>
          <a:p>
            <a:r>
              <a:rPr lang="en-US" b="1" dirty="0"/>
              <a:t>Rape</a:t>
            </a:r>
            <a:r>
              <a:rPr lang="en-US" dirty="0"/>
              <a:t> (Article 120): “an act of sexual intercourse with a female not his wife, by force and without her consent” (revised 1992)</a:t>
            </a:r>
          </a:p>
          <a:p>
            <a:r>
              <a:rPr lang="en-US" b="1" dirty="0"/>
              <a:t>Sodomy </a:t>
            </a:r>
            <a:r>
              <a:rPr lang="en-US" dirty="0"/>
              <a:t>(Article 125): </a:t>
            </a:r>
            <a:r>
              <a:rPr lang="en-GB" dirty="0"/>
              <a:t>“unnatural carnal copulation” with “another person of the same or opposite sex or with an animal.” </a:t>
            </a:r>
          </a:p>
          <a:p>
            <a:r>
              <a:rPr lang="en-GB" dirty="0"/>
              <a:t> </a:t>
            </a:r>
            <a:r>
              <a:rPr lang="en-GB" dirty="0">
                <a:hlinkClick r:id="rId2"/>
              </a:rPr>
              <a:t>http://www.msnbc.com/msnbc/why-the-military-still-bans-sodomy</a:t>
            </a:r>
            <a:endParaRPr lang="en-US" dirty="0"/>
          </a:p>
          <a:p>
            <a:r>
              <a:rPr lang="en-US" b="1" dirty="0"/>
              <a:t>Adultery</a:t>
            </a:r>
            <a:r>
              <a:rPr lang="en-US" dirty="0"/>
              <a:t> (until Jan. 2019) defined as sexual intercourse between a man and a woman– “specifically the variety that can produce offspring”). Unmarried soldiers (M or F) could be court-martialed for adultery if they slept with a married person.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5361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B9FF70-5923-DB47-A55A-0C045D7278D8}"/>
              </a:ext>
            </a:extLst>
          </p:cNvPr>
          <p:cNvSpPr>
            <a:spLocks noGrp="1"/>
          </p:cNvSpPr>
          <p:nvPr>
            <p:ph type="title"/>
          </p:nvPr>
        </p:nvSpPr>
        <p:spPr>
          <a:xfrm>
            <a:off x="525969" y="105477"/>
            <a:ext cx="9404723" cy="1400530"/>
          </a:xfrm>
        </p:spPr>
        <p:txBody>
          <a:bodyPr/>
          <a:lstStyle/>
          <a:p>
            <a:r>
              <a:rPr lang="en-US" sz="3600" b="1" dirty="0"/>
              <a:t>The </a:t>
            </a:r>
            <a:r>
              <a:rPr lang="en-US" sz="3600" b="1" dirty="0" err="1"/>
              <a:t>Tailhook</a:t>
            </a:r>
            <a:r>
              <a:rPr lang="en-US" sz="3600" b="1" dirty="0"/>
              <a:t> Scandal (1991)</a:t>
            </a:r>
          </a:p>
        </p:txBody>
      </p:sp>
      <p:pic>
        <p:nvPicPr>
          <p:cNvPr id="5" name="Picture 4">
            <a:extLst>
              <a:ext uri="{FF2B5EF4-FFF2-40B4-BE49-F238E27FC236}">
                <a16:creationId xmlns:a16="http://schemas.microsoft.com/office/drawing/2014/main" id="{A88E977B-0E5D-3148-B770-EAA24827DD3C}"/>
              </a:ext>
            </a:extLst>
          </p:cNvPr>
          <p:cNvPicPr>
            <a:picLocks noChangeAspect="1"/>
          </p:cNvPicPr>
          <p:nvPr/>
        </p:nvPicPr>
        <p:blipFill>
          <a:blip r:embed="rId2"/>
          <a:stretch>
            <a:fillRect/>
          </a:stretch>
        </p:blipFill>
        <p:spPr>
          <a:xfrm>
            <a:off x="8381251" y="0"/>
            <a:ext cx="2806731" cy="3576577"/>
          </a:xfrm>
          <a:prstGeom prst="rect">
            <a:avLst/>
          </a:prstGeom>
        </p:spPr>
      </p:pic>
      <p:pic>
        <p:nvPicPr>
          <p:cNvPr id="6" name="Picture 5">
            <a:extLst>
              <a:ext uri="{FF2B5EF4-FFF2-40B4-BE49-F238E27FC236}">
                <a16:creationId xmlns:a16="http://schemas.microsoft.com/office/drawing/2014/main" id="{5BD41E2F-C132-5F44-B71B-FC0F8E4DA17C}"/>
              </a:ext>
            </a:extLst>
          </p:cNvPr>
          <p:cNvPicPr>
            <a:picLocks noChangeAspect="1"/>
          </p:cNvPicPr>
          <p:nvPr/>
        </p:nvPicPr>
        <p:blipFill>
          <a:blip r:embed="rId3"/>
          <a:stretch>
            <a:fillRect/>
          </a:stretch>
        </p:blipFill>
        <p:spPr>
          <a:xfrm>
            <a:off x="525969" y="805742"/>
            <a:ext cx="7052589" cy="4634558"/>
          </a:xfrm>
          <a:prstGeom prst="rect">
            <a:avLst/>
          </a:prstGeom>
        </p:spPr>
      </p:pic>
      <p:sp>
        <p:nvSpPr>
          <p:cNvPr id="7" name="Rectangle 6">
            <a:extLst>
              <a:ext uri="{FF2B5EF4-FFF2-40B4-BE49-F238E27FC236}">
                <a16:creationId xmlns:a16="http://schemas.microsoft.com/office/drawing/2014/main" id="{E964D596-A86D-9D41-BC52-E334C97C4DD7}"/>
              </a:ext>
            </a:extLst>
          </p:cNvPr>
          <p:cNvSpPr/>
          <p:nvPr/>
        </p:nvSpPr>
        <p:spPr>
          <a:xfrm>
            <a:off x="379891" y="5514201"/>
            <a:ext cx="7560339" cy="1600438"/>
          </a:xfrm>
          <a:prstGeom prst="rect">
            <a:avLst/>
          </a:prstGeom>
        </p:spPr>
        <p:txBody>
          <a:bodyPr wrap="square">
            <a:spAutoFit/>
          </a:bodyPr>
          <a:lstStyle/>
          <a:p>
            <a:r>
              <a:rPr lang="en-GB" sz="1400" dirty="0">
                <a:latin typeface="BentonGothic"/>
              </a:rPr>
              <a:t>Demonstrators beat the effigy of a Navy flier while protesting sexism in the military in front of then-Naval Air Station Miramar in 1992, a year after the </a:t>
            </a:r>
            <a:r>
              <a:rPr lang="en-GB" sz="1400" dirty="0" err="1">
                <a:latin typeface="BentonGothic"/>
              </a:rPr>
              <a:t>Tailhook</a:t>
            </a:r>
            <a:r>
              <a:rPr lang="en-GB" sz="1400" dirty="0">
                <a:latin typeface="BentonGothic"/>
              </a:rPr>
              <a:t> scandal.   U-T file photo</a:t>
            </a:r>
          </a:p>
          <a:p>
            <a:r>
              <a:rPr lang="en-GB" sz="1400" dirty="0">
                <a:hlinkClick r:id="rId4"/>
              </a:rPr>
              <a:t>https://www.sandiegouniontribune.com/opinion/commentary/sdut-utbg-tailhook-navy-women-2016sep01-story.html</a:t>
            </a:r>
            <a:endParaRPr lang="en-GB" sz="1400" dirty="0"/>
          </a:p>
          <a:p>
            <a:r>
              <a:rPr lang="en-GB" sz="1400" dirty="0"/>
              <a:t>Read a contemporary press account: </a:t>
            </a:r>
            <a:r>
              <a:rPr lang="en-GB" sz="1400" dirty="0">
                <a:hlinkClick r:id="rId5"/>
              </a:rPr>
              <a:t>https://www.latimes.com/archives/la-xpm-1993-04-24-mn-26672-story.html</a:t>
            </a:r>
            <a:endParaRPr lang="en-GB" sz="1400" dirty="0"/>
          </a:p>
          <a:p>
            <a:endParaRPr lang="en-GB" sz="1400" b="0" i="0" dirty="0">
              <a:effectLst/>
              <a:latin typeface="BentonGothic"/>
            </a:endParaRPr>
          </a:p>
        </p:txBody>
      </p:sp>
      <p:sp>
        <p:nvSpPr>
          <p:cNvPr id="8" name="Rectangle 7">
            <a:extLst>
              <a:ext uri="{FF2B5EF4-FFF2-40B4-BE49-F238E27FC236}">
                <a16:creationId xmlns:a16="http://schemas.microsoft.com/office/drawing/2014/main" id="{3EDC9F0C-1F6F-D443-A618-DD3850053409}"/>
              </a:ext>
            </a:extLst>
          </p:cNvPr>
          <p:cNvSpPr/>
          <p:nvPr/>
        </p:nvSpPr>
        <p:spPr>
          <a:xfrm>
            <a:off x="7812910" y="3687901"/>
            <a:ext cx="4235563" cy="3170099"/>
          </a:xfrm>
          <a:prstGeom prst="rect">
            <a:avLst/>
          </a:prstGeom>
        </p:spPr>
        <p:txBody>
          <a:bodyPr wrap="square">
            <a:spAutoFit/>
          </a:bodyPr>
          <a:lstStyle/>
          <a:p>
            <a:r>
              <a:rPr lang="en-GB" dirty="0"/>
              <a:t>At an annual officers’ convention held at the Hilton in Las Vegas, more than 100 US Navy and  Marine Corps aviation officers  sexually assaulted 83 women and seven men, or otherwise engaged in "improper and indecent" conduct.</a:t>
            </a:r>
          </a:p>
          <a:p>
            <a:endParaRPr lang="en-GB" dirty="0">
              <a:latin typeface="arial" panose="020B0604020202020204" pitchFamily="34" charset="0"/>
            </a:endParaRPr>
          </a:p>
          <a:p>
            <a:r>
              <a:rPr lang="en-GB" sz="1400" dirty="0">
                <a:latin typeface="arial" panose="020B0604020202020204" pitchFamily="34" charset="0"/>
              </a:rPr>
              <a:t>Watch a </a:t>
            </a:r>
            <a:r>
              <a:rPr lang="en-GB" sz="1400" i="1" dirty="0">
                <a:latin typeface="arial" panose="020B0604020202020204" pitchFamily="34" charset="0"/>
              </a:rPr>
              <a:t>New York Times </a:t>
            </a:r>
            <a:r>
              <a:rPr lang="en-GB" sz="1400" dirty="0">
                <a:latin typeface="arial" panose="020B0604020202020204" pitchFamily="34" charset="0"/>
              </a:rPr>
              <a:t>retrospective video report from 2013: </a:t>
            </a:r>
            <a:r>
              <a:rPr lang="en-GB" sz="1400" dirty="0">
                <a:hlinkClick r:id="rId6"/>
              </a:rPr>
              <a:t>https://www.youtube.com/watch?v=93vW5QZilAw</a:t>
            </a:r>
            <a:endParaRPr lang="en-US" sz="1400" dirty="0"/>
          </a:p>
        </p:txBody>
      </p:sp>
    </p:spTree>
    <p:extLst>
      <p:ext uri="{BB962C8B-B14F-4D97-AF65-F5344CB8AC3E}">
        <p14:creationId xmlns:p14="http://schemas.microsoft.com/office/powerpoint/2010/main" val="4047495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5BFF7-7288-E94F-BF87-AB2D9440C26F}"/>
              </a:ext>
            </a:extLst>
          </p:cNvPr>
          <p:cNvSpPr>
            <a:spLocks noGrp="1"/>
          </p:cNvSpPr>
          <p:nvPr>
            <p:ph type="title"/>
          </p:nvPr>
        </p:nvSpPr>
        <p:spPr>
          <a:xfrm>
            <a:off x="588238" y="282148"/>
            <a:ext cx="9404723" cy="1400530"/>
          </a:xfrm>
        </p:spPr>
        <p:txBody>
          <a:bodyPr/>
          <a:lstStyle/>
          <a:p>
            <a:r>
              <a:rPr lang="en-US" sz="3200" b="1" dirty="0"/>
              <a:t>The Aberdeen Proving Ground Scandal (1996)</a:t>
            </a:r>
          </a:p>
        </p:txBody>
      </p:sp>
      <p:sp>
        <p:nvSpPr>
          <p:cNvPr id="3" name="Content Placeholder 2">
            <a:extLst>
              <a:ext uri="{FF2B5EF4-FFF2-40B4-BE49-F238E27FC236}">
                <a16:creationId xmlns:a16="http://schemas.microsoft.com/office/drawing/2014/main" id="{8446B8FC-1A1A-E84F-8AC9-1B8222DA6034}"/>
              </a:ext>
            </a:extLst>
          </p:cNvPr>
          <p:cNvSpPr>
            <a:spLocks noGrp="1"/>
          </p:cNvSpPr>
          <p:nvPr>
            <p:ph idx="1"/>
          </p:nvPr>
        </p:nvSpPr>
        <p:spPr>
          <a:xfrm>
            <a:off x="219920" y="553066"/>
            <a:ext cx="6711458" cy="6113023"/>
          </a:xfrm>
        </p:spPr>
        <p:txBody>
          <a:bodyPr>
            <a:normAutofit/>
          </a:bodyPr>
          <a:lstStyle/>
          <a:p>
            <a:endParaRPr lang="en-US" dirty="0"/>
          </a:p>
          <a:p>
            <a:r>
              <a:rPr lang="en-GB" dirty="0"/>
              <a:t>On Nov. 7, 1996, the Army announced that </a:t>
            </a:r>
            <a:r>
              <a:rPr lang="en-GB" dirty="0">
                <a:solidFill>
                  <a:schemeClr val="bg2">
                    <a:lumMod val="60000"/>
                    <a:lumOff val="40000"/>
                  </a:schemeClr>
                </a:solidFill>
              </a:rPr>
              <a:t>three male trainers at Aberdeen Proving Ground</a:t>
            </a:r>
            <a:r>
              <a:rPr lang="en-GB" dirty="0"/>
              <a:t>– a northern Maryland training base—had  been </a:t>
            </a:r>
            <a:r>
              <a:rPr lang="en-GB" b="1" dirty="0">
                <a:solidFill>
                  <a:schemeClr val="bg2">
                    <a:lumMod val="60000"/>
                    <a:lumOff val="40000"/>
                  </a:schemeClr>
                </a:solidFill>
              </a:rPr>
              <a:t>charged with rape, abuse and harassment of female soldiers </a:t>
            </a:r>
            <a:r>
              <a:rPr lang="en-GB" dirty="0"/>
              <a:t>under their supervision. </a:t>
            </a:r>
          </a:p>
          <a:p>
            <a:r>
              <a:rPr lang="en-GB" dirty="0"/>
              <a:t>Accusations against other soldiers followed, and the Army soon found itself in the middle of a scandal exposing </a:t>
            </a:r>
            <a:r>
              <a:rPr lang="en-GB" b="1" dirty="0">
                <a:solidFill>
                  <a:schemeClr val="bg2">
                    <a:lumMod val="60000"/>
                    <a:lumOff val="40000"/>
                  </a:schemeClr>
                </a:solidFill>
              </a:rPr>
              <a:t>rampant sex and abuse of authority among male drill sergeants </a:t>
            </a:r>
            <a:r>
              <a:rPr lang="en-GB" dirty="0"/>
              <a:t>and the female soldiers whose lives they virtually controlled.</a:t>
            </a:r>
            <a:endParaRPr lang="en-US" dirty="0"/>
          </a:p>
          <a:p>
            <a:r>
              <a:rPr lang="en-US" sz="1500" dirty="0"/>
              <a:t>Read a contemporary press account:</a:t>
            </a:r>
          </a:p>
          <a:p>
            <a:r>
              <a:rPr lang="en-GB" sz="1500" dirty="0">
                <a:hlinkClick r:id="rId2"/>
              </a:rPr>
              <a:t>https://www.washingtonpost.com/wp-srv/local/longterm/library/aberdeen/caution.htm</a:t>
            </a:r>
            <a:endParaRPr lang="en-GB" sz="1500" dirty="0"/>
          </a:p>
          <a:p>
            <a:r>
              <a:rPr lang="en-GB" sz="1500" dirty="0"/>
              <a:t>What a retired major general says the army learned from this episode, 20 years on:</a:t>
            </a:r>
          </a:p>
          <a:p>
            <a:r>
              <a:rPr lang="en-GB" sz="1500" dirty="0">
                <a:hlinkClick r:id="rId3"/>
              </a:rPr>
              <a:t>https://www.armytimes.com/opinion/2016/11/08/20-years-on-what-the-army-s-learned-from-the-aberdeen-sex-scandal/</a:t>
            </a:r>
            <a:endParaRPr lang="en-US" sz="1500" dirty="0"/>
          </a:p>
        </p:txBody>
      </p:sp>
      <p:pic>
        <p:nvPicPr>
          <p:cNvPr id="5" name="Picture 4">
            <a:extLst>
              <a:ext uri="{FF2B5EF4-FFF2-40B4-BE49-F238E27FC236}">
                <a16:creationId xmlns:a16="http://schemas.microsoft.com/office/drawing/2014/main" id="{2A341CAA-CFFC-DF44-BDF3-83FDF4FB4C55}"/>
              </a:ext>
            </a:extLst>
          </p:cNvPr>
          <p:cNvPicPr>
            <a:picLocks noChangeAspect="1"/>
          </p:cNvPicPr>
          <p:nvPr/>
        </p:nvPicPr>
        <p:blipFill>
          <a:blip r:embed="rId4"/>
          <a:stretch>
            <a:fillRect/>
          </a:stretch>
        </p:blipFill>
        <p:spPr>
          <a:xfrm>
            <a:off x="7048500" y="1682678"/>
            <a:ext cx="5143500" cy="3454400"/>
          </a:xfrm>
          <a:prstGeom prst="rect">
            <a:avLst/>
          </a:prstGeom>
        </p:spPr>
      </p:pic>
    </p:spTree>
    <p:extLst>
      <p:ext uri="{BB962C8B-B14F-4D97-AF65-F5344CB8AC3E}">
        <p14:creationId xmlns:p14="http://schemas.microsoft.com/office/powerpoint/2010/main" val="4264447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E5A7D-15AD-DE4E-A571-0F43EF520022}"/>
              </a:ext>
            </a:extLst>
          </p:cNvPr>
          <p:cNvSpPr>
            <a:spLocks noGrp="1"/>
          </p:cNvSpPr>
          <p:nvPr>
            <p:ph type="title"/>
          </p:nvPr>
        </p:nvSpPr>
        <p:spPr/>
        <p:txBody>
          <a:bodyPr/>
          <a:lstStyle/>
          <a:p>
            <a:r>
              <a:rPr lang="en-US" sz="3200" b="1" dirty="0"/>
              <a:t>US Air Force Academy (USAFA) scandal 2003 +</a:t>
            </a:r>
          </a:p>
        </p:txBody>
      </p:sp>
      <p:sp>
        <p:nvSpPr>
          <p:cNvPr id="3" name="Content Placeholder 2">
            <a:extLst>
              <a:ext uri="{FF2B5EF4-FFF2-40B4-BE49-F238E27FC236}">
                <a16:creationId xmlns:a16="http://schemas.microsoft.com/office/drawing/2014/main" id="{24F5E629-8386-5D4F-A352-C641A23AAB55}"/>
              </a:ext>
            </a:extLst>
          </p:cNvPr>
          <p:cNvSpPr>
            <a:spLocks noGrp="1"/>
          </p:cNvSpPr>
          <p:nvPr>
            <p:ph idx="1"/>
          </p:nvPr>
        </p:nvSpPr>
        <p:spPr>
          <a:xfrm>
            <a:off x="277792" y="1152983"/>
            <a:ext cx="8055980" cy="5208608"/>
          </a:xfrm>
        </p:spPr>
        <p:txBody>
          <a:bodyPr>
            <a:normAutofit fontScale="92500" lnSpcReduction="10000"/>
          </a:bodyPr>
          <a:lstStyle/>
          <a:p>
            <a:pPr marL="0" indent="0">
              <a:buNone/>
            </a:pPr>
            <a:endParaRPr lang="en-GB" dirty="0">
              <a:hlinkClick r:id="rId2"/>
            </a:endParaRPr>
          </a:p>
          <a:p>
            <a:r>
              <a:rPr lang="en-GB" dirty="0"/>
              <a:t>12% of the women who graduated from the Air Force Academy in 2003 reported that they were victims of rape or attempted rape while at the Academy</a:t>
            </a:r>
          </a:p>
          <a:p>
            <a:r>
              <a:rPr lang="en-GB" dirty="0"/>
              <a:t>70% of the 579 women at the Academy alleged they had been the victims of sexual harassment</a:t>
            </a:r>
          </a:p>
          <a:p>
            <a:r>
              <a:rPr lang="en-GB" dirty="0"/>
              <a:t>22% said they experienced "pressure for sexual </a:t>
            </a:r>
            <a:r>
              <a:rPr lang="en-GB" dirty="0" err="1"/>
              <a:t>favors</a:t>
            </a:r>
            <a:r>
              <a:rPr lang="en-GB" dirty="0"/>
              <a:t>”</a:t>
            </a:r>
          </a:p>
          <a:p>
            <a:r>
              <a:rPr lang="en-GB" dirty="0"/>
              <a:t>The allegations made by four women “whistle-blowers” in 2003 triggered a major investigation and prompted the DoD to do (or be seen to be doing) more to address endemic sexual violence in the armed forces</a:t>
            </a:r>
          </a:p>
          <a:p>
            <a:r>
              <a:rPr lang="en-GB" dirty="0"/>
              <a:t>More recent sexual assaults have also been reported at the USAFA:</a:t>
            </a:r>
          </a:p>
          <a:p>
            <a:r>
              <a:rPr lang="en-GB" dirty="0">
                <a:hlinkClick r:id="rId2"/>
              </a:rPr>
              <a:t>CBS News report 2017</a:t>
            </a:r>
          </a:p>
          <a:p>
            <a:r>
              <a:rPr lang="en-GB" dirty="0">
                <a:hlinkClick r:id="rId2"/>
              </a:rPr>
              <a:t>https://www.cbsnews.com/news/air-force-academy-sexual-harassment-retaliation-allegations/</a:t>
            </a:r>
            <a:endParaRPr lang="en-US" dirty="0"/>
          </a:p>
        </p:txBody>
      </p:sp>
      <p:pic>
        <p:nvPicPr>
          <p:cNvPr id="4" name="Picture 3">
            <a:extLst>
              <a:ext uri="{FF2B5EF4-FFF2-40B4-BE49-F238E27FC236}">
                <a16:creationId xmlns:a16="http://schemas.microsoft.com/office/drawing/2014/main" id="{D03031E1-F735-EC47-858C-279C0EA3ABF2}"/>
              </a:ext>
            </a:extLst>
          </p:cNvPr>
          <p:cNvPicPr>
            <a:picLocks noChangeAspect="1"/>
          </p:cNvPicPr>
          <p:nvPr/>
        </p:nvPicPr>
        <p:blipFill>
          <a:blip r:embed="rId3"/>
          <a:stretch>
            <a:fillRect/>
          </a:stretch>
        </p:blipFill>
        <p:spPr>
          <a:xfrm>
            <a:off x="8333772" y="2430684"/>
            <a:ext cx="3816791" cy="2296281"/>
          </a:xfrm>
          <a:prstGeom prst="rect">
            <a:avLst/>
          </a:prstGeom>
        </p:spPr>
      </p:pic>
      <p:sp>
        <p:nvSpPr>
          <p:cNvPr id="5" name="Rectangle 4">
            <a:extLst>
              <a:ext uri="{FF2B5EF4-FFF2-40B4-BE49-F238E27FC236}">
                <a16:creationId xmlns:a16="http://schemas.microsoft.com/office/drawing/2014/main" id="{99556A06-87B5-8143-B3C4-99A248ABC6B5}"/>
              </a:ext>
            </a:extLst>
          </p:cNvPr>
          <p:cNvSpPr/>
          <p:nvPr/>
        </p:nvSpPr>
        <p:spPr>
          <a:xfrm>
            <a:off x="8418653" y="4805614"/>
            <a:ext cx="3773347" cy="1477328"/>
          </a:xfrm>
          <a:prstGeom prst="rect">
            <a:avLst/>
          </a:prstGeom>
        </p:spPr>
        <p:txBody>
          <a:bodyPr wrap="square">
            <a:spAutoFit/>
          </a:bodyPr>
          <a:lstStyle/>
          <a:p>
            <a:r>
              <a:rPr lang="en-US" dirty="0"/>
              <a:t>Read more on the 2003 USAFA scandal:</a:t>
            </a:r>
          </a:p>
          <a:p>
            <a:r>
              <a:rPr lang="en-US" dirty="0">
                <a:hlinkClick r:id="rId4"/>
              </a:rPr>
              <a:t>https://www.vanityfair.com/news/2003/12/airforce200312</a:t>
            </a:r>
            <a:endParaRPr lang="en-US" dirty="0"/>
          </a:p>
          <a:p>
            <a:endParaRPr lang="en-US" dirty="0"/>
          </a:p>
        </p:txBody>
      </p:sp>
    </p:spTree>
    <p:extLst>
      <p:ext uri="{BB962C8B-B14F-4D97-AF65-F5344CB8AC3E}">
        <p14:creationId xmlns:p14="http://schemas.microsoft.com/office/powerpoint/2010/main" val="2529487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95CBF-7A26-B148-8A58-683DA48CDD89}"/>
              </a:ext>
            </a:extLst>
          </p:cNvPr>
          <p:cNvSpPr>
            <a:spLocks noGrp="1"/>
          </p:cNvSpPr>
          <p:nvPr>
            <p:ph type="title"/>
          </p:nvPr>
        </p:nvSpPr>
        <p:spPr>
          <a:xfrm>
            <a:off x="205844" y="339829"/>
            <a:ext cx="9404723" cy="1400530"/>
          </a:xfrm>
        </p:spPr>
        <p:txBody>
          <a:bodyPr/>
          <a:lstStyle/>
          <a:p>
            <a:r>
              <a:rPr lang="en-US" b="1" dirty="0"/>
              <a:t>The Vanessa</a:t>
            </a:r>
            <a:r>
              <a:rPr lang="en-GB" b="1" dirty="0"/>
              <a:t> </a:t>
            </a:r>
            <a:r>
              <a:rPr lang="en-GB" b="1" dirty="0" err="1"/>
              <a:t>Guillén</a:t>
            </a:r>
            <a:r>
              <a:rPr lang="en-US" b="1" dirty="0"/>
              <a:t> case (2020)</a:t>
            </a:r>
          </a:p>
        </p:txBody>
      </p:sp>
      <p:sp>
        <p:nvSpPr>
          <p:cNvPr id="3" name="Content Placeholder 2">
            <a:extLst>
              <a:ext uri="{FF2B5EF4-FFF2-40B4-BE49-F238E27FC236}">
                <a16:creationId xmlns:a16="http://schemas.microsoft.com/office/drawing/2014/main" id="{E25C942A-2246-E148-97D6-6242FD6A6F74}"/>
              </a:ext>
            </a:extLst>
          </p:cNvPr>
          <p:cNvSpPr>
            <a:spLocks noGrp="1"/>
          </p:cNvSpPr>
          <p:nvPr>
            <p:ph idx="1"/>
          </p:nvPr>
        </p:nvSpPr>
        <p:spPr>
          <a:xfrm>
            <a:off x="0" y="1250244"/>
            <a:ext cx="6604000" cy="5267927"/>
          </a:xfrm>
        </p:spPr>
        <p:txBody>
          <a:bodyPr>
            <a:noAutofit/>
          </a:bodyPr>
          <a:lstStyle/>
          <a:p>
            <a:r>
              <a:rPr lang="en-GB" sz="2400" dirty="0"/>
              <a:t>In April 2020, 19 year-old Army Specialist Vanessa </a:t>
            </a:r>
            <a:r>
              <a:rPr lang="en-GB" sz="2400" dirty="0" err="1"/>
              <a:t>Guillén</a:t>
            </a:r>
            <a:r>
              <a:rPr lang="en-GB" sz="2400" dirty="0"/>
              <a:t> was bludgeoned to death by another Specialist at Fort Hood, TX– a 20 year-old male soldier who later killed himself.</a:t>
            </a:r>
          </a:p>
          <a:p>
            <a:r>
              <a:rPr lang="en-GB" sz="2400" dirty="0"/>
              <a:t>Investigators found that </a:t>
            </a:r>
            <a:r>
              <a:rPr lang="en-GB" sz="2400" dirty="0" err="1"/>
              <a:t>Guillén</a:t>
            </a:r>
            <a:r>
              <a:rPr lang="en-GB" sz="2400" dirty="0"/>
              <a:t> had endured harassment by her supervisor, which unit leaders had failed to address despite the problem being repeatedly reported. </a:t>
            </a:r>
          </a:p>
          <a:p>
            <a:r>
              <a:rPr lang="en-GB" sz="2400" dirty="0"/>
              <a:t>The base in general was found to have a command climate “permissive of sexual harassment and sexual assault.” </a:t>
            </a:r>
          </a:p>
          <a:p>
            <a:endParaRPr lang="en-US" sz="2400" dirty="0"/>
          </a:p>
        </p:txBody>
      </p:sp>
      <p:pic>
        <p:nvPicPr>
          <p:cNvPr id="3074" name="Picture 2" descr="A memorial in Austin, Texas, for Specialist Vanessa Guillen, 20, on Monday.">
            <a:extLst>
              <a:ext uri="{FF2B5EF4-FFF2-40B4-BE49-F238E27FC236}">
                <a16:creationId xmlns:a16="http://schemas.microsoft.com/office/drawing/2014/main" id="{7F523FD2-40DC-4643-8EDD-BF554155BAE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91112" y="1590073"/>
            <a:ext cx="5826886" cy="389430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293619E-2DFA-AA42-A1E9-F43A2DFA0DC9}"/>
              </a:ext>
            </a:extLst>
          </p:cNvPr>
          <p:cNvSpPr/>
          <p:nvPr/>
        </p:nvSpPr>
        <p:spPr>
          <a:xfrm>
            <a:off x="6491112" y="5657124"/>
            <a:ext cx="6096000" cy="1200329"/>
          </a:xfrm>
          <a:prstGeom prst="rect">
            <a:avLst/>
          </a:prstGeom>
        </p:spPr>
        <p:txBody>
          <a:bodyPr>
            <a:spAutoFit/>
          </a:bodyPr>
          <a:lstStyle/>
          <a:p>
            <a:endParaRPr lang="en-US" dirty="0">
              <a:hlinkClick r:id="rId3"/>
            </a:endParaRPr>
          </a:p>
          <a:p>
            <a:r>
              <a:rPr lang="en-US" dirty="0">
                <a:hlinkClick r:id="rId3"/>
              </a:rPr>
              <a:t>https://www.nytimes.com/article/vanessa-guillen-fort-hood.html</a:t>
            </a:r>
            <a:endParaRPr lang="en-US" dirty="0"/>
          </a:p>
          <a:p>
            <a:endParaRPr lang="en-US" dirty="0"/>
          </a:p>
        </p:txBody>
      </p:sp>
    </p:spTree>
    <p:extLst>
      <p:ext uri="{BB962C8B-B14F-4D97-AF65-F5344CB8AC3E}">
        <p14:creationId xmlns:p14="http://schemas.microsoft.com/office/powerpoint/2010/main" val="23834031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3545</TotalTime>
  <Words>2978</Words>
  <Application>Microsoft Macintosh PowerPoint</Application>
  <PresentationFormat>Widescreen</PresentationFormat>
  <Paragraphs>235</Paragraphs>
  <Slides>26</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26</vt:i4>
      </vt:variant>
    </vt:vector>
  </HeadingPairs>
  <TitlesOfParts>
    <vt:vector size="40" baseType="lpstr">
      <vt:lpstr>Arial</vt:lpstr>
      <vt:lpstr>Arial</vt:lpstr>
      <vt:lpstr>BentonGothic</vt:lpstr>
      <vt:lpstr>Century Gothic</vt:lpstr>
      <vt:lpstr>Crimson Text</vt:lpstr>
      <vt:lpstr>inherit</vt:lpstr>
      <vt:lpstr>Karma</vt:lpstr>
      <vt:lpstr>Lato</vt:lpstr>
      <vt:lpstr>lemonde-journal</vt:lpstr>
      <vt:lpstr>Muli</vt:lpstr>
      <vt:lpstr>Open Sans</vt:lpstr>
      <vt:lpstr>Oswald</vt:lpstr>
      <vt:lpstr>Wingdings 3</vt:lpstr>
      <vt:lpstr>Ion</vt:lpstr>
      <vt:lpstr>An “invisible war”?</vt:lpstr>
      <vt:lpstr>PowerPoint Presentation</vt:lpstr>
      <vt:lpstr>What kind of “war” is this? And who has been ‘invisible’ to whom?</vt:lpstr>
      <vt:lpstr>Lecture overview</vt:lpstr>
      <vt:lpstr>On paper…</vt:lpstr>
      <vt:lpstr>The Tailhook Scandal (1991)</vt:lpstr>
      <vt:lpstr>The Aberdeen Proving Ground Scandal (1996)</vt:lpstr>
      <vt:lpstr>US Air Force Academy (USAFA) scandal 2003 +</vt:lpstr>
      <vt:lpstr>The Vanessa Guillén case (2020)</vt:lpstr>
      <vt:lpstr>WHY?</vt:lpstr>
      <vt:lpstr>Elements of rape culture: adversative training</vt:lpstr>
      <vt:lpstr>Pervasive misogyny: Jody chants</vt:lpstr>
      <vt:lpstr>Hazing rituals/gendered degradation</vt:lpstr>
      <vt:lpstr>Pornography</vt:lpstr>
      <vt:lpstr>The Military Criminal Justice System</vt:lpstr>
      <vt:lpstr>Obstacles to reporting</vt:lpstr>
      <vt:lpstr>The chain of command</vt:lpstr>
      <vt:lpstr>Courts-martial</vt:lpstr>
      <vt:lpstr>The US civil justice system: The Feres Doctrine</vt:lpstr>
      <vt:lpstr>Institutional Reform</vt:lpstr>
      <vt:lpstr>What has the military done?</vt:lpstr>
      <vt:lpstr>Recent revisions of the UCMJ</vt:lpstr>
      <vt:lpstr>DOD reform initiatives</vt:lpstr>
      <vt:lpstr>On Capitol Hill</vt:lpstr>
      <vt:lpstr>PowerPoint Presentation</vt:lpstr>
      <vt:lpstr>Activism for justice and change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“invisible war”?</dc:title>
  <dc:creator>Microsoft Office User</dc:creator>
  <cp:lastModifiedBy>Carruthers, Susan</cp:lastModifiedBy>
  <cp:revision>49</cp:revision>
  <dcterms:created xsi:type="dcterms:W3CDTF">2020-03-01T09:21:53Z</dcterms:created>
  <dcterms:modified xsi:type="dcterms:W3CDTF">2023-11-30T08:24:41Z</dcterms:modified>
</cp:coreProperties>
</file>