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305" r:id="rId5"/>
    <p:sldId id="260" r:id="rId6"/>
    <p:sldId id="292" r:id="rId7"/>
    <p:sldId id="261" r:id="rId8"/>
    <p:sldId id="279" r:id="rId9"/>
    <p:sldId id="294" r:id="rId10"/>
    <p:sldId id="304" r:id="rId11"/>
    <p:sldId id="266" r:id="rId12"/>
    <p:sldId id="282" r:id="rId13"/>
    <p:sldId id="296" r:id="rId14"/>
    <p:sldId id="270" r:id="rId15"/>
    <p:sldId id="299" r:id="rId16"/>
    <p:sldId id="298" r:id="rId17"/>
    <p:sldId id="301" r:id="rId18"/>
    <p:sldId id="297" r:id="rId19"/>
    <p:sldId id="303" r:id="rId20"/>
    <p:sldId id="302" r:id="rId21"/>
    <p:sldId id="306" r:id="rId22"/>
    <p:sldId id="25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59"/>
    <p:restoredTop sz="94681"/>
  </p:normalViewPr>
  <p:slideViewPr>
    <p:cSldViewPr snapToGrid="0">
      <p:cViewPr varScale="1">
        <p:scale>
          <a:sx n="107" d="100"/>
          <a:sy n="107" d="100"/>
        </p:scale>
        <p:origin x="176" y="3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919E9E-0D89-4291-A8B1-416232744EEB}"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57469438-F1B5-49BA-AD36-DC2A03EB7922}">
      <dgm:prSet/>
      <dgm:spPr/>
      <dgm:t>
        <a:bodyPr/>
        <a:lstStyle/>
        <a:p>
          <a:r>
            <a:rPr lang="en-US" dirty="0"/>
            <a:t>War has been a dominant force in US history– from the colonial era to the present</a:t>
          </a:r>
        </a:p>
      </dgm:t>
    </dgm:pt>
    <dgm:pt modelId="{7B8F76BB-5DCE-4E6E-9326-1161EAD5434A}" type="parTrans" cxnId="{A88A6F22-C047-4324-8DC1-C0997312A495}">
      <dgm:prSet/>
      <dgm:spPr/>
      <dgm:t>
        <a:bodyPr/>
        <a:lstStyle/>
        <a:p>
          <a:endParaRPr lang="en-US"/>
        </a:p>
      </dgm:t>
    </dgm:pt>
    <dgm:pt modelId="{4853E8D7-69B0-4201-B872-AD62A496948B}" type="sibTrans" cxnId="{A88A6F22-C047-4324-8DC1-C0997312A495}">
      <dgm:prSet/>
      <dgm:spPr/>
      <dgm:t>
        <a:bodyPr/>
        <a:lstStyle/>
        <a:p>
          <a:endParaRPr lang="en-US"/>
        </a:p>
      </dgm:t>
    </dgm:pt>
    <dgm:pt modelId="{9D4689FE-CE1B-4A27-B966-2C3573A3EC5B}">
      <dgm:prSet/>
      <dgm:spPr/>
      <dgm:t>
        <a:bodyPr/>
        <a:lstStyle/>
        <a:p>
          <a:r>
            <a:rPr lang="en-US"/>
            <a:t>The military has been a key social (not just martial) institution in American life</a:t>
          </a:r>
        </a:p>
      </dgm:t>
    </dgm:pt>
    <dgm:pt modelId="{5CB65214-08CB-4D94-B3C7-7C5F2C4EC921}" type="parTrans" cxnId="{0E9B6C3A-A611-4CDF-8098-7E033BBA2E1E}">
      <dgm:prSet/>
      <dgm:spPr/>
      <dgm:t>
        <a:bodyPr/>
        <a:lstStyle/>
        <a:p>
          <a:endParaRPr lang="en-US"/>
        </a:p>
      </dgm:t>
    </dgm:pt>
    <dgm:pt modelId="{2EA4EC63-9531-4B26-BBEA-86FB08B2AF31}" type="sibTrans" cxnId="{0E9B6C3A-A611-4CDF-8098-7E033BBA2E1E}">
      <dgm:prSet/>
      <dgm:spPr/>
      <dgm:t>
        <a:bodyPr/>
        <a:lstStyle/>
        <a:p>
          <a:endParaRPr lang="en-US"/>
        </a:p>
      </dgm:t>
    </dgm:pt>
    <dgm:pt modelId="{8A528092-B264-439A-85C3-0EAF4AD28C74}">
      <dgm:prSet/>
      <dgm:spPr/>
      <dgm:t>
        <a:bodyPr/>
        <a:lstStyle/>
        <a:p>
          <a:r>
            <a:rPr lang="en-US" dirty="0"/>
            <a:t>War brings gender norms and identities into sharp focus– often intensifying shared (but not necessarily consensual) notions of what it means to be male or female</a:t>
          </a:r>
        </a:p>
      </dgm:t>
    </dgm:pt>
    <dgm:pt modelId="{66041FEA-FC48-44A8-AE96-82CD7BE0A311}" type="parTrans" cxnId="{93D3BAF4-424B-45F7-869F-AFA47784843F}">
      <dgm:prSet/>
      <dgm:spPr/>
      <dgm:t>
        <a:bodyPr/>
        <a:lstStyle/>
        <a:p>
          <a:endParaRPr lang="en-US"/>
        </a:p>
      </dgm:t>
    </dgm:pt>
    <dgm:pt modelId="{9F2A2225-A15C-414C-BE66-FCB25A0FBDEA}" type="sibTrans" cxnId="{93D3BAF4-424B-45F7-869F-AFA47784843F}">
      <dgm:prSet/>
      <dgm:spPr/>
      <dgm:t>
        <a:bodyPr/>
        <a:lstStyle/>
        <a:p>
          <a:endParaRPr lang="en-US"/>
        </a:p>
      </dgm:t>
    </dgm:pt>
    <dgm:pt modelId="{F8BABA37-2E3B-4455-867F-FA4B62A85F07}">
      <dgm:prSet/>
      <dgm:spPr/>
      <dgm:t>
        <a:bodyPr/>
        <a:lstStyle/>
        <a:p>
          <a:r>
            <a:rPr lang="en-US"/>
            <a:t>That issues of sex and sexuality likewise often assume greater significance in wartime, particularly in the armed forces.</a:t>
          </a:r>
        </a:p>
      </dgm:t>
    </dgm:pt>
    <dgm:pt modelId="{48FB098F-4CBE-43E5-AE5D-D01348813073}" type="parTrans" cxnId="{D72D1370-A928-47B5-B3C8-04F63C6F75DC}">
      <dgm:prSet/>
      <dgm:spPr/>
      <dgm:t>
        <a:bodyPr/>
        <a:lstStyle/>
        <a:p>
          <a:endParaRPr lang="en-US"/>
        </a:p>
      </dgm:t>
    </dgm:pt>
    <dgm:pt modelId="{3ACDCFAB-E7A0-41CD-9BDB-599E9F6A8950}" type="sibTrans" cxnId="{D72D1370-A928-47B5-B3C8-04F63C6F75DC}">
      <dgm:prSet/>
      <dgm:spPr/>
      <dgm:t>
        <a:bodyPr/>
        <a:lstStyle/>
        <a:p>
          <a:endParaRPr lang="en-US"/>
        </a:p>
      </dgm:t>
    </dgm:pt>
    <dgm:pt modelId="{C6C68AAF-D056-4AFF-8AFA-1BCCA909CE9C}">
      <dgm:prSet/>
      <dgm:spPr/>
      <dgm:t>
        <a:bodyPr/>
        <a:lstStyle/>
        <a:p>
          <a:r>
            <a:rPr lang="en-US" dirty="0"/>
            <a:t>War often generates both progressive social change and a conservative backlash/entrenchment</a:t>
          </a:r>
        </a:p>
      </dgm:t>
    </dgm:pt>
    <dgm:pt modelId="{1ACF2A11-B583-4A91-8B73-26E60E2291B6}" type="parTrans" cxnId="{B4A9427E-BBE3-4C35-8BBB-51FCB03964EA}">
      <dgm:prSet/>
      <dgm:spPr/>
      <dgm:t>
        <a:bodyPr/>
        <a:lstStyle/>
        <a:p>
          <a:endParaRPr lang="en-US"/>
        </a:p>
      </dgm:t>
    </dgm:pt>
    <dgm:pt modelId="{C7456FA0-12D0-4598-B96A-E913EA9B90A1}" type="sibTrans" cxnId="{B4A9427E-BBE3-4C35-8BBB-51FCB03964EA}">
      <dgm:prSet/>
      <dgm:spPr/>
      <dgm:t>
        <a:bodyPr/>
        <a:lstStyle/>
        <a:p>
          <a:endParaRPr lang="en-US"/>
        </a:p>
      </dgm:t>
    </dgm:pt>
    <dgm:pt modelId="{7906C68D-3400-7B4E-9406-977FA7147A2A}" type="pres">
      <dgm:prSet presAssocID="{EC919E9E-0D89-4291-A8B1-416232744EEB}" presName="outerComposite" presStyleCnt="0">
        <dgm:presLayoutVars>
          <dgm:chMax val="5"/>
          <dgm:dir/>
          <dgm:resizeHandles val="exact"/>
        </dgm:presLayoutVars>
      </dgm:prSet>
      <dgm:spPr/>
    </dgm:pt>
    <dgm:pt modelId="{1C4666B5-8811-0D40-AE01-F768ECF8115F}" type="pres">
      <dgm:prSet presAssocID="{EC919E9E-0D89-4291-A8B1-416232744EEB}" presName="dummyMaxCanvas" presStyleCnt="0">
        <dgm:presLayoutVars/>
      </dgm:prSet>
      <dgm:spPr/>
    </dgm:pt>
    <dgm:pt modelId="{DE48CF5E-028E-1B45-817C-A249FAF696AE}" type="pres">
      <dgm:prSet presAssocID="{EC919E9E-0D89-4291-A8B1-416232744EEB}" presName="FiveNodes_1" presStyleLbl="node1" presStyleIdx="0" presStyleCnt="5">
        <dgm:presLayoutVars>
          <dgm:bulletEnabled val="1"/>
        </dgm:presLayoutVars>
      </dgm:prSet>
      <dgm:spPr/>
    </dgm:pt>
    <dgm:pt modelId="{AEEE8953-60A6-EB4C-B997-C0611EAF3576}" type="pres">
      <dgm:prSet presAssocID="{EC919E9E-0D89-4291-A8B1-416232744EEB}" presName="FiveNodes_2" presStyleLbl="node1" presStyleIdx="1" presStyleCnt="5">
        <dgm:presLayoutVars>
          <dgm:bulletEnabled val="1"/>
        </dgm:presLayoutVars>
      </dgm:prSet>
      <dgm:spPr/>
    </dgm:pt>
    <dgm:pt modelId="{AEF4E07F-243B-D445-AEB4-C0051F6F84CF}" type="pres">
      <dgm:prSet presAssocID="{EC919E9E-0D89-4291-A8B1-416232744EEB}" presName="FiveNodes_3" presStyleLbl="node1" presStyleIdx="2" presStyleCnt="5">
        <dgm:presLayoutVars>
          <dgm:bulletEnabled val="1"/>
        </dgm:presLayoutVars>
      </dgm:prSet>
      <dgm:spPr/>
    </dgm:pt>
    <dgm:pt modelId="{799B67B2-0D08-6B4B-A854-FC64643EE8C5}" type="pres">
      <dgm:prSet presAssocID="{EC919E9E-0D89-4291-A8B1-416232744EEB}" presName="FiveNodes_4" presStyleLbl="node1" presStyleIdx="3" presStyleCnt="5">
        <dgm:presLayoutVars>
          <dgm:bulletEnabled val="1"/>
        </dgm:presLayoutVars>
      </dgm:prSet>
      <dgm:spPr/>
    </dgm:pt>
    <dgm:pt modelId="{103F2422-CF71-7442-83CF-2574DA37E613}" type="pres">
      <dgm:prSet presAssocID="{EC919E9E-0D89-4291-A8B1-416232744EEB}" presName="FiveNodes_5" presStyleLbl="node1" presStyleIdx="4" presStyleCnt="5">
        <dgm:presLayoutVars>
          <dgm:bulletEnabled val="1"/>
        </dgm:presLayoutVars>
      </dgm:prSet>
      <dgm:spPr/>
    </dgm:pt>
    <dgm:pt modelId="{F6C4FD01-A123-F641-BE02-AD341ABEDBA0}" type="pres">
      <dgm:prSet presAssocID="{EC919E9E-0D89-4291-A8B1-416232744EEB}" presName="FiveConn_1-2" presStyleLbl="fgAccFollowNode1" presStyleIdx="0" presStyleCnt="4">
        <dgm:presLayoutVars>
          <dgm:bulletEnabled val="1"/>
        </dgm:presLayoutVars>
      </dgm:prSet>
      <dgm:spPr/>
    </dgm:pt>
    <dgm:pt modelId="{4432160B-0CDE-B64E-BEC7-8FEFEC98EF2B}" type="pres">
      <dgm:prSet presAssocID="{EC919E9E-0D89-4291-A8B1-416232744EEB}" presName="FiveConn_2-3" presStyleLbl="fgAccFollowNode1" presStyleIdx="1" presStyleCnt="4">
        <dgm:presLayoutVars>
          <dgm:bulletEnabled val="1"/>
        </dgm:presLayoutVars>
      </dgm:prSet>
      <dgm:spPr/>
    </dgm:pt>
    <dgm:pt modelId="{3B465CF1-C1D9-D241-BE6F-89F37B6DB5C5}" type="pres">
      <dgm:prSet presAssocID="{EC919E9E-0D89-4291-A8B1-416232744EEB}" presName="FiveConn_3-4" presStyleLbl="fgAccFollowNode1" presStyleIdx="2" presStyleCnt="4">
        <dgm:presLayoutVars>
          <dgm:bulletEnabled val="1"/>
        </dgm:presLayoutVars>
      </dgm:prSet>
      <dgm:spPr/>
    </dgm:pt>
    <dgm:pt modelId="{DEB9544A-7092-AA48-9A70-432E4C432063}" type="pres">
      <dgm:prSet presAssocID="{EC919E9E-0D89-4291-A8B1-416232744EEB}" presName="FiveConn_4-5" presStyleLbl="fgAccFollowNode1" presStyleIdx="3" presStyleCnt="4">
        <dgm:presLayoutVars>
          <dgm:bulletEnabled val="1"/>
        </dgm:presLayoutVars>
      </dgm:prSet>
      <dgm:spPr/>
    </dgm:pt>
    <dgm:pt modelId="{02BBE9C5-89F4-474C-827C-F70F479EDC6E}" type="pres">
      <dgm:prSet presAssocID="{EC919E9E-0D89-4291-A8B1-416232744EEB}" presName="FiveNodes_1_text" presStyleLbl="node1" presStyleIdx="4" presStyleCnt="5">
        <dgm:presLayoutVars>
          <dgm:bulletEnabled val="1"/>
        </dgm:presLayoutVars>
      </dgm:prSet>
      <dgm:spPr/>
    </dgm:pt>
    <dgm:pt modelId="{FA2FEE6B-5C3B-3D40-8251-4D3BF3683A8D}" type="pres">
      <dgm:prSet presAssocID="{EC919E9E-0D89-4291-A8B1-416232744EEB}" presName="FiveNodes_2_text" presStyleLbl="node1" presStyleIdx="4" presStyleCnt="5">
        <dgm:presLayoutVars>
          <dgm:bulletEnabled val="1"/>
        </dgm:presLayoutVars>
      </dgm:prSet>
      <dgm:spPr/>
    </dgm:pt>
    <dgm:pt modelId="{B2659047-6F36-DA49-8D6B-DD2C9B4C579E}" type="pres">
      <dgm:prSet presAssocID="{EC919E9E-0D89-4291-A8B1-416232744EEB}" presName="FiveNodes_3_text" presStyleLbl="node1" presStyleIdx="4" presStyleCnt="5">
        <dgm:presLayoutVars>
          <dgm:bulletEnabled val="1"/>
        </dgm:presLayoutVars>
      </dgm:prSet>
      <dgm:spPr/>
    </dgm:pt>
    <dgm:pt modelId="{29745F8D-F863-A74F-A092-D25528E7DAF2}" type="pres">
      <dgm:prSet presAssocID="{EC919E9E-0D89-4291-A8B1-416232744EEB}" presName="FiveNodes_4_text" presStyleLbl="node1" presStyleIdx="4" presStyleCnt="5">
        <dgm:presLayoutVars>
          <dgm:bulletEnabled val="1"/>
        </dgm:presLayoutVars>
      </dgm:prSet>
      <dgm:spPr/>
    </dgm:pt>
    <dgm:pt modelId="{6CBAC377-4C70-E940-A096-B0D46DF206FC}" type="pres">
      <dgm:prSet presAssocID="{EC919E9E-0D89-4291-A8B1-416232744EEB}" presName="FiveNodes_5_text" presStyleLbl="node1" presStyleIdx="4" presStyleCnt="5">
        <dgm:presLayoutVars>
          <dgm:bulletEnabled val="1"/>
        </dgm:presLayoutVars>
      </dgm:prSet>
      <dgm:spPr/>
    </dgm:pt>
  </dgm:ptLst>
  <dgm:cxnLst>
    <dgm:cxn modelId="{CA6E720F-0AF1-AC4A-A932-539EB01EECE4}" type="presOf" srcId="{3ACDCFAB-E7A0-41CD-9BDB-599E9F6A8950}" destId="{DEB9544A-7092-AA48-9A70-432E4C432063}" srcOrd="0" destOrd="0" presId="urn:microsoft.com/office/officeart/2005/8/layout/vProcess5"/>
    <dgm:cxn modelId="{A88A6F22-C047-4324-8DC1-C0997312A495}" srcId="{EC919E9E-0D89-4291-A8B1-416232744EEB}" destId="{57469438-F1B5-49BA-AD36-DC2A03EB7922}" srcOrd="0" destOrd="0" parTransId="{7B8F76BB-5DCE-4E6E-9326-1161EAD5434A}" sibTransId="{4853E8D7-69B0-4201-B872-AD62A496948B}"/>
    <dgm:cxn modelId="{81478E2F-D60F-9B44-B84C-BDC0176B5B47}" type="presOf" srcId="{4853E8D7-69B0-4201-B872-AD62A496948B}" destId="{F6C4FD01-A123-F641-BE02-AD341ABEDBA0}" srcOrd="0" destOrd="0" presId="urn:microsoft.com/office/officeart/2005/8/layout/vProcess5"/>
    <dgm:cxn modelId="{0E9B6C3A-A611-4CDF-8098-7E033BBA2E1E}" srcId="{EC919E9E-0D89-4291-A8B1-416232744EEB}" destId="{9D4689FE-CE1B-4A27-B966-2C3573A3EC5B}" srcOrd="1" destOrd="0" parTransId="{5CB65214-08CB-4D94-B3C7-7C5F2C4EC921}" sibTransId="{2EA4EC63-9531-4B26-BBEA-86FB08B2AF31}"/>
    <dgm:cxn modelId="{95424A40-8937-CC41-BF28-150FBAD75E65}" type="presOf" srcId="{C6C68AAF-D056-4AFF-8AFA-1BCCA909CE9C}" destId="{6CBAC377-4C70-E940-A096-B0D46DF206FC}" srcOrd="1" destOrd="0" presId="urn:microsoft.com/office/officeart/2005/8/layout/vProcess5"/>
    <dgm:cxn modelId="{CC4E014A-DCE0-5244-9DF5-7CC3A6F1B1B8}" type="presOf" srcId="{57469438-F1B5-49BA-AD36-DC2A03EB7922}" destId="{DE48CF5E-028E-1B45-817C-A249FAF696AE}" srcOrd="0" destOrd="0" presId="urn:microsoft.com/office/officeart/2005/8/layout/vProcess5"/>
    <dgm:cxn modelId="{081E455D-0CEB-5D4A-848E-7FB7BA685D19}" type="presOf" srcId="{9D4689FE-CE1B-4A27-B966-2C3573A3EC5B}" destId="{AEEE8953-60A6-EB4C-B997-C0611EAF3576}" srcOrd="0" destOrd="0" presId="urn:microsoft.com/office/officeart/2005/8/layout/vProcess5"/>
    <dgm:cxn modelId="{98C2FA5E-D897-EF4E-89DA-5598A5D0645B}" type="presOf" srcId="{8A528092-B264-439A-85C3-0EAF4AD28C74}" destId="{AEF4E07F-243B-D445-AEB4-C0051F6F84CF}" srcOrd="0" destOrd="0" presId="urn:microsoft.com/office/officeart/2005/8/layout/vProcess5"/>
    <dgm:cxn modelId="{9FDF8D6C-2059-1A41-98A4-80B7C2BBA655}" type="presOf" srcId="{57469438-F1B5-49BA-AD36-DC2A03EB7922}" destId="{02BBE9C5-89F4-474C-827C-F70F479EDC6E}" srcOrd="1" destOrd="0" presId="urn:microsoft.com/office/officeart/2005/8/layout/vProcess5"/>
    <dgm:cxn modelId="{D72D1370-A928-47B5-B3C8-04F63C6F75DC}" srcId="{EC919E9E-0D89-4291-A8B1-416232744EEB}" destId="{F8BABA37-2E3B-4455-867F-FA4B62A85F07}" srcOrd="3" destOrd="0" parTransId="{48FB098F-4CBE-43E5-AE5D-D01348813073}" sibTransId="{3ACDCFAB-E7A0-41CD-9BDB-599E9F6A8950}"/>
    <dgm:cxn modelId="{B4A9427E-BBE3-4C35-8BBB-51FCB03964EA}" srcId="{EC919E9E-0D89-4291-A8B1-416232744EEB}" destId="{C6C68AAF-D056-4AFF-8AFA-1BCCA909CE9C}" srcOrd="4" destOrd="0" parTransId="{1ACF2A11-B583-4A91-8B73-26E60E2291B6}" sibTransId="{C7456FA0-12D0-4598-B96A-E913EA9B90A1}"/>
    <dgm:cxn modelId="{5046E887-770E-2448-BDF2-53C7656CF5C7}" type="presOf" srcId="{9D4689FE-CE1B-4A27-B966-2C3573A3EC5B}" destId="{FA2FEE6B-5C3B-3D40-8251-4D3BF3683A8D}" srcOrd="1" destOrd="0" presId="urn:microsoft.com/office/officeart/2005/8/layout/vProcess5"/>
    <dgm:cxn modelId="{FB367F8A-FB94-5847-A33A-49C206C2FC36}" type="presOf" srcId="{F8BABA37-2E3B-4455-867F-FA4B62A85F07}" destId="{29745F8D-F863-A74F-A092-D25528E7DAF2}" srcOrd="1" destOrd="0" presId="urn:microsoft.com/office/officeart/2005/8/layout/vProcess5"/>
    <dgm:cxn modelId="{F45B82A0-A16A-7F4F-B94E-36825C8B4EC3}" type="presOf" srcId="{8A528092-B264-439A-85C3-0EAF4AD28C74}" destId="{B2659047-6F36-DA49-8D6B-DD2C9B4C579E}" srcOrd="1" destOrd="0" presId="urn:microsoft.com/office/officeart/2005/8/layout/vProcess5"/>
    <dgm:cxn modelId="{E4DFD2B3-D9DC-564A-9148-D10D446C0BA1}" type="presOf" srcId="{EC919E9E-0D89-4291-A8B1-416232744EEB}" destId="{7906C68D-3400-7B4E-9406-977FA7147A2A}" srcOrd="0" destOrd="0" presId="urn:microsoft.com/office/officeart/2005/8/layout/vProcess5"/>
    <dgm:cxn modelId="{6F65DDC3-5A1D-984A-B168-3E61302473D2}" type="presOf" srcId="{F8BABA37-2E3B-4455-867F-FA4B62A85F07}" destId="{799B67B2-0D08-6B4B-A854-FC64643EE8C5}" srcOrd="0" destOrd="0" presId="urn:microsoft.com/office/officeart/2005/8/layout/vProcess5"/>
    <dgm:cxn modelId="{C1C53BDB-02C4-ED49-8FD5-90B95EE95EBB}" type="presOf" srcId="{9F2A2225-A15C-414C-BE66-FCB25A0FBDEA}" destId="{3B465CF1-C1D9-D241-BE6F-89F37B6DB5C5}" srcOrd="0" destOrd="0" presId="urn:microsoft.com/office/officeart/2005/8/layout/vProcess5"/>
    <dgm:cxn modelId="{DAE6E3E5-63A3-2847-8F6B-5A27D0CDB8D9}" type="presOf" srcId="{2EA4EC63-9531-4B26-BBEA-86FB08B2AF31}" destId="{4432160B-0CDE-B64E-BEC7-8FEFEC98EF2B}" srcOrd="0" destOrd="0" presId="urn:microsoft.com/office/officeart/2005/8/layout/vProcess5"/>
    <dgm:cxn modelId="{93D3BAF4-424B-45F7-869F-AFA47784843F}" srcId="{EC919E9E-0D89-4291-A8B1-416232744EEB}" destId="{8A528092-B264-439A-85C3-0EAF4AD28C74}" srcOrd="2" destOrd="0" parTransId="{66041FEA-FC48-44A8-AE96-82CD7BE0A311}" sibTransId="{9F2A2225-A15C-414C-BE66-FCB25A0FBDEA}"/>
    <dgm:cxn modelId="{9A327BFB-3A6A-E442-9414-9C984C891E19}" type="presOf" srcId="{C6C68AAF-D056-4AFF-8AFA-1BCCA909CE9C}" destId="{103F2422-CF71-7442-83CF-2574DA37E613}" srcOrd="0" destOrd="0" presId="urn:microsoft.com/office/officeart/2005/8/layout/vProcess5"/>
    <dgm:cxn modelId="{32F6E5E7-B25C-4F44-A169-CAFAABBBDFDC}" type="presParOf" srcId="{7906C68D-3400-7B4E-9406-977FA7147A2A}" destId="{1C4666B5-8811-0D40-AE01-F768ECF8115F}" srcOrd="0" destOrd="0" presId="urn:microsoft.com/office/officeart/2005/8/layout/vProcess5"/>
    <dgm:cxn modelId="{0F31E56A-17FA-5346-9F5C-CB3027C96493}" type="presParOf" srcId="{7906C68D-3400-7B4E-9406-977FA7147A2A}" destId="{DE48CF5E-028E-1B45-817C-A249FAF696AE}" srcOrd="1" destOrd="0" presId="urn:microsoft.com/office/officeart/2005/8/layout/vProcess5"/>
    <dgm:cxn modelId="{B34D67D5-DB5E-E345-BFDD-C802F60489D5}" type="presParOf" srcId="{7906C68D-3400-7B4E-9406-977FA7147A2A}" destId="{AEEE8953-60A6-EB4C-B997-C0611EAF3576}" srcOrd="2" destOrd="0" presId="urn:microsoft.com/office/officeart/2005/8/layout/vProcess5"/>
    <dgm:cxn modelId="{46CBB3F1-1AED-5C4C-BEC6-1D6542EFF22C}" type="presParOf" srcId="{7906C68D-3400-7B4E-9406-977FA7147A2A}" destId="{AEF4E07F-243B-D445-AEB4-C0051F6F84CF}" srcOrd="3" destOrd="0" presId="urn:microsoft.com/office/officeart/2005/8/layout/vProcess5"/>
    <dgm:cxn modelId="{12EA4BAF-7247-0B4C-852F-2002B4463A08}" type="presParOf" srcId="{7906C68D-3400-7B4E-9406-977FA7147A2A}" destId="{799B67B2-0D08-6B4B-A854-FC64643EE8C5}" srcOrd="4" destOrd="0" presId="urn:microsoft.com/office/officeart/2005/8/layout/vProcess5"/>
    <dgm:cxn modelId="{6C418EB4-2648-EB4D-B042-9C80ACADCF83}" type="presParOf" srcId="{7906C68D-3400-7B4E-9406-977FA7147A2A}" destId="{103F2422-CF71-7442-83CF-2574DA37E613}" srcOrd="5" destOrd="0" presId="urn:microsoft.com/office/officeart/2005/8/layout/vProcess5"/>
    <dgm:cxn modelId="{17DC985D-31D7-C247-BC86-45C615E2B484}" type="presParOf" srcId="{7906C68D-3400-7B4E-9406-977FA7147A2A}" destId="{F6C4FD01-A123-F641-BE02-AD341ABEDBA0}" srcOrd="6" destOrd="0" presId="urn:microsoft.com/office/officeart/2005/8/layout/vProcess5"/>
    <dgm:cxn modelId="{68AA3DB6-F6EC-B448-B9EB-37CEF1EDDAB9}" type="presParOf" srcId="{7906C68D-3400-7B4E-9406-977FA7147A2A}" destId="{4432160B-0CDE-B64E-BEC7-8FEFEC98EF2B}" srcOrd="7" destOrd="0" presId="urn:microsoft.com/office/officeart/2005/8/layout/vProcess5"/>
    <dgm:cxn modelId="{64688924-B64A-4349-8552-5F3ED2089F4F}" type="presParOf" srcId="{7906C68D-3400-7B4E-9406-977FA7147A2A}" destId="{3B465CF1-C1D9-D241-BE6F-89F37B6DB5C5}" srcOrd="8" destOrd="0" presId="urn:microsoft.com/office/officeart/2005/8/layout/vProcess5"/>
    <dgm:cxn modelId="{87B9CBC0-F72B-7640-BC5F-615F25A0DF77}" type="presParOf" srcId="{7906C68D-3400-7B4E-9406-977FA7147A2A}" destId="{DEB9544A-7092-AA48-9A70-432E4C432063}" srcOrd="9" destOrd="0" presId="urn:microsoft.com/office/officeart/2005/8/layout/vProcess5"/>
    <dgm:cxn modelId="{FAB0619C-C777-BC46-ADCE-5CEFF6220355}" type="presParOf" srcId="{7906C68D-3400-7B4E-9406-977FA7147A2A}" destId="{02BBE9C5-89F4-474C-827C-F70F479EDC6E}" srcOrd="10" destOrd="0" presId="urn:microsoft.com/office/officeart/2005/8/layout/vProcess5"/>
    <dgm:cxn modelId="{9A170B9C-A467-9044-9398-EACF7BAAE4E3}" type="presParOf" srcId="{7906C68D-3400-7B4E-9406-977FA7147A2A}" destId="{FA2FEE6B-5C3B-3D40-8251-4D3BF3683A8D}" srcOrd="11" destOrd="0" presId="urn:microsoft.com/office/officeart/2005/8/layout/vProcess5"/>
    <dgm:cxn modelId="{15103060-0355-6740-A213-F7FC001D0453}" type="presParOf" srcId="{7906C68D-3400-7B4E-9406-977FA7147A2A}" destId="{B2659047-6F36-DA49-8D6B-DD2C9B4C579E}" srcOrd="12" destOrd="0" presId="urn:microsoft.com/office/officeart/2005/8/layout/vProcess5"/>
    <dgm:cxn modelId="{5780EAC9-782B-0645-940F-C81CA7F6DB7D}" type="presParOf" srcId="{7906C68D-3400-7B4E-9406-977FA7147A2A}" destId="{29745F8D-F863-A74F-A092-D25528E7DAF2}" srcOrd="13" destOrd="0" presId="urn:microsoft.com/office/officeart/2005/8/layout/vProcess5"/>
    <dgm:cxn modelId="{E62EF368-9732-CF4E-A842-7ECC483EE4C3}" type="presParOf" srcId="{7906C68D-3400-7B4E-9406-977FA7147A2A}" destId="{6CBAC377-4C70-E940-A096-B0D46DF206FC}"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8CF5E-028E-1B45-817C-A249FAF696AE}">
      <dsp:nvSpPr>
        <dsp:cNvPr id="0" name=""/>
        <dsp:cNvSpPr/>
      </dsp:nvSpPr>
      <dsp:spPr>
        <a:xfrm>
          <a:off x="0" y="0"/>
          <a:ext cx="8097012" cy="783240"/>
        </a:xfrm>
        <a:prstGeom prst="roundRect">
          <a:avLst>
            <a:gd name="adj" fmla="val 1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t>War has been a dominant force in US history– from the colonial era to the present</a:t>
          </a:r>
        </a:p>
      </dsp:txBody>
      <dsp:txXfrm>
        <a:off x="22940" y="22940"/>
        <a:ext cx="7160195" cy="737360"/>
      </dsp:txXfrm>
    </dsp:sp>
    <dsp:sp modelId="{AEEE8953-60A6-EB4C-B997-C0611EAF3576}">
      <dsp:nvSpPr>
        <dsp:cNvPr id="0" name=""/>
        <dsp:cNvSpPr/>
      </dsp:nvSpPr>
      <dsp:spPr>
        <a:xfrm>
          <a:off x="604646" y="892024"/>
          <a:ext cx="8097012" cy="783240"/>
        </a:xfrm>
        <a:prstGeom prst="roundRect">
          <a:avLst>
            <a:gd name="adj" fmla="val 10000"/>
          </a:avLst>
        </a:prstGeom>
        <a:solidFill>
          <a:schemeClr val="accent5">
            <a:hueOff val="-3038037"/>
            <a:satOff val="-207"/>
            <a:lumOff val="49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The military has been a key social (not just martial) institution in American life</a:t>
          </a:r>
        </a:p>
      </dsp:txBody>
      <dsp:txXfrm>
        <a:off x="627586" y="914964"/>
        <a:ext cx="6937378" cy="737360"/>
      </dsp:txXfrm>
    </dsp:sp>
    <dsp:sp modelId="{AEF4E07F-243B-D445-AEB4-C0051F6F84CF}">
      <dsp:nvSpPr>
        <dsp:cNvPr id="0" name=""/>
        <dsp:cNvSpPr/>
      </dsp:nvSpPr>
      <dsp:spPr>
        <a:xfrm>
          <a:off x="1209293" y="1784048"/>
          <a:ext cx="8097012" cy="783240"/>
        </a:xfrm>
        <a:prstGeom prst="roundRect">
          <a:avLst>
            <a:gd name="adj" fmla="val 10000"/>
          </a:avLst>
        </a:prstGeom>
        <a:solidFill>
          <a:schemeClr val="accent5">
            <a:hueOff val="-6076075"/>
            <a:satOff val="-413"/>
            <a:lumOff val="98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t>War brings gender norms and identities into sharp focus– often intensifying shared (but not necessarily consensual) notions of what it means to be male or female</a:t>
          </a:r>
        </a:p>
      </dsp:txBody>
      <dsp:txXfrm>
        <a:off x="1232233" y="1806988"/>
        <a:ext cx="6937378" cy="737360"/>
      </dsp:txXfrm>
    </dsp:sp>
    <dsp:sp modelId="{799B67B2-0D08-6B4B-A854-FC64643EE8C5}">
      <dsp:nvSpPr>
        <dsp:cNvPr id="0" name=""/>
        <dsp:cNvSpPr/>
      </dsp:nvSpPr>
      <dsp:spPr>
        <a:xfrm>
          <a:off x="1813940" y="2676072"/>
          <a:ext cx="8097012" cy="783240"/>
        </a:xfrm>
        <a:prstGeom prst="roundRect">
          <a:avLst>
            <a:gd name="adj" fmla="val 10000"/>
          </a:avLst>
        </a:prstGeom>
        <a:solidFill>
          <a:schemeClr val="accent5">
            <a:hueOff val="-9114112"/>
            <a:satOff val="-620"/>
            <a:lumOff val="147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That issues of sex and sexuality likewise often assume greater significance in wartime, particularly in the armed forces.</a:t>
          </a:r>
        </a:p>
      </dsp:txBody>
      <dsp:txXfrm>
        <a:off x="1836880" y="2699012"/>
        <a:ext cx="6937378" cy="737360"/>
      </dsp:txXfrm>
    </dsp:sp>
    <dsp:sp modelId="{103F2422-CF71-7442-83CF-2574DA37E613}">
      <dsp:nvSpPr>
        <dsp:cNvPr id="0" name=""/>
        <dsp:cNvSpPr/>
      </dsp:nvSpPr>
      <dsp:spPr>
        <a:xfrm>
          <a:off x="2418587" y="3568097"/>
          <a:ext cx="8097012" cy="783240"/>
        </a:xfrm>
        <a:prstGeom prst="roundRect">
          <a:avLst>
            <a:gd name="adj" fmla="val 10000"/>
          </a:avLst>
        </a:prstGeom>
        <a:solidFill>
          <a:schemeClr val="accent5">
            <a:hueOff val="-12152150"/>
            <a:satOff val="-826"/>
            <a:lumOff val="1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t>War often generates both progressive social change and a conservative backlash/entrenchment</a:t>
          </a:r>
        </a:p>
      </dsp:txBody>
      <dsp:txXfrm>
        <a:off x="2441527" y="3591037"/>
        <a:ext cx="6937378" cy="737360"/>
      </dsp:txXfrm>
    </dsp:sp>
    <dsp:sp modelId="{F6C4FD01-A123-F641-BE02-AD341ABEDBA0}">
      <dsp:nvSpPr>
        <dsp:cNvPr id="0" name=""/>
        <dsp:cNvSpPr/>
      </dsp:nvSpPr>
      <dsp:spPr>
        <a:xfrm>
          <a:off x="7587905" y="572200"/>
          <a:ext cx="509106" cy="509106"/>
        </a:xfrm>
        <a:prstGeom prst="downArrow">
          <a:avLst>
            <a:gd name="adj1" fmla="val 55000"/>
            <a:gd name="adj2" fmla="val 45000"/>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7702454" y="572200"/>
        <a:ext cx="280008" cy="383102"/>
      </dsp:txXfrm>
    </dsp:sp>
    <dsp:sp modelId="{4432160B-0CDE-B64E-BEC7-8FEFEC98EF2B}">
      <dsp:nvSpPr>
        <dsp:cNvPr id="0" name=""/>
        <dsp:cNvSpPr/>
      </dsp:nvSpPr>
      <dsp:spPr>
        <a:xfrm>
          <a:off x="8192552" y="1464225"/>
          <a:ext cx="509106" cy="509106"/>
        </a:xfrm>
        <a:prstGeom prst="downArrow">
          <a:avLst>
            <a:gd name="adj1" fmla="val 55000"/>
            <a:gd name="adj2" fmla="val 45000"/>
          </a:avLst>
        </a:prstGeom>
        <a:solidFill>
          <a:schemeClr val="accent5">
            <a:tint val="40000"/>
            <a:alpha val="90000"/>
            <a:hueOff val="-3981555"/>
            <a:satOff val="889"/>
            <a:lumOff val="134"/>
            <a:alphaOff val="0"/>
          </a:schemeClr>
        </a:solidFill>
        <a:ln w="1905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8307101" y="1464225"/>
        <a:ext cx="280008" cy="383102"/>
      </dsp:txXfrm>
    </dsp:sp>
    <dsp:sp modelId="{3B465CF1-C1D9-D241-BE6F-89F37B6DB5C5}">
      <dsp:nvSpPr>
        <dsp:cNvPr id="0" name=""/>
        <dsp:cNvSpPr/>
      </dsp:nvSpPr>
      <dsp:spPr>
        <a:xfrm>
          <a:off x="8797199" y="2343195"/>
          <a:ext cx="509106" cy="509106"/>
        </a:xfrm>
        <a:prstGeom prst="downArrow">
          <a:avLst>
            <a:gd name="adj1" fmla="val 55000"/>
            <a:gd name="adj2" fmla="val 45000"/>
          </a:avLst>
        </a:prstGeom>
        <a:solidFill>
          <a:schemeClr val="accent5">
            <a:tint val="40000"/>
            <a:alpha val="90000"/>
            <a:hueOff val="-7963110"/>
            <a:satOff val="1778"/>
            <a:lumOff val="267"/>
            <a:alphaOff val="0"/>
          </a:schemeClr>
        </a:solidFill>
        <a:ln w="1905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8911748" y="2343195"/>
        <a:ext cx="280008" cy="383102"/>
      </dsp:txXfrm>
    </dsp:sp>
    <dsp:sp modelId="{DEB9544A-7092-AA48-9A70-432E4C432063}">
      <dsp:nvSpPr>
        <dsp:cNvPr id="0" name=""/>
        <dsp:cNvSpPr/>
      </dsp:nvSpPr>
      <dsp:spPr>
        <a:xfrm>
          <a:off x="9401846" y="3243922"/>
          <a:ext cx="509106" cy="509106"/>
        </a:xfrm>
        <a:prstGeom prst="downArrow">
          <a:avLst>
            <a:gd name="adj1" fmla="val 55000"/>
            <a:gd name="adj2" fmla="val 45000"/>
          </a:avLst>
        </a:prstGeom>
        <a:solidFill>
          <a:schemeClr val="accent5">
            <a:tint val="40000"/>
            <a:alpha val="90000"/>
            <a:hueOff val="-11944666"/>
            <a:satOff val="2667"/>
            <a:lumOff val="401"/>
            <a:alphaOff val="0"/>
          </a:schemeClr>
        </a:solidFill>
        <a:ln w="1905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9516395" y="3243922"/>
        <a:ext cx="280008" cy="38310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6178F-C40E-0BDE-DD3A-BDE84333855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144C8AA-0EED-FD81-7428-6FC822EC25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1A0683A-1A45-0957-0880-3A34E3092D31}"/>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5" name="Footer Placeholder 4">
            <a:extLst>
              <a:ext uri="{FF2B5EF4-FFF2-40B4-BE49-F238E27FC236}">
                <a16:creationId xmlns:a16="http://schemas.microsoft.com/office/drawing/2014/main" id="{96218FDA-5D78-7964-A487-66668306DE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FC6903-640D-39CB-B6B9-446B7E7DD82C}"/>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3898594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CC27E-325A-4769-051F-098C3F5F895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897FCF1-3399-C37E-2B8B-E17BCE51959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9E00A88-E0A7-9504-85E3-08246E8CC1A8}"/>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5" name="Footer Placeholder 4">
            <a:extLst>
              <a:ext uri="{FF2B5EF4-FFF2-40B4-BE49-F238E27FC236}">
                <a16:creationId xmlns:a16="http://schemas.microsoft.com/office/drawing/2014/main" id="{31FBCB23-5E6D-6CB7-C060-B5CADFFDE3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B5391B-5C31-4742-2295-EE9C50197EF6}"/>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489121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4CF70AE-6331-1C8F-1A78-9F30B1AC100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AF9C903-A759-44F1-1324-0A91B727BB2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19B6E8D-9A9F-6FDF-5CD6-3FD77C792BF6}"/>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5" name="Footer Placeholder 4">
            <a:extLst>
              <a:ext uri="{FF2B5EF4-FFF2-40B4-BE49-F238E27FC236}">
                <a16:creationId xmlns:a16="http://schemas.microsoft.com/office/drawing/2014/main" id="{6D32EF37-96FB-BBE5-0BF6-A0478AA7AF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F08DD1-1470-AB83-9EF3-1A2D975464DE}"/>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1220918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AAD74-5543-5B9F-BE67-DAE01A9AE6E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E75D38B-D9B2-E287-83BA-F1D416D9692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41D10F9-AF62-B538-39C6-515D1D236EAE}"/>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5" name="Footer Placeholder 4">
            <a:extLst>
              <a:ext uri="{FF2B5EF4-FFF2-40B4-BE49-F238E27FC236}">
                <a16:creationId xmlns:a16="http://schemas.microsoft.com/office/drawing/2014/main" id="{36A968F0-068E-FDD7-4FFD-17550D5EE2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9BD54D-CFB9-A002-CD68-364E6860C693}"/>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143109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77CEB-6990-06D6-7E24-FA34CC3EA6A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86894DF-1DC6-6F7C-3565-CB97788C435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CC9DA6B-D6DF-A5F1-A0FC-E05F1F6630E6}"/>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5" name="Footer Placeholder 4">
            <a:extLst>
              <a:ext uri="{FF2B5EF4-FFF2-40B4-BE49-F238E27FC236}">
                <a16:creationId xmlns:a16="http://schemas.microsoft.com/office/drawing/2014/main" id="{4CF15704-F03F-E84A-3129-8A76FF392C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A6C707-08DF-E6C8-3EA1-8DA73136BA48}"/>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983326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60879-0796-5AC1-23F6-8C5BDCE4C82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8A08BA8-AF1C-606C-91EC-5916BAA594A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C3526FC-FF30-AABA-81C9-F814DE59523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01F3ADC-8426-8488-B97D-3DB81FEBAA0F}"/>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6" name="Footer Placeholder 5">
            <a:extLst>
              <a:ext uri="{FF2B5EF4-FFF2-40B4-BE49-F238E27FC236}">
                <a16:creationId xmlns:a16="http://schemas.microsoft.com/office/drawing/2014/main" id="{FD2AAE3D-2AB4-93C7-5105-BAEF32717F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9700C1-9762-2144-52BE-FD75365ECDB0}"/>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2770841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FF6AE-EFB4-F068-72B4-84A08C6C96F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95F20DC-239D-B563-B8E4-65E5BD5D0C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F751FE9-A6C4-DD75-E0B5-6F389C0BC5C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D1F5C883-D752-B403-3992-462AF61360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116DA7C-0A1D-B91D-40F8-2F92C71EDC8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A4CC8FF-531D-8642-F390-7F15CD7EDA77}"/>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8" name="Footer Placeholder 7">
            <a:extLst>
              <a:ext uri="{FF2B5EF4-FFF2-40B4-BE49-F238E27FC236}">
                <a16:creationId xmlns:a16="http://schemas.microsoft.com/office/drawing/2014/main" id="{394CA25F-A5F1-0972-07C5-9C1F5F91D6F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DE16A1C-C71D-AE43-EB94-C014FB2DFC37}"/>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698669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3B03B-722F-338C-11D3-3761454D7BF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140A9B2-02C7-A28C-402C-48D128A37C2B}"/>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4" name="Footer Placeholder 3">
            <a:extLst>
              <a:ext uri="{FF2B5EF4-FFF2-40B4-BE49-F238E27FC236}">
                <a16:creationId xmlns:a16="http://schemas.microsoft.com/office/drawing/2014/main" id="{B763C110-EBB6-56DA-EB37-7334FB244F8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AAD1360-90D4-4207-3C77-F36D0B85EFE4}"/>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3077269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1C6A75-1C00-7DA5-30EA-01383959D801}"/>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3" name="Footer Placeholder 2">
            <a:extLst>
              <a:ext uri="{FF2B5EF4-FFF2-40B4-BE49-F238E27FC236}">
                <a16:creationId xmlns:a16="http://schemas.microsoft.com/office/drawing/2014/main" id="{D7CAF29D-C18D-3F73-BFF1-08AFFAC96A4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677B3A3-1781-A278-512F-EE5F2F9D0CB2}"/>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2594205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F3CC8-F604-A32C-153A-6315BC81CB6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BFE1EB6-C3BE-DF8A-9598-98E09C35E2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4ED8BDC-F78F-E9BE-10A3-24A2734C38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C4320BB-BA96-3C01-9FE6-F137CFC80C18}"/>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6" name="Footer Placeholder 5">
            <a:extLst>
              <a:ext uri="{FF2B5EF4-FFF2-40B4-BE49-F238E27FC236}">
                <a16:creationId xmlns:a16="http://schemas.microsoft.com/office/drawing/2014/main" id="{C89276A1-25FD-AEBB-B002-1868B4BB35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F24C31-4A52-881F-7670-F6694E38D170}"/>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2331957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52FB7-AD97-FCE1-8E96-120D41F063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E84038E-4E9E-3209-8789-32E26DA4FC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ADB3F17-6B89-E146-C8C1-04E8C60503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F1D3AB2-89CB-8EF5-6FCB-68F0517FFC55}"/>
              </a:ext>
            </a:extLst>
          </p:cNvPr>
          <p:cNvSpPr>
            <a:spLocks noGrp="1"/>
          </p:cNvSpPr>
          <p:nvPr>
            <p:ph type="dt" sz="half" idx="10"/>
          </p:nvPr>
        </p:nvSpPr>
        <p:spPr/>
        <p:txBody>
          <a:bodyPr/>
          <a:lstStyle/>
          <a:p>
            <a:fld id="{670321BD-B479-744C-96D2-EA01061CB0FB}" type="datetimeFigureOut">
              <a:rPr lang="en-US" smtClean="0"/>
              <a:t>12/3/25</a:t>
            </a:fld>
            <a:endParaRPr lang="en-US"/>
          </a:p>
        </p:txBody>
      </p:sp>
      <p:sp>
        <p:nvSpPr>
          <p:cNvPr id="6" name="Footer Placeholder 5">
            <a:extLst>
              <a:ext uri="{FF2B5EF4-FFF2-40B4-BE49-F238E27FC236}">
                <a16:creationId xmlns:a16="http://schemas.microsoft.com/office/drawing/2014/main" id="{5603DDED-1746-20C7-FC00-FE78F27EB4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1BE347-A7BC-48D3-1FC7-6C058D3B3518}"/>
              </a:ext>
            </a:extLst>
          </p:cNvPr>
          <p:cNvSpPr>
            <a:spLocks noGrp="1"/>
          </p:cNvSpPr>
          <p:nvPr>
            <p:ph type="sldNum" sz="quarter" idx="12"/>
          </p:nvPr>
        </p:nvSpPr>
        <p:spPr/>
        <p:txBody>
          <a:bodyPr/>
          <a:lstStyle/>
          <a:p>
            <a:fld id="{B50B3FA5-B565-DE48-8432-919AC1115160}" type="slidenum">
              <a:rPr lang="en-US" smtClean="0"/>
              <a:t>‹#›</a:t>
            </a:fld>
            <a:endParaRPr lang="en-US"/>
          </a:p>
        </p:txBody>
      </p:sp>
    </p:spTree>
    <p:extLst>
      <p:ext uri="{BB962C8B-B14F-4D97-AF65-F5344CB8AC3E}">
        <p14:creationId xmlns:p14="http://schemas.microsoft.com/office/powerpoint/2010/main" val="719778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FD41F1-1DAA-9452-6AA1-BECC4AC972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D897F4C-B7C7-7584-7DAF-AE0B821E31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9C64FE5-2808-A981-D84A-15961EA0C7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70321BD-B479-744C-96D2-EA01061CB0FB}" type="datetimeFigureOut">
              <a:rPr lang="en-US" smtClean="0"/>
              <a:t>12/3/25</a:t>
            </a:fld>
            <a:endParaRPr lang="en-US"/>
          </a:p>
        </p:txBody>
      </p:sp>
      <p:sp>
        <p:nvSpPr>
          <p:cNvPr id="5" name="Footer Placeholder 4">
            <a:extLst>
              <a:ext uri="{FF2B5EF4-FFF2-40B4-BE49-F238E27FC236}">
                <a16:creationId xmlns:a16="http://schemas.microsoft.com/office/drawing/2014/main" id="{30451342-1B36-EC55-6403-D0AD5CE76B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367E4F1-8CA5-3771-823E-72ACC29A5F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50B3FA5-B565-DE48-8432-919AC1115160}" type="slidenum">
              <a:rPr lang="en-US" smtClean="0"/>
              <a:t>‹#›</a:t>
            </a:fld>
            <a:endParaRPr lang="en-US"/>
          </a:p>
        </p:txBody>
      </p:sp>
    </p:spTree>
    <p:extLst>
      <p:ext uri="{BB962C8B-B14F-4D97-AF65-F5344CB8AC3E}">
        <p14:creationId xmlns:p14="http://schemas.microsoft.com/office/powerpoint/2010/main" val="3948726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www.archives.gov/publications/prologue/2006/fall/yeoman-f.html" TargetMode="External"/><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libcdm1.uncg.edu/cdm/singleitem/collection/WVHP/id/6777/rec/1" TargetMode="External"/><Relationship Id="rId2" Type="http://schemas.openxmlformats.org/officeDocument/2006/relationships/image" Target="../media/image21.tiff"/><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hyperlink" Target="https://www.youtube.com/watch?v=kxNnG7aPAfg" TargetMode="External"/><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recruiting.army.mil/News/Article/3974807/meet-your-recruiter-sgt1st-class-chashella-martin/" TargetMode="External"/><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TnjKPy0-vE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nytimes.com/2025/09/30/us/politics/hegseth-military-officers.html"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A news photo of female U.S. Army soldiers wearing updated body armor.  Article in the comments. : r/armoredwomen">
            <a:extLst>
              <a:ext uri="{FF2B5EF4-FFF2-40B4-BE49-F238E27FC236}">
                <a16:creationId xmlns:a16="http://schemas.microsoft.com/office/drawing/2014/main" id="{4ACBA545-CAFF-DA37-E26A-F46778C1807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C36F21-6B3B-F7FE-D80C-BCF0E483F9A0}"/>
              </a:ext>
            </a:extLst>
          </p:cNvPr>
          <p:cNvSpPr>
            <a:spLocks noGrp="1"/>
          </p:cNvSpPr>
          <p:nvPr>
            <p:ph type="ctrTitle"/>
          </p:nvPr>
        </p:nvSpPr>
        <p:spPr>
          <a:xfrm>
            <a:off x="477981" y="1122363"/>
            <a:ext cx="4023360" cy="3204134"/>
          </a:xfrm>
        </p:spPr>
        <p:txBody>
          <a:bodyPr anchor="b">
            <a:normAutofit/>
          </a:bodyPr>
          <a:lstStyle/>
          <a:p>
            <a:pPr algn="l"/>
            <a:r>
              <a:rPr lang="en-US" sz="4400">
                <a:solidFill>
                  <a:schemeClr val="bg1"/>
                </a:solidFill>
              </a:rPr>
              <a:t>American Women in Uniform: </a:t>
            </a:r>
            <a:br>
              <a:rPr lang="en-US" sz="4400">
                <a:solidFill>
                  <a:schemeClr val="bg1"/>
                </a:solidFill>
              </a:rPr>
            </a:br>
            <a:r>
              <a:rPr lang="en-US" sz="4400">
                <a:solidFill>
                  <a:schemeClr val="bg1"/>
                </a:solidFill>
              </a:rPr>
              <a:t>Patriots or Problem?</a:t>
            </a:r>
          </a:p>
        </p:txBody>
      </p:sp>
      <p:sp>
        <p:nvSpPr>
          <p:cNvPr id="3" name="Subtitle 2">
            <a:extLst>
              <a:ext uri="{FF2B5EF4-FFF2-40B4-BE49-F238E27FC236}">
                <a16:creationId xmlns:a16="http://schemas.microsoft.com/office/drawing/2014/main" id="{25686DAC-1D84-D2B9-3CAB-0C5E2CC16A7F}"/>
              </a:ext>
            </a:extLst>
          </p:cNvPr>
          <p:cNvSpPr>
            <a:spLocks noGrp="1"/>
          </p:cNvSpPr>
          <p:nvPr>
            <p:ph type="subTitle" idx="1"/>
          </p:nvPr>
        </p:nvSpPr>
        <p:spPr>
          <a:xfrm>
            <a:off x="477980" y="4872922"/>
            <a:ext cx="4023359" cy="1208141"/>
          </a:xfrm>
        </p:spPr>
        <p:txBody>
          <a:bodyPr>
            <a:normAutofit/>
          </a:bodyPr>
          <a:lstStyle/>
          <a:p>
            <a:pPr algn="l"/>
            <a:r>
              <a:rPr lang="en-US" sz="2000">
                <a:solidFill>
                  <a:schemeClr val="bg1"/>
                </a:solidFill>
              </a:rPr>
              <a:t>Offer Holders’ Open Day, </a:t>
            </a:r>
          </a:p>
          <a:p>
            <a:pPr algn="l"/>
            <a:r>
              <a:rPr lang="en-US" sz="2000">
                <a:solidFill>
                  <a:schemeClr val="bg1"/>
                </a:solidFill>
              </a:rPr>
              <a:t>3 December 2025</a:t>
            </a:r>
          </a:p>
          <a:p>
            <a:pPr algn="l"/>
            <a:r>
              <a:rPr lang="en-US" sz="2000">
                <a:solidFill>
                  <a:schemeClr val="bg1"/>
                </a:solidFill>
              </a:rPr>
              <a:t>Prof. Susan Carruthers</a:t>
            </a:r>
          </a:p>
        </p:txBody>
      </p:sp>
      <p:sp>
        <p:nvSpPr>
          <p:cNvPr id="2059" name="Rectangle 205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61" name="Rectangle 206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6405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464A0D75-40A7-4550-629E-0ADB4078422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49363" y="0"/>
            <a:ext cx="96932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2695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mage result for &quot;Hello Girls&quot; WWI"/>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7" name="Rectangle 103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idx="4294967295"/>
          </p:nvPr>
        </p:nvSpPr>
        <p:spPr>
          <a:xfrm>
            <a:off x="7649897" y="152400"/>
            <a:ext cx="3822189" cy="1899912"/>
          </a:xfrm>
        </p:spPr>
        <p:txBody>
          <a:bodyPr vert="horz" lIns="91440" tIns="45720" rIns="91440" bIns="45720" rtlCol="0" anchor="ctr">
            <a:normAutofit fontScale="90000"/>
          </a:bodyPr>
          <a:lstStyle/>
          <a:p>
            <a:r>
              <a:rPr lang="en-US" sz="4000" b="1" dirty="0"/>
              <a:t>America’s first female soldiers? </a:t>
            </a:r>
            <a:br>
              <a:rPr lang="en-US" sz="4000" b="1" dirty="0"/>
            </a:br>
            <a:r>
              <a:rPr lang="en-US" sz="4000" b="1" dirty="0"/>
              <a:t>The “Hello Girls”</a:t>
            </a:r>
          </a:p>
        </p:txBody>
      </p:sp>
      <p:sp>
        <p:nvSpPr>
          <p:cNvPr id="7" name="Rectangle 6"/>
          <p:cNvSpPr/>
          <p:nvPr/>
        </p:nvSpPr>
        <p:spPr>
          <a:xfrm>
            <a:off x="7643446" y="5926562"/>
            <a:ext cx="3822189" cy="3742762"/>
          </a:xfrm>
          <a:prstGeom prst="rect">
            <a:avLst/>
          </a:prstGeom>
        </p:spPr>
        <p:txBody>
          <a:bodyPr vert="horz" lIns="91440" tIns="45720" rIns="91440" bIns="45720" rtlCol="0">
            <a:normAutofit/>
          </a:bodyPr>
          <a:lstStyle/>
          <a:p>
            <a:pPr>
              <a:lnSpc>
                <a:spcPct val="90000"/>
              </a:lnSpc>
              <a:spcAft>
                <a:spcPts val="600"/>
              </a:spcAft>
            </a:pPr>
            <a:endParaRPr lang="en-US" sz="2000" dirty="0"/>
          </a:p>
          <a:p>
            <a:pPr indent="-228600">
              <a:lnSpc>
                <a:spcPct val="90000"/>
              </a:lnSpc>
              <a:spcAft>
                <a:spcPts val="600"/>
              </a:spcAft>
              <a:buFont typeface="Arial" panose="020B0604020202020204" pitchFamily="34" charset="0"/>
              <a:buChar char="•"/>
            </a:pPr>
            <a:endParaRPr lang="en-US" sz="2000" dirty="0"/>
          </a:p>
        </p:txBody>
      </p:sp>
      <p:sp>
        <p:nvSpPr>
          <p:cNvPr id="5" name="AutoShape 2" descr="rio-at-Switchboard.jpg"/>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TextBox 3">
            <a:extLst>
              <a:ext uri="{FF2B5EF4-FFF2-40B4-BE49-F238E27FC236}">
                <a16:creationId xmlns:a16="http://schemas.microsoft.com/office/drawing/2014/main" id="{C2E89237-4A53-2E4F-066D-ADAADC4A6B71}"/>
              </a:ext>
            </a:extLst>
          </p:cNvPr>
          <p:cNvSpPr txBox="1"/>
          <p:nvPr/>
        </p:nvSpPr>
        <p:spPr>
          <a:xfrm>
            <a:off x="7643446" y="1899912"/>
            <a:ext cx="4545505" cy="4801314"/>
          </a:xfrm>
          <a:prstGeom prst="rect">
            <a:avLst/>
          </a:prstGeom>
          <a:noFill/>
        </p:spPr>
        <p:txBody>
          <a:bodyPr wrap="square">
            <a:spAutoFit/>
          </a:bodyPr>
          <a:lstStyle/>
          <a:p>
            <a:r>
              <a:rPr lang="en-US" dirty="0"/>
              <a:t>The US army felt women would make the best telephone switchboard operators to connect calls at the front. They would need to be fluent in both English and French.</a:t>
            </a:r>
          </a:p>
          <a:p>
            <a:endParaRPr lang="en-US" dirty="0"/>
          </a:p>
          <a:p>
            <a:r>
              <a:rPr lang="en-US" dirty="0"/>
              <a:t>The government issued a contract to Western Electric. About 7,600 women applied &amp; the company selected and trained the recruits.</a:t>
            </a:r>
          </a:p>
          <a:p>
            <a:endParaRPr lang="en-US" dirty="0"/>
          </a:p>
          <a:p>
            <a:r>
              <a:rPr lang="en-US" dirty="0"/>
              <a:t>The first group of 100 arrived in March 1918 and eventually </a:t>
            </a:r>
            <a:r>
              <a:rPr lang="en-US" b="1" dirty="0"/>
              <a:t>223 ‘Hello Girls’ served in France. </a:t>
            </a:r>
          </a:p>
          <a:p>
            <a:endParaRPr lang="en-US" b="1" dirty="0"/>
          </a:p>
          <a:p>
            <a:r>
              <a:rPr lang="en-US" b="1" dirty="0"/>
              <a:t>They did not receive veteran status until 1977– despite belonging to the Army</a:t>
            </a:r>
          </a:p>
          <a:p>
            <a:r>
              <a:rPr lang="en-US" b="1" dirty="0"/>
              <a:t>Signal Corps.</a:t>
            </a:r>
          </a:p>
        </p:txBody>
      </p:sp>
    </p:spTree>
    <p:extLst>
      <p:ext uri="{BB962C8B-B14F-4D97-AF65-F5344CB8AC3E}">
        <p14:creationId xmlns:p14="http://schemas.microsoft.com/office/powerpoint/2010/main" val="598064515"/>
      </p:ext>
    </p:extLst>
  </p:cSld>
  <p:clrMapOvr>
    <a:masterClrMapping/>
  </p:clrMapOvr>
  <mc:AlternateContent xmlns:mc="http://schemas.openxmlformats.org/markup-compatibility/2006" xmlns:p14="http://schemas.microsoft.com/office/powerpoint/2010/main">
    <mc:Choice Requires="p14">
      <p:transition spd="slow" p14:dur="2000" advTm="128800"/>
    </mc:Choice>
    <mc:Fallback xmlns="">
      <p:transition spd="slow" advTm="1288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efer to Caption">
            <a:extLst>
              <a:ext uri="{FF2B5EF4-FFF2-40B4-BE49-F238E27FC236}">
                <a16:creationId xmlns:a16="http://schemas.microsoft.com/office/drawing/2014/main" id="{ED2A4025-0FBF-B844-BA9E-8C521EDF0AF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0468" y="0"/>
            <a:ext cx="4519448" cy="612881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2042250-876E-0D44-840E-22E09A12146F}"/>
              </a:ext>
            </a:extLst>
          </p:cNvPr>
          <p:cNvSpPr txBox="1"/>
          <p:nvPr/>
        </p:nvSpPr>
        <p:spPr>
          <a:xfrm>
            <a:off x="4976105" y="62782"/>
            <a:ext cx="6148984" cy="523220"/>
          </a:xfrm>
          <a:prstGeom prst="rect">
            <a:avLst/>
          </a:prstGeom>
          <a:noFill/>
        </p:spPr>
        <p:txBody>
          <a:bodyPr wrap="square" rtlCol="0">
            <a:spAutoFit/>
          </a:bodyPr>
          <a:lstStyle/>
          <a:p>
            <a:r>
              <a:rPr lang="en-US" sz="2800" b="1" dirty="0"/>
              <a:t>The Navy’s “Yeomanettes” (1917-21)</a:t>
            </a:r>
          </a:p>
        </p:txBody>
      </p:sp>
      <p:sp>
        <p:nvSpPr>
          <p:cNvPr id="3" name="Rectangle 2">
            <a:extLst>
              <a:ext uri="{FF2B5EF4-FFF2-40B4-BE49-F238E27FC236}">
                <a16:creationId xmlns:a16="http://schemas.microsoft.com/office/drawing/2014/main" id="{BCE76CF1-8541-6543-9896-E4E5FB05BBE2}"/>
              </a:ext>
            </a:extLst>
          </p:cNvPr>
          <p:cNvSpPr/>
          <p:nvPr/>
        </p:nvSpPr>
        <p:spPr>
          <a:xfrm>
            <a:off x="110468" y="6223345"/>
            <a:ext cx="4206875" cy="523220"/>
          </a:xfrm>
          <a:prstGeom prst="rect">
            <a:avLst/>
          </a:prstGeom>
        </p:spPr>
        <p:txBody>
          <a:bodyPr wrap="square">
            <a:spAutoFit/>
          </a:bodyPr>
          <a:lstStyle/>
          <a:p>
            <a:r>
              <a:rPr lang="en-GB" sz="1400" dirty="0">
                <a:solidFill>
                  <a:srgbClr val="555555"/>
                </a:solidFill>
                <a:latin typeface="Source Sans Pro" panose="020B0503030403020204" pitchFamily="34" charset="0"/>
              </a:rPr>
              <a:t>A yeoman (F) on Submarine K-5 gazes through her binoculars. (80-G-1025873)</a:t>
            </a:r>
            <a:endParaRPr lang="en-US" sz="1400" dirty="0"/>
          </a:p>
        </p:txBody>
      </p:sp>
      <p:sp>
        <p:nvSpPr>
          <p:cNvPr id="5" name="Rectangle 4">
            <a:extLst>
              <a:ext uri="{FF2B5EF4-FFF2-40B4-BE49-F238E27FC236}">
                <a16:creationId xmlns:a16="http://schemas.microsoft.com/office/drawing/2014/main" id="{3045EDF8-8992-A148-95A3-6BDDE9B31342}"/>
              </a:ext>
            </a:extLst>
          </p:cNvPr>
          <p:cNvSpPr/>
          <p:nvPr/>
        </p:nvSpPr>
        <p:spPr>
          <a:xfrm>
            <a:off x="4755821" y="6396335"/>
            <a:ext cx="6096000" cy="461665"/>
          </a:xfrm>
          <a:prstGeom prst="rect">
            <a:avLst/>
          </a:prstGeom>
        </p:spPr>
        <p:txBody>
          <a:bodyPr>
            <a:spAutoFit/>
          </a:bodyPr>
          <a:lstStyle/>
          <a:p>
            <a:r>
              <a:rPr lang="en-US" sz="1200" dirty="0">
                <a:hlinkClick r:id="rId3"/>
              </a:rPr>
              <a:t>https://www.archives.gov/publications/prologue/2006/fall/yeoman-f.html</a:t>
            </a:r>
            <a:endParaRPr lang="en-US" sz="1200" dirty="0"/>
          </a:p>
          <a:p>
            <a:endParaRPr lang="en-US" sz="1200" dirty="0"/>
          </a:p>
        </p:txBody>
      </p:sp>
      <p:sp>
        <p:nvSpPr>
          <p:cNvPr id="6" name="Rectangle 5">
            <a:extLst>
              <a:ext uri="{FF2B5EF4-FFF2-40B4-BE49-F238E27FC236}">
                <a16:creationId xmlns:a16="http://schemas.microsoft.com/office/drawing/2014/main" id="{189214AE-57CD-174D-9BE1-EE32D414DC16}"/>
              </a:ext>
            </a:extLst>
          </p:cNvPr>
          <p:cNvSpPr/>
          <p:nvPr/>
        </p:nvSpPr>
        <p:spPr>
          <a:xfrm>
            <a:off x="4755821" y="4559152"/>
            <a:ext cx="7215461" cy="1754326"/>
          </a:xfrm>
          <a:prstGeom prst="rect">
            <a:avLst/>
          </a:prstGeom>
        </p:spPr>
        <p:txBody>
          <a:bodyPr wrap="square">
            <a:spAutoFit/>
          </a:bodyPr>
          <a:lstStyle/>
          <a:p>
            <a:r>
              <a:rPr lang="en-GB" dirty="0">
                <a:solidFill>
                  <a:srgbClr val="464646"/>
                </a:solidFill>
                <a:latin typeface="chaparral-pro"/>
              </a:rPr>
              <a:t>Around </a:t>
            </a:r>
            <a:r>
              <a:rPr lang="en-GB" b="1" dirty="0">
                <a:solidFill>
                  <a:schemeClr val="accent1"/>
                </a:solidFill>
                <a:latin typeface="chaparral-pro"/>
              </a:rPr>
              <a:t>12,000 women enlisted in the Navy under the title, “Yeoman (F).” </a:t>
            </a:r>
            <a:r>
              <a:rPr lang="en-GB" dirty="0">
                <a:solidFill>
                  <a:srgbClr val="464646"/>
                </a:solidFill>
                <a:latin typeface="chaparral-pro"/>
              </a:rPr>
              <a:t>Most served stateside on naval bases, replacing men who had deployed to Europe. While many female recruits performed clerical duties, some worked as truck drivers, mechanics, radio operators, telephone operators, translators, camouflage artists and munition workers. </a:t>
            </a:r>
          </a:p>
          <a:p>
            <a:r>
              <a:rPr lang="en-GB" dirty="0">
                <a:solidFill>
                  <a:srgbClr val="464646"/>
                </a:solidFill>
                <a:latin typeface="chaparral-pro"/>
              </a:rPr>
              <a:t>They received the same pay as male recruits of $28.75 per month.</a:t>
            </a:r>
            <a:endParaRPr lang="en-US" dirty="0"/>
          </a:p>
        </p:txBody>
      </p:sp>
      <p:pic>
        <p:nvPicPr>
          <p:cNvPr id="2050" name="Picture 2" descr="Strange WWI Navy Women's Story? Need help/opinions. - WOMEN'S SERVICES -  U.S. Militaria Forum">
            <a:extLst>
              <a:ext uri="{FF2B5EF4-FFF2-40B4-BE49-F238E27FC236}">
                <a16:creationId xmlns:a16="http://schemas.microsoft.com/office/drawing/2014/main" id="{AF1AF612-741A-8C6A-8D08-8C607EABB3F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976105" y="627430"/>
            <a:ext cx="6148984" cy="3848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492622"/>
      </p:ext>
    </p:extLst>
  </p:cSld>
  <p:clrMapOvr>
    <a:masterClrMapping/>
  </p:clrMapOvr>
  <mc:AlternateContent xmlns:mc="http://schemas.openxmlformats.org/markup-compatibility/2006" xmlns:p14="http://schemas.microsoft.com/office/powerpoint/2010/main">
    <mc:Choice Requires="p14">
      <p:transition spd="slow" p14:dur="2000" advTm="91211"/>
    </mc:Choice>
    <mc:Fallback xmlns="">
      <p:transition spd="slow" advTm="9121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8759" y="89518"/>
            <a:ext cx="11543717" cy="708025"/>
          </a:xfrm>
        </p:spPr>
        <p:txBody>
          <a:bodyPr>
            <a:noAutofit/>
          </a:bodyPr>
          <a:lstStyle/>
          <a:p>
            <a:r>
              <a:rPr lang="en-US" sz="3600" b="1" dirty="0"/>
              <a:t>World War II: The Women’s Army Auxiliary Corps (1942) </a:t>
            </a:r>
          </a:p>
        </p:txBody>
      </p:sp>
      <p:sp>
        <p:nvSpPr>
          <p:cNvPr id="3" name="Content Placeholder 2"/>
          <p:cNvSpPr>
            <a:spLocks noGrp="1"/>
          </p:cNvSpPr>
          <p:nvPr>
            <p:ph idx="4294967295"/>
          </p:nvPr>
        </p:nvSpPr>
        <p:spPr>
          <a:xfrm>
            <a:off x="185052" y="782693"/>
            <a:ext cx="8215980" cy="3416300"/>
          </a:xfrm>
        </p:spPr>
        <p:txBody>
          <a:bodyPr>
            <a:normAutofit/>
          </a:bodyPr>
          <a:lstStyle/>
          <a:p>
            <a:r>
              <a:rPr lang="en-US" sz="2400" dirty="0"/>
              <a:t>Bi-partisan pressure from prominent female political leaders, arguing that women should be allowed to play substantial roles in  the war effort</a:t>
            </a:r>
          </a:p>
          <a:p>
            <a:r>
              <a:rPr lang="en-US" sz="2400" dirty="0"/>
              <a:t> Support from First Lady Eleanor Roosevelt</a:t>
            </a:r>
          </a:p>
          <a:p>
            <a:r>
              <a:rPr lang="en-US" sz="2400" dirty="0"/>
              <a:t>A shortage– and anticipated crisis—of “</a:t>
            </a:r>
            <a:r>
              <a:rPr lang="en-US" sz="2400" b="1" dirty="0"/>
              <a:t>man</a:t>
            </a:r>
            <a:r>
              <a:rPr lang="en-US" sz="2400" dirty="0"/>
              <a:t>power” </a:t>
            </a:r>
          </a:p>
          <a:p>
            <a:r>
              <a:rPr lang="en-US" sz="2400" dirty="0"/>
              <a:t>The British Auxiliary Territorial Service (ATS) impressed Chief of Staff George Marshall</a:t>
            </a:r>
          </a:p>
        </p:txBody>
      </p:sp>
      <p:sp>
        <p:nvSpPr>
          <p:cNvPr id="4" name="TextBox 3"/>
          <p:cNvSpPr txBox="1"/>
          <p:nvPr/>
        </p:nvSpPr>
        <p:spPr>
          <a:xfrm>
            <a:off x="8448739" y="2388802"/>
            <a:ext cx="3403737" cy="861774"/>
          </a:xfrm>
          <a:prstGeom prst="rect">
            <a:avLst/>
          </a:prstGeom>
          <a:noFill/>
        </p:spPr>
        <p:txBody>
          <a:bodyPr wrap="square" rtlCol="0">
            <a:spAutoFit/>
          </a:bodyPr>
          <a:lstStyle/>
          <a:p>
            <a:r>
              <a:rPr lang="en-US" dirty="0"/>
              <a:t>The most famous member of Britain’s ATS, Princess Elizabeth.</a:t>
            </a:r>
          </a:p>
          <a:p>
            <a:endParaRPr lang="en-US" sz="1400" dirty="0"/>
          </a:p>
        </p:txBody>
      </p:sp>
      <p:pic>
        <p:nvPicPr>
          <p:cNvPr id="10244" name="Picture 4" descr="irst Lady Eleanor Roosevelt addressing the nation by radio broadcast,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85964" y="3704884"/>
            <a:ext cx="4685499" cy="31135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Princess Elizabeth during her training as an ATS officer in 1945 | Queen  Elizabeth II at 90 in 90 photographs - News">
            <a:extLst>
              <a:ext uri="{FF2B5EF4-FFF2-40B4-BE49-F238E27FC236}">
                <a16:creationId xmlns:a16="http://schemas.microsoft.com/office/drawing/2014/main" id="{A5384652-7AAB-08E1-E0A7-604CD99CBA8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447690" y="3080329"/>
            <a:ext cx="3744310" cy="374431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75C4A59-7BA6-D813-822B-F2DED475B2D4}"/>
              </a:ext>
            </a:extLst>
          </p:cNvPr>
          <p:cNvSpPr txBox="1"/>
          <p:nvPr/>
        </p:nvSpPr>
        <p:spPr>
          <a:xfrm>
            <a:off x="424879" y="5705975"/>
            <a:ext cx="3031664" cy="923330"/>
          </a:xfrm>
          <a:prstGeom prst="rect">
            <a:avLst/>
          </a:prstGeom>
          <a:noFill/>
        </p:spPr>
        <p:txBody>
          <a:bodyPr wrap="none" rtlCol="0">
            <a:spAutoFit/>
          </a:bodyPr>
          <a:lstStyle/>
          <a:p>
            <a:r>
              <a:rPr lang="en-US" dirty="0"/>
              <a:t>Eleanor Roosevelt delivering </a:t>
            </a:r>
          </a:p>
          <a:p>
            <a:r>
              <a:rPr lang="en-US" dirty="0"/>
              <a:t>her Sunday night broadcast, </a:t>
            </a:r>
          </a:p>
          <a:p>
            <a:r>
              <a:rPr lang="en-US" dirty="0"/>
              <a:t>Dec. 7, 1941.</a:t>
            </a:r>
          </a:p>
        </p:txBody>
      </p:sp>
    </p:spTree>
    <p:extLst>
      <p:ext uri="{BB962C8B-B14F-4D97-AF65-F5344CB8AC3E}">
        <p14:creationId xmlns:p14="http://schemas.microsoft.com/office/powerpoint/2010/main" val="117265519"/>
      </p:ext>
    </p:extLst>
  </p:cSld>
  <p:clrMapOvr>
    <a:masterClrMapping/>
  </p:clrMapOvr>
  <mc:AlternateContent xmlns:mc="http://schemas.openxmlformats.org/markup-compatibility/2006" xmlns:p14="http://schemas.microsoft.com/office/powerpoint/2010/main">
    <mc:Choice Requires="p14">
      <p:transition spd="slow" p14:dur="2000" advTm="119122"/>
    </mc:Choice>
    <mc:Fallback xmlns="">
      <p:transition spd="slow" advTm="119122"/>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9451" y="14287"/>
            <a:ext cx="4543425" cy="6858000"/>
          </a:xfrm>
          <a:prstGeom prst="rect">
            <a:avLst/>
          </a:prstGeom>
        </p:spPr>
      </p:pic>
      <p:sp>
        <p:nvSpPr>
          <p:cNvPr id="6" name="Rectangle 5"/>
          <p:cNvSpPr/>
          <p:nvPr/>
        </p:nvSpPr>
        <p:spPr>
          <a:xfrm>
            <a:off x="6337609" y="6547548"/>
            <a:ext cx="6096000" cy="461665"/>
          </a:xfrm>
          <a:prstGeom prst="rect">
            <a:avLst/>
          </a:prstGeom>
        </p:spPr>
        <p:txBody>
          <a:bodyPr>
            <a:spAutoFit/>
          </a:bodyPr>
          <a:lstStyle/>
          <a:p>
            <a:r>
              <a:rPr lang="en-US" sz="1200" dirty="0">
                <a:hlinkClick r:id="rId3"/>
              </a:rPr>
              <a:t>http://libcdm1.uncg.edu/cdm/singleitem/collection/WVHP/id/6777/rec/1</a:t>
            </a:r>
            <a:endParaRPr lang="en-US" sz="1200" dirty="0"/>
          </a:p>
          <a:p>
            <a:endParaRPr lang="en-US" sz="1200" dirty="0"/>
          </a:p>
        </p:txBody>
      </p:sp>
      <p:pic>
        <p:nvPicPr>
          <p:cNvPr id="3074" name="Picture 2" descr="Join the WAC ...this is my war, too | Wwii propaganda posters, Wwii  propaganda, Wwii posters">
            <a:extLst>
              <a:ext uri="{FF2B5EF4-FFF2-40B4-BE49-F238E27FC236}">
                <a16:creationId xmlns:a16="http://schemas.microsoft.com/office/drawing/2014/main" id="{B4A6A8B2-9EC5-EC4B-979A-ADEB38FCA1E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94385" y="1204023"/>
            <a:ext cx="4184525" cy="53435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50+ WAC, WASP, WAVES ideas | wwii women, women's army corps, wwii posters">
            <a:extLst>
              <a:ext uri="{FF2B5EF4-FFF2-40B4-BE49-F238E27FC236}">
                <a16:creationId xmlns:a16="http://schemas.microsoft.com/office/drawing/2014/main" id="{6C88B566-C7D5-A649-A50C-17437A30FA5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609321" y="1842352"/>
            <a:ext cx="3582679" cy="469088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A5EF2BD-90ED-7A44-B32F-A603F18E1986}"/>
              </a:ext>
            </a:extLst>
          </p:cNvPr>
          <p:cNvSpPr txBox="1"/>
          <p:nvPr/>
        </p:nvSpPr>
        <p:spPr>
          <a:xfrm>
            <a:off x="4590392" y="249916"/>
            <a:ext cx="6956839" cy="954107"/>
          </a:xfrm>
          <a:prstGeom prst="rect">
            <a:avLst/>
          </a:prstGeom>
          <a:noFill/>
        </p:spPr>
        <p:txBody>
          <a:bodyPr wrap="square" rtlCol="0">
            <a:spAutoFit/>
          </a:bodyPr>
          <a:lstStyle/>
          <a:p>
            <a:r>
              <a:rPr lang="en-US" sz="2800" b="1" dirty="0"/>
              <a:t>What messages are communicated by these posters?</a:t>
            </a:r>
          </a:p>
        </p:txBody>
      </p:sp>
    </p:spTree>
    <p:extLst>
      <p:ext uri="{BB962C8B-B14F-4D97-AF65-F5344CB8AC3E}">
        <p14:creationId xmlns:p14="http://schemas.microsoft.com/office/powerpoint/2010/main" val="2066871779"/>
      </p:ext>
    </p:extLst>
  </p:cSld>
  <p:clrMapOvr>
    <a:masterClrMapping/>
  </p:clrMapOvr>
  <mc:AlternateContent xmlns:mc="http://schemas.openxmlformats.org/markup-compatibility/2006" xmlns:p14="http://schemas.microsoft.com/office/powerpoint/2010/main">
    <mc:Choice Requires="p14">
      <p:transition spd="slow" p14:dur="2000" advTm="167274"/>
    </mc:Choice>
    <mc:Fallback xmlns="">
      <p:transition spd="slow" advTm="167274"/>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1D0AEF-EC8E-C07E-1302-B42DD863FA9C}"/>
              </a:ext>
            </a:extLst>
          </p:cNvPr>
          <p:cNvSpPr>
            <a:spLocks noGrp="1"/>
          </p:cNvSpPr>
          <p:nvPr>
            <p:ph type="title"/>
          </p:nvPr>
        </p:nvSpPr>
        <p:spPr>
          <a:xfrm>
            <a:off x="1028700" y="1967266"/>
            <a:ext cx="2628900" cy="2547257"/>
          </a:xfrm>
          <a:noFill/>
        </p:spPr>
        <p:txBody>
          <a:bodyPr anchor="ctr">
            <a:normAutofit/>
          </a:bodyPr>
          <a:lstStyle/>
          <a:p>
            <a:pPr algn="ctr"/>
            <a:r>
              <a:rPr lang="en-US" sz="3600">
                <a:solidFill>
                  <a:srgbClr val="FFFFFF"/>
                </a:solidFill>
              </a:rPr>
              <a:t>The slander campaign</a:t>
            </a:r>
          </a:p>
        </p:txBody>
      </p:sp>
      <p:pic>
        <p:nvPicPr>
          <p:cNvPr id="4" name="Picture 2" descr="The Women's Army Corps: Book One (The United States Army in World War II) :  Treadwell, Mattie E.: Amazon.co.uk: Books">
            <a:extLst>
              <a:ext uri="{FF2B5EF4-FFF2-40B4-BE49-F238E27FC236}">
                <a16:creationId xmlns:a16="http://schemas.microsoft.com/office/drawing/2014/main" id="{8E877463-EC12-47A1-CB66-37F48F1468E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r="-2"/>
          <a:stretch>
            <a:fillRect/>
          </a:stretch>
        </p:blipFill>
        <p:spPr bwMode="auto">
          <a:xfrm>
            <a:off x="6096000" y="0"/>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A8FA23C-50E5-8AD9-BA9E-72DD600E9117}"/>
              </a:ext>
            </a:extLst>
          </p:cNvPr>
          <p:cNvSpPr txBox="1"/>
          <p:nvPr/>
        </p:nvSpPr>
        <p:spPr>
          <a:xfrm>
            <a:off x="717422" y="5650523"/>
            <a:ext cx="4788940" cy="923330"/>
          </a:xfrm>
          <a:prstGeom prst="rect">
            <a:avLst/>
          </a:prstGeom>
          <a:noFill/>
        </p:spPr>
        <p:txBody>
          <a:bodyPr wrap="none" rtlCol="0">
            <a:spAutoFit/>
          </a:bodyPr>
          <a:lstStyle/>
          <a:p>
            <a:r>
              <a:rPr lang="en-US" dirty="0"/>
              <a:t>The official history of the Women’s Army Corps</a:t>
            </a:r>
          </a:p>
          <a:p>
            <a:r>
              <a:rPr lang="en-US" dirty="0"/>
              <a:t>was written by WAC veteran Mattie Treadwell,</a:t>
            </a:r>
          </a:p>
          <a:p>
            <a:r>
              <a:rPr lang="en-US" dirty="0"/>
              <a:t>published in 1954.</a:t>
            </a:r>
          </a:p>
        </p:txBody>
      </p:sp>
    </p:spTree>
    <p:extLst>
      <p:ext uri="{BB962C8B-B14F-4D97-AF65-F5344CB8AC3E}">
        <p14:creationId xmlns:p14="http://schemas.microsoft.com/office/powerpoint/2010/main" val="2516488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D428C-DDA1-43EA-DA55-236821FC9123}"/>
              </a:ext>
            </a:extLst>
          </p:cNvPr>
          <p:cNvSpPr>
            <a:spLocks noGrp="1"/>
          </p:cNvSpPr>
          <p:nvPr>
            <p:ph type="title"/>
          </p:nvPr>
        </p:nvSpPr>
        <p:spPr>
          <a:xfrm>
            <a:off x="345179" y="460339"/>
            <a:ext cx="5291663" cy="736379"/>
          </a:xfrm>
        </p:spPr>
        <p:txBody>
          <a:bodyPr anchor="b">
            <a:normAutofit/>
          </a:bodyPr>
          <a:lstStyle/>
          <a:p>
            <a:r>
              <a:rPr lang="en-US" sz="4000" dirty="0"/>
              <a:t>The slander campaign</a:t>
            </a:r>
          </a:p>
        </p:txBody>
      </p:sp>
      <p:sp>
        <p:nvSpPr>
          <p:cNvPr id="3" name="Content Placeholder 2">
            <a:extLst>
              <a:ext uri="{FF2B5EF4-FFF2-40B4-BE49-F238E27FC236}">
                <a16:creationId xmlns:a16="http://schemas.microsoft.com/office/drawing/2014/main" id="{5DA294C5-B169-3551-C549-91AF599BDDF2}"/>
              </a:ext>
            </a:extLst>
          </p:cNvPr>
          <p:cNvSpPr>
            <a:spLocks noGrp="1"/>
          </p:cNvSpPr>
          <p:nvPr>
            <p:ph idx="1"/>
          </p:nvPr>
        </p:nvSpPr>
        <p:spPr>
          <a:xfrm>
            <a:off x="482605" y="1494195"/>
            <a:ext cx="5291663" cy="4793184"/>
          </a:xfrm>
        </p:spPr>
        <p:txBody>
          <a:bodyPr>
            <a:normAutofit lnSpcReduction="10000"/>
          </a:bodyPr>
          <a:lstStyle/>
          <a:p>
            <a:pPr marL="0" indent="0">
              <a:buNone/>
            </a:pPr>
            <a:r>
              <a:rPr lang="en-US" sz="2400" dirty="0"/>
              <a:t>Mattie E. Treadwell: </a:t>
            </a:r>
          </a:p>
          <a:p>
            <a:pPr marL="0" indent="0">
              <a:buNone/>
            </a:pPr>
            <a:r>
              <a:rPr lang="en-US" sz="2400" b="1" dirty="0"/>
              <a:t>‘Male columnists were the worst offenders, in spite of Damon Runyon’s remark, “A lady in the uniform of her country will scarcely be an object of jesting on the part of a gentleman not in the same garb.” Some of the attacks contained savage comparisons to “the naked Amazons… and the queer </a:t>
            </a:r>
            <a:r>
              <a:rPr lang="en-US" sz="2400" b="1" dirty="0" err="1"/>
              <a:t>damozels</a:t>
            </a:r>
            <a:r>
              <a:rPr lang="en-US" sz="2400" b="1" dirty="0"/>
              <a:t> of the Isle of Lesbos.” Others, as expected, had a field day with the idea that woman’s place is in the maternity ward.’  </a:t>
            </a:r>
            <a:r>
              <a:rPr lang="en-US" sz="1800" dirty="0"/>
              <a:t>(p. 49)</a:t>
            </a:r>
          </a:p>
        </p:txBody>
      </p:sp>
      <p:sp>
        <p:nvSpPr>
          <p:cNvPr id="4" name="Content Placeholder 2">
            <a:extLst>
              <a:ext uri="{FF2B5EF4-FFF2-40B4-BE49-F238E27FC236}">
                <a16:creationId xmlns:a16="http://schemas.microsoft.com/office/drawing/2014/main" id="{B595C16B-E91B-2A3F-8395-2A911133B593}"/>
              </a:ext>
            </a:extLst>
          </p:cNvPr>
          <p:cNvSpPr txBox="1">
            <a:spLocks/>
          </p:cNvSpPr>
          <p:nvPr/>
        </p:nvSpPr>
        <p:spPr>
          <a:xfrm>
            <a:off x="6417733" y="1885409"/>
            <a:ext cx="5291663" cy="37528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800" dirty="0"/>
          </a:p>
        </p:txBody>
      </p:sp>
      <p:pic>
        <p:nvPicPr>
          <p:cNvPr id="5" name="Picture 4">
            <a:extLst>
              <a:ext uri="{FF2B5EF4-FFF2-40B4-BE49-F238E27FC236}">
                <a16:creationId xmlns:a16="http://schemas.microsoft.com/office/drawing/2014/main" id="{49963F20-660D-7E50-37A9-17AC055CA08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2700" y="99391"/>
            <a:ext cx="5829300" cy="6758609"/>
          </a:xfrm>
          <a:prstGeom prst="rect">
            <a:avLst/>
          </a:prstGeom>
        </p:spPr>
      </p:pic>
    </p:spTree>
    <p:extLst>
      <p:ext uri="{BB962C8B-B14F-4D97-AF65-F5344CB8AC3E}">
        <p14:creationId xmlns:p14="http://schemas.microsoft.com/office/powerpoint/2010/main" val="3307603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D27F85C-D299-B287-04B6-08DCFF2B6682}"/>
              </a:ext>
            </a:extLst>
          </p:cNvPr>
          <p:cNvPicPr>
            <a:picLocks noChangeAspect="1"/>
          </p:cNvPicPr>
          <p:nvPr/>
        </p:nvPicPr>
        <p:blipFill>
          <a:blip r:embed="rId2"/>
          <a:stretch>
            <a:fillRect/>
          </a:stretch>
        </p:blipFill>
        <p:spPr>
          <a:xfrm>
            <a:off x="193875" y="248442"/>
            <a:ext cx="6074229" cy="5347504"/>
          </a:xfrm>
          <a:prstGeom prst="rect">
            <a:avLst/>
          </a:prstGeom>
        </p:spPr>
      </p:pic>
      <p:pic>
        <p:nvPicPr>
          <p:cNvPr id="6" name="Picture 5">
            <a:extLst>
              <a:ext uri="{FF2B5EF4-FFF2-40B4-BE49-F238E27FC236}">
                <a16:creationId xmlns:a16="http://schemas.microsoft.com/office/drawing/2014/main" id="{68511555-FBDE-504B-0D97-8F2377035FBD}"/>
              </a:ext>
            </a:extLst>
          </p:cNvPr>
          <p:cNvPicPr>
            <a:picLocks noChangeAspect="1"/>
          </p:cNvPicPr>
          <p:nvPr/>
        </p:nvPicPr>
        <p:blipFill>
          <a:blip r:embed="rId3"/>
          <a:stretch>
            <a:fillRect/>
          </a:stretch>
        </p:blipFill>
        <p:spPr>
          <a:xfrm>
            <a:off x="6096000" y="97971"/>
            <a:ext cx="5676899" cy="6760029"/>
          </a:xfrm>
          <a:prstGeom prst="rect">
            <a:avLst/>
          </a:prstGeom>
        </p:spPr>
      </p:pic>
      <p:sp>
        <p:nvSpPr>
          <p:cNvPr id="7" name="TextBox 6">
            <a:extLst>
              <a:ext uri="{FF2B5EF4-FFF2-40B4-BE49-F238E27FC236}">
                <a16:creationId xmlns:a16="http://schemas.microsoft.com/office/drawing/2014/main" id="{A9650527-2810-B1CD-42A1-D29D35A15E76}"/>
              </a:ext>
            </a:extLst>
          </p:cNvPr>
          <p:cNvSpPr txBox="1"/>
          <p:nvPr/>
        </p:nvSpPr>
        <p:spPr>
          <a:xfrm>
            <a:off x="193875" y="5503869"/>
            <a:ext cx="7695889" cy="1323439"/>
          </a:xfrm>
          <a:prstGeom prst="rect">
            <a:avLst/>
          </a:prstGeom>
          <a:noFill/>
        </p:spPr>
        <p:txBody>
          <a:bodyPr wrap="none" rtlCol="0">
            <a:spAutoFit/>
          </a:bodyPr>
          <a:lstStyle/>
          <a:p>
            <a:r>
              <a:rPr lang="en-US" sz="2000" b="1" dirty="0">
                <a:solidFill>
                  <a:srgbClr val="C00000"/>
                </a:solidFill>
              </a:rPr>
              <a:t>From Treadwell’s Official History of the WAC.</a:t>
            </a:r>
          </a:p>
          <a:p>
            <a:r>
              <a:rPr lang="en-US" sz="2000" b="1" dirty="0">
                <a:solidFill>
                  <a:srgbClr val="C00000"/>
                </a:solidFill>
              </a:rPr>
              <a:t>Q: What do these extracts reveal about Americans’</a:t>
            </a:r>
          </a:p>
          <a:p>
            <a:r>
              <a:rPr lang="en-US" sz="2000" b="1" dirty="0">
                <a:solidFill>
                  <a:srgbClr val="C00000"/>
                </a:solidFill>
              </a:rPr>
              <a:t>feelings about female service personnel?</a:t>
            </a:r>
          </a:p>
          <a:p>
            <a:r>
              <a:rPr lang="en-US" sz="2000" b="1" dirty="0">
                <a:solidFill>
                  <a:srgbClr val="C00000"/>
                </a:solidFill>
              </a:rPr>
              <a:t>Q: Who do you think was responsible for the ‘slander campaign’?</a:t>
            </a:r>
          </a:p>
        </p:txBody>
      </p:sp>
    </p:spTree>
    <p:extLst>
      <p:ext uri="{BB962C8B-B14F-4D97-AF65-F5344CB8AC3E}">
        <p14:creationId xmlns:p14="http://schemas.microsoft.com/office/powerpoint/2010/main" val="3642754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821" y="282310"/>
            <a:ext cx="10515600" cy="616945"/>
          </a:xfrm>
        </p:spPr>
        <p:txBody>
          <a:bodyPr>
            <a:normAutofit fontScale="90000"/>
          </a:bodyPr>
          <a:lstStyle/>
          <a:p>
            <a:r>
              <a:rPr lang="en-US" dirty="0"/>
              <a:t>Recruiting for, and selling, the WAC</a:t>
            </a:r>
          </a:p>
        </p:txBody>
      </p:sp>
      <p:sp>
        <p:nvSpPr>
          <p:cNvPr id="4" name="Rectangle 3"/>
          <p:cNvSpPr/>
          <p:nvPr/>
        </p:nvSpPr>
        <p:spPr>
          <a:xfrm>
            <a:off x="619820" y="4765851"/>
            <a:ext cx="5150000" cy="923330"/>
          </a:xfrm>
          <a:prstGeom prst="rect">
            <a:avLst/>
          </a:prstGeom>
        </p:spPr>
        <p:txBody>
          <a:bodyPr wrap="none">
            <a:spAutoFit/>
          </a:bodyPr>
          <a:lstStyle/>
          <a:p>
            <a:r>
              <a:rPr lang="en-US" dirty="0">
                <a:hlinkClick r:id="rId2"/>
              </a:rPr>
              <a:t>https://www.youtube.com/watch?v=kxNnG7aPAfg</a:t>
            </a:r>
            <a:endParaRPr lang="en-US" dirty="0"/>
          </a:p>
          <a:p>
            <a:r>
              <a:rPr lang="en-US" dirty="0"/>
              <a:t>5.50</a:t>
            </a:r>
          </a:p>
          <a:p>
            <a:endParaRPr lang="en-US" dirty="0"/>
          </a:p>
        </p:txBody>
      </p:sp>
      <p:sp>
        <p:nvSpPr>
          <p:cNvPr id="8" name="TextBox 7"/>
          <p:cNvSpPr txBox="1"/>
          <p:nvPr/>
        </p:nvSpPr>
        <p:spPr>
          <a:xfrm>
            <a:off x="619820" y="5427044"/>
            <a:ext cx="7809071" cy="1754326"/>
          </a:xfrm>
          <a:prstGeom prst="rect">
            <a:avLst/>
          </a:prstGeom>
          <a:noFill/>
        </p:spPr>
        <p:txBody>
          <a:bodyPr wrap="square" rtlCol="0">
            <a:spAutoFit/>
          </a:bodyPr>
          <a:lstStyle/>
          <a:p>
            <a:r>
              <a:rPr lang="en-US" b="1" dirty="0"/>
              <a:t>Q: How does this film attempt to reassure American viewers</a:t>
            </a:r>
          </a:p>
          <a:p>
            <a:r>
              <a:rPr lang="en-US" b="1" dirty="0"/>
              <a:t>about the wisdom of creating a women’s auxiliary corps, and </a:t>
            </a:r>
          </a:p>
          <a:p>
            <a:r>
              <a:rPr lang="en-US" b="1" dirty="0"/>
              <a:t>about the kinds of women who volunteered?</a:t>
            </a:r>
          </a:p>
          <a:p>
            <a:endParaRPr lang="en-US" b="1" dirty="0"/>
          </a:p>
          <a:p>
            <a:endParaRPr lang="en-US" b="1" dirty="0"/>
          </a:p>
          <a:p>
            <a:endParaRPr lang="en-US" dirty="0"/>
          </a:p>
        </p:txBody>
      </p:sp>
      <p:sp>
        <p:nvSpPr>
          <p:cNvPr id="3" name="TextBox 2">
            <a:extLst>
              <a:ext uri="{FF2B5EF4-FFF2-40B4-BE49-F238E27FC236}">
                <a16:creationId xmlns:a16="http://schemas.microsoft.com/office/drawing/2014/main" id="{162A783B-598B-15E8-F56F-0B6CA5488041}"/>
              </a:ext>
            </a:extLst>
          </p:cNvPr>
          <p:cNvSpPr txBox="1"/>
          <p:nvPr/>
        </p:nvSpPr>
        <p:spPr>
          <a:xfrm>
            <a:off x="755409" y="891481"/>
            <a:ext cx="7313028" cy="461665"/>
          </a:xfrm>
          <a:prstGeom prst="rect">
            <a:avLst/>
          </a:prstGeom>
          <a:noFill/>
        </p:spPr>
        <p:txBody>
          <a:bodyPr wrap="none" rtlCol="0">
            <a:spAutoFit/>
          </a:bodyPr>
          <a:lstStyle/>
          <a:p>
            <a:r>
              <a:rPr lang="en-US" sz="2400" b="1" i="1" dirty="0"/>
              <a:t>We’re In The Army Now</a:t>
            </a:r>
            <a:r>
              <a:rPr lang="en-US" sz="2400" b="1" dirty="0"/>
              <a:t> </a:t>
            </a:r>
            <a:r>
              <a:rPr lang="en-US" sz="2400" dirty="0"/>
              <a:t>(US Army Signal Corps, 1943)</a:t>
            </a:r>
          </a:p>
        </p:txBody>
      </p:sp>
      <p:pic>
        <p:nvPicPr>
          <p:cNvPr id="10" name="Picture 9">
            <a:extLst>
              <a:ext uri="{FF2B5EF4-FFF2-40B4-BE49-F238E27FC236}">
                <a16:creationId xmlns:a16="http://schemas.microsoft.com/office/drawing/2014/main" id="{1ACBDB69-24C7-8283-FFF1-EADA88128927}"/>
              </a:ext>
            </a:extLst>
          </p:cNvPr>
          <p:cNvPicPr>
            <a:picLocks noChangeAspect="1"/>
          </p:cNvPicPr>
          <p:nvPr/>
        </p:nvPicPr>
        <p:blipFill>
          <a:blip r:embed="rId3"/>
          <a:stretch>
            <a:fillRect/>
          </a:stretch>
        </p:blipFill>
        <p:spPr>
          <a:xfrm>
            <a:off x="755409" y="1430956"/>
            <a:ext cx="6021658" cy="3257085"/>
          </a:xfrm>
          <a:prstGeom prst="rect">
            <a:avLst/>
          </a:prstGeom>
        </p:spPr>
      </p:pic>
      <p:pic>
        <p:nvPicPr>
          <p:cNvPr id="11" name="Picture 2" descr="A Book of Facts About the WAC (Women's Army Corps Booklet 1944) - Organized  Clutter">
            <a:extLst>
              <a:ext uri="{FF2B5EF4-FFF2-40B4-BE49-F238E27FC236}">
                <a16:creationId xmlns:a16="http://schemas.microsoft.com/office/drawing/2014/main" id="{2697DC49-2C51-4B4C-4842-A0CD223A92A9}"/>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27493" y="1203766"/>
            <a:ext cx="3964507" cy="56542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3301280"/>
      </p:ext>
    </p:extLst>
  </p:cSld>
  <p:clrMapOvr>
    <a:masterClrMapping/>
  </p:clrMapOvr>
  <mc:AlternateContent xmlns:mc="http://schemas.openxmlformats.org/markup-compatibility/2006" xmlns:p14="http://schemas.microsoft.com/office/powerpoint/2010/main">
    <mc:Choice Requires="p14">
      <p:transition spd="slow" p14:dur="2000" advTm="82434"/>
    </mc:Choice>
    <mc:Fallback xmlns="">
      <p:transition spd="slow" advTm="82434"/>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197C305C-0E98-44D5-A930-21F23CC52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F4CD2BC5-9E94-82A9-F8F5-7FBC13476AAA}"/>
              </a:ext>
            </a:extLst>
          </p:cNvPr>
          <p:cNvPicPr>
            <a:picLocks noChangeAspect="1"/>
          </p:cNvPicPr>
          <p:nvPr/>
        </p:nvPicPr>
        <p:blipFill>
          <a:blip r:embed="rId2" cstate="screen">
            <a:extLst>
              <a:ext uri="{28A0092B-C50C-407E-A947-70E740481C1C}">
                <a14:useLocalDpi xmlns:a14="http://schemas.microsoft.com/office/drawing/2010/main"/>
              </a:ext>
            </a:extLst>
          </a:blip>
          <a:srcRect r="-1"/>
          <a:stretch>
            <a:fillRect/>
          </a:stretch>
        </p:blipFill>
        <p:spPr>
          <a:xfrm>
            <a:off x="20" y="10"/>
            <a:ext cx="6095980" cy="6857990"/>
          </a:xfrm>
          <a:prstGeom prst="rect">
            <a:avLst/>
          </a:prstGeom>
        </p:spPr>
      </p:pic>
      <p:pic>
        <p:nvPicPr>
          <p:cNvPr id="2050" name="Picture 2" descr="undefined">
            <a:extLst>
              <a:ext uri="{FF2B5EF4-FFF2-40B4-BE49-F238E27FC236}">
                <a16:creationId xmlns:a16="http://schemas.microsoft.com/office/drawing/2014/main" id="{75D7C4B8-3E9F-93AA-1D4A-F14E95284FB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r="-1"/>
          <a:stretch>
            <a:fillRect/>
          </a:stretch>
        </p:blipFill>
        <p:spPr bwMode="auto">
          <a:xfrm>
            <a:off x="6096000" y="1"/>
            <a:ext cx="6096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rgbClr val="EFEFE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624B160-D61E-F79C-A443-F0F26B3114BF}"/>
              </a:ext>
            </a:extLst>
          </p:cNvPr>
          <p:cNvSpPr>
            <a:spLocks noGrp="1"/>
          </p:cNvSpPr>
          <p:nvPr>
            <p:ph type="title"/>
          </p:nvPr>
        </p:nvSpPr>
        <p:spPr>
          <a:xfrm>
            <a:off x="2103121" y="4727173"/>
            <a:ext cx="7985759" cy="868823"/>
          </a:xfrm>
        </p:spPr>
        <p:txBody>
          <a:bodyPr vert="horz" lIns="91440" tIns="45720" rIns="91440" bIns="45720" rtlCol="0" anchor="ctr">
            <a:normAutofit/>
          </a:bodyPr>
          <a:lstStyle/>
          <a:p>
            <a:pPr algn="ctr"/>
            <a:r>
              <a:rPr lang="en-US" sz="3400" kern="1200">
                <a:solidFill>
                  <a:schemeClr val="tx1"/>
                </a:solidFill>
                <a:latin typeface="+mj-lt"/>
                <a:ea typeface="+mj-ea"/>
                <a:cs typeface="+mj-cs"/>
              </a:rPr>
              <a:t>Remembering Rosie, but forgetting the WACs</a:t>
            </a:r>
          </a:p>
        </p:txBody>
      </p:sp>
      <p:sp>
        <p:nvSpPr>
          <p:cNvPr id="2059" name="Rectangle: Rounded Corners 2058">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spTree>
    <p:extLst>
      <p:ext uri="{BB962C8B-B14F-4D97-AF65-F5344CB8AC3E}">
        <p14:creationId xmlns:p14="http://schemas.microsoft.com/office/powerpoint/2010/main" val="1923665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235D0-C7CD-58CE-226D-D42B97476119}"/>
              </a:ext>
            </a:extLst>
          </p:cNvPr>
          <p:cNvSpPr>
            <a:spLocks noGrp="1"/>
          </p:cNvSpPr>
          <p:nvPr>
            <p:ph type="title" idx="4294967295"/>
          </p:nvPr>
        </p:nvSpPr>
        <p:spPr>
          <a:xfrm>
            <a:off x="446087" y="0"/>
            <a:ext cx="11089441" cy="1325563"/>
          </a:xfrm>
        </p:spPr>
        <p:txBody>
          <a:bodyPr/>
          <a:lstStyle/>
          <a:p>
            <a:r>
              <a:rPr lang="en-US" b="1" dirty="0"/>
              <a:t>Research-led teaching/teaching-led research</a:t>
            </a:r>
          </a:p>
        </p:txBody>
      </p:sp>
      <p:pic>
        <p:nvPicPr>
          <p:cNvPr id="4" name="Picture 3">
            <a:extLst>
              <a:ext uri="{FF2B5EF4-FFF2-40B4-BE49-F238E27FC236}">
                <a16:creationId xmlns:a16="http://schemas.microsoft.com/office/drawing/2014/main" id="{CCBC561E-C0CC-96CF-E7D5-7B5BC91D6A2D}"/>
              </a:ext>
            </a:extLst>
          </p:cNvPr>
          <p:cNvPicPr>
            <a:picLocks noChangeAspect="1"/>
          </p:cNvPicPr>
          <p:nvPr/>
        </p:nvPicPr>
        <p:blipFill>
          <a:blip r:embed="rId2"/>
          <a:stretch>
            <a:fillRect/>
          </a:stretch>
        </p:blipFill>
        <p:spPr>
          <a:xfrm>
            <a:off x="6456947" y="1058780"/>
            <a:ext cx="3740267" cy="5624462"/>
          </a:xfrm>
          <a:prstGeom prst="rect">
            <a:avLst/>
          </a:prstGeom>
        </p:spPr>
      </p:pic>
      <p:pic>
        <p:nvPicPr>
          <p:cNvPr id="1026" name="Picture 2" descr="Dear John by Susan L. Carruthers | Foyles">
            <a:extLst>
              <a:ext uri="{FF2B5EF4-FFF2-40B4-BE49-F238E27FC236}">
                <a16:creationId xmlns:a16="http://schemas.microsoft.com/office/drawing/2014/main" id="{B9F167D1-29B8-90ED-FC6D-EF279023C6D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0923" y="1058779"/>
            <a:ext cx="3700897" cy="562446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02A4DA2-1AD6-7791-B5AE-7BEDDFBD9D3A}"/>
              </a:ext>
            </a:extLst>
          </p:cNvPr>
          <p:cNvSpPr txBox="1"/>
          <p:nvPr/>
        </p:nvSpPr>
        <p:spPr>
          <a:xfrm>
            <a:off x="4365573" y="5449001"/>
            <a:ext cx="1338315" cy="923330"/>
          </a:xfrm>
          <a:prstGeom prst="rect">
            <a:avLst/>
          </a:prstGeom>
          <a:noFill/>
        </p:spPr>
        <p:txBody>
          <a:bodyPr wrap="none" rtlCol="0">
            <a:spAutoFit/>
          </a:bodyPr>
          <a:lstStyle/>
          <a:p>
            <a:r>
              <a:rPr lang="en-US" dirty="0"/>
              <a:t>Cambridge</a:t>
            </a:r>
          </a:p>
          <a:p>
            <a:r>
              <a:rPr lang="en-US" dirty="0"/>
              <a:t>University</a:t>
            </a:r>
          </a:p>
          <a:p>
            <a:r>
              <a:rPr lang="en-US" dirty="0"/>
              <a:t>Press, 2022</a:t>
            </a:r>
          </a:p>
        </p:txBody>
      </p:sp>
      <p:sp>
        <p:nvSpPr>
          <p:cNvPr id="6" name="TextBox 5">
            <a:extLst>
              <a:ext uri="{FF2B5EF4-FFF2-40B4-BE49-F238E27FC236}">
                <a16:creationId xmlns:a16="http://schemas.microsoft.com/office/drawing/2014/main" id="{D102C184-7163-B502-394B-B246DCD70412}"/>
              </a:ext>
            </a:extLst>
          </p:cNvPr>
          <p:cNvSpPr txBox="1"/>
          <p:nvPr/>
        </p:nvSpPr>
        <p:spPr>
          <a:xfrm>
            <a:off x="10197214" y="5482913"/>
            <a:ext cx="1338315" cy="1200329"/>
          </a:xfrm>
          <a:prstGeom prst="rect">
            <a:avLst/>
          </a:prstGeom>
          <a:noFill/>
        </p:spPr>
        <p:txBody>
          <a:bodyPr wrap="none" rtlCol="0">
            <a:spAutoFit/>
          </a:bodyPr>
          <a:lstStyle/>
          <a:p>
            <a:r>
              <a:rPr lang="en-US" dirty="0"/>
              <a:t>Cambridge</a:t>
            </a:r>
          </a:p>
          <a:p>
            <a:r>
              <a:rPr lang="en-US" dirty="0"/>
              <a:t>University</a:t>
            </a:r>
          </a:p>
          <a:p>
            <a:r>
              <a:rPr lang="en-US" dirty="0"/>
              <a:t>Press, 2025</a:t>
            </a:r>
          </a:p>
          <a:p>
            <a:endParaRPr lang="en-US" dirty="0"/>
          </a:p>
        </p:txBody>
      </p:sp>
    </p:spTree>
    <p:extLst>
      <p:ext uri="{BB962C8B-B14F-4D97-AF65-F5344CB8AC3E}">
        <p14:creationId xmlns:p14="http://schemas.microsoft.com/office/powerpoint/2010/main" val="17895109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AC recruiting ad - 1970 - young WAC enlisted woman working in administration confers with a general">
            <a:extLst>
              <a:ext uri="{FF2B5EF4-FFF2-40B4-BE49-F238E27FC236}">
                <a16:creationId xmlns:a16="http://schemas.microsoft.com/office/drawing/2014/main" id="{A05D2309-716E-779E-F95B-DD840CE0553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90555" y="0"/>
            <a:ext cx="54070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5DBDBF3-F627-474F-14C7-CCA73E1B5C44}"/>
              </a:ext>
            </a:extLst>
          </p:cNvPr>
          <p:cNvSpPr txBox="1"/>
          <p:nvPr/>
        </p:nvSpPr>
        <p:spPr>
          <a:xfrm>
            <a:off x="7086600" y="5854535"/>
            <a:ext cx="2235997" cy="646331"/>
          </a:xfrm>
          <a:prstGeom prst="rect">
            <a:avLst/>
          </a:prstGeom>
          <a:noFill/>
        </p:spPr>
        <p:txBody>
          <a:bodyPr wrap="none" rtlCol="0">
            <a:spAutoFit/>
          </a:bodyPr>
          <a:lstStyle/>
          <a:p>
            <a:r>
              <a:rPr lang="en-US" i="1" dirty="0"/>
              <a:t>Seventeen</a:t>
            </a:r>
            <a:r>
              <a:rPr lang="en-US" dirty="0"/>
              <a:t> magazine</a:t>
            </a:r>
          </a:p>
          <a:p>
            <a:r>
              <a:rPr lang="en-US" dirty="0"/>
              <a:t>Feb. 1970</a:t>
            </a:r>
          </a:p>
        </p:txBody>
      </p:sp>
      <p:sp>
        <p:nvSpPr>
          <p:cNvPr id="3" name="TextBox 2">
            <a:extLst>
              <a:ext uri="{FF2B5EF4-FFF2-40B4-BE49-F238E27FC236}">
                <a16:creationId xmlns:a16="http://schemas.microsoft.com/office/drawing/2014/main" id="{3D99E07D-5A26-618F-4514-61569B54C84D}"/>
              </a:ext>
            </a:extLst>
          </p:cNvPr>
          <p:cNvSpPr txBox="1"/>
          <p:nvPr/>
        </p:nvSpPr>
        <p:spPr>
          <a:xfrm>
            <a:off x="6840187" y="1163781"/>
            <a:ext cx="4483920" cy="1200329"/>
          </a:xfrm>
          <a:prstGeom prst="rect">
            <a:avLst/>
          </a:prstGeom>
          <a:noFill/>
        </p:spPr>
        <p:txBody>
          <a:bodyPr wrap="none" rtlCol="0">
            <a:spAutoFit/>
          </a:bodyPr>
          <a:lstStyle/>
          <a:p>
            <a:r>
              <a:rPr lang="en-US" sz="3600" dirty="0"/>
              <a:t>“The Army needs girls</a:t>
            </a:r>
          </a:p>
          <a:p>
            <a:r>
              <a:rPr lang="en-US" sz="3600" dirty="0"/>
              <a:t>as well as generals.”</a:t>
            </a:r>
          </a:p>
        </p:txBody>
      </p:sp>
    </p:spTree>
    <p:extLst>
      <p:ext uri="{BB962C8B-B14F-4D97-AF65-F5344CB8AC3E}">
        <p14:creationId xmlns:p14="http://schemas.microsoft.com/office/powerpoint/2010/main" val="3954442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emale Soldier posing in duty uniform.">
            <a:extLst>
              <a:ext uri="{FF2B5EF4-FFF2-40B4-BE49-F238E27FC236}">
                <a16:creationId xmlns:a16="http://schemas.microsoft.com/office/drawing/2014/main" id="{183CD4FA-1AB0-85E3-AFBB-2B342DC0EE1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4424" y="0"/>
            <a:ext cx="51435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DC659EF-EDA3-3143-1D06-80E124F765F3}"/>
              </a:ext>
            </a:extLst>
          </p:cNvPr>
          <p:cNvSpPr txBox="1"/>
          <p:nvPr/>
        </p:nvSpPr>
        <p:spPr>
          <a:xfrm>
            <a:off x="5907924" y="3830216"/>
            <a:ext cx="6101542" cy="800219"/>
          </a:xfrm>
          <a:prstGeom prst="rect">
            <a:avLst/>
          </a:prstGeom>
          <a:noFill/>
        </p:spPr>
        <p:txBody>
          <a:bodyPr wrap="square">
            <a:spAutoFit/>
          </a:bodyPr>
          <a:lstStyle/>
          <a:p>
            <a:pPr algn="ctr" fontAlgn="base"/>
            <a:r>
              <a:rPr lang="en-GB" b="1" i="0" u="none" strike="noStrike" cap="all" dirty="0">
                <a:solidFill>
                  <a:srgbClr val="333333"/>
                </a:solidFill>
                <a:effectLst/>
                <a:latin typeface="inherit"/>
              </a:rPr>
              <a:t>NEWS</a:t>
            </a:r>
            <a:r>
              <a:rPr lang="en-GB" b="0" i="0" u="none" strike="noStrike" dirty="0">
                <a:solidFill>
                  <a:srgbClr val="333333"/>
                </a:solidFill>
                <a:effectLst/>
                <a:latin typeface="Helvetica Neue" panose="02000503000000020004" pitchFamily="2" charset="0"/>
              </a:rPr>
              <a:t> | Dec. 23, 2024</a:t>
            </a:r>
          </a:p>
          <a:p>
            <a:pPr algn="ctr" fontAlgn="base">
              <a:spcBef>
                <a:spcPts val="1200"/>
              </a:spcBef>
              <a:spcAft>
                <a:spcPts val="600"/>
              </a:spcAft>
            </a:pPr>
            <a:r>
              <a:rPr lang="en-GB" b="1" i="0" u="none" strike="noStrike" dirty="0">
                <a:solidFill>
                  <a:srgbClr val="333333"/>
                </a:solidFill>
                <a:effectLst/>
                <a:latin typeface="Helvetica Neue" panose="02000503000000020004" pitchFamily="2" charset="0"/>
              </a:rPr>
              <a:t>Meet your recruiter-Sgt.1st Class </a:t>
            </a:r>
            <a:r>
              <a:rPr lang="en-GB" b="1" i="0" u="none" strike="noStrike" dirty="0" err="1">
                <a:solidFill>
                  <a:srgbClr val="333333"/>
                </a:solidFill>
                <a:effectLst/>
                <a:latin typeface="Helvetica Neue" panose="02000503000000020004" pitchFamily="2" charset="0"/>
              </a:rPr>
              <a:t>Chashella</a:t>
            </a:r>
            <a:r>
              <a:rPr lang="en-GB" b="1" i="0" u="none" strike="noStrike" dirty="0">
                <a:solidFill>
                  <a:srgbClr val="333333"/>
                </a:solidFill>
                <a:effectLst/>
                <a:latin typeface="Helvetica Neue" panose="02000503000000020004" pitchFamily="2" charset="0"/>
              </a:rPr>
              <a:t> Martin</a:t>
            </a:r>
          </a:p>
        </p:txBody>
      </p:sp>
      <p:sp>
        <p:nvSpPr>
          <p:cNvPr id="5" name="TextBox 4">
            <a:extLst>
              <a:ext uri="{FF2B5EF4-FFF2-40B4-BE49-F238E27FC236}">
                <a16:creationId xmlns:a16="http://schemas.microsoft.com/office/drawing/2014/main" id="{84DC7AA1-24E3-99B1-0F39-380713EDE4BD}"/>
              </a:ext>
            </a:extLst>
          </p:cNvPr>
          <p:cNvSpPr txBox="1"/>
          <p:nvPr/>
        </p:nvSpPr>
        <p:spPr>
          <a:xfrm>
            <a:off x="6096000" y="5902731"/>
            <a:ext cx="6096000" cy="923330"/>
          </a:xfrm>
          <a:prstGeom prst="rect">
            <a:avLst/>
          </a:prstGeom>
          <a:noFill/>
        </p:spPr>
        <p:txBody>
          <a:bodyPr wrap="square">
            <a:spAutoFit/>
          </a:bodyPr>
          <a:lstStyle/>
          <a:p>
            <a:r>
              <a:rPr lang="en-US" dirty="0">
                <a:hlinkClick r:id="rId3"/>
              </a:rPr>
              <a:t>https://recruiting.army.mil/News/Article/3974807/meet-your-recruiter-sgt1st-class-chashella-martin/</a:t>
            </a:r>
            <a:endParaRPr lang="en-US" dirty="0"/>
          </a:p>
          <a:p>
            <a:endParaRPr lang="en-US" dirty="0"/>
          </a:p>
        </p:txBody>
      </p:sp>
    </p:spTree>
    <p:extLst>
      <p:ext uri="{BB962C8B-B14F-4D97-AF65-F5344CB8AC3E}">
        <p14:creationId xmlns:p14="http://schemas.microsoft.com/office/powerpoint/2010/main" val="7245308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84385-0FB1-2725-D2AC-916E5466A3DB}"/>
              </a:ext>
            </a:extLst>
          </p:cNvPr>
          <p:cNvSpPr>
            <a:spLocks noGrp="1"/>
          </p:cNvSpPr>
          <p:nvPr>
            <p:ph type="title"/>
          </p:nvPr>
        </p:nvSpPr>
        <p:spPr/>
        <p:txBody>
          <a:bodyPr/>
          <a:lstStyle/>
          <a:p>
            <a:r>
              <a:rPr lang="en-US" i="1" dirty="0"/>
              <a:t>It’s Your War, Too </a:t>
            </a:r>
            <a:r>
              <a:rPr lang="en-US" dirty="0"/>
              <a:t>(1944)</a:t>
            </a:r>
          </a:p>
        </p:txBody>
      </p:sp>
      <p:sp>
        <p:nvSpPr>
          <p:cNvPr id="3" name="Content Placeholder 2">
            <a:extLst>
              <a:ext uri="{FF2B5EF4-FFF2-40B4-BE49-F238E27FC236}">
                <a16:creationId xmlns:a16="http://schemas.microsoft.com/office/drawing/2014/main" id="{2D5964E8-E13A-180D-9EF8-5AE37BBC1C45}"/>
              </a:ext>
            </a:extLst>
          </p:cNvPr>
          <p:cNvSpPr>
            <a:spLocks noGrp="1"/>
          </p:cNvSpPr>
          <p:nvPr>
            <p:ph idx="1"/>
          </p:nvPr>
        </p:nvSpPr>
        <p:spPr/>
        <p:txBody>
          <a:bodyPr/>
          <a:lstStyle/>
          <a:p>
            <a:r>
              <a:rPr lang="en-US" dirty="0">
                <a:hlinkClick r:id="rId2"/>
              </a:rPr>
              <a:t>https://www.youtube.com/watch?v=TnjKPy0-vEY</a:t>
            </a:r>
            <a:endParaRPr lang="en-US" dirty="0"/>
          </a:p>
          <a:p>
            <a:endParaRPr lang="en-US" dirty="0"/>
          </a:p>
        </p:txBody>
      </p:sp>
    </p:spTree>
    <p:extLst>
      <p:ext uri="{BB962C8B-B14F-4D97-AF65-F5344CB8AC3E}">
        <p14:creationId xmlns:p14="http://schemas.microsoft.com/office/powerpoint/2010/main" val="2599434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4497E25D-24EB-A6B1-1148-30AFD6A5B66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5811"/>
            <a:ext cx="4609881" cy="685218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D14B68B-EB56-DC33-39F8-D787F5558C26}"/>
              </a:ext>
            </a:extLst>
          </p:cNvPr>
          <p:cNvSpPr txBox="1"/>
          <p:nvPr/>
        </p:nvSpPr>
        <p:spPr>
          <a:xfrm>
            <a:off x="4817316" y="639708"/>
            <a:ext cx="2557367" cy="1600438"/>
          </a:xfrm>
          <a:prstGeom prst="rect">
            <a:avLst/>
          </a:prstGeom>
          <a:noFill/>
        </p:spPr>
        <p:txBody>
          <a:bodyPr wrap="none" rtlCol="0">
            <a:spAutoFit/>
          </a:bodyPr>
          <a:lstStyle/>
          <a:p>
            <a:r>
              <a:rPr lang="en-US" sz="2000" b="1" dirty="0"/>
              <a:t>War, Sex &amp; Gender</a:t>
            </a:r>
          </a:p>
          <a:p>
            <a:r>
              <a:rPr lang="en-US" sz="2000" b="1" dirty="0"/>
              <a:t>In the United States:</a:t>
            </a:r>
          </a:p>
          <a:p>
            <a:r>
              <a:rPr lang="en-US" sz="2000" b="1" dirty="0"/>
              <a:t>From the Civil War</a:t>
            </a:r>
          </a:p>
          <a:p>
            <a:r>
              <a:rPr lang="en-US" sz="2000" b="1" dirty="0"/>
              <a:t>To World War II</a:t>
            </a:r>
          </a:p>
          <a:p>
            <a:r>
              <a:rPr lang="en-US" dirty="0"/>
              <a:t>(Year 2, term 1)</a:t>
            </a:r>
          </a:p>
        </p:txBody>
      </p:sp>
      <p:pic>
        <p:nvPicPr>
          <p:cNvPr id="5" name="Picture 4">
            <a:extLst>
              <a:ext uri="{FF2B5EF4-FFF2-40B4-BE49-F238E27FC236}">
                <a16:creationId xmlns:a16="http://schemas.microsoft.com/office/drawing/2014/main" id="{51FD855A-1BF9-46B7-147B-F24DDD9F530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03900" y="2603500"/>
            <a:ext cx="6388100" cy="42545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258C7C4-8F45-97A3-55E8-2276AFF31B57}"/>
              </a:ext>
            </a:extLst>
          </p:cNvPr>
          <p:cNvSpPr txBox="1"/>
          <p:nvPr/>
        </p:nvSpPr>
        <p:spPr>
          <a:xfrm>
            <a:off x="9181157" y="1439927"/>
            <a:ext cx="2803973" cy="1015663"/>
          </a:xfrm>
          <a:prstGeom prst="rect">
            <a:avLst/>
          </a:prstGeom>
          <a:noFill/>
        </p:spPr>
        <p:txBody>
          <a:bodyPr wrap="none" rtlCol="0">
            <a:spAutoFit/>
          </a:bodyPr>
          <a:lstStyle/>
          <a:p>
            <a:r>
              <a:rPr lang="en-US" sz="2000" b="1" dirty="0"/>
              <a:t>Sex &amp; the US Military:</a:t>
            </a:r>
          </a:p>
          <a:p>
            <a:r>
              <a:rPr lang="en-US" sz="2000" b="1" dirty="0"/>
              <a:t>From Truman to Trump</a:t>
            </a:r>
          </a:p>
          <a:p>
            <a:r>
              <a:rPr lang="en-US" sz="2000" dirty="0"/>
              <a:t>(Year 2, term 2)</a:t>
            </a:r>
          </a:p>
        </p:txBody>
      </p:sp>
      <p:sp>
        <p:nvSpPr>
          <p:cNvPr id="2" name="TextBox 1">
            <a:extLst>
              <a:ext uri="{FF2B5EF4-FFF2-40B4-BE49-F238E27FC236}">
                <a16:creationId xmlns:a16="http://schemas.microsoft.com/office/drawing/2014/main" id="{16188754-DAAD-4DF7-E82E-9AF5DC9015D2}"/>
              </a:ext>
            </a:extLst>
          </p:cNvPr>
          <p:cNvSpPr txBox="1"/>
          <p:nvPr/>
        </p:nvSpPr>
        <p:spPr>
          <a:xfrm>
            <a:off x="8080881" y="270376"/>
            <a:ext cx="3465436" cy="830997"/>
          </a:xfrm>
          <a:prstGeom prst="rect">
            <a:avLst/>
          </a:prstGeom>
          <a:noFill/>
        </p:spPr>
        <p:txBody>
          <a:bodyPr wrap="none" rtlCol="0">
            <a:spAutoFit/>
          </a:bodyPr>
          <a:lstStyle/>
          <a:p>
            <a:r>
              <a:rPr lang="en-US" sz="2800" b="1" dirty="0"/>
              <a:t>Teaching delivery:</a:t>
            </a:r>
          </a:p>
          <a:p>
            <a:r>
              <a:rPr lang="en-US" sz="2000" b="1" dirty="0"/>
              <a:t>1 lecture + 1 seminar weekly</a:t>
            </a:r>
          </a:p>
        </p:txBody>
      </p:sp>
    </p:spTree>
    <p:extLst>
      <p:ext uri="{BB962C8B-B14F-4D97-AF65-F5344CB8AC3E}">
        <p14:creationId xmlns:p14="http://schemas.microsoft.com/office/powerpoint/2010/main" val="2088021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close-up of a grid&#10;&#10;AI-generated content may be incorrect.">
            <a:extLst>
              <a:ext uri="{FF2B5EF4-FFF2-40B4-BE49-F238E27FC236}">
                <a16:creationId xmlns:a16="http://schemas.microsoft.com/office/drawing/2014/main" id="{421222E5-FD53-88F7-A56B-D86F0E94771B}"/>
              </a:ext>
            </a:extLst>
          </p:cNvPr>
          <p:cNvPicPr>
            <a:picLocks noChangeAspect="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211BA6-B832-3E11-61DB-146A10E9C22A}"/>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dirty="0"/>
              <a:t>Some foundational claims</a:t>
            </a:r>
          </a:p>
        </p:txBody>
      </p:sp>
      <p:graphicFrame>
        <p:nvGraphicFramePr>
          <p:cNvPr id="5" name="TextBox 2">
            <a:extLst>
              <a:ext uri="{FF2B5EF4-FFF2-40B4-BE49-F238E27FC236}">
                <a16:creationId xmlns:a16="http://schemas.microsoft.com/office/drawing/2014/main" id="{F9AA92C4-9383-EA49-38F5-6102C494DB8D}"/>
              </a:ext>
            </a:extLst>
          </p:cNvPr>
          <p:cNvGraphicFramePr/>
          <p:nvPr>
            <p:extLst>
              <p:ext uri="{D42A27DB-BD31-4B8C-83A1-F6EECF244321}">
                <p14:modId xmlns:p14="http://schemas.microsoft.com/office/powerpoint/2010/main" val="288693149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23341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230FE9-9237-AB89-ACA5-71429153F5E2}"/>
              </a:ext>
            </a:extLst>
          </p:cNvPr>
          <p:cNvSpPr>
            <a:spLocks noGrp="1"/>
          </p:cNvSpPr>
          <p:nvPr>
            <p:ph type="title"/>
          </p:nvPr>
        </p:nvSpPr>
        <p:spPr>
          <a:xfrm>
            <a:off x="411480" y="987552"/>
            <a:ext cx="4485861" cy="1088136"/>
          </a:xfrm>
        </p:spPr>
        <p:txBody>
          <a:bodyPr anchor="b">
            <a:normAutofit/>
          </a:bodyPr>
          <a:lstStyle/>
          <a:p>
            <a:r>
              <a:rPr lang="en-US" sz="3400" b="1" dirty="0"/>
              <a:t>The ‘female soldier’: an oxymoronic conceit?</a:t>
            </a:r>
          </a:p>
        </p:txBody>
      </p:sp>
      <p:sp>
        <p:nvSpPr>
          <p:cNvPr id="4105" name="Rectangle 4104">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107" name="Rectangle 4106">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4E09178D-A189-EEEE-C1C5-41EAABC31C74}"/>
              </a:ext>
            </a:extLst>
          </p:cNvPr>
          <p:cNvSpPr>
            <a:spLocks noGrp="1"/>
          </p:cNvSpPr>
          <p:nvPr>
            <p:ph idx="1"/>
          </p:nvPr>
        </p:nvSpPr>
        <p:spPr>
          <a:xfrm>
            <a:off x="320038" y="2350689"/>
            <a:ext cx="4754881" cy="3881628"/>
          </a:xfrm>
        </p:spPr>
        <p:txBody>
          <a:bodyPr anchor="t">
            <a:normAutofit lnSpcReduction="10000"/>
          </a:bodyPr>
          <a:lstStyle/>
          <a:p>
            <a:r>
              <a:rPr lang="en-US" sz="2400" dirty="0"/>
              <a:t>Why do you think the United States historically hesitated to recruit women into the armed forces and, even after women were permitted to enlist, debarred them from frontline combat roles until 2015?</a:t>
            </a:r>
          </a:p>
          <a:p>
            <a:r>
              <a:rPr lang="en-US" sz="2400" dirty="0"/>
              <a:t>With your </a:t>
            </a:r>
            <a:r>
              <a:rPr lang="en-US" sz="2400" dirty="0" err="1"/>
              <a:t>neighbour</a:t>
            </a:r>
            <a:r>
              <a:rPr lang="en-US" sz="2400" dirty="0"/>
              <a:t>(s), list as many different reasons as you can think of to explain this.</a:t>
            </a:r>
          </a:p>
          <a:p>
            <a:r>
              <a:rPr lang="en-US" sz="2400" dirty="0"/>
              <a:t>How many of your points are specific to the US?</a:t>
            </a:r>
          </a:p>
          <a:p>
            <a:endParaRPr lang="en-US" sz="1800" dirty="0"/>
          </a:p>
        </p:txBody>
      </p:sp>
      <p:pic>
        <p:nvPicPr>
          <p:cNvPr id="4098" name="Picture 2" descr="A person in military uniform holding an object&#10;&#10;AI-generated content may be incorrect.">
            <a:extLst>
              <a:ext uri="{FF2B5EF4-FFF2-40B4-BE49-F238E27FC236}">
                <a16:creationId xmlns:a16="http://schemas.microsoft.com/office/drawing/2014/main" id="{6691EEC1-274A-9089-2A78-C9E6C05AE74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noFill/>
          <a:effectLst>
            <a:outerShdw blurRad="50800" dist="38100" dir="10800000" algn="r" rotWithShape="0">
              <a:schemeClr val="bg1">
                <a:lumMod val="85000"/>
                <a:alpha val="30000"/>
              </a:scheme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1008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A96D360-B878-BB41-A9CD-5A9D671FC670}"/>
              </a:ext>
            </a:extLst>
          </p:cNvPr>
          <p:cNvSpPr/>
          <p:nvPr/>
        </p:nvSpPr>
        <p:spPr>
          <a:xfrm>
            <a:off x="278780" y="628933"/>
            <a:ext cx="5776332" cy="6186309"/>
          </a:xfrm>
          <a:prstGeom prst="rect">
            <a:avLst/>
          </a:prstGeom>
        </p:spPr>
        <p:txBody>
          <a:bodyPr wrap="square">
            <a:spAutoFit/>
          </a:bodyPr>
          <a:lstStyle/>
          <a:p>
            <a:r>
              <a:rPr lang="en-GB" dirty="0"/>
              <a:t>‘In his 2024 book, “The War on Warriors,” Mr. </a:t>
            </a:r>
            <a:r>
              <a:rPr lang="en-GB" dirty="0" err="1"/>
              <a:t>Hegseth</a:t>
            </a:r>
            <a:r>
              <a:rPr lang="en-GB" dirty="0"/>
              <a:t> maintained that women were not mentally suited to combat roles. </a:t>
            </a:r>
            <a:r>
              <a:rPr lang="en-GB" b="1" dirty="0">
                <a:solidFill>
                  <a:schemeClr val="tx2"/>
                </a:solidFill>
              </a:rPr>
              <a:t>“Women bring life into the world,”</a:t>
            </a:r>
            <a:r>
              <a:rPr lang="en-GB" dirty="0"/>
              <a:t> he wrote. </a:t>
            </a:r>
            <a:r>
              <a:rPr lang="en-GB" b="1" dirty="0">
                <a:solidFill>
                  <a:schemeClr val="tx2"/>
                </a:solidFill>
              </a:rPr>
              <a:t>“Their role in war is to make it a less deathly experience.”</a:t>
            </a:r>
          </a:p>
          <a:p>
            <a:endParaRPr lang="en-GB" dirty="0"/>
          </a:p>
          <a:p>
            <a:r>
              <a:rPr lang="en-GB" dirty="0"/>
              <a:t>In his speech to the generals, Mr. </a:t>
            </a:r>
            <a:r>
              <a:rPr lang="en-GB" dirty="0" err="1"/>
              <a:t>Hegseth</a:t>
            </a:r>
            <a:r>
              <a:rPr lang="en-GB" dirty="0"/>
              <a:t> struck a slightly different tone, arguing that the military had improperly loosened standards to accommodate women who may not be as able to carry a rucksack or lift a casualty on the battlefield.</a:t>
            </a:r>
          </a:p>
          <a:p>
            <a:endParaRPr lang="en-GB" dirty="0"/>
          </a:p>
          <a:p>
            <a:r>
              <a:rPr lang="en-GB" b="1" dirty="0">
                <a:solidFill>
                  <a:schemeClr val="tx2"/>
                </a:solidFill>
              </a:rPr>
              <a:t>“War does not care if you’re a man or a woman,”</a:t>
            </a:r>
            <a:r>
              <a:rPr lang="en-GB" dirty="0"/>
              <a:t> Mr. </a:t>
            </a:r>
            <a:r>
              <a:rPr lang="en-GB" dirty="0" err="1"/>
              <a:t>Hegseth</a:t>
            </a:r>
            <a:r>
              <a:rPr lang="en-GB" dirty="0"/>
              <a:t> said. “Neither does the enemy.”</a:t>
            </a:r>
          </a:p>
          <a:p>
            <a:endParaRPr lang="en-GB" dirty="0"/>
          </a:p>
          <a:p>
            <a:r>
              <a:rPr lang="en-GB" dirty="0"/>
              <a:t>But he insisted that he did not want to prevent women from serving in combat roles. Rather, Mr. </a:t>
            </a:r>
            <a:r>
              <a:rPr lang="en-GB" dirty="0" err="1"/>
              <a:t>Hegseth</a:t>
            </a:r>
            <a:r>
              <a:rPr lang="en-GB" dirty="0"/>
              <a:t> said, </a:t>
            </a:r>
            <a:r>
              <a:rPr lang="en-GB" b="1" dirty="0">
                <a:solidFill>
                  <a:schemeClr val="tx2"/>
                </a:solidFill>
              </a:rPr>
              <a:t>he wanted to hold them to the “highest male standard.”</a:t>
            </a:r>
          </a:p>
          <a:p>
            <a:endParaRPr lang="en-GB" dirty="0"/>
          </a:p>
          <a:p>
            <a:r>
              <a:rPr lang="en-GB" b="1" dirty="0"/>
              <a:t>“If that means no women qualify for some combat jobs, so be it</a:t>
            </a:r>
            <a:r>
              <a:rPr lang="en-GB" dirty="0"/>
              <a:t>,” he added.’</a:t>
            </a:r>
          </a:p>
        </p:txBody>
      </p:sp>
      <p:pic>
        <p:nvPicPr>
          <p:cNvPr id="6" name="Picture 5">
            <a:extLst>
              <a:ext uri="{FF2B5EF4-FFF2-40B4-BE49-F238E27FC236}">
                <a16:creationId xmlns:a16="http://schemas.microsoft.com/office/drawing/2014/main" id="{109BAFCE-32BD-EB4A-9C6E-33505D0A9CB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14785" y="1683834"/>
            <a:ext cx="5876854" cy="3914076"/>
          </a:xfrm>
          <a:prstGeom prst="rect">
            <a:avLst/>
          </a:prstGeom>
        </p:spPr>
      </p:pic>
      <p:sp>
        <p:nvSpPr>
          <p:cNvPr id="7" name="Rectangle 6">
            <a:extLst>
              <a:ext uri="{FF2B5EF4-FFF2-40B4-BE49-F238E27FC236}">
                <a16:creationId xmlns:a16="http://schemas.microsoft.com/office/drawing/2014/main" id="{E44B83CE-D64F-B346-B0CD-2DF261FEF293}"/>
              </a:ext>
            </a:extLst>
          </p:cNvPr>
          <p:cNvSpPr/>
          <p:nvPr/>
        </p:nvSpPr>
        <p:spPr>
          <a:xfrm>
            <a:off x="6096000" y="5687551"/>
            <a:ext cx="6096000" cy="1354217"/>
          </a:xfrm>
          <a:prstGeom prst="rect">
            <a:avLst/>
          </a:prstGeom>
        </p:spPr>
        <p:txBody>
          <a:bodyPr>
            <a:spAutoFit/>
          </a:bodyPr>
          <a:lstStyle/>
          <a:p>
            <a:r>
              <a:rPr lang="en-GB" sz="1400" dirty="0"/>
              <a:t>‘</a:t>
            </a:r>
            <a:r>
              <a:rPr lang="en-GB" sz="1400" dirty="0" err="1"/>
              <a:t>Defense</a:t>
            </a:r>
            <a:r>
              <a:rPr lang="en-GB" sz="1400" dirty="0"/>
              <a:t> Secretary Pete Hegseth’s vision of the military and what it should be was almost entirely defined by his 12 months of service in Iraq and his experience as a major in the Army National Guard’. </a:t>
            </a:r>
          </a:p>
          <a:p>
            <a:r>
              <a:rPr lang="en-GB" sz="1400" dirty="0"/>
              <a:t>Credit: Doug Mills/The New York Times</a:t>
            </a:r>
          </a:p>
          <a:p>
            <a:r>
              <a:rPr lang="en-GB" sz="1200" dirty="0">
                <a:hlinkClick r:id="rId3"/>
              </a:rPr>
              <a:t>https://www.nytimes.com/2025/09/30/us/politics/hegseth-military-officers.html</a:t>
            </a:r>
            <a:endParaRPr lang="en-GB" sz="1200" dirty="0"/>
          </a:p>
          <a:p>
            <a:endParaRPr lang="en-GB" sz="1400" dirty="0"/>
          </a:p>
        </p:txBody>
      </p:sp>
      <p:sp>
        <p:nvSpPr>
          <p:cNvPr id="8" name="Rectangle 7">
            <a:extLst>
              <a:ext uri="{FF2B5EF4-FFF2-40B4-BE49-F238E27FC236}">
                <a16:creationId xmlns:a16="http://schemas.microsoft.com/office/drawing/2014/main" id="{53E0A1EA-992E-3544-BFDC-ED304FEA95FA}"/>
              </a:ext>
            </a:extLst>
          </p:cNvPr>
          <p:cNvSpPr/>
          <p:nvPr/>
        </p:nvSpPr>
        <p:spPr>
          <a:xfrm>
            <a:off x="278780" y="202284"/>
            <a:ext cx="11095464" cy="461665"/>
          </a:xfrm>
          <a:prstGeom prst="rect">
            <a:avLst/>
          </a:prstGeom>
        </p:spPr>
        <p:txBody>
          <a:bodyPr wrap="square">
            <a:spAutoFit/>
          </a:bodyPr>
          <a:lstStyle/>
          <a:p>
            <a:r>
              <a:rPr lang="en-GB" sz="2400" b="1" dirty="0"/>
              <a:t>‘A Novice </a:t>
            </a:r>
            <a:r>
              <a:rPr lang="en-GB" sz="2400" b="1" dirty="0" err="1"/>
              <a:t>Defense</a:t>
            </a:r>
            <a:r>
              <a:rPr lang="en-GB" sz="2400" b="1" dirty="0"/>
              <a:t> Secretary Lectures the Brass on What It Takes to Win’</a:t>
            </a:r>
          </a:p>
        </p:txBody>
      </p:sp>
      <p:sp>
        <p:nvSpPr>
          <p:cNvPr id="9" name="Rectangle 8">
            <a:extLst>
              <a:ext uri="{FF2B5EF4-FFF2-40B4-BE49-F238E27FC236}">
                <a16:creationId xmlns:a16="http://schemas.microsoft.com/office/drawing/2014/main" id="{BA64CA45-7388-114E-814F-05DBDCB1E783}"/>
              </a:ext>
            </a:extLst>
          </p:cNvPr>
          <p:cNvSpPr/>
          <p:nvPr/>
        </p:nvSpPr>
        <p:spPr>
          <a:xfrm>
            <a:off x="6214785" y="850726"/>
            <a:ext cx="3520516" cy="646331"/>
          </a:xfrm>
          <a:prstGeom prst="rect">
            <a:avLst/>
          </a:prstGeom>
        </p:spPr>
        <p:txBody>
          <a:bodyPr wrap="none">
            <a:spAutoFit/>
          </a:bodyPr>
          <a:lstStyle/>
          <a:p>
            <a:r>
              <a:rPr lang="en-GB" b="1" dirty="0"/>
              <a:t>Greg Jaffe,</a:t>
            </a:r>
          </a:p>
          <a:p>
            <a:r>
              <a:rPr lang="en-GB" b="1" i="1" dirty="0"/>
              <a:t>New York Times</a:t>
            </a:r>
            <a:r>
              <a:rPr lang="en-GB" b="1" dirty="0"/>
              <a:t>, 30 Sept. 2025</a:t>
            </a:r>
          </a:p>
        </p:txBody>
      </p:sp>
    </p:spTree>
    <p:extLst>
      <p:ext uri="{BB962C8B-B14F-4D97-AF65-F5344CB8AC3E}">
        <p14:creationId xmlns:p14="http://schemas.microsoft.com/office/powerpoint/2010/main" val="1216156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83A5C14-ED91-4CD1-809E-D29FF97C9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56065185-5C34-4F86-AA96-AA4D065B0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01600" sx="102000" sy="102000" algn="ctr"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2" descr="layton">
            <a:extLst>
              <a:ext uri="{FF2B5EF4-FFF2-40B4-BE49-F238E27FC236}">
                <a16:creationId xmlns:a16="http://schemas.microsoft.com/office/drawing/2014/main" id="{82650BF9-97D7-510D-0F92-68521A84A7F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14426" y="10"/>
            <a:ext cx="9963149" cy="6857990"/>
          </a:xfrm>
          <a:custGeom>
            <a:avLst/>
            <a:gdLst/>
            <a:ahLst/>
            <a:cxnLst/>
            <a:rect l="l" t="t" r="r" b="b"/>
            <a:pathLst>
              <a:path w="9948672" h="6858000">
                <a:moveTo>
                  <a:pt x="1593452" y="0"/>
                </a:moveTo>
                <a:lnTo>
                  <a:pt x="8355220" y="0"/>
                </a:lnTo>
                <a:lnTo>
                  <a:pt x="8491722" y="130333"/>
                </a:lnTo>
                <a:cubicBezTo>
                  <a:pt x="9391900" y="1031820"/>
                  <a:pt x="9948672" y="2277214"/>
                  <a:pt x="9948672" y="3652838"/>
                </a:cubicBezTo>
                <a:cubicBezTo>
                  <a:pt x="9948672" y="4856509"/>
                  <a:pt x="9522393" y="5960473"/>
                  <a:pt x="8812775" y="6821583"/>
                </a:cubicBezTo>
                <a:lnTo>
                  <a:pt x="8781276" y="6858000"/>
                </a:lnTo>
                <a:lnTo>
                  <a:pt x="1167397" y="6858000"/>
                </a:lnTo>
                <a:lnTo>
                  <a:pt x="1135897" y="6821583"/>
                </a:lnTo>
                <a:cubicBezTo>
                  <a:pt x="426279" y="5960473"/>
                  <a:pt x="0" y="4856509"/>
                  <a:pt x="0" y="3652838"/>
                </a:cubicBezTo>
                <a:cubicBezTo>
                  <a:pt x="0" y="2277214"/>
                  <a:pt x="556772" y="1031820"/>
                  <a:pt x="1456950" y="130333"/>
                </a:cubicBezTo>
                <a:close/>
              </a:path>
            </a:pathLst>
          </a:cu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8D20EC0-1CB8-A78E-2D27-9AA6FD5D98C8}"/>
              </a:ext>
            </a:extLst>
          </p:cNvPr>
          <p:cNvSpPr txBox="1"/>
          <p:nvPr/>
        </p:nvSpPr>
        <p:spPr>
          <a:xfrm>
            <a:off x="3199218" y="5994077"/>
            <a:ext cx="6101254" cy="646331"/>
          </a:xfrm>
          <a:prstGeom prst="rect">
            <a:avLst/>
          </a:prstGeom>
          <a:noFill/>
        </p:spPr>
        <p:txBody>
          <a:bodyPr wrap="square">
            <a:spAutoFit/>
          </a:bodyPr>
          <a:lstStyle/>
          <a:p>
            <a:r>
              <a:rPr lang="en-US" sz="1800" b="1" dirty="0">
                <a:solidFill>
                  <a:schemeClr val="bg1"/>
                </a:solidFill>
              </a:rPr>
              <a:t>Frances Clayton </a:t>
            </a:r>
            <a:r>
              <a:rPr lang="en-US" b="1" dirty="0">
                <a:solidFill>
                  <a:schemeClr val="bg1"/>
                </a:solidFill>
              </a:rPr>
              <a:t>presented</a:t>
            </a:r>
            <a:r>
              <a:rPr lang="en-US" sz="1800" b="1" dirty="0">
                <a:solidFill>
                  <a:schemeClr val="bg1"/>
                </a:solidFill>
              </a:rPr>
              <a:t> herself as Frances </a:t>
            </a:r>
            <a:r>
              <a:rPr lang="en-US" sz="1800" b="1" dirty="0" err="1">
                <a:solidFill>
                  <a:schemeClr val="bg1"/>
                </a:solidFill>
              </a:rPr>
              <a:t>Clalin</a:t>
            </a:r>
            <a:endParaRPr lang="en-US" sz="1800" b="1" dirty="0">
              <a:solidFill>
                <a:schemeClr val="bg1"/>
              </a:solidFill>
            </a:endParaRPr>
          </a:p>
          <a:p>
            <a:r>
              <a:rPr lang="en-US" sz="1800" b="1" dirty="0">
                <a:solidFill>
                  <a:schemeClr val="bg1"/>
                </a:solidFill>
              </a:rPr>
              <a:t>to fight in the Civil War. (Library of Congress)</a:t>
            </a:r>
          </a:p>
        </p:txBody>
      </p:sp>
    </p:spTree>
    <p:extLst>
      <p:ext uri="{BB962C8B-B14F-4D97-AF65-F5344CB8AC3E}">
        <p14:creationId xmlns:p14="http://schemas.microsoft.com/office/powerpoint/2010/main" val="2136675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vvaw.org/gallery/images/spring19_photos_web/mintz_01664g.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7656" y="26354"/>
            <a:ext cx="6080166" cy="683164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396841" y="5934670"/>
            <a:ext cx="6096000" cy="923330"/>
          </a:xfrm>
          <a:prstGeom prst="rect">
            <a:avLst/>
          </a:prstGeom>
        </p:spPr>
        <p:txBody>
          <a:bodyPr>
            <a:spAutoFit/>
          </a:bodyPr>
          <a:lstStyle/>
          <a:p>
            <a:r>
              <a:rPr lang="en-US" i="1" dirty="0"/>
              <a:t>Tent life of the 31st Pennsylvania Infantry  at Queen's farm, vicinity of Fort Slocum,  Washington, DC (1861) .</a:t>
            </a:r>
            <a:br>
              <a:rPr lang="en-US" i="1" dirty="0"/>
            </a:br>
            <a:r>
              <a:rPr lang="en-US" i="1" dirty="0"/>
              <a:t>A "camp follower" military family.</a:t>
            </a:r>
            <a:endParaRPr lang="en-US" dirty="0"/>
          </a:p>
        </p:txBody>
      </p:sp>
      <p:pic>
        <p:nvPicPr>
          <p:cNvPr id="5" name="Picture 2" descr="ewpaper article: Woman Who Fought in Civil War Beside Hubby Dies: Aged Ninety=">
            <a:extLst>
              <a:ext uri="{FF2B5EF4-FFF2-40B4-BE49-F238E27FC236}">
                <a16:creationId xmlns:a16="http://schemas.microsoft.com/office/drawing/2014/main" id="{390505ED-468D-BF58-3F0D-5FCA095E817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674872" y="996474"/>
            <a:ext cx="4013885" cy="481666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9A39513-19A2-499B-467E-83DCB675DFB0}"/>
              </a:ext>
            </a:extLst>
          </p:cNvPr>
          <p:cNvSpPr txBox="1"/>
          <p:nvPr/>
        </p:nvSpPr>
        <p:spPr>
          <a:xfrm>
            <a:off x="6674872" y="290165"/>
            <a:ext cx="3633623" cy="584775"/>
          </a:xfrm>
          <a:prstGeom prst="rect">
            <a:avLst/>
          </a:prstGeom>
          <a:noFill/>
        </p:spPr>
        <p:txBody>
          <a:bodyPr wrap="none" rtlCol="0">
            <a:spAutoFit/>
          </a:bodyPr>
          <a:lstStyle/>
          <a:p>
            <a:r>
              <a:rPr lang="en-US" sz="3200" b="1" dirty="0"/>
              <a:t>“Camp Followers”</a:t>
            </a:r>
          </a:p>
        </p:txBody>
      </p:sp>
    </p:spTree>
    <p:extLst>
      <p:ext uri="{BB962C8B-B14F-4D97-AF65-F5344CB8AC3E}">
        <p14:creationId xmlns:p14="http://schemas.microsoft.com/office/powerpoint/2010/main" val="998888590"/>
      </p:ext>
    </p:extLst>
  </p:cSld>
  <p:clrMapOvr>
    <a:masterClrMapping/>
  </p:clrMapOvr>
  <mc:AlternateContent xmlns:mc="http://schemas.openxmlformats.org/markup-compatibility/2006" xmlns:p14="http://schemas.microsoft.com/office/powerpoint/2010/main">
    <mc:Choice Requires="p14">
      <p:transition spd="slow" p14:dur="2000" advTm="70141"/>
    </mc:Choice>
    <mc:Fallback xmlns="">
      <p:transition spd="slow" advTm="70141"/>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9" name="Rectangle 5128">
            <a:extLst>
              <a:ext uri="{FF2B5EF4-FFF2-40B4-BE49-F238E27FC236}">
                <a16:creationId xmlns:a16="http://schemas.microsoft.com/office/drawing/2014/main" id="{C96C8BAF-68F3-4B78-B238-35DF5D8656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31" name="Group 5130">
            <a:extLst>
              <a:ext uri="{FF2B5EF4-FFF2-40B4-BE49-F238E27FC236}">
                <a16:creationId xmlns:a16="http://schemas.microsoft.com/office/drawing/2014/main" id="{4F4CD6D0-5A87-4BA2-A13A-0E40511C3C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699565"/>
            <a:ext cx="3553132" cy="5156200"/>
            <a:chOff x="7807230" y="2012810"/>
            <a:chExt cx="3251252" cy="3459865"/>
          </a:xfrm>
        </p:grpSpPr>
        <p:sp>
          <p:nvSpPr>
            <p:cNvPr id="5132" name="Rectangle 5131">
              <a:extLst>
                <a:ext uri="{FF2B5EF4-FFF2-40B4-BE49-F238E27FC236}">
                  <a16:creationId xmlns:a16="http://schemas.microsoft.com/office/drawing/2014/main" id="{5877EAC0-2063-444D-8EE9-72FED2E03B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33" name="Rectangle 5132">
              <a:extLst>
                <a:ext uri="{FF2B5EF4-FFF2-40B4-BE49-F238E27FC236}">
                  <a16:creationId xmlns:a16="http://schemas.microsoft.com/office/drawing/2014/main" id="{2C155BF8-661A-4F4A-B4EC-923105C692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 name="Picture 2" descr="World War I Recruitment Poster by Granger">
            <a:extLst>
              <a:ext uri="{FF2B5EF4-FFF2-40B4-BE49-F238E27FC236}">
                <a16:creationId xmlns:a16="http://schemas.microsoft.com/office/drawing/2014/main" id="{8FD036AB-0F13-C117-A604-72A30FDD16B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754185" y="872793"/>
            <a:ext cx="3114309" cy="4809744"/>
          </a:xfrm>
          <a:prstGeom prst="rect">
            <a:avLst/>
          </a:prstGeom>
          <a:noFill/>
          <a:extLst>
            <a:ext uri="{909E8E84-426E-40DD-AFC4-6F175D3DCCD1}">
              <a14:hiddenFill xmlns:a14="http://schemas.microsoft.com/office/drawing/2010/main">
                <a:solidFill>
                  <a:srgbClr val="FFFFFF"/>
                </a:solidFill>
              </a14:hiddenFill>
            </a:ext>
          </a:extLst>
        </p:spPr>
      </p:pic>
      <p:grpSp>
        <p:nvGrpSpPr>
          <p:cNvPr id="5135" name="Group 5134">
            <a:extLst>
              <a:ext uri="{FF2B5EF4-FFF2-40B4-BE49-F238E27FC236}">
                <a16:creationId xmlns:a16="http://schemas.microsoft.com/office/drawing/2014/main" id="{E9537076-EF48-4F72-9164-FD8260D55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19434" y="699565"/>
            <a:ext cx="3553132" cy="5156200"/>
            <a:chOff x="7807230" y="2012810"/>
            <a:chExt cx="3251252" cy="3459865"/>
          </a:xfrm>
        </p:grpSpPr>
        <p:sp>
          <p:nvSpPr>
            <p:cNvPr id="5136" name="Rectangle 5135">
              <a:extLst>
                <a:ext uri="{FF2B5EF4-FFF2-40B4-BE49-F238E27FC236}">
                  <a16:creationId xmlns:a16="http://schemas.microsoft.com/office/drawing/2014/main" id="{689673CB-C48B-4D05-B6E4-B88CD5BAA0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37" name="Rectangle 5136">
              <a:extLst>
                <a:ext uri="{FF2B5EF4-FFF2-40B4-BE49-F238E27FC236}">
                  <a16:creationId xmlns:a16="http://schemas.microsoft.com/office/drawing/2014/main" id="{96C31A20-B341-476E-8C04-A26C87E149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124" name="Picture 4" descr="A person sleeping in a chair&#10;&#10;AI-generated content may be incorrect.">
            <a:extLst>
              <a:ext uri="{FF2B5EF4-FFF2-40B4-BE49-F238E27FC236}">
                <a16:creationId xmlns:a16="http://schemas.microsoft.com/office/drawing/2014/main" id="{1FEAFB6A-E658-7107-7423-0FB18EFCD46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487333" y="908998"/>
            <a:ext cx="3209544" cy="4737334"/>
          </a:xfrm>
          <a:prstGeom prst="rect">
            <a:avLst/>
          </a:prstGeom>
          <a:noFill/>
          <a:extLst>
            <a:ext uri="{909E8E84-426E-40DD-AFC4-6F175D3DCCD1}">
              <a14:hiddenFill xmlns:a14="http://schemas.microsoft.com/office/drawing/2010/main">
                <a:solidFill>
                  <a:srgbClr val="FFFFFF"/>
                </a:solidFill>
              </a14:hiddenFill>
            </a:ext>
          </a:extLst>
        </p:spPr>
      </p:pic>
      <p:grpSp>
        <p:nvGrpSpPr>
          <p:cNvPr id="5139" name="Group 5138">
            <a:extLst>
              <a:ext uri="{FF2B5EF4-FFF2-40B4-BE49-F238E27FC236}">
                <a16:creationId xmlns:a16="http://schemas.microsoft.com/office/drawing/2014/main" id="{6EFC3492-86BD-4D75-B5B4-C2DBFE0BD1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04093" y="699565"/>
            <a:ext cx="3553132" cy="5156200"/>
            <a:chOff x="7807230" y="2012810"/>
            <a:chExt cx="3251252" cy="3459865"/>
          </a:xfrm>
        </p:grpSpPr>
        <p:sp>
          <p:nvSpPr>
            <p:cNvPr id="5140" name="Rectangle 5139">
              <a:extLst>
                <a:ext uri="{FF2B5EF4-FFF2-40B4-BE49-F238E27FC236}">
                  <a16:creationId xmlns:a16="http://schemas.microsoft.com/office/drawing/2014/main" id="{F72E5074-2516-4705-BFF1-F508394A0A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41" name="Rectangle 5140">
              <a:extLst>
                <a:ext uri="{FF2B5EF4-FFF2-40B4-BE49-F238E27FC236}">
                  <a16:creationId xmlns:a16="http://schemas.microsoft.com/office/drawing/2014/main" id="{02259E4C-F24C-4180-AEC3-76255D535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 name="Picture 6" descr="Poster with illustration of a smiling soldier in uniform hugging his mother and wife, who look up at him and smile">
            <a:extLst>
              <a:ext uri="{FF2B5EF4-FFF2-40B4-BE49-F238E27FC236}">
                <a16:creationId xmlns:a16="http://schemas.microsoft.com/office/drawing/2014/main" id="{2ABA95FF-776A-07DD-A006-5B57BC6911D1}"/>
              </a:ext>
            </a:extLst>
          </p:cNvPr>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8275887" y="1271700"/>
            <a:ext cx="3209544" cy="401193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227FED8-9204-D495-3583-C950CE14CA35}"/>
              </a:ext>
            </a:extLst>
          </p:cNvPr>
          <p:cNvSpPr txBox="1"/>
          <p:nvPr/>
        </p:nvSpPr>
        <p:spPr>
          <a:xfrm>
            <a:off x="534774" y="6068880"/>
            <a:ext cx="10856818" cy="830997"/>
          </a:xfrm>
          <a:prstGeom prst="rect">
            <a:avLst/>
          </a:prstGeom>
          <a:noFill/>
        </p:spPr>
        <p:txBody>
          <a:bodyPr wrap="none" rtlCol="0">
            <a:spAutoFit/>
          </a:bodyPr>
          <a:lstStyle/>
          <a:p>
            <a:r>
              <a:rPr lang="en-US" sz="2400" b="1" dirty="0"/>
              <a:t>Recruitment posters from World War I: how are gendered tropes mobilized to</a:t>
            </a:r>
          </a:p>
          <a:p>
            <a:r>
              <a:rPr lang="en-US" sz="2400" b="1" dirty="0"/>
              <a:t>encourage American men to enlist?</a:t>
            </a:r>
          </a:p>
        </p:txBody>
      </p:sp>
    </p:spTree>
    <p:extLst>
      <p:ext uri="{BB962C8B-B14F-4D97-AF65-F5344CB8AC3E}">
        <p14:creationId xmlns:p14="http://schemas.microsoft.com/office/powerpoint/2010/main" val="24333605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1122</TotalTime>
  <Words>1242</Words>
  <Application>Microsoft Macintosh PowerPoint</Application>
  <PresentationFormat>Widescreen</PresentationFormat>
  <Paragraphs>106</Paragraphs>
  <Slides>22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Aptos</vt:lpstr>
      <vt:lpstr>Aptos Display</vt:lpstr>
      <vt:lpstr>Arial</vt:lpstr>
      <vt:lpstr>Avenir Next LT Pro</vt:lpstr>
      <vt:lpstr>Calibri</vt:lpstr>
      <vt:lpstr>chaparral-pro</vt:lpstr>
      <vt:lpstr>Helvetica Neue</vt:lpstr>
      <vt:lpstr>inherit</vt:lpstr>
      <vt:lpstr>Source Sans Pro</vt:lpstr>
      <vt:lpstr>Office Theme</vt:lpstr>
      <vt:lpstr>American Women in Uniform:  Patriots or Problem?</vt:lpstr>
      <vt:lpstr>Research-led teaching/teaching-led research</vt:lpstr>
      <vt:lpstr>PowerPoint Presentation</vt:lpstr>
      <vt:lpstr>Some foundational claims</vt:lpstr>
      <vt:lpstr>The ‘female soldier’: an oxymoronic conceit?</vt:lpstr>
      <vt:lpstr>PowerPoint Presentation</vt:lpstr>
      <vt:lpstr>PowerPoint Presentation</vt:lpstr>
      <vt:lpstr>PowerPoint Presentation</vt:lpstr>
      <vt:lpstr>PowerPoint Presentation</vt:lpstr>
      <vt:lpstr>PowerPoint Presentation</vt:lpstr>
      <vt:lpstr>America’s first female soldiers?  The “Hello Girls”</vt:lpstr>
      <vt:lpstr>PowerPoint Presentation</vt:lpstr>
      <vt:lpstr>World War II: The Women’s Army Auxiliary Corps (1942) </vt:lpstr>
      <vt:lpstr>PowerPoint Presentation</vt:lpstr>
      <vt:lpstr>The slander campaign</vt:lpstr>
      <vt:lpstr>The slander campaign</vt:lpstr>
      <vt:lpstr>PowerPoint Presentation</vt:lpstr>
      <vt:lpstr>Recruiting for, and selling, the WAC</vt:lpstr>
      <vt:lpstr>Remembering Rosie, but forgetting the WACs</vt:lpstr>
      <vt:lpstr>PowerPoint Presentation</vt:lpstr>
      <vt:lpstr>PowerPoint Presentation</vt:lpstr>
      <vt:lpstr>It’s Your War, Too (1944)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Carruthers, Susan</dc:creator>
  <cp:lastModifiedBy>Carruthers, Susan</cp:lastModifiedBy>
  <cp:revision>10</cp:revision>
  <dcterms:created xsi:type="dcterms:W3CDTF">2025-11-26T07:37:26Z</dcterms:created>
  <dcterms:modified xsi:type="dcterms:W3CDTF">2025-12-03T08:06:18Z</dcterms:modified>
</cp:coreProperties>
</file>