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81" r:id="rId5"/>
    <p:sldId id="282" r:id="rId6"/>
    <p:sldId id="291" r:id="rId7"/>
    <p:sldId id="263" r:id="rId8"/>
    <p:sldId id="260" r:id="rId9"/>
    <p:sldId id="283" r:id="rId10"/>
    <p:sldId id="276" r:id="rId11"/>
    <p:sldId id="264" r:id="rId12"/>
    <p:sldId id="262" r:id="rId13"/>
    <p:sldId id="265" r:id="rId14"/>
    <p:sldId id="266" r:id="rId15"/>
    <p:sldId id="273" r:id="rId16"/>
    <p:sldId id="285" r:id="rId17"/>
    <p:sldId id="272" r:id="rId18"/>
    <p:sldId id="270" r:id="rId19"/>
    <p:sldId id="290" r:id="rId20"/>
    <p:sldId id="274" r:id="rId21"/>
    <p:sldId id="284" r:id="rId22"/>
    <p:sldId id="286" r:id="rId23"/>
    <p:sldId id="277" r:id="rId24"/>
    <p:sldId id="289" r:id="rId25"/>
    <p:sldId id="287" r:id="rId26"/>
    <p:sldId id="279"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70"/>
    <p:restoredTop sz="94681"/>
  </p:normalViewPr>
  <p:slideViewPr>
    <p:cSldViewPr snapToGrid="0" snapToObjects="1">
      <p:cViewPr varScale="1">
        <p:scale>
          <a:sx n="115" d="100"/>
          <a:sy n="115" d="100"/>
        </p:scale>
        <p:origin x="232" y="208"/>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3C633830-2244-49AE-BC4A-47F415C177C6}" type="datetimeFigureOut">
              <a:rPr lang="en-US" smtClean="0"/>
              <a:pPr/>
              <a:t>12/6/25</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2AC27A5A-7290-4DE1-BA94-4BE8A8E57DCF}" type="slidenum">
              <a:rPr lang="en-US" smtClean="0"/>
              <a:pPr/>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633830-2244-49AE-BC4A-47F415C177C6}" type="datetimeFigureOut">
              <a:rPr lang="en-US" smtClean="0"/>
              <a:pPr/>
              <a:t>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3C633830-2244-49AE-BC4A-47F415C177C6}" type="datetimeFigureOut">
              <a:rPr lang="en-US" smtClean="0"/>
              <a:pPr/>
              <a:t>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3C633830-2244-49AE-BC4A-47F415C177C6}" type="datetimeFigureOut">
              <a:rPr lang="en-US" smtClean="0"/>
              <a:pPr/>
              <a:t>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633830-2244-49AE-BC4A-47F415C177C6}" type="datetimeFigureOut">
              <a:rPr lang="en-US" smtClean="0"/>
              <a:pPr/>
              <a:t>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C633830-2244-49AE-BC4A-47F415C177C6}" type="datetimeFigureOut">
              <a:rPr lang="en-US" smtClean="0"/>
              <a:pPr/>
              <a:t>12/6/25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C633830-2244-49AE-BC4A-47F415C177C6}" type="datetimeFigureOut">
              <a:rPr lang="en-US" smtClean="0"/>
              <a:pPr/>
              <a:t>12/6/25</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3C633830-2244-49AE-BC4A-47F415C177C6}" type="datetimeFigureOut">
              <a:rPr lang="en-US" smtClean="0"/>
              <a:t>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3C633830-2244-49AE-BC4A-47F415C177C6}" type="datetimeFigureOut">
              <a:rPr lang="en-US" smtClean="0"/>
              <a:t>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633830-2244-49AE-BC4A-47F415C177C6}" type="datetimeFigureOut">
              <a:rPr lang="en-US" smtClean="0"/>
              <a:t>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633830-2244-49AE-BC4A-47F415C177C6}" type="datetimeFigureOut">
              <a:rPr lang="en-US" smtClean="0"/>
              <a:pPr/>
              <a:t>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633830-2244-49AE-BC4A-47F415C177C6}" type="datetimeFigureOut">
              <a:rPr lang="en-US" smtClean="0"/>
              <a:t>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633830-2244-49AE-BC4A-47F415C177C6}" type="datetimeFigureOut">
              <a:rPr lang="en-US" smtClean="0"/>
              <a:t>12/6/25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633830-2244-49AE-BC4A-47F415C177C6}" type="datetimeFigureOut">
              <a:rPr lang="en-US" smtClean="0"/>
              <a:t>12/6/25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33830-2244-49AE-BC4A-47F415C177C6}" type="datetimeFigureOut">
              <a:rPr lang="en-US" smtClean="0"/>
              <a:t>12/6/25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633830-2244-49AE-BC4A-47F415C177C6}" type="datetimeFigureOut">
              <a:rPr lang="en-US" smtClean="0"/>
              <a:t>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Drag picture to placeholder or click icon to add</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633830-2244-49AE-BC4A-47F415C177C6}" type="datetimeFigureOut">
              <a:rPr lang="en-US" smtClean="0"/>
              <a:t>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3C633830-2244-49AE-BC4A-47F415C177C6}" type="datetimeFigureOut">
              <a:rPr lang="en-US" smtClean="0"/>
              <a:pPr/>
              <a:t>12/6/25</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2AC27A5A-7290-4DE1-BA94-4BE8A8E57DCF}" type="slidenum">
              <a:rPr lang="en-US" smtClean="0"/>
              <a:pPr/>
              <a:t>‹#›</a:t>
            </a:fld>
            <a:endParaRPr lang="en-US" dirty="0"/>
          </a:p>
        </p:txBody>
      </p:sp>
    </p:spTree>
    <p:extLst>
      <p:ext uri="{BB962C8B-B14F-4D97-AF65-F5344CB8AC3E}">
        <p14:creationId xmlns:p14="http://schemas.microsoft.com/office/powerpoint/2010/main" val="3722229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ah.utexas.edu/db/dmr/image_lg.php?variable=e_rap_1191_001" TargetMode="External"/><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tiff"/><Relationship Id="rId1" Type="http://schemas.openxmlformats.org/officeDocument/2006/relationships/slideLayout" Target="../slideLayouts/slideLayout7.xml"/><Relationship Id="rId4" Type="http://schemas.openxmlformats.org/officeDocument/2006/relationships/image" Target="../media/image19.tiff"/></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content.lib.washington.edu/index.html" TargetMode="External"/><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hyperlink" Target="https://www.ssa.gov/policy/docs/ssb/v5n7/v5n7p4.pdf"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nytimes.com/interactive/projects/cp/weddings/165-years-of-wedding-announcements/type/1941-1970/post-war-divorces?fbclid=IwAR3MVUrigakD28MP4lt0lQofQ77B14R-E23MAUGxlyIVTOEz_977q-vb8O8" TargetMode="External"/><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qz.com/1314011/the-unromantic-untold-story-of-the-great-us-divorce-spree-of-1946/" TargetMode="External"/><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news.bbc.co.uk/1/hi/world/americas/4797243.stm" TargetMode="External"/><Relationship Id="rId2" Type="http://schemas.openxmlformats.org/officeDocument/2006/relationships/image" Target="../media/image28.tif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ww.washingtonpost.com/sf/national/2016/09/22/from-hiroko-to-susie-the-untold-stories-of-japanese-war-brides/?utm_term=.bb37ddcc61d0" TargetMode="External"/><Relationship Id="rId2" Type="http://schemas.openxmlformats.org/officeDocument/2006/relationships/image" Target="../media/image29.tiff"/><Relationship Id="rId1" Type="http://schemas.openxmlformats.org/officeDocument/2006/relationships/slideLayout" Target="../slideLayouts/slideLayout7.xml"/><Relationship Id="rId5" Type="http://schemas.openxmlformats.org/officeDocument/2006/relationships/hyperlink" Target="https://en.wikipedia.org/wiki/War_Brides_Act" TargetMode="External"/><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hyperlink" Target="https://www.wwiimemorialfriends.org/blog/queer-world-war-ii/" TargetMode="External"/><Relationship Id="rId2" Type="http://schemas.openxmlformats.org/officeDocument/2006/relationships/hyperlink" Target="https://theconversation.com/belles-in-battle-how-queer-us-soldiers-found-a-place-to-express-themselves-in-wwii-88019" TargetMode="External"/><Relationship Id="rId1" Type="http://schemas.openxmlformats.org/officeDocument/2006/relationships/slideLayout" Target="../slideLayouts/slideLayout7.xml"/><Relationship Id="rId6" Type="http://schemas.openxmlformats.org/officeDocument/2006/relationships/hyperlink" Target="https://time.com/6990773/military-san-franciscos-lbgtq-community/" TargetMode="External"/><Relationship Id="rId5" Type="http://schemas.openxmlformats.org/officeDocument/2006/relationships/hyperlink" Target="https://www.nationalww2museum.org/war/articles/gay-and-lesbian-service-members" TargetMode="External"/><Relationship Id="rId4" Type="http://schemas.openxmlformats.org/officeDocument/2006/relationships/image" Target="../media/image31.tiff"/></Relationships>
</file>

<file path=ppt/slides/_rels/slide24.xml.rels><?xml version="1.0" encoding="UTF-8" standalone="yes"?>
<Relationships xmlns="http://schemas.openxmlformats.org/package/2006/relationships"><Relationship Id="rId3" Type="http://schemas.openxmlformats.org/officeDocument/2006/relationships/hyperlink" Target="https://en.wikipedia.org/wiki/Kinsey_scale" TargetMode="External"/><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www.wwiimemorialfriends.org/blog/queer-world-war-ii/" TargetMode="External"/><Relationship Id="rId2" Type="http://schemas.openxmlformats.org/officeDocument/2006/relationships/image" Target="../media/image33.tif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www.archives.gov/education/lessons/wwii-women.html" TargetMode="External"/><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news.bbc.co.uk/1/hi/business/1800954.stm" TargetMode="External"/><Relationship Id="rId5" Type="http://schemas.openxmlformats.org/officeDocument/2006/relationships/image" Target="../media/image5.tif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7.xml"/><Relationship Id="rId5" Type="http://schemas.openxmlformats.org/officeDocument/2006/relationships/hyperlink" Target="https://www.basenation.us/maps.html" TargetMode="External"/><Relationship Id="rId4" Type="http://schemas.openxmlformats.org/officeDocument/2006/relationships/image" Target="../media/image8.tiff"/></Relationships>
</file>

<file path=ppt/slides/_rels/slide5.xml.rels><?xml version="1.0" encoding="UTF-8" standalone="yes"?>
<Relationships xmlns="http://schemas.openxmlformats.org/package/2006/relationships"><Relationship Id="rId3" Type="http://schemas.openxmlformats.org/officeDocument/2006/relationships/hyperlink" Target="https://www.stripes.com/news/juicy-bars-said-to-be-havens-for-prostitution-aimed-at-u-s-military-1.8019#gallery" TargetMode="External"/><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bbc.co.uk/news/articles/cpwwdyye4vgo" TargetMode="External"/><Relationship Id="rId1" Type="http://schemas.openxmlformats.org/officeDocument/2006/relationships/slideLayout" Target="../slideLayouts/slideLayout7.xml"/><Relationship Id="rId4" Type="http://schemas.openxmlformats.org/officeDocument/2006/relationships/hyperlink" Target="https://edition.cnn.com/2012/11/06/world/asia/japan-us-rape-allegations"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hyperlink" Target="https://www.ushistory.org/us/35b.asp"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theatlantic.com/photo/2019/06/the-battle-for-womens-suffrage-in-photos/591103/" TargetMode="External"/><Relationship Id="rId2" Type="http://schemas.openxmlformats.org/officeDocument/2006/relationships/image" Target="../media/image13.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4307" y="407313"/>
            <a:ext cx="7765155" cy="4268965"/>
          </a:xfrm>
        </p:spPr>
        <p:txBody>
          <a:bodyPr>
            <a:normAutofit/>
          </a:bodyPr>
          <a:lstStyle/>
          <a:p>
            <a:r>
              <a:rPr lang="en-US" sz="6000" dirty="0"/>
              <a:t>War, demobilization and social change</a:t>
            </a:r>
          </a:p>
        </p:txBody>
      </p:sp>
      <p:sp>
        <p:nvSpPr>
          <p:cNvPr id="3" name="Subtitle 2"/>
          <p:cNvSpPr>
            <a:spLocks noGrp="1"/>
          </p:cNvSpPr>
          <p:nvPr>
            <p:ph type="subTitle" idx="1"/>
          </p:nvPr>
        </p:nvSpPr>
        <p:spPr/>
        <p:txBody>
          <a:bodyPr/>
          <a:lstStyle/>
          <a:p>
            <a:r>
              <a:rPr lang="en-US" sz="2400" b="1" dirty="0"/>
              <a:t>Restoring the status quo ante?</a:t>
            </a:r>
          </a:p>
          <a:p>
            <a:r>
              <a:rPr lang="en-US" dirty="0"/>
              <a:t>HI2C9	week 10</a:t>
            </a:r>
          </a:p>
        </p:txBody>
      </p:sp>
    </p:spTree>
    <p:extLst>
      <p:ext uri="{BB962C8B-B14F-4D97-AF65-F5344CB8AC3E}">
        <p14:creationId xmlns:p14="http://schemas.microsoft.com/office/powerpoint/2010/main" val="1080144215"/>
      </p:ext>
    </p:extLst>
  </p:cSld>
  <p:clrMapOvr>
    <a:masterClrMapping/>
  </p:clrMapOvr>
  <mc:AlternateContent xmlns:mc="http://schemas.openxmlformats.org/markup-compatibility/2006" xmlns:p14="http://schemas.microsoft.com/office/powerpoint/2010/main">
    <mc:Choice Requires="p14">
      <p:transition spd="slow" p14:dur="2000" advTm="22028"/>
    </mc:Choice>
    <mc:Fallback xmlns="">
      <p:transition spd="slow" advTm="2202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8107" y="147809"/>
            <a:ext cx="8761413" cy="708025"/>
          </a:xfrm>
        </p:spPr>
        <p:txBody>
          <a:bodyPr/>
          <a:lstStyle/>
          <a:p>
            <a:r>
              <a:rPr lang="en-US" b="1" dirty="0">
                <a:solidFill>
                  <a:schemeClr val="accent1"/>
                </a:solidFill>
              </a:rPr>
              <a:t>Veterans’ rights: the GI Bill (1944)</a:t>
            </a:r>
          </a:p>
        </p:txBody>
      </p:sp>
      <p:pic>
        <p:nvPicPr>
          <p:cNvPr id="2050" name="Picture 2" descr="G.I. Bill of Rights: Summary of B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8107" y="1067845"/>
            <a:ext cx="3773526" cy="543735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6505202"/>
            <a:ext cx="6096000" cy="461665"/>
          </a:xfrm>
          <a:prstGeom prst="rect">
            <a:avLst/>
          </a:prstGeom>
        </p:spPr>
        <p:txBody>
          <a:bodyPr>
            <a:spAutoFit/>
          </a:bodyPr>
          <a:lstStyle/>
          <a:p>
            <a:r>
              <a:rPr lang="en-US" sz="1200" dirty="0">
                <a:hlinkClick r:id="rId3"/>
              </a:rPr>
              <a:t>https://www.cah.utexas.edu/db/dmr/image_lg.php?variable=e_rap_1191_001</a:t>
            </a:r>
            <a:endParaRPr lang="en-US" sz="1200" dirty="0"/>
          </a:p>
          <a:p>
            <a:endParaRPr lang="en-US" sz="1200" dirty="0"/>
          </a:p>
        </p:txBody>
      </p:sp>
      <p:pic>
        <p:nvPicPr>
          <p:cNvPr id="2052" name="Picture 4" descr="https://www.zinnedproject.org/wp-content/uploads/2019/06/GIBill_Denied_LOC-650x366.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71633" y="1067845"/>
            <a:ext cx="8288230" cy="466691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457245" y="5796813"/>
            <a:ext cx="6096000" cy="830997"/>
          </a:xfrm>
          <a:prstGeom prst="rect">
            <a:avLst/>
          </a:prstGeom>
        </p:spPr>
        <p:txBody>
          <a:bodyPr>
            <a:spAutoFit/>
          </a:bodyPr>
          <a:lstStyle/>
          <a:p>
            <a:r>
              <a:rPr lang="en-US" dirty="0"/>
              <a:t>A staff sergeant explains the G.I. Bill to a group of military truck drivers.  </a:t>
            </a:r>
          </a:p>
          <a:p>
            <a:r>
              <a:rPr lang="en-US" sz="1200" dirty="0"/>
              <a:t>Library of Congress</a:t>
            </a:r>
          </a:p>
        </p:txBody>
      </p:sp>
    </p:spTree>
    <p:extLst>
      <p:ext uri="{BB962C8B-B14F-4D97-AF65-F5344CB8AC3E}">
        <p14:creationId xmlns:p14="http://schemas.microsoft.com/office/powerpoint/2010/main" val="748932100"/>
      </p:ext>
    </p:extLst>
  </p:cSld>
  <p:clrMapOvr>
    <a:masterClrMapping/>
  </p:clrMapOvr>
  <mc:AlternateContent xmlns:mc="http://schemas.openxmlformats.org/markup-compatibility/2006" xmlns:p14="http://schemas.microsoft.com/office/powerpoint/2010/main">
    <mc:Choice Requires="p14">
      <p:transition spd="slow" p14:dur="2000" advTm="159418"/>
    </mc:Choice>
    <mc:Fallback xmlns="">
      <p:transition spd="slow" advTm="15941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59460"/>
            <a:ext cx="8761413" cy="708025"/>
          </a:xfrm>
        </p:spPr>
        <p:txBody>
          <a:bodyPr/>
          <a:lstStyle/>
          <a:p>
            <a:endParaRPr lang="en-US" dirty="0"/>
          </a:p>
        </p:txBody>
      </p:sp>
      <p:pic>
        <p:nvPicPr>
          <p:cNvPr id="3" name="Picture 2"/>
          <p:cNvPicPr>
            <a:picLocks noChangeAspect="1"/>
          </p:cNvPicPr>
          <p:nvPr/>
        </p:nvPicPr>
        <p:blipFill>
          <a:blip r:embed="rId2"/>
          <a:stretch>
            <a:fillRect/>
          </a:stretch>
        </p:blipFill>
        <p:spPr>
          <a:xfrm>
            <a:off x="0" y="0"/>
            <a:ext cx="9450532" cy="6858000"/>
          </a:xfrm>
          <a:prstGeom prst="rect">
            <a:avLst/>
          </a:prstGeom>
        </p:spPr>
      </p:pic>
      <p:sp>
        <p:nvSpPr>
          <p:cNvPr id="4" name="Rectangle 3"/>
          <p:cNvSpPr/>
          <p:nvPr/>
        </p:nvSpPr>
        <p:spPr>
          <a:xfrm>
            <a:off x="9314986" y="2119842"/>
            <a:ext cx="6096000" cy="1754326"/>
          </a:xfrm>
          <a:prstGeom prst="rect">
            <a:avLst/>
          </a:prstGeom>
        </p:spPr>
        <p:txBody>
          <a:bodyPr>
            <a:spAutoFit/>
          </a:bodyPr>
          <a:lstStyle/>
          <a:p>
            <a:r>
              <a:rPr lang="en-US" b="1" dirty="0">
                <a:solidFill>
                  <a:schemeClr val="accent2"/>
                </a:solidFill>
              </a:rPr>
              <a:t>Executive Order 9981</a:t>
            </a:r>
            <a:r>
              <a:rPr lang="en-US" b="1" dirty="0">
                <a:solidFill>
                  <a:srgbClr val="54595D"/>
                </a:solidFill>
              </a:rPr>
              <a:t> </a:t>
            </a:r>
          </a:p>
          <a:p>
            <a:r>
              <a:rPr lang="en-US" b="1" dirty="0">
                <a:solidFill>
                  <a:srgbClr val="54595D"/>
                </a:solidFill>
              </a:rPr>
              <a:t>July 26, 1948 </a:t>
            </a:r>
          </a:p>
          <a:p>
            <a:endParaRPr lang="en-US" b="1" dirty="0">
              <a:solidFill>
                <a:srgbClr val="54595D"/>
              </a:solidFill>
            </a:endParaRPr>
          </a:p>
          <a:p>
            <a:r>
              <a:rPr lang="en-US" b="1" dirty="0">
                <a:solidFill>
                  <a:srgbClr val="54595D"/>
                </a:solidFill>
              </a:rPr>
              <a:t>Harry S. Truman bans</a:t>
            </a:r>
          </a:p>
          <a:p>
            <a:r>
              <a:rPr lang="en-US" b="1" dirty="0">
                <a:solidFill>
                  <a:srgbClr val="54595D"/>
                </a:solidFill>
              </a:rPr>
              <a:t>segregation in the </a:t>
            </a:r>
          </a:p>
          <a:p>
            <a:r>
              <a:rPr lang="en-US" b="1" dirty="0">
                <a:solidFill>
                  <a:srgbClr val="54595D"/>
                </a:solidFill>
              </a:rPr>
              <a:t>Armed Forces</a:t>
            </a:r>
            <a:endParaRPr lang="en-US" b="1" dirty="0"/>
          </a:p>
        </p:txBody>
      </p:sp>
    </p:spTree>
    <p:extLst>
      <p:ext uri="{BB962C8B-B14F-4D97-AF65-F5344CB8AC3E}">
        <p14:creationId xmlns:p14="http://schemas.microsoft.com/office/powerpoint/2010/main" val="2033026376"/>
      </p:ext>
    </p:extLst>
  </p:cSld>
  <p:clrMapOvr>
    <a:masterClrMapping/>
  </p:clrMapOvr>
  <mc:AlternateContent xmlns:mc="http://schemas.openxmlformats.org/markup-compatibility/2006" xmlns:p14="http://schemas.microsoft.com/office/powerpoint/2010/main">
    <mc:Choice Requires="p14">
      <p:transition spd="slow" p14:dur="2000" advTm="196583"/>
    </mc:Choice>
    <mc:Fallback xmlns="">
      <p:transition spd="slow" advTm="196583"/>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90841" y="196823"/>
            <a:ext cx="8761413" cy="708025"/>
          </a:xfrm>
        </p:spPr>
        <p:txBody>
          <a:bodyPr/>
          <a:lstStyle/>
          <a:p>
            <a:r>
              <a:rPr lang="en-US" b="1" dirty="0">
                <a:solidFill>
                  <a:schemeClr val="accent1"/>
                </a:solidFill>
              </a:rPr>
              <a:t>But… postwar reactionary backlash</a:t>
            </a:r>
          </a:p>
        </p:txBody>
      </p:sp>
      <p:sp>
        <p:nvSpPr>
          <p:cNvPr id="4" name="Content Placeholder 3"/>
          <p:cNvSpPr>
            <a:spLocks noGrp="1"/>
          </p:cNvSpPr>
          <p:nvPr>
            <p:ph idx="4294967295"/>
          </p:nvPr>
        </p:nvSpPr>
        <p:spPr>
          <a:xfrm>
            <a:off x="229161" y="1310687"/>
            <a:ext cx="5290693" cy="5724486"/>
          </a:xfrm>
        </p:spPr>
        <p:txBody>
          <a:bodyPr>
            <a:normAutofit/>
          </a:bodyPr>
          <a:lstStyle/>
          <a:p>
            <a:r>
              <a:rPr lang="en-US" b="1" dirty="0"/>
              <a:t>Post-Civil War:</a:t>
            </a:r>
            <a:r>
              <a:rPr lang="en-US" dirty="0"/>
              <a:t> Formation of the </a:t>
            </a:r>
            <a:r>
              <a:rPr lang="en-US" b="1" dirty="0"/>
              <a:t>Ku Klux Klan</a:t>
            </a:r>
            <a:r>
              <a:rPr lang="en-US" dirty="0"/>
              <a:t>, Dec. 24, 1865, Pulaski, TN, by 6 former Confederate officers—a white supremacist terrorist organization</a:t>
            </a:r>
          </a:p>
          <a:p>
            <a:r>
              <a:rPr lang="en-US" b="1" dirty="0"/>
              <a:t>First Red Scare</a:t>
            </a:r>
            <a:r>
              <a:rPr lang="en-US" dirty="0"/>
              <a:t> (Jan. 1919-April 1920): workers’ strikes; the October Revolution; demobilized veterans; race riots in US cities; anarchist bombings; government repression </a:t>
            </a:r>
          </a:p>
          <a:p>
            <a:r>
              <a:rPr lang="en-US" b="1" dirty="0"/>
              <a:t>Palmer Raids. </a:t>
            </a:r>
            <a:r>
              <a:rPr lang="en-US" dirty="0"/>
              <a:t>Federal agents arrest suspected radicals. Deportation.</a:t>
            </a:r>
          </a:p>
          <a:p>
            <a:r>
              <a:rPr lang="en-US" b="1" dirty="0"/>
              <a:t>Cold war anti-communism: </a:t>
            </a:r>
            <a:r>
              <a:rPr lang="en-US" dirty="0"/>
              <a:t>the House Committee on Un-American Activities </a:t>
            </a:r>
          </a:p>
          <a:p>
            <a:r>
              <a:rPr lang="en-US" b="1" dirty="0"/>
              <a:t>HUAC</a:t>
            </a:r>
            <a:r>
              <a:rPr lang="en-US" dirty="0"/>
              <a:t> begins hearings on alleged communist subversion in Hollywood, 1947</a:t>
            </a:r>
          </a:p>
          <a:p>
            <a:r>
              <a:rPr lang="en-US" b="1" dirty="0"/>
              <a:t>McCarthyism</a:t>
            </a:r>
            <a:r>
              <a:rPr lang="en-US" dirty="0"/>
              <a:t> (1950-54)</a:t>
            </a:r>
          </a:p>
          <a:p>
            <a:endParaRPr lang="en-US" dirty="0"/>
          </a:p>
        </p:txBody>
      </p:sp>
      <p:pic>
        <p:nvPicPr>
          <p:cNvPr id="5" name="Picture 4"/>
          <p:cNvPicPr>
            <a:picLocks noChangeAspect="1"/>
          </p:cNvPicPr>
          <p:nvPr/>
        </p:nvPicPr>
        <p:blipFill>
          <a:blip r:embed="rId2"/>
          <a:stretch>
            <a:fillRect/>
          </a:stretch>
        </p:blipFill>
        <p:spPr>
          <a:xfrm>
            <a:off x="8915400" y="0"/>
            <a:ext cx="3276600" cy="4318000"/>
          </a:xfrm>
          <a:prstGeom prst="rect">
            <a:avLst/>
          </a:prstGeom>
        </p:spPr>
      </p:pic>
      <p:pic>
        <p:nvPicPr>
          <p:cNvPr id="7" name="Picture 6"/>
          <p:cNvPicPr>
            <a:picLocks noChangeAspect="1"/>
          </p:cNvPicPr>
          <p:nvPr/>
        </p:nvPicPr>
        <p:blipFill>
          <a:blip r:embed="rId3"/>
          <a:stretch>
            <a:fillRect/>
          </a:stretch>
        </p:blipFill>
        <p:spPr>
          <a:xfrm>
            <a:off x="5801732" y="966140"/>
            <a:ext cx="3113668" cy="2462860"/>
          </a:xfrm>
          <a:prstGeom prst="rect">
            <a:avLst/>
          </a:prstGeom>
        </p:spPr>
      </p:pic>
      <p:pic>
        <p:nvPicPr>
          <p:cNvPr id="8" name="Picture 7">
            <a:extLst>
              <a:ext uri="{FF2B5EF4-FFF2-40B4-BE49-F238E27FC236}">
                <a16:creationId xmlns:a16="http://schemas.microsoft.com/office/drawing/2014/main" id="{37EF8D97-F96C-474A-93AC-DAD9CE4315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73598" y="4108945"/>
            <a:ext cx="3719127" cy="2749055"/>
          </a:xfrm>
          <a:prstGeom prst="rect">
            <a:avLst/>
          </a:prstGeom>
        </p:spPr>
      </p:pic>
      <p:sp>
        <p:nvSpPr>
          <p:cNvPr id="3" name="TextBox 2">
            <a:extLst>
              <a:ext uri="{FF2B5EF4-FFF2-40B4-BE49-F238E27FC236}">
                <a16:creationId xmlns:a16="http://schemas.microsoft.com/office/drawing/2014/main" id="{8FDDEE67-7C13-3B4A-85F3-A5C68CA04DF5}"/>
              </a:ext>
            </a:extLst>
          </p:cNvPr>
          <p:cNvSpPr txBox="1"/>
          <p:nvPr/>
        </p:nvSpPr>
        <p:spPr>
          <a:xfrm>
            <a:off x="5801732" y="3442918"/>
            <a:ext cx="1869423" cy="276999"/>
          </a:xfrm>
          <a:prstGeom prst="rect">
            <a:avLst/>
          </a:prstGeom>
          <a:noFill/>
        </p:spPr>
        <p:txBody>
          <a:bodyPr wrap="none" rtlCol="0">
            <a:spAutoFit/>
          </a:bodyPr>
          <a:lstStyle/>
          <a:p>
            <a:r>
              <a:rPr lang="en-US" sz="1200" dirty="0"/>
              <a:t>Senator Joe McCarthy</a:t>
            </a:r>
          </a:p>
        </p:txBody>
      </p:sp>
      <p:sp>
        <p:nvSpPr>
          <p:cNvPr id="9" name="TextBox 8">
            <a:extLst>
              <a:ext uri="{FF2B5EF4-FFF2-40B4-BE49-F238E27FC236}">
                <a16:creationId xmlns:a16="http://schemas.microsoft.com/office/drawing/2014/main" id="{8110BE95-4B10-6040-9E83-DDDD71918203}"/>
              </a:ext>
            </a:extLst>
          </p:cNvPr>
          <p:cNvSpPr txBox="1"/>
          <p:nvPr/>
        </p:nvSpPr>
        <p:spPr>
          <a:xfrm>
            <a:off x="10341428" y="4318000"/>
            <a:ext cx="2296886" cy="276999"/>
          </a:xfrm>
          <a:prstGeom prst="rect">
            <a:avLst/>
          </a:prstGeom>
          <a:noFill/>
        </p:spPr>
        <p:txBody>
          <a:bodyPr wrap="square" rtlCol="0">
            <a:spAutoFit/>
          </a:bodyPr>
          <a:lstStyle/>
          <a:p>
            <a:r>
              <a:rPr lang="en-US" sz="1200" dirty="0"/>
              <a:t>The first Red Scare</a:t>
            </a:r>
          </a:p>
        </p:txBody>
      </p:sp>
      <p:sp>
        <p:nvSpPr>
          <p:cNvPr id="10" name="Rectangle 9">
            <a:extLst>
              <a:ext uri="{FF2B5EF4-FFF2-40B4-BE49-F238E27FC236}">
                <a16:creationId xmlns:a16="http://schemas.microsoft.com/office/drawing/2014/main" id="{556F6E87-4B10-6445-B4C8-1814A109FCC0}"/>
              </a:ext>
            </a:extLst>
          </p:cNvPr>
          <p:cNvSpPr/>
          <p:nvPr/>
        </p:nvSpPr>
        <p:spPr>
          <a:xfrm>
            <a:off x="9152254" y="5129677"/>
            <a:ext cx="2810585" cy="1508105"/>
          </a:xfrm>
          <a:prstGeom prst="rect">
            <a:avLst/>
          </a:prstGeom>
        </p:spPr>
        <p:txBody>
          <a:bodyPr wrap="square">
            <a:spAutoFit/>
          </a:bodyPr>
          <a:lstStyle/>
          <a:p>
            <a:r>
              <a:rPr lang="en-US" sz="1600" dirty="0">
                <a:solidFill>
                  <a:srgbClr val="000000"/>
                </a:solidFill>
              </a:rPr>
              <a:t>Members of an anti-suffrage mob tear a suffragette banner to bits during protests outside the White House. World War I. </a:t>
            </a:r>
          </a:p>
          <a:p>
            <a:r>
              <a:rPr lang="en-US" sz="1200" dirty="0"/>
              <a:t>Topical Press Agency / Getty</a:t>
            </a:r>
            <a:endParaRPr lang="en-US" sz="1200" dirty="0">
              <a:solidFill>
                <a:srgbClr val="000000"/>
              </a:solidFill>
            </a:endParaRPr>
          </a:p>
        </p:txBody>
      </p:sp>
    </p:spTree>
    <p:extLst>
      <p:ext uri="{BB962C8B-B14F-4D97-AF65-F5344CB8AC3E}">
        <p14:creationId xmlns:p14="http://schemas.microsoft.com/office/powerpoint/2010/main" val="1784162552"/>
      </p:ext>
    </p:extLst>
  </p:cSld>
  <p:clrMapOvr>
    <a:masterClrMapping/>
  </p:clrMapOvr>
  <mc:AlternateContent xmlns:mc="http://schemas.openxmlformats.org/markup-compatibility/2006" xmlns:p14="http://schemas.microsoft.com/office/powerpoint/2010/main">
    <mc:Choice Requires="p14">
      <p:transition spd="slow" p14:dur="2000" advTm="276008"/>
    </mc:Choice>
    <mc:Fallback xmlns="">
      <p:transition spd="slow" advTm="27600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5" name="Group 134">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36" name="Rectangle 135">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7"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39" name="Rectangle 138">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1" name="Rectangle 140">
            <a:extLst>
              <a:ext uri="{FF2B5EF4-FFF2-40B4-BE49-F238E27FC236}">
                <a16:creationId xmlns:a16="http://schemas.microsoft.com/office/drawing/2014/main" id="{2668F1A4-6DBB-4F0B-A679-6EE5483638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Freeform 5">
            <a:extLst>
              <a:ext uri="{FF2B5EF4-FFF2-40B4-BE49-F238E27FC236}">
                <a16:creationId xmlns:a16="http://schemas.microsoft.com/office/drawing/2014/main" id="{B8DBF1C0-B8F1-4AAC-8704-256BA0E9D6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pic>
        <p:nvPicPr>
          <p:cNvPr id="1026" name="Picture 2" descr="Rosie the Riveter is a bogus icon of female empowerment | by Stephanie Buck  | Timeline">
            <a:extLst>
              <a:ext uri="{FF2B5EF4-FFF2-40B4-BE49-F238E27FC236}">
                <a16:creationId xmlns:a16="http://schemas.microsoft.com/office/drawing/2014/main" id="{E89FC805-35C9-1044-8172-3BE17595C220}"/>
              </a:ext>
            </a:extLst>
          </p:cNvPr>
          <p:cNvPicPr>
            <a:picLocks noChangeAspect="1" noChangeArrowheads="1"/>
          </p:cNvPicPr>
          <p:nvPr/>
        </p:nvPicPr>
        <p:blipFill rotWithShape="1">
          <a:blip r:embed="rId3" cstate="screen">
            <a:alphaModFix amt="35000"/>
            <a:extLst>
              <a:ext uri="{28A0092B-C50C-407E-A947-70E740481C1C}">
                <a14:useLocalDpi xmlns:a14="http://schemas.microsoft.com/office/drawing/2010/main"/>
              </a:ext>
            </a:extLst>
          </a:blip>
          <a:srcRect r="-1"/>
          <a:stretch/>
        </p:blipFill>
        <p:spPr bwMode="auto">
          <a:xfrm>
            <a:off x="474133" y="474133"/>
            <a:ext cx="11243734" cy="590973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154954" y="2099733"/>
            <a:ext cx="8827245" cy="2677648"/>
          </a:xfrm>
        </p:spPr>
        <p:txBody>
          <a:bodyPr vert="horz" lIns="91440" tIns="45720" rIns="91440" bIns="45720" rtlCol="0" anchor="b">
            <a:normAutofit/>
          </a:bodyPr>
          <a:lstStyle/>
          <a:p>
            <a:r>
              <a:rPr lang="en-US" sz="5400" dirty="0">
                <a:solidFill>
                  <a:srgbClr val="FFFFFF"/>
                </a:solidFill>
              </a:rPr>
              <a:t>War and women’s work</a:t>
            </a:r>
          </a:p>
        </p:txBody>
      </p:sp>
      <p:sp>
        <p:nvSpPr>
          <p:cNvPr id="4" name="Text Placeholder 3"/>
          <p:cNvSpPr>
            <a:spLocks noGrp="1"/>
          </p:cNvSpPr>
          <p:nvPr>
            <p:ph type="body" idx="1"/>
          </p:nvPr>
        </p:nvSpPr>
        <p:spPr>
          <a:xfrm>
            <a:off x="1154954" y="4777380"/>
            <a:ext cx="8827245" cy="861420"/>
          </a:xfrm>
        </p:spPr>
        <p:txBody>
          <a:bodyPr vert="horz" lIns="91440" tIns="45720" rIns="91440" bIns="45720" rtlCol="0" anchor="t">
            <a:normAutofit/>
          </a:bodyPr>
          <a:lstStyle/>
          <a:p>
            <a:r>
              <a:rPr lang="en-US" dirty="0">
                <a:solidFill>
                  <a:srgbClr val="FFFFFF"/>
                </a:solidFill>
              </a:rPr>
              <a:t>For the duration only?</a:t>
            </a:r>
          </a:p>
        </p:txBody>
      </p:sp>
      <p:sp>
        <p:nvSpPr>
          <p:cNvPr id="145" name="Rectangle 144">
            <a:extLst>
              <a:ext uri="{FF2B5EF4-FFF2-40B4-BE49-F238E27FC236}">
                <a16:creationId xmlns:a16="http://schemas.microsoft.com/office/drawing/2014/main" id="{B70F7E59-C971-4F55-8E3A-1E583B65F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580026200"/>
      </p:ext>
    </p:extLst>
  </p:cSld>
  <p:clrMapOvr>
    <a:masterClrMapping/>
  </p:clrMapOvr>
  <mc:AlternateContent xmlns:mc="http://schemas.openxmlformats.org/markup-compatibility/2006" xmlns:p14="http://schemas.microsoft.com/office/powerpoint/2010/main">
    <mc:Choice Requires="p14">
      <p:transition spd="slow" p14:dur="2000" advTm="50285"/>
    </mc:Choice>
    <mc:Fallback xmlns="">
      <p:transition spd="slow" advTm="50285"/>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35934" y="176530"/>
            <a:ext cx="8761413" cy="708025"/>
          </a:xfrm>
        </p:spPr>
        <p:txBody>
          <a:bodyPr/>
          <a:lstStyle/>
          <a:p>
            <a:r>
              <a:rPr lang="en-US" b="1" dirty="0">
                <a:solidFill>
                  <a:schemeClr val="accent1"/>
                </a:solidFill>
              </a:rPr>
              <a:t>Women, war and work: WWI and after</a:t>
            </a:r>
          </a:p>
        </p:txBody>
      </p:sp>
      <p:pic>
        <p:nvPicPr>
          <p:cNvPr id="3074" name="Picture 2" descr="https://depts.washington.edu/labhist/strike/images/womenbarbers-big.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054153" y="1326148"/>
            <a:ext cx="5137847" cy="398183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488805" y="5472573"/>
            <a:ext cx="6096000" cy="553998"/>
          </a:xfrm>
          <a:prstGeom prst="rect">
            <a:avLst/>
          </a:prstGeom>
        </p:spPr>
        <p:txBody>
          <a:bodyPr>
            <a:spAutoFit/>
          </a:bodyPr>
          <a:lstStyle/>
          <a:p>
            <a:r>
              <a:rPr lang="en-US" dirty="0"/>
              <a:t>Women working as barbers in WWI </a:t>
            </a:r>
          </a:p>
          <a:p>
            <a:r>
              <a:rPr lang="en-US" sz="1200" dirty="0"/>
              <a:t>Photo courtesy of </a:t>
            </a:r>
            <a:r>
              <a:rPr lang="en-US" sz="1200" dirty="0">
                <a:hlinkClick r:id="rId3"/>
              </a:rPr>
              <a:t>UW Digital Collections</a:t>
            </a:r>
            <a:endParaRPr lang="en-US" sz="1200" dirty="0"/>
          </a:p>
        </p:txBody>
      </p:sp>
      <p:sp>
        <p:nvSpPr>
          <p:cNvPr id="6" name="TextBox 5"/>
          <p:cNvSpPr txBox="1"/>
          <p:nvPr/>
        </p:nvSpPr>
        <p:spPr>
          <a:xfrm>
            <a:off x="308934" y="884555"/>
            <a:ext cx="6745219" cy="6093976"/>
          </a:xfrm>
          <a:prstGeom prst="rect">
            <a:avLst/>
          </a:prstGeom>
          <a:noFill/>
        </p:spPr>
        <p:txBody>
          <a:bodyPr wrap="square" rtlCol="0">
            <a:spAutoFit/>
          </a:bodyPr>
          <a:lstStyle/>
          <a:p>
            <a:pPr marL="285750" indent="-285750">
              <a:buFont typeface="Arial" charset="0"/>
              <a:buChar char="•"/>
            </a:pPr>
            <a:r>
              <a:rPr lang="en-US" b="1" dirty="0">
                <a:solidFill>
                  <a:schemeClr val="accent1"/>
                </a:solidFill>
              </a:rPr>
              <a:t>1890</a:t>
            </a:r>
            <a:r>
              <a:rPr lang="en-US" dirty="0"/>
              <a:t>: census listed </a:t>
            </a:r>
            <a:r>
              <a:rPr lang="en-US" b="1" dirty="0">
                <a:solidFill>
                  <a:srgbClr val="C00000"/>
                </a:solidFill>
              </a:rPr>
              <a:t>4 million “gainful” women workers </a:t>
            </a:r>
            <a:r>
              <a:rPr lang="en-US" dirty="0"/>
              <a:t>(</a:t>
            </a:r>
            <a:r>
              <a:rPr lang="en-US" dirty="0">
                <a:solidFill>
                  <a:schemeClr val="accent1"/>
                </a:solidFill>
              </a:rPr>
              <a:t>17</a:t>
            </a:r>
            <a:r>
              <a:rPr lang="en-US" dirty="0"/>
              <a:t>% of the total workforce)</a:t>
            </a:r>
          </a:p>
          <a:p>
            <a:pPr marL="285750" indent="-285750">
              <a:buFont typeface="Arial" charset="0"/>
              <a:buChar char="•"/>
            </a:pPr>
            <a:endParaRPr lang="en-US" dirty="0"/>
          </a:p>
          <a:p>
            <a:pPr marL="285750" indent="-285750">
              <a:buFont typeface="Arial" charset="0"/>
              <a:buChar char="•"/>
            </a:pPr>
            <a:r>
              <a:rPr lang="en-US" b="1" dirty="0">
                <a:solidFill>
                  <a:schemeClr val="accent1"/>
                </a:solidFill>
              </a:rPr>
              <a:t>WWI:</a:t>
            </a:r>
            <a:r>
              <a:rPr lang="en-US" dirty="0"/>
              <a:t> women’s employment in ”male” professions as well as in office/clerical positions increased </a:t>
            </a:r>
          </a:p>
          <a:p>
            <a:endParaRPr lang="en-US" dirty="0"/>
          </a:p>
          <a:p>
            <a:pPr marL="285750" indent="-285750">
              <a:buFont typeface="Arial" charset="0"/>
              <a:buChar char="•"/>
            </a:pPr>
            <a:r>
              <a:rPr lang="en-US" dirty="0"/>
              <a:t>Temporary </a:t>
            </a:r>
            <a:r>
              <a:rPr lang="en-US" dirty="0">
                <a:solidFill>
                  <a:schemeClr val="accent1"/>
                </a:solidFill>
              </a:rPr>
              <a:t>lifting of the “marriage bar” </a:t>
            </a:r>
            <a:r>
              <a:rPr lang="en-US" dirty="0"/>
              <a:t>in federal</a:t>
            </a:r>
          </a:p>
          <a:p>
            <a:r>
              <a:rPr lang="en-US" dirty="0"/>
              <a:t>	employment (reinstated at end of war &amp; retained in </a:t>
            </a:r>
          </a:p>
          <a:p>
            <a:r>
              <a:rPr lang="en-US" dirty="0"/>
              <a:t>	some branches of the Civil Service until 1973)</a:t>
            </a:r>
          </a:p>
          <a:p>
            <a:pPr marL="285750" indent="-285750">
              <a:buFont typeface="Arial" charset="0"/>
              <a:buChar char="•"/>
            </a:pPr>
            <a:endParaRPr lang="en-US" dirty="0"/>
          </a:p>
          <a:p>
            <a:pPr marL="285750" indent="-285750">
              <a:buFont typeface="Arial" charset="0"/>
              <a:buChar char="•"/>
            </a:pPr>
            <a:r>
              <a:rPr lang="en-US" dirty="0"/>
              <a:t>By the end of WWI, women constituted about </a:t>
            </a:r>
            <a:r>
              <a:rPr lang="en-US" dirty="0">
                <a:solidFill>
                  <a:schemeClr val="accent1"/>
                </a:solidFill>
              </a:rPr>
              <a:t>20%</a:t>
            </a:r>
            <a:r>
              <a:rPr lang="en-US" dirty="0"/>
              <a:t> of the</a:t>
            </a:r>
          </a:p>
          <a:p>
            <a:r>
              <a:rPr lang="en-US" dirty="0"/>
              <a:t>	workforce in manufacturing industries. </a:t>
            </a:r>
          </a:p>
          <a:p>
            <a:endParaRPr lang="en-US" dirty="0"/>
          </a:p>
          <a:p>
            <a:pPr marL="285750" indent="-285750">
              <a:buFont typeface="Arial" panose="020B0604020202020204" pitchFamily="34" charset="0"/>
              <a:buChar char="•"/>
            </a:pPr>
            <a:r>
              <a:rPr lang="en-US" b="1" dirty="0">
                <a:solidFill>
                  <a:schemeClr val="accent1"/>
                </a:solidFill>
              </a:rPr>
              <a:t>1929</a:t>
            </a:r>
            <a:r>
              <a:rPr lang="en-US" dirty="0"/>
              <a:t>: 22% of the manufacturing workforce, </a:t>
            </a:r>
          </a:p>
          <a:p>
            <a:r>
              <a:rPr lang="en-US" dirty="0"/>
              <a:t>	after a temporary dip in female employment following </a:t>
            </a:r>
          </a:p>
          <a:p>
            <a:r>
              <a:rPr lang="en-US" dirty="0"/>
              <a:t>	men’s demobilization</a:t>
            </a:r>
          </a:p>
          <a:p>
            <a:endParaRPr lang="en-US" dirty="0"/>
          </a:p>
          <a:p>
            <a:pPr marL="285750" indent="-285750">
              <a:buFont typeface="Arial" charset="0"/>
              <a:buChar char="•"/>
            </a:pPr>
            <a:r>
              <a:rPr lang="en-US" b="1" dirty="0">
                <a:solidFill>
                  <a:schemeClr val="accent1"/>
                </a:solidFill>
              </a:rPr>
              <a:t>1930</a:t>
            </a:r>
            <a:r>
              <a:rPr lang="en-US" dirty="0"/>
              <a:t>: 10.8 m of 48.8 m “gainful workers” were women</a:t>
            </a:r>
          </a:p>
          <a:p>
            <a:pPr marL="285750" indent="-285750">
              <a:buFont typeface="Arial" charset="0"/>
              <a:buChar char="•"/>
            </a:pPr>
            <a:endParaRPr lang="en-US" dirty="0"/>
          </a:p>
          <a:p>
            <a:pPr marL="285750" indent="-285750">
              <a:buFont typeface="Arial" charset="0"/>
              <a:buChar char="•"/>
            </a:pPr>
            <a:r>
              <a:rPr lang="en-US" b="1" dirty="0">
                <a:solidFill>
                  <a:schemeClr val="accent1"/>
                </a:solidFill>
              </a:rPr>
              <a:t>1940</a:t>
            </a:r>
            <a:r>
              <a:rPr lang="en-US" dirty="0"/>
              <a:t>: 12.8 m of 52.8 m “gainful workers” were women</a:t>
            </a:r>
          </a:p>
          <a:p>
            <a:r>
              <a:rPr lang="en-US" sz="1200" dirty="0">
                <a:hlinkClick r:id="rId4"/>
              </a:rPr>
              <a:t>https://www.ssa.gov/policy/docs/ssb/v5n7/v5n7p4.pdf</a:t>
            </a:r>
            <a:endParaRPr lang="en-US" sz="1200" dirty="0"/>
          </a:p>
          <a:p>
            <a:endParaRPr lang="en-US" dirty="0"/>
          </a:p>
        </p:txBody>
      </p:sp>
    </p:spTree>
    <p:extLst>
      <p:ext uri="{BB962C8B-B14F-4D97-AF65-F5344CB8AC3E}">
        <p14:creationId xmlns:p14="http://schemas.microsoft.com/office/powerpoint/2010/main" val="277164003"/>
      </p:ext>
    </p:extLst>
  </p:cSld>
  <p:clrMapOvr>
    <a:masterClrMapping/>
  </p:clrMapOvr>
  <mc:AlternateContent xmlns:mc="http://schemas.openxmlformats.org/markup-compatibility/2006" xmlns:p14="http://schemas.microsoft.com/office/powerpoint/2010/main">
    <mc:Choice Requires="p14">
      <p:transition spd="slow" p14:dur="2000" advTm="260460"/>
    </mc:Choice>
    <mc:Fallback xmlns="">
      <p:transition spd="slow" advTm="26046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8665" y="214235"/>
            <a:ext cx="10419907" cy="708025"/>
          </a:xfrm>
        </p:spPr>
        <p:txBody>
          <a:bodyPr/>
          <a:lstStyle/>
          <a:p>
            <a:r>
              <a:rPr lang="en-US" sz="2800" b="1" dirty="0">
                <a:solidFill>
                  <a:schemeClr val="accent2"/>
                </a:solidFill>
              </a:rPr>
              <a:t>Women’s wartime employment: WWII  </a:t>
            </a:r>
          </a:p>
        </p:txBody>
      </p:sp>
      <p:pic>
        <p:nvPicPr>
          <p:cNvPr id="4100" name="Picture 4" descr="efer to capti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40487" y="908941"/>
            <a:ext cx="6451513" cy="502572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618112" y="5934670"/>
            <a:ext cx="6582648" cy="923330"/>
          </a:xfrm>
          <a:prstGeom prst="rect">
            <a:avLst/>
          </a:prstGeom>
        </p:spPr>
        <p:txBody>
          <a:bodyPr wrap="square">
            <a:spAutoFit/>
          </a:bodyPr>
          <a:lstStyle/>
          <a:p>
            <a:r>
              <a:rPr lang="en-US" sz="1400" dirty="0"/>
              <a:t>When the U.S. entered WWII, the federal government offered women employment opportunities usually reserved for men. These women were welders at the Ingalls Shipbuilding Corporation of Pascagoula, Mississippi. </a:t>
            </a:r>
          </a:p>
          <a:p>
            <a:r>
              <a:rPr lang="en-US" sz="1200" dirty="0"/>
              <a:t>National Archives Identifier 522890</a:t>
            </a:r>
          </a:p>
        </p:txBody>
      </p:sp>
      <p:sp>
        <p:nvSpPr>
          <p:cNvPr id="4" name="TextBox 3"/>
          <p:cNvSpPr txBox="1"/>
          <p:nvPr/>
        </p:nvSpPr>
        <p:spPr>
          <a:xfrm>
            <a:off x="0" y="922260"/>
            <a:ext cx="5609352" cy="6186309"/>
          </a:xfrm>
          <a:prstGeom prst="rect">
            <a:avLst/>
          </a:prstGeom>
          <a:noFill/>
        </p:spPr>
        <p:txBody>
          <a:bodyPr wrap="square" rtlCol="0">
            <a:spAutoFit/>
          </a:bodyPr>
          <a:lstStyle/>
          <a:p>
            <a:pPr marL="285750" indent="-285750">
              <a:buFont typeface="Arial" charset="0"/>
              <a:buChar char="•"/>
            </a:pPr>
            <a:r>
              <a:rPr lang="en-US" dirty="0"/>
              <a:t>A watershed in the history of US women’s rights? </a:t>
            </a:r>
          </a:p>
          <a:p>
            <a:endParaRPr lang="en-US" dirty="0"/>
          </a:p>
          <a:p>
            <a:pPr marL="285750" indent="-285750">
              <a:buFont typeface="Arial" charset="0"/>
              <a:buChar char="•"/>
            </a:pPr>
            <a:r>
              <a:rPr lang="en-US" dirty="0"/>
              <a:t>Or a short-lived moment of progress towards</a:t>
            </a:r>
          </a:p>
          <a:p>
            <a:r>
              <a:rPr lang="en-US" dirty="0"/>
              <a:t>	employment equity, quickly reversed?</a:t>
            </a:r>
          </a:p>
          <a:p>
            <a:endParaRPr lang="en-US" dirty="0"/>
          </a:p>
          <a:p>
            <a:pPr marL="285750" indent="-285750">
              <a:buFont typeface="Arial" charset="0"/>
              <a:buChar char="•"/>
            </a:pPr>
            <a:r>
              <a:rPr lang="en-US" dirty="0"/>
              <a:t>Approx. </a:t>
            </a:r>
            <a:r>
              <a:rPr lang="en-US" dirty="0">
                <a:solidFill>
                  <a:schemeClr val="accent1"/>
                </a:solidFill>
              </a:rPr>
              <a:t>6.7m</a:t>
            </a:r>
            <a:r>
              <a:rPr lang="en-US" dirty="0"/>
              <a:t> more women took up paid jobs</a:t>
            </a:r>
          </a:p>
          <a:p>
            <a:r>
              <a:rPr lang="en-US" dirty="0"/>
              <a:t>	during WWII, increasing the female </a:t>
            </a:r>
            <a:r>
              <a:rPr lang="en-US" dirty="0" err="1"/>
              <a:t>labour</a:t>
            </a:r>
            <a:endParaRPr lang="en-US" dirty="0"/>
          </a:p>
          <a:p>
            <a:r>
              <a:rPr lang="en-US" dirty="0"/>
              <a:t>	force by almost 50%</a:t>
            </a:r>
          </a:p>
          <a:p>
            <a:endParaRPr lang="en-US" dirty="0"/>
          </a:p>
          <a:p>
            <a:pPr marL="285750" indent="-285750">
              <a:buFont typeface="Arial" charset="0"/>
              <a:buChar char="•"/>
            </a:pPr>
            <a:r>
              <a:rPr lang="en-US" dirty="0"/>
              <a:t>34% of manufacturing jobs held by women</a:t>
            </a:r>
          </a:p>
          <a:p>
            <a:pPr marL="285750" indent="-285750">
              <a:buFont typeface="Arial" charset="0"/>
              <a:buChar char="•"/>
            </a:pPr>
            <a:endParaRPr lang="en-US" dirty="0"/>
          </a:p>
          <a:p>
            <a:pPr marL="285750" indent="-285750">
              <a:buFont typeface="Arial" charset="0"/>
              <a:buChar char="•"/>
            </a:pPr>
            <a:r>
              <a:rPr lang="en-US" dirty="0"/>
              <a:t>Many in war-related industries</a:t>
            </a:r>
          </a:p>
          <a:p>
            <a:pPr marL="285750" indent="-285750">
              <a:buFont typeface="Arial" charset="0"/>
              <a:buChar char="•"/>
            </a:pPr>
            <a:endParaRPr lang="en-US" dirty="0"/>
          </a:p>
          <a:p>
            <a:pPr marL="285750" indent="-285750">
              <a:buFont typeface="Arial" charset="0"/>
              <a:buChar char="•"/>
            </a:pPr>
            <a:r>
              <a:rPr lang="en-US" dirty="0"/>
              <a:t>75% of these new women workers were </a:t>
            </a:r>
          </a:p>
          <a:p>
            <a:r>
              <a:rPr lang="en-US" dirty="0"/>
              <a:t>	</a:t>
            </a:r>
            <a:r>
              <a:rPr lang="en-US" dirty="0">
                <a:solidFill>
                  <a:schemeClr val="accent1"/>
                </a:solidFill>
              </a:rPr>
              <a:t>married</a:t>
            </a:r>
            <a:r>
              <a:rPr lang="en-US" dirty="0"/>
              <a:t>; 60% were </a:t>
            </a:r>
            <a:r>
              <a:rPr lang="en-US" dirty="0">
                <a:solidFill>
                  <a:schemeClr val="accent1"/>
                </a:solidFill>
              </a:rPr>
              <a:t>35+</a:t>
            </a:r>
          </a:p>
          <a:p>
            <a:pPr marL="285750" indent="-285750">
              <a:buFont typeface="Arial" charset="0"/>
              <a:buChar char="•"/>
            </a:pPr>
            <a:endParaRPr lang="en-US" dirty="0"/>
          </a:p>
          <a:p>
            <a:pPr marL="285750" indent="-285750">
              <a:buFont typeface="Arial" charset="0"/>
              <a:buChar char="•"/>
            </a:pPr>
            <a:r>
              <a:rPr lang="en-US" dirty="0"/>
              <a:t>Entering the workforce meant that a large</a:t>
            </a:r>
          </a:p>
          <a:p>
            <a:r>
              <a:rPr lang="en-US" dirty="0"/>
              <a:t>	number of </a:t>
            </a:r>
            <a:r>
              <a:rPr lang="en-US" b="1" dirty="0"/>
              <a:t>young women did not graduate </a:t>
            </a:r>
          </a:p>
          <a:p>
            <a:r>
              <a:rPr lang="en-US" b="1" dirty="0"/>
              <a:t>	from high school-</a:t>
            </a:r>
            <a:r>
              <a:rPr lang="en-US" dirty="0"/>
              <a:t>- with long-term impacts</a:t>
            </a:r>
          </a:p>
          <a:p>
            <a:r>
              <a:rPr lang="en-US" dirty="0"/>
              <a:t>	on their postwar employability/wages</a:t>
            </a:r>
          </a:p>
          <a:p>
            <a:endParaRPr lang="en-US" dirty="0"/>
          </a:p>
        </p:txBody>
      </p:sp>
    </p:spTree>
    <p:extLst>
      <p:ext uri="{BB962C8B-B14F-4D97-AF65-F5344CB8AC3E}">
        <p14:creationId xmlns:p14="http://schemas.microsoft.com/office/powerpoint/2010/main" val="227893167"/>
      </p:ext>
    </p:extLst>
  </p:cSld>
  <p:clrMapOvr>
    <a:masterClrMapping/>
  </p:clrMapOvr>
  <mc:AlternateContent xmlns:mc="http://schemas.openxmlformats.org/markup-compatibility/2006" xmlns:p14="http://schemas.microsoft.com/office/powerpoint/2010/main">
    <mc:Choice Requires="p14">
      <p:transition spd="slow" p14:dur="2000" advTm="182552"/>
    </mc:Choice>
    <mc:Fallback xmlns="">
      <p:transition spd="slow" advTm="182552"/>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39314" y="1219200"/>
            <a:ext cx="8052686" cy="5638800"/>
          </a:xfrm>
          <a:prstGeom prst="rect">
            <a:avLst/>
          </a:prstGeom>
        </p:spPr>
      </p:pic>
      <p:sp>
        <p:nvSpPr>
          <p:cNvPr id="3" name="Rectangle 2"/>
          <p:cNvSpPr/>
          <p:nvPr/>
        </p:nvSpPr>
        <p:spPr>
          <a:xfrm>
            <a:off x="776177" y="1151814"/>
            <a:ext cx="3267739" cy="5355312"/>
          </a:xfrm>
          <a:prstGeom prst="rect">
            <a:avLst/>
          </a:prstGeom>
        </p:spPr>
        <p:txBody>
          <a:bodyPr wrap="square">
            <a:spAutoFit/>
          </a:bodyPr>
          <a:lstStyle/>
          <a:p>
            <a:pPr marL="285750" indent="-285750">
              <a:buFont typeface="Arial" charset="0"/>
              <a:buChar char="•"/>
            </a:pPr>
            <a:r>
              <a:rPr lang="en-US" dirty="0"/>
              <a:t>Most women in defense 	work were laid off 	between autumn 1945 	and spring 1946</a:t>
            </a:r>
          </a:p>
          <a:p>
            <a:endParaRPr lang="en-US" dirty="0"/>
          </a:p>
          <a:p>
            <a:pPr marL="285750" indent="-285750">
              <a:buFont typeface="Arial" charset="0"/>
              <a:buChar char="•"/>
            </a:pPr>
            <a:r>
              <a:rPr lang="en-US" dirty="0"/>
              <a:t>By 1950, female </a:t>
            </a:r>
            <a:r>
              <a:rPr lang="en-US" dirty="0" err="1"/>
              <a:t>labour</a:t>
            </a:r>
            <a:r>
              <a:rPr lang="en-US" dirty="0"/>
              <a:t> 	force participation</a:t>
            </a:r>
          </a:p>
          <a:p>
            <a:r>
              <a:rPr lang="en-US" dirty="0"/>
              <a:t>	was much as it had 	been in 1940</a:t>
            </a:r>
          </a:p>
          <a:p>
            <a:endParaRPr lang="en-US" dirty="0"/>
          </a:p>
          <a:p>
            <a:pPr marL="285750" indent="-285750">
              <a:buFont typeface="Arial" charset="0"/>
              <a:buChar char="•"/>
            </a:pPr>
            <a:r>
              <a:rPr lang="en-US" dirty="0"/>
              <a:t>But the percentage of 	women in the </a:t>
            </a:r>
            <a:r>
              <a:rPr lang="en-US" dirty="0" err="1"/>
              <a:t>labour</a:t>
            </a:r>
            <a:r>
              <a:rPr lang="en-US" dirty="0"/>
              <a:t> 	force began rising 	again in the 1950s, 	including more older 	and married women</a:t>
            </a:r>
          </a:p>
          <a:p>
            <a:pPr marL="285750" indent="-285750">
              <a:buFont typeface="Arial" charset="0"/>
              <a:buChar char="•"/>
            </a:pPr>
            <a:endParaRPr lang="en-US" dirty="0"/>
          </a:p>
          <a:p>
            <a:pPr marL="285750" indent="-285750">
              <a:buFont typeface="Arial" charset="0"/>
              <a:buChar char="•"/>
            </a:pPr>
            <a:r>
              <a:rPr lang="en-US" dirty="0">
                <a:solidFill>
                  <a:schemeClr val="accent2"/>
                </a:solidFill>
              </a:rPr>
              <a:t>What did postwar women want??</a:t>
            </a:r>
          </a:p>
        </p:txBody>
      </p:sp>
      <p:sp>
        <p:nvSpPr>
          <p:cNvPr id="4" name="TextBox 3"/>
          <p:cNvSpPr txBox="1"/>
          <p:nvPr/>
        </p:nvSpPr>
        <p:spPr>
          <a:xfrm>
            <a:off x="776177" y="350874"/>
            <a:ext cx="5729454" cy="584775"/>
          </a:xfrm>
          <a:prstGeom prst="rect">
            <a:avLst/>
          </a:prstGeom>
          <a:noFill/>
        </p:spPr>
        <p:txBody>
          <a:bodyPr wrap="none" rtlCol="0">
            <a:spAutoFit/>
          </a:bodyPr>
          <a:lstStyle/>
          <a:p>
            <a:r>
              <a:rPr lang="en-US" sz="3200" b="1" dirty="0">
                <a:solidFill>
                  <a:schemeClr val="accent1"/>
                </a:solidFill>
              </a:rPr>
              <a:t>Postwar employment trends</a:t>
            </a:r>
          </a:p>
        </p:txBody>
      </p:sp>
    </p:spTree>
    <p:extLst>
      <p:ext uri="{BB962C8B-B14F-4D97-AF65-F5344CB8AC3E}">
        <p14:creationId xmlns:p14="http://schemas.microsoft.com/office/powerpoint/2010/main" val="1452154185"/>
      </p:ext>
    </p:extLst>
  </p:cSld>
  <p:clrMapOvr>
    <a:masterClrMapping/>
  </p:clrMapOvr>
  <mc:AlternateContent xmlns:mc="http://schemas.openxmlformats.org/markup-compatibility/2006" xmlns:p14="http://schemas.microsoft.com/office/powerpoint/2010/main">
    <mc:Choice Requires="p14">
      <p:transition spd="slow" p14:dur="2000" advTm="103267"/>
    </mc:Choice>
    <mc:Fallback xmlns="">
      <p:transition spd="slow" advTm="103267"/>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82600" y="401638"/>
            <a:ext cx="8761413" cy="708025"/>
          </a:xfrm>
        </p:spPr>
        <p:txBody>
          <a:bodyPr/>
          <a:lstStyle/>
          <a:p>
            <a:r>
              <a:rPr lang="en-US" b="1" dirty="0">
                <a:solidFill>
                  <a:schemeClr val="accent2"/>
                </a:solidFill>
              </a:rPr>
              <a:t>Women veterans</a:t>
            </a:r>
          </a:p>
        </p:txBody>
      </p:sp>
      <p:sp>
        <p:nvSpPr>
          <p:cNvPr id="4" name="Content Placeholder 3"/>
          <p:cNvSpPr>
            <a:spLocks noGrp="1"/>
          </p:cNvSpPr>
          <p:nvPr>
            <p:ph sz="half" idx="4294967295"/>
          </p:nvPr>
        </p:nvSpPr>
        <p:spPr>
          <a:xfrm>
            <a:off x="188137" y="1511303"/>
            <a:ext cx="6159500" cy="4191000"/>
          </a:xfrm>
        </p:spPr>
        <p:txBody>
          <a:bodyPr>
            <a:normAutofit/>
          </a:bodyPr>
          <a:lstStyle/>
          <a:p>
            <a:r>
              <a:rPr lang="en-US" dirty="0"/>
              <a:t>By June 1946, of </a:t>
            </a:r>
            <a:r>
              <a:rPr lang="en-US" dirty="0">
                <a:solidFill>
                  <a:schemeClr val="accent1"/>
                </a:solidFill>
              </a:rPr>
              <a:t>350,000</a:t>
            </a:r>
            <a:r>
              <a:rPr lang="en-US" dirty="0"/>
              <a:t> women who served in the armed forces in WWII, only about </a:t>
            </a:r>
            <a:r>
              <a:rPr lang="en-US" dirty="0">
                <a:solidFill>
                  <a:schemeClr val="accent1"/>
                </a:solidFill>
              </a:rPr>
              <a:t>65,000</a:t>
            </a:r>
            <a:r>
              <a:rPr lang="en-US" dirty="0"/>
              <a:t> were still in uniform</a:t>
            </a:r>
          </a:p>
          <a:p>
            <a:r>
              <a:rPr lang="en-US" dirty="0"/>
              <a:t>Women veterans were </a:t>
            </a:r>
            <a:r>
              <a:rPr lang="en-US" i="1" dirty="0"/>
              <a:t>formally</a:t>
            </a:r>
            <a:r>
              <a:rPr lang="en-US" dirty="0"/>
              <a:t> eligible to access GI Bill entitlements</a:t>
            </a:r>
          </a:p>
          <a:p>
            <a:r>
              <a:rPr lang="en-US" dirty="0"/>
              <a:t>But few women applied for start-up funds for businesses</a:t>
            </a:r>
          </a:p>
          <a:p>
            <a:r>
              <a:rPr lang="en-US" dirty="0"/>
              <a:t>It was also uncommon for women to receive mortgage loans through the Bill</a:t>
            </a:r>
          </a:p>
          <a:p>
            <a:r>
              <a:rPr lang="en-US" dirty="0"/>
              <a:t>And female applicants struggled to gain admission to overcrowded college courses</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5803342" y="469337"/>
            <a:ext cx="6858002" cy="5919319"/>
          </a:xfrm>
          <a:prstGeom prst="rect">
            <a:avLst/>
          </a:prstGeom>
        </p:spPr>
      </p:pic>
      <p:sp>
        <p:nvSpPr>
          <p:cNvPr id="6" name="TextBox 5"/>
          <p:cNvSpPr txBox="1"/>
          <p:nvPr/>
        </p:nvSpPr>
        <p:spPr>
          <a:xfrm>
            <a:off x="731997" y="5702303"/>
            <a:ext cx="5615640" cy="923330"/>
          </a:xfrm>
          <a:prstGeom prst="rect">
            <a:avLst/>
          </a:prstGeom>
          <a:noFill/>
        </p:spPr>
        <p:txBody>
          <a:bodyPr wrap="none" rtlCol="0">
            <a:spAutoFit/>
          </a:bodyPr>
          <a:lstStyle/>
          <a:p>
            <a:r>
              <a:rPr lang="en-US" dirty="0"/>
              <a:t>Cartoons illustrating Nancy </a:t>
            </a:r>
            <a:r>
              <a:rPr lang="en-US" dirty="0" err="1"/>
              <a:t>McInerny’s</a:t>
            </a:r>
            <a:r>
              <a:rPr lang="en-US" dirty="0"/>
              <a:t> story,</a:t>
            </a:r>
          </a:p>
          <a:p>
            <a:r>
              <a:rPr lang="en-US" dirty="0"/>
              <a:t>“The Woman Vet Has Her Headaches, Too,”</a:t>
            </a:r>
          </a:p>
          <a:p>
            <a:r>
              <a:rPr lang="en-US" i="1" dirty="0"/>
              <a:t>New York Times Sunday Magazine, </a:t>
            </a:r>
            <a:r>
              <a:rPr lang="en-US" dirty="0"/>
              <a:t>June 30, 1946</a:t>
            </a:r>
            <a:endParaRPr lang="en-US" i="1" dirty="0"/>
          </a:p>
        </p:txBody>
      </p:sp>
    </p:spTree>
    <p:extLst>
      <p:ext uri="{BB962C8B-B14F-4D97-AF65-F5344CB8AC3E}">
        <p14:creationId xmlns:p14="http://schemas.microsoft.com/office/powerpoint/2010/main" val="2093039734"/>
      </p:ext>
    </p:extLst>
  </p:cSld>
  <p:clrMapOvr>
    <a:masterClrMapping/>
  </p:clrMapOvr>
  <mc:AlternateContent xmlns:mc="http://schemas.openxmlformats.org/markup-compatibility/2006" xmlns:p14="http://schemas.microsoft.com/office/powerpoint/2010/main">
    <mc:Choice Requires="p14">
      <p:transition spd="slow" p14:dur="2000" advTm="162804"/>
    </mc:Choice>
    <mc:Fallback xmlns="">
      <p:transition spd="slow" advTm="162804"/>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2" name="Rectangle 11">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5" name="Rectangle 14">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16">
            <a:extLst>
              <a:ext uri="{FF2B5EF4-FFF2-40B4-BE49-F238E27FC236}">
                <a16:creationId xmlns:a16="http://schemas.microsoft.com/office/drawing/2014/main" id="{2668F1A4-6DBB-4F0B-A679-6EE5483638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5">
            <a:extLst>
              <a:ext uri="{FF2B5EF4-FFF2-40B4-BE49-F238E27FC236}">
                <a16:creationId xmlns:a16="http://schemas.microsoft.com/office/drawing/2014/main" id="{B8DBF1C0-B8F1-4AAC-8704-256BA0E9D6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pic>
        <p:nvPicPr>
          <p:cNvPr id="5" name="Picture 4" descr="A person and person posing for a picture&#10;&#10;Description automatically generated with medium confidence"/>
          <p:cNvPicPr>
            <a:picLocks noChangeAspect="1"/>
          </p:cNvPicPr>
          <p:nvPr/>
        </p:nvPicPr>
        <p:blipFill rotWithShape="1">
          <a:blip r:embed="rId3" cstate="screen">
            <a:alphaModFix amt="35000"/>
            <a:extLst>
              <a:ext uri="{28A0092B-C50C-407E-A947-70E740481C1C}">
                <a14:useLocalDpi xmlns:a14="http://schemas.microsoft.com/office/drawing/2010/main"/>
              </a:ext>
            </a:extLst>
          </a:blip>
          <a:srcRect/>
          <a:stretch/>
        </p:blipFill>
        <p:spPr>
          <a:xfrm>
            <a:off x="474133" y="474133"/>
            <a:ext cx="11243734" cy="5909733"/>
          </a:xfrm>
          <a:prstGeom prst="rect">
            <a:avLst/>
          </a:prstGeom>
        </p:spPr>
      </p:pic>
      <p:sp>
        <p:nvSpPr>
          <p:cNvPr id="3" name="Title 2"/>
          <p:cNvSpPr>
            <a:spLocks noGrp="1"/>
          </p:cNvSpPr>
          <p:nvPr>
            <p:ph type="title"/>
          </p:nvPr>
        </p:nvSpPr>
        <p:spPr>
          <a:xfrm>
            <a:off x="926354" y="2111273"/>
            <a:ext cx="8827245" cy="2677648"/>
          </a:xfrm>
        </p:spPr>
        <p:txBody>
          <a:bodyPr vert="horz" lIns="91440" tIns="45720" rIns="91440" bIns="45720" rtlCol="0" anchor="b">
            <a:normAutofit/>
          </a:bodyPr>
          <a:lstStyle/>
          <a:p>
            <a:r>
              <a:rPr lang="en-US" dirty="0">
                <a:solidFill>
                  <a:srgbClr val="FFFFFF"/>
                </a:solidFill>
              </a:rPr>
              <a:t>Sexuality/</a:t>
            </a:r>
            <a:br>
              <a:rPr lang="en-US" dirty="0">
                <a:solidFill>
                  <a:srgbClr val="FFFFFF"/>
                </a:solidFill>
              </a:rPr>
            </a:br>
            <a:r>
              <a:rPr lang="en-US" dirty="0">
                <a:solidFill>
                  <a:srgbClr val="FFFFFF"/>
                </a:solidFill>
              </a:rPr>
              <a:t>marriage/</a:t>
            </a:r>
            <a:br>
              <a:rPr lang="en-US" dirty="0">
                <a:solidFill>
                  <a:srgbClr val="FFFFFF"/>
                </a:solidFill>
              </a:rPr>
            </a:br>
            <a:r>
              <a:rPr lang="en-US" dirty="0">
                <a:solidFill>
                  <a:srgbClr val="FFFFFF"/>
                </a:solidFill>
              </a:rPr>
              <a:t>family</a:t>
            </a:r>
          </a:p>
        </p:txBody>
      </p:sp>
      <p:sp>
        <p:nvSpPr>
          <p:cNvPr id="4" name="Text Placeholder 3"/>
          <p:cNvSpPr>
            <a:spLocks noGrp="1"/>
          </p:cNvSpPr>
          <p:nvPr>
            <p:ph type="body" idx="1"/>
          </p:nvPr>
        </p:nvSpPr>
        <p:spPr>
          <a:xfrm>
            <a:off x="926354" y="5328407"/>
            <a:ext cx="10024144" cy="861420"/>
          </a:xfrm>
        </p:spPr>
        <p:txBody>
          <a:bodyPr vert="horz" lIns="91440" tIns="45720" rIns="91440" bIns="45720" rtlCol="0" anchor="t">
            <a:noAutofit/>
          </a:bodyPr>
          <a:lstStyle/>
          <a:p>
            <a:pPr>
              <a:lnSpc>
                <a:spcPct val="90000"/>
              </a:lnSpc>
            </a:pPr>
            <a:r>
              <a:rPr lang="en-US" dirty="0">
                <a:solidFill>
                  <a:srgbClr val="FFFFFF"/>
                </a:solidFill>
              </a:rPr>
              <a:t>June 1942: 18 days after Marilyn Monroe (then Norma Jean Baker) celebrated her 16th birthday, she got married. Hers was one of millions of weddings that made 1942 a record year for marriage </a:t>
            </a:r>
          </a:p>
        </p:txBody>
      </p:sp>
      <p:sp>
        <p:nvSpPr>
          <p:cNvPr id="21" name="Rectangle 20">
            <a:extLst>
              <a:ext uri="{FF2B5EF4-FFF2-40B4-BE49-F238E27FC236}">
                <a16:creationId xmlns:a16="http://schemas.microsoft.com/office/drawing/2014/main" id="{B70F7E59-C971-4F55-8E3A-1E583B65F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319891199"/>
      </p:ext>
    </p:extLst>
  </p:cSld>
  <p:clrMapOvr>
    <a:masterClrMapping/>
  </p:clrMapOvr>
  <mc:AlternateContent xmlns:mc="http://schemas.openxmlformats.org/markup-compatibility/2006" xmlns:p14="http://schemas.microsoft.com/office/powerpoint/2010/main">
    <mc:Choice Requires="p14">
      <p:transition spd="slow" p14:dur="2000" advTm="132146"/>
    </mc:Choice>
    <mc:Fallback xmlns="">
      <p:transition spd="slow" advTm="132146"/>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C9B67FF5-BA70-EA4D-BDE5-A7B0EAE021D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0564" y="0"/>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02A4FDC5-A53A-DE48-8357-F848EC074EF3}"/>
              </a:ext>
            </a:extLst>
          </p:cNvPr>
          <p:cNvSpPr/>
          <p:nvPr/>
        </p:nvSpPr>
        <p:spPr>
          <a:xfrm>
            <a:off x="7018564" y="2243860"/>
            <a:ext cx="4757057" cy="3785652"/>
          </a:xfrm>
          <a:prstGeom prst="rect">
            <a:avLst/>
          </a:prstGeom>
        </p:spPr>
        <p:txBody>
          <a:bodyPr wrap="square">
            <a:spAutoFit/>
          </a:bodyPr>
          <a:lstStyle/>
          <a:p>
            <a:r>
              <a:rPr lang="en-GB" dirty="0">
                <a:solidFill>
                  <a:srgbClr val="333333"/>
                </a:solidFill>
                <a:latin typeface="Georgia" panose="02040502050405020303" pitchFamily="18" charset="0"/>
              </a:rPr>
              <a:t>“More than half of America’s 1,500,000 war-wed G.I.s have returned. Already one out of every four of these 800,000 men is entangled in divorce proceedings. Experts are predicting that by 1950, 1,000,000 of these wartime marriages – or two out of three – will end in divorce.”</a:t>
            </a:r>
          </a:p>
          <a:p>
            <a:endParaRPr lang="en-GB" dirty="0">
              <a:solidFill>
                <a:srgbClr val="333333"/>
              </a:solidFill>
              <a:latin typeface="Georgia" panose="02040502050405020303" pitchFamily="18" charset="0"/>
            </a:endParaRPr>
          </a:p>
          <a:p>
            <a:r>
              <a:rPr lang="en-GB" i="1" dirty="0">
                <a:solidFill>
                  <a:srgbClr val="333333"/>
                </a:solidFill>
                <a:latin typeface="Georgia" panose="02040502050405020303" pitchFamily="18" charset="0"/>
              </a:rPr>
              <a:t>New York Times, </a:t>
            </a:r>
            <a:r>
              <a:rPr lang="en-GB" dirty="0">
                <a:solidFill>
                  <a:srgbClr val="333333"/>
                </a:solidFill>
                <a:latin typeface="Georgia" panose="02040502050405020303" pitchFamily="18" charset="0"/>
              </a:rPr>
              <a:t>Feb. 3, 1946</a:t>
            </a:r>
            <a:endParaRPr lang="en-GB" i="1" dirty="0">
              <a:solidFill>
                <a:srgbClr val="333333"/>
              </a:solidFill>
              <a:latin typeface="Georgia" panose="02040502050405020303" pitchFamily="18" charset="0"/>
            </a:endParaRPr>
          </a:p>
          <a:p>
            <a:endParaRPr lang="en-GB" dirty="0">
              <a:solidFill>
                <a:srgbClr val="333333"/>
              </a:solidFill>
              <a:latin typeface="Georgia" panose="02040502050405020303" pitchFamily="18" charset="0"/>
            </a:endParaRPr>
          </a:p>
          <a:p>
            <a:r>
              <a:rPr lang="en-US" sz="1200" dirty="0">
                <a:hlinkClick r:id="rId3"/>
              </a:rPr>
              <a:t>https://www.nytimes.com/interactive/projects/cp/weddings/165-years-of-wedding-announcements/type/1941-1970/post-war-divorces?fbclid=IwAR3MVUrigakD28MP4lt0lQofQ77B14R-E23MAUGxlyIVTOEz_977q-vb8O8</a:t>
            </a:r>
            <a:endParaRPr lang="en-US" sz="1200" dirty="0"/>
          </a:p>
          <a:p>
            <a:endParaRPr lang="en-US" sz="1200" dirty="0"/>
          </a:p>
        </p:txBody>
      </p:sp>
      <p:sp>
        <p:nvSpPr>
          <p:cNvPr id="3" name="TextBox 2">
            <a:extLst>
              <a:ext uri="{FF2B5EF4-FFF2-40B4-BE49-F238E27FC236}">
                <a16:creationId xmlns:a16="http://schemas.microsoft.com/office/drawing/2014/main" id="{08A2E21F-4FE0-414E-B682-4B66C67790C3}"/>
              </a:ext>
            </a:extLst>
          </p:cNvPr>
          <p:cNvSpPr txBox="1"/>
          <p:nvPr/>
        </p:nvSpPr>
        <p:spPr>
          <a:xfrm>
            <a:off x="6988477" y="1382486"/>
            <a:ext cx="4969630" cy="523220"/>
          </a:xfrm>
          <a:prstGeom prst="rect">
            <a:avLst/>
          </a:prstGeom>
          <a:noFill/>
        </p:spPr>
        <p:txBody>
          <a:bodyPr wrap="none" rtlCol="0">
            <a:spAutoFit/>
          </a:bodyPr>
          <a:lstStyle/>
          <a:p>
            <a:r>
              <a:rPr lang="en-US" sz="2800" b="1" dirty="0">
                <a:solidFill>
                  <a:schemeClr val="accent1"/>
                </a:solidFill>
              </a:rPr>
              <a:t>“The Whys of War Divorces”</a:t>
            </a:r>
          </a:p>
        </p:txBody>
      </p:sp>
    </p:spTree>
    <p:extLst>
      <p:ext uri="{BB962C8B-B14F-4D97-AF65-F5344CB8AC3E}">
        <p14:creationId xmlns:p14="http://schemas.microsoft.com/office/powerpoint/2010/main" val="3693246148"/>
      </p:ext>
    </p:extLst>
  </p:cSld>
  <p:clrMapOvr>
    <a:masterClrMapping/>
  </p:clrMapOvr>
  <mc:AlternateContent xmlns:mc="http://schemas.openxmlformats.org/markup-compatibility/2006" xmlns:p14="http://schemas.microsoft.com/office/powerpoint/2010/main">
    <mc:Choice Requires="p14">
      <p:transition spd="slow" p14:dur="2000" advTm="139520"/>
    </mc:Choice>
    <mc:Fallback xmlns="">
      <p:transition spd="slow" advTm="13952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69000"/>
                <a:hueMod val="91000"/>
                <a:satMod val="164000"/>
                <a:lumMod val="74000"/>
              </a:schemeClr>
              <a:schemeClr val="bg1">
                <a:hueMod val="124000"/>
                <a:satMod val="140000"/>
                <a:lumMod val="142000"/>
              </a:schemeClr>
            </a:duotone>
          </a:blip>
          <a:stretch/>
        </a:blip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4" name="Rectangle 13">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useBgFill="1">
        <p:nvSpPr>
          <p:cNvPr id="16" name="Rectangle 15">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20" name="Group 19">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noFill/>
        </p:grpSpPr>
        <p:sp>
          <p:nvSpPr>
            <p:cNvPr id="21" name="Rectangle 20">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2"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txBody>
            <a:bodyPr/>
            <a:lstStyle/>
            <a:p>
              <a:endParaRPr lang="en-US"/>
            </a:p>
          </p:txBody>
        </p:sp>
      </p:grpSp>
      <p:sp>
        <p:nvSpPr>
          <p:cNvPr id="4" name="Title 3"/>
          <p:cNvSpPr>
            <a:spLocks noGrp="1"/>
          </p:cNvSpPr>
          <p:nvPr>
            <p:ph type="title"/>
          </p:nvPr>
        </p:nvSpPr>
        <p:spPr>
          <a:xfrm>
            <a:off x="1154954" y="1293845"/>
            <a:ext cx="9154801" cy="2681256"/>
          </a:xfrm>
        </p:spPr>
        <p:txBody>
          <a:bodyPr vert="horz" lIns="91440" tIns="45720" rIns="91440" bIns="45720" rtlCol="0" anchor="b">
            <a:normAutofit/>
          </a:bodyPr>
          <a:lstStyle/>
          <a:p>
            <a:pPr algn="ctr"/>
            <a:r>
              <a:rPr lang="en-US" sz="5400" dirty="0">
                <a:solidFill>
                  <a:schemeClr val="tx1"/>
                </a:solidFill>
              </a:rPr>
              <a:t>What’s at stake?</a:t>
            </a:r>
          </a:p>
        </p:txBody>
      </p:sp>
      <p:sp>
        <p:nvSpPr>
          <p:cNvPr id="5" name="Text Placeholder 4"/>
          <p:cNvSpPr>
            <a:spLocks noGrp="1"/>
          </p:cNvSpPr>
          <p:nvPr>
            <p:ph type="body" idx="1"/>
          </p:nvPr>
        </p:nvSpPr>
        <p:spPr>
          <a:xfrm>
            <a:off x="1154955" y="4098730"/>
            <a:ext cx="9154800" cy="1476570"/>
          </a:xfrm>
        </p:spPr>
        <p:txBody>
          <a:bodyPr vert="horz" lIns="91440" tIns="45720" rIns="91440" bIns="45720" rtlCol="0" anchor="t">
            <a:normAutofit/>
          </a:bodyPr>
          <a:lstStyle/>
          <a:p>
            <a:pPr algn="ctr"/>
            <a:r>
              <a:rPr lang="en-US" sz="2400" dirty="0">
                <a:solidFill>
                  <a:schemeClr val="tx1"/>
                </a:solidFill>
              </a:rPr>
              <a:t>Can we, and </a:t>
            </a:r>
            <a:r>
              <a:rPr lang="en-US" sz="2400" i="1" dirty="0">
                <a:solidFill>
                  <a:schemeClr val="tx1"/>
                </a:solidFill>
              </a:rPr>
              <a:t>Should </a:t>
            </a:r>
            <a:r>
              <a:rPr lang="en-US" sz="2400" dirty="0">
                <a:solidFill>
                  <a:schemeClr val="tx1"/>
                </a:solidFill>
              </a:rPr>
              <a:t>we, characterize war </a:t>
            </a:r>
          </a:p>
          <a:p>
            <a:pPr algn="ctr"/>
            <a:r>
              <a:rPr lang="en-US" sz="2400" dirty="0">
                <a:solidFill>
                  <a:schemeClr val="tx1"/>
                </a:solidFill>
              </a:rPr>
              <a:t>as an agent of</a:t>
            </a:r>
          </a:p>
          <a:p>
            <a:pPr algn="ctr"/>
            <a:r>
              <a:rPr lang="en-US" sz="2400" dirty="0">
                <a:solidFill>
                  <a:schemeClr val="tx1"/>
                </a:solidFill>
              </a:rPr>
              <a:t>progressive social change?</a:t>
            </a:r>
          </a:p>
        </p:txBody>
      </p:sp>
    </p:spTree>
    <p:extLst>
      <p:ext uri="{BB962C8B-B14F-4D97-AF65-F5344CB8AC3E}">
        <p14:creationId xmlns:p14="http://schemas.microsoft.com/office/powerpoint/2010/main" val="10946237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72974"/>
    </mc:Choice>
    <mc:Fallback xmlns="">
      <p:transition spd="slow" advTm="72974"/>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0484" y="207593"/>
            <a:ext cx="9548813" cy="708025"/>
          </a:xfrm>
        </p:spPr>
        <p:txBody>
          <a:bodyPr/>
          <a:lstStyle/>
          <a:p>
            <a:r>
              <a:rPr lang="en-US" b="1" dirty="0">
                <a:solidFill>
                  <a:schemeClr val="accent1"/>
                </a:solidFill>
              </a:rPr>
              <a:t>Marriage and divorce after WWII</a:t>
            </a:r>
          </a:p>
        </p:txBody>
      </p:sp>
      <p:pic>
        <p:nvPicPr>
          <p:cNvPr id="6146" name="Picture 2" descr="ttps://s3.us-east-1.amazonaws.com/qz-production-atlas-assets/charts/atlas_rJNDooAWX@2x.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9609" y="1147429"/>
            <a:ext cx="7249155" cy="508324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7751136" y="1853580"/>
            <a:ext cx="4167964" cy="3139321"/>
          </a:xfrm>
          <a:prstGeom prst="rect">
            <a:avLst/>
          </a:prstGeom>
        </p:spPr>
        <p:txBody>
          <a:bodyPr wrap="square">
            <a:spAutoFit/>
          </a:bodyPr>
          <a:lstStyle/>
          <a:p>
            <a:r>
              <a:rPr lang="en-US" dirty="0"/>
              <a:t>“Divorce tapered off during the Depression, when few people had the resources to make any substantial life changes. But although World War II put a halt on </a:t>
            </a:r>
            <a:r>
              <a:rPr lang="en-US" dirty="0" err="1"/>
              <a:t>decouplings</a:t>
            </a:r>
            <a:r>
              <a:rPr lang="en-US" dirty="0"/>
              <a:t>, soon after there was a huge spike in divorces that would remain unmatched in US society until those baby boomers grew up and decided to exit their marriages at unprecedented rates.”</a:t>
            </a:r>
          </a:p>
        </p:txBody>
      </p:sp>
      <p:sp>
        <p:nvSpPr>
          <p:cNvPr id="4" name="Rectangle 3"/>
          <p:cNvSpPr/>
          <p:nvPr/>
        </p:nvSpPr>
        <p:spPr>
          <a:xfrm>
            <a:off x="503922" y="6139323"/>
            <a:ext cx="10957975" cy="461665"/>
          </a:xfrm>
          <a:prstGeom prst="rect">
            <a:avLst/>
          </a:prstGeom>
        </p:spPr>
        <p:txBody>
          <a:bodyPr wrap="square">
            <a:spAutoFit/>
          </a:bodyPr>
          <a:lstStyle/>
          <a:p>
            <a:r>
              <a:rPr lang="en-US" sz="1200" dirty="0">
                <a:hlinkClick r:id="rId3"/>
              </a:rPr>
              <a:t>https://qz.com/1314011/the-unromantic-untold-story-of-the-great-us-divorce-spree-of-1946/</a:t>
            </a:r>
            <a:endParaRPr lang="en-US" sz="1200" dirty="0"/>
          </a:p>
          <a:p>
            <a:endParaRPr lang="en-US" sz="1200" dirty="0"/>
          </a:p>
        </p:txBody>
      </p:sp>
    </p:spTree>
    <p:extLst>
      <p:ext uri="{BB962C8B-B14F-4D97-AF65-F5344CB8AC3E}">
        <p14:creationId xmlns:p14="http://schemas.microsoft.com/office/powerpoint/2010/main" val="921299447"/>
      </p:ext>
    </p:extLst>
  </p:cSld>
  <p:clrMapOvr>
    <a:masterClrMapping/>
  </p:clrMapOvr>
  <mc:AlternateContent xmlns:mc="http://schemas.openxmlformats.org/markup-compatibility/2006" xmlns:p14="http://schemas.microsoft.com/office/powerpoint/2010/main">
    <mc:Choice Requires="p14">
      <p:transition spd="slow" p14:dur="2000" advTm="16410"/>
    </mc:Choice>
    <mc:Fallback xmlns="">
      <p:transition spd="slow" advTm="1641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26268" y="914401"/>
            <a:ext cx="9108748" cy="5189360"/>
          </a:xfrm>
          <a:prstGeom prst="rect">
            <a:avLst/>
          </a:prstGeom>
        </p:spPr>
      </p:pic>
      <p:sp>
        <p:nvSpPr>
          <p:cNvPr id="3" name="TextBox 2"/>
          <p:cNvSpPr txBox="1"/>
          <p:nvPr/>
        </p:nvSpPr>
        <p:spPr>
          <a:xfrm>
            <a:off x="626268" y="169464"/>
            <a:ext cx="8026556" cy="584775"/>
          </a:xfrm>
          <a:prstGeom prst="rect">
            <a:avLst/>
          </a:prstGeom>
          <a:noFill/>
        </p:spPr>
        <p:txBody>
          <a:bodyPr wrap="none" rtlCol="0">
            <a:spAutoFit/>
          </a:bodyPr>
          <a:lstStyle/>
          <a:p>
            <a:r>
              <a:rPr lang="en-US" sz="3200" b="1" dirty="0">
                <a:solidFill>
                  <a:schemeClr val="accent1"/>
                </a:solidFill>
              </a:rPr>
              <a:t>And yet</a:t>
            </a:r>
            <a:r>
              <a:rPr lang="is-IS" sz="3200" b="1" dirty="0">
                <a:solidFill>
                  <a:schemeClr val="accent1"/>
                </a:solidFill>
              </a:rPr>
              <a:t>…. </a:t>
            </a:r>
            <a:r>
              <a:rPr lang="en-US" sz="3200" b="1" dirty="0">
                <a:solidFill>
                  <a:schemeClr val="accent1"/>
                </a:solidFill>
              </a:rPr>
              <a:t>a rapid return to domesticity</a:t>
            </a:r>
          </a:p>
        </p:txBody>
      </p:sp>
      <p:sp>
        <p:nvSpPr>
          <p:cNvPr id="4" name="Rectangle 3"/>
          <p:cNvSpPr/>
          <p:nvPr/>
        </p:nvSpPr>
        <p:spPr>
          <a:xfrm>
            <a:off x="5028018" y="6211669"/>
            <a:ext cx="7163982" cy="276999"/>
          </a:xfrm>
          <a:prstGeom prst="rect">
            <a:avLst/>
          </a:prstGeom>
        </p:spPr>
        <p:txBody>
          <a:bodyPr wrap="square">
            <a:spAutoFit/>
          </a:bodyPr>
          <a:lstStyle/>
          <a:p>
            <a:r>
              <a:rPr lang="en-US" sz="1200" dirty="0">
                <a:hlinkClick r:id="rId3"/>
              </a:rPr>
              <a:t>http://news.bbc.co.uk/1/hi/world/americas/4797243.stm</a:t>
            </a:r>
            <a:endParaRPr lang="en-US" sz="1200" dirty="0"/>
          </a:p>
        </p:txBody>
      </p:sp>
    </p:spTree>
    <p:extLst>
      <p:ext uri="{BB962C8B-B14F-4D97-AF65-F5344CB8AC3E}">
        <p14:creationId xmlns:p14="http://schemas.microsoft.com/office/powerpoint/2010/main" val="1868276648"/>
      </p:ext>
    </p:extLst>
  </p:cSld>
  <p:clrMapOvr>
    <a:masterClrMapping/>
  </p:clrMapOvr>
  <mc:AlternateContent xmlns:mc="http://schemas.openxmlformats.org/markup-compatibility/2006" xmlns:p14="http://schemas.microsoft.com/office/powerpoint/2010/main">
    <mc:Choice Requires="p14">
      <p:transition spd="slow" p14:dur="2000" advTm="100357"/>
    </mc:Choice>
    <mc:Fallback xmlns="">
      <p:transition spd="slow" advTm="100357"/>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75005" y="0"/>
            <a:ext cx="4572000" cy="6858000"/>
          </a:xfrm>
          <a:prstGeom prst="rect">
            <a:avLst/>
          </a:prstGeom>
        </p:spPr>
      </p:pic>
      <p:sp>
        <p:nvSpPr>
          <p:cNvPr id="3" name="Rectangle 2"/>
          <p:cNvSpPr/>
          <p:nvPr/>
        </p:nvSpPr>
        <p:spPr>
          <a:xfrm>
            <a:off x="267678" y="3911404"/>
            <a:ext cx="4777563" cy="1292662"/>
          </a:xfrm>
          <a:prstGeom prst="rect">
            <a:avLst/>
          </a:prstGeom>
        </p:spPr>
        <p:txBody>
          <a:bodyPr wrap="square">
            <a:spAutoFit/>
          </a:bodyPr>
          <a:lstStyle/>
          <a:p>
            <a:endParaRPr lang="en-US" dirty="0">
              <a:solidFill>
                <a:srgbClr val="404040"/>
              </a:solidFill>
            </a:endParaRPr>
          </a:p>
          <a:p>
            <a:endParaRPr lang="en-US" dirty="0">
              <a:solidFill>
                <a:srgbClr val="404040"/>
              </a:solidFill>
            </a:endParaRPr>
          </a:p>
          <a:p>
            <a:r>
              <a:rPr lang="en-US" sz="1400" dirty="0">
                <a:solidFill>
                  <a:srgbClr val="404040"/>
                </a:solidFill>
              </a:rPr>
              <a:t>Anti-miscegenation laws weren’t finally abolished until the </a:t>
            </a:r>
            <a:r>
              <a:rPr lang="en-US" sz="1400" b="1" dirty="0">
                <a:solidFill>
                  <a:srgbClr val="C00000"/>
                </a:solidFill>
              </a:rPr>
              <a:t>Loving v. Virginia </a:t>
            </a:r>
            <a:r>
              <a:rPr lang="en-US" sz="1400" dirty="0">
                <a:solidFill>
                  <a:srgbClr val="404040"/>
                </a:solidFill>
              </a:rPr>
              <a:t>case rendered them unconstitutional in </a:t>
            </a:r>
            <a:r>
              <a:rPr lang="en-US" sz="1400" dirty="0">
                <a:solidFill>
                  <a:schemeClr val="accent1"/>
                </a:solidFill>
              </a:rPr>
              <a:t>1967.</a:t>
            </a:r>
          </a:p>
        </p:txBody>
      </p:sp>
      <p:sp>
        <p:nvSpPr>
          <p:cNvPr id="4" name="Rectangle 3"/>
          <p:cNvSpPr/>
          <p:nvPr/>
        </p:nvSpPr>
        <p:spPr>
          <a:xfrm>
            <a:off x="547104" y="5380672"/>
            <a:ext cx="4777563" cy="1477328"/>
          </a:xfrm>
          <a:prstGeom prst="rect">
            <a:avLst/>
          </a:prstGeom>
        </p:spPr>
        <p:txBody>
          <a:bodyPr wrap="square">
            <a:spAutoFit/>
          </a:bodyPr>
          <a:lstStyle/>
          <a:p>
            <a:r>
              <a:rPr lang="en-US" sz="1400" dirty="0">
                <a:solidFill>
                  <a:srgbClr val="6C6C6C"/>
                </a:solidFill>
              </a:rPr>
              <a:t>Hiroko Yamamoto and Don Roberts on Aug. 17, 1954, the day of their marriage in Kobe, Japan. </a:t>
            </a:r>
          </a:p>
          <a:p>
            <a:r>
              <a:rPr lang="en-US" sz="1400" dirty="0">
                <a:solidFill>
                  <a:srgbClr val="6C6C6C"/>
                </a:solidFill>
              </a:rPr>
              <a:t>(Courtesy of the Roberts family)</a:t>
            </a:r>
          </a:p>
          <a:p>
            <a:endParaRPr lang="en-US" sz="1200" dirty="0">
              <a:solidFill>
                <a:srgbClr val="6C6C6C"/>
              </a:solidFill>
              <a:latin typeface="FranklinITCProLight" charset="0"/>
            </a:endParaRPr>
          </a:p>
          <a:p>
            <a:r>
              <a:rPr lang="en-US" sz="1200" dirty="0">
                <a:hlinkClick r:id="rId3"/>
              </a:rPr>
              <a:t>https://www.washingtonpost.com/sf/national/2016/09/22/from-hiroko-to-susie-the-untold-stories-of-japanese-war-brides/?utm_term=.bb37ddcc61d0</a:t>
            </a:r>
            <a:endParaRPr lang="en-US" sz="1200" dirty="0"/>
          </a:p>
        </p:txBody>
      </p:sp>
      <p:sp>
        <p:nvSpPr>
          <p:cNvPr id="5" name="TextBox 4">
            <a:extLst>
              <a:ext uri="{FF2B5EF4-FFF2-40B4-BE49-F238E27FC236}">
                <a16:creationId xmlns:a16="http://schemas.microsoft.com/office/drawing/2014/main" id="{833C64CF-8B6E-804E-9A3B-D92F08A05B70}"/>
              </a:ext>
            </a:extLst>
          </p:cNvPr>
          <p:cNvSpPr txBox="1"/>
          <p:nvPr/>
        </p:nvSpPr>
        <p:spPr>
          <a:xfrm>
            <a:off x="214770" y="147547"/>
            <a:ext cx="4358886" cy="646331"/>
          </a:xfrm>
          <a:prstGeom prst="rect">
            <a:avLst/>
          </a:prstGeom>
          <a:noFill/>
        </p:spPr>
        <p:txBody>
          <a:bodyPr wrap="none" rtlCol="0">
            <a:spAutoFit/>
          </a:bodyPr>
          <a:lstStyle/>
          <a:p>
            <a:r>
              <a:rPr lang="en-US" sz="3600" b="1" dirty="0">
                <a:solidFill>
                  <a:schemeClr val="accent1"/>
                </a:solidFill>
              </a:rPr>
              <a:t>GIs and War Brides</a:t>
            </a:r>
          </a:p>
        </p:txBody>
      </p:sp>
      <p:pic>
        <p:nvPicPr>
          <p:cNvPr id="3076" name="Picture 4" descr="Thumbnail">
            <a:extLst>
              <a:ext uri="{FF2B5EF4-FFF2-40B4-BE49-F238E27FC236}">
                <a16:creationId xmlns:a16="http://schemas.microsoft.com/office/drawing/2014/main" id="{8934481D-E0EC-1540-A31A-D2EDF6DFCB4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252296" y="4016245"/>
            <a:ext cx="1863503" cy="280226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D52D469-E497-4948-A05E-3B12DFD81560}"/>
              </a:ext>
            </a:extLst>
          </p:cNvPr>
          <p:cNvSpPr txBox="1"/>
          <p:nvPr/>
        </p:nvSpPr>
        <p:spPr>
          <a:xfrm>
            <a:off x="10307123" y="1275424"/>
            <a:ext cx="1762021" cy="2585323"/>
          </a:xfrm>
          <a:prstGeom prst="rect">
            <a:avLst/>
          </a:prstGeom>
          <a:noFill/>
        </p:spPr>
        <p:txBody>
          <a:bodyPr wrap="none" rtlCol="0">
            <a:spAutoFit/>
          </a:bodyPr>
          <a:lstStyle/>
          <a:p>
            <a:r>
              <a:rPr lang="en-US" dirty="0"/>
              <a:t>Read more:</a:t>
            </a:r>
          </a:p>
          <a:p>
            <a:endParaRPr lang="en-US" dirty="0"/>
          </a:p>
          <a:p>
            <a:r>
              <a:rPr lang="en-US" sz="1400" dirty="0"/>
              <a:t>Susan Zeiger,</a:t>
            </a:r>
          </a:p>
          <a:p>
            <a:r>
              <a:rPr lang="en-US" sz="1400" i="1" dirty="0"/>
              <a:t>Entangling</a:t>
            </a:r>
          </a:p>
          <a:p>
            <a:r>
              <a:rPr lang="en-US" sz="1400" i="1" dirty="0"/>
              <a:t>Alliances: F</a:t>
            </a:r>
            <a:r>
              <a:rPr lang="en-GB" sz="1400" i="1" dirty="0" err="1"/>
              <a:t>oreign</a:t>
            </a:r>
            <a:r>
              <a:rPr lang="en-GB" sz="1400" i="1" dirty="0"/>
              <a:t> </a:t>
            </a:r>
          </a:p>
          <a:p>
            <a:r>
              <a:rPr lang="en-GB" sz="1400" i="1" dirty="0"/>
              <a:t>War Brides </a:t>
            </a:r>
          </a:p>
          <a:p>
            <a:r>
              <a:rPr lang="en-GB" sz="1400" i="1" dirty="0"/>
              <a:t>and American </a:t>
            </a:r>
          </a:p>
          <a:p>
            <a:r>
              <a:rPr lang="en-GB" sz="1400" i="1" dirty="0"/>
              <a:t>Soldiers in the </a:t>
            </a:r>
          </a:p>
          <a:p>
            <a:r>
              <a:rPr lang="en-GB" sz="1400" i="1" dirty="0"/>
              <a:t>Twentieth Century</a:t>
            </a:r>
          </a:p>
          <a:p>
            <a:endParaRPr lang="en-GB" sz="1400" i="1" dirty="0"/>
          </a:p>
          <a:p>
            <a:r>
              <a:rPr lang="en-GB" sz="1400" dirty="0"/>
              <a:t>(NYU Press, 2010)</a:t>
            </a:r>
            <a:endParaRPr lang="en-US" sz="1400" dirty="0"/>
          </a:p>
        </p:txBody>
      </p:sp>
      <p:sp>
        <p:nvSpPr>
          <p:cNvPr id="8" name="Rectangle 7">
            <a:extLst>
              <a:ext uri="{FF2B5EF4-FFF2-40B4-BE49-F238E27FC236}">
                <a16:creationId xmlns:a16="http://schemas.microsoft.com/office/drawing/2014/main" id="{4B567C1B-86BF-1845-A6E1-808BC7821515}"/>
              </a:ext>
            </a:extLst>
          </p:cNvPr>
          <p:cNvSpPr/>
          <p:nvPr/>
        </p:nvSpPr>
        <p:spPr>
          <a:xfrm>
            <a:off x="267678" y="1013813"/>
            <a:ext cx="4777563" cy="3539430"/>
          </a:xfrm>
          <a:prstGeom prst="rect">
            <a:avLst/>
          </a:prstGeom>
        </p:spPr>
        <p:txBody>
          <a:bodyPr wrap="square">
            <a:spAutoFit/>
          </a:bodyPr>
          <a:lstStyle/>
          <a:p>
            <a:r>
              <a:rPr lang="en-GB" sz="1400" dirty="0">
                <a:solidFill>
                  <a:srgbClr val="202122"/>
                </a:solidFill>
              </a:rPr>
              <a:t>During and shortly after WWII, more than 60,000 U.S. servicemen married women overseas, receiving free passage home. </a:t>
            </a:r>
            <a:r>
              <a:rPr lang="en-GB" sz="1400" b="1" dirty="0">
                <a:solidFill>
                  <a:schemeClr val="accent1"/>
                </a:solidFill>
              </a:rPr>
              <a:t>"Operation War Bride", </a:t>
            </a:r>
            <a:r>
              <a:rPr lang="en-GB" sz="1400" dirty="0">
                <a:solidFill>
                  <a:srgbClr val="202122"/>
                </a:solidFill>
              </a:rPr>
              <a:t>which eventually transported an estimated 70,000 women and children, began in Britain in early 1946. </a:t>
            </a:r>
          </a:p>
          <a:p>
            <a:endParaRPr lang="en-GB" sz="1400" dirty="0">
              <a:solidFill>
                <a:srgbClr val="202122"/>
              </a:solidFill>
            </a:endParaRPr>
          </a:p>
          <a:p>
            <a:r>
              <a:rPr lang="en-GB" sz="1400" dirty="0">
                <a:solidFill>
                  <a:srgbClr val="202122"/>
                </a:solidFill>
              </a:rPr>
              <a:t>Ultimately, an estimated </a:t>
            </a:r>
            <a:r>
              <a:rPr lang="en-GB" sz="1400" b="1" dirty="0">
                <a:solidFill>
                  <a:srgbClr val="C00000"/>
                </a:solidFill>
              </a:rPr>
              <a:t>300,000 foreign war brides </a:t>
            </a:r>
            <a:r>
              <a:rPr lang="en-GB" sz="1400" dirty="0">
                <a:solidFill>
                  <a:srgbClr val="202122"/>
                </a:solidFill>
              </a:rPr>
              <a:t>moved to the United States following the passage of the </a:t>
            </a:r>
            <a:r>
              <a:rPr lang="en-GB" sz="1400" dirty="0">
                <a:solidFill>
                  <a:srgbClr val="C00000"/>
                </a:solidFill>
                <a:hlinkClick r:id="rId5" tooltip="War Brides Act">
                  <a:extLst>
                    <a:ext uri="{A12FA001-AC4F-418D-AE19-62706E023703}">
                      <ahyp:hlinkClr xmlns:ahyp="http://schemas.microsoft.com/office/drawing/2018/hyperlinkcolor" val="tx"/>
                    </a:ext>
                  </a:extLst>
                </a:hlinkClick>
              </a:rPr>
              <a:t>War Brides Act</a:t>
            </a:r>
            <a:r>
              <a:rPr lang="en-GB" sz="1400" dirty="0">
                <a:solidFill>
                  <a:srgbClr val="C00000"/>
                </a:solidFill>
              </a:rPr>
              <a:t> of 1945 </a:t>
            </a:r>
            <a:r>
              <a:rPr lang="en-GB" sz="1400" dirty="0">
                <a:solidFill>
                  <a:srgbClr val="202122"/>
                </a:solidFill>
              </a:rPr>
              <a:t>and its subsequent amendments. But the situation was more complicated for Black servicemen who wished to marry women of other ethnicities, and for white GIs who wanted to marry Asian women they had met overseas during the war or as occupation soldiers.</a:t>
            </a:r>
          </a:p>
          <a:p>
            <a:endParaRPr lang="en-GB" sz="1400" dirty="0">
              <a:solidFill>
                <a:srgbClr val="202122"/>
              </a:solidFill>
            </a:endParaRPr>
          </a:p>
          <a:p>
            <a:r>
              <a:rPr lang="en-GB" sz="1400" dirty="0">
                <a:solidFill>
                  <a:srgbClr val="202122"/>
                </a:solidFill>
              </a:rPr>
              <a:t>Many US states prohibited interracial marriage.</a:t>
            </a:r>
            <a:endParaRPr lang="en-US" sz="1400" dirty="0"/>
          </a:p>
        </p:txBody>
      </p:sp>
    </p:spTree>
    <p:extLst>
      <p:ext uri="{BB962C8B-B14F-4D97-AF65-F5344CB8AC3E}">
        <p14:creationId xmlns:p14="http://schemas.microsoft.com/office/powerpoint/2010/main" val="1987183059"/>
      </p:ext>
    </p:extLst>
  </p:cSld>
  <p:clrMapOvr>
    <a:masterClrMapping/>
  </p:clrMapOvr>
  <mc:AlternateContent xmlns:mc="http://schemas.openxmlformats.org/markup-compatibility/2006" xmlns:p14="http://schemas.microsoft.com/office/powerpoint/2010/main">
    <mc:Choice Requires="p14">
      <p:transition spd="slow" p14:dur="2000" advTm="250025"/>
    </mc:Choice>
    <mc:Fallback xmlns="">
      <p:transition spd="slow" advTm="250025"/>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9311" y="805697"/>
            <a:ext cx="8761413" cy="708025"/>
          </a:xfrm>
        </p:spPr>
        <p:txBody>
          <a:bodyPr/>
          <a:lstStyle/>
          <a:p>
            <a:r>
              <a:rPr lang="en-US" b="1" dirty="0">
                <a:solidFill>
                  <a:schemeClr val="accent1"/>
                </a:solidFill>
              </a:rPr>
              <a:t>Queer relationships</a:t>
            </a:r>
          </a:p>
        </p:txBody>
      </p:sp>
      <p:sp>
        <p:nvSpPr>
          <p:cNvPr id="5" name="Rectangle 4"/>
          <p:cNvSpPr/>
          <p:nvPr/>
        </p:nvSpPr>
        <p:spPr>
          <a:xfrm>
            <a:off x="259311" y="5196007"/>
            <a:ext cx="7164055" cy="1661993"/>
          </a:xfrm>
          <a:prstGeom prst="rect">
            <a:avLst/>
          </a:prstGeom>
        </p:spPr>
        <p:txBody>
          <a:bodyPr wrap="square">
            <a:spAutoFit/>
          </a:bodyPr>
          <a:lstStyle/>
          <a:p>
            <a:endParaRPr lang="en-US" dirty="0">
              <a:hlinkClick r:id="rId2"/>
            </a:endParaRPr>
          </a:p>
          <a:p>
            <a:r>
              <a:rPr lang="en-US" dirty="0">
                <a:hlinkClick r:id="rId2"/>
              </a:rPr>
              <a:t>Read more on this topic:</a:t>
            </a:r>
          </a:p>
          <a:p>
            <a:endParaRPr lang="en-US" dirty="0">
              <a:hlinkClick r:id="rId2"/>
            </a:endParaRPr>
          </a:p>
          <a:p>
            <a:r>
              <a:rPr lang="en-US" sz="1200" dirty="0">
                <a:hlinkClick r:id="rId2"/>
              </a:rPr>
              <a:t>https://theconversation.com/belles-in-battle-how-queer-us-soldiers-</a:t>
            </a:r>
          </a:p>
          <a:p>
            <a:r>
              <a:rPr lang="en-US" sz="1200" dirty="0">
                <a:hlinkClick r:id="rId2"/>
              </a:rPr>
              <a:t>found-a-place-to-express-themselves-in-wwii-88019</a:t>
            </a:r>
            <a:endParaRPr lang="en-US" sz="1200" dirty="0"/>
          </a:p>
          <a:p>
            <a:endParaRPr lang="en-US" sz="1200" dirty="0"/>
          </a:p>
          <a:p>
            <a:r>
              <a:rPr lang="en-US" sz="1200" dirty="0">
                <a:hlinkClick r:id="rId3"/>
              </a:rPr>
              <a:t>https://www.wwiimemorialfriends.org/blog/queer-world-war-ii/</a:t>
            </a:r>
            <a:endParaRPr lang="en-US" sz="1200" dirty="0"/>
          </a:p>
        </p:txBody>
      </p:sp>
      <p:pic>
        <p:nvPicPr>
          <p:cNvPr id="6" name="Picture 5"/>
          <p:cNvPicPr>
            <a:picLocks noChangeAspect="1"/>
          </p:cNvPicPr>
          <p:nvPr/>
        </p:nvPicPr>
        <p:blipFill>
          <a:blip r:embed="rId4"/>
          <a:stretch>
            <a:fillRect/>
          </a:stretch>
        </p:blipFill>
        <p:spPr>
          <a:xfrm>
            <a:off x="186827" y="2012523"/>
            <a:ext cx="7309021" cy="2832954"/>
          </a:xfrm>
          <a:prstGeom prst="rect">
            <a:avLst/>
          </a:prstGeom>
        </p:spPr>
      </p:pic>
      <p:sp>
        <p:nvSpPr>
          <p:cNvPr id="9" name="TextBox 8">
            <a:extLst>
              <a:ext uri="{FF2B5EF4-FFF2-40B4-BE49-F238E27FC236}">
                <a16:creationId xmlns:a16="http://schemas.microsoft.com/office/drawing/2014/main" id="{F443D598-1BE2-1110-2700-3238811B3ED0}"/>
              </a:ext>
            </a:extLst>
          </p:cNvPr>
          <p:cNvSpPr txBox="1"/>
          <p:nvPr/>
        </p:nvSpPr>
        <p:spPr>
          <a:xfrm>
            <a:off x="7727794" y="1232431"/>
            <a:ext cx="3917269" cy="1015663"/>
          </a:xfrm>
          <a:prstGeom prst="rect">
            <a:avLst/>
          </a:prstGeom>
          <a:noFill/>
        </p:spPr>
        <p:txBody>
          <a:bodyPr wrap="square">
            <a:spAutoFit/>
          </a:bodyPr>
          <a:lstStyle/>
          <a:p>
            <a:pPr algn="ctr"/>
            <a:r>
              <a:rPr lang="en-GB" sz="2000" b="1" i="0" u="none" strike="noStrike" dirty="0">
                <a:effectLst/>
                <a:latin typeface="var(--font-zilla-slab)"/>
              </a:rPr>
              <a:t>‘The Military’s Unexpected Role in Building San Francisco’s LBGTQ+ Community’</a:t>
            </a:r>
          </a:p>
        </p:txBody>
      </p:sp>
      <p:sp>
        <p:nvSpPr>
          <p:cNvPr id="11" name="TextBox 10">
            <a:extLst>
              <a:ext uri="{FF2B5EF4-FFF2-40B4-BE49-F238E27FC236}">
                <a16:creationId xmlns:a16="http://schemas.microsoft.com/office/drawing/2014/main" id="{E6B519EC-40AD-E39A-B074-467816395238}"/>
              </a:ext>
            </a:extLst>
          </p:cNvPr>
          <p:cNvSpPr txBox="1"/>
          <p:nvPr/>
        </p:nvSpPr>
        <p:spPr>
          <a:xfrm>
            <a:off x="7621782" y="2358984"/>
            <a:ext cx="4463679" cy="4801314"/>
          </a:xfrm>
          <a:prstGeom prst="rect">
            <a:avLst/>
          </a:prstGeom>
          <a:noFill/>
        </p:spPr>
        <p:txBody>
          <a:bodyPr wrap="square">
            <a:spAutoFit/>
          </a:bodyPr>
          <a:lstStyle/>
          <a:p>
            <a:r>
              <a:rPr lang="en-GB" b="0" i="0" u="none" strike="noStrike" dirty="0">
                <a:effectLst/>
                <a:latin typeface="__PT_Serif_7dbc8c"/>
              </a:rPr>
              <a:t>‘Of the </a:t>
            </a:r>
            <a:r>
              <a:rPr lang="en-GB" b="0" i="0" dirty="0">
                <a:solidFill>
                  <a:srgbClr val="E90606"/>
                </a:solidFill>
                <a:effectLst/>
                <a:latin typeface="__PT_Serif_7dbc8c"/>
                <a:hlinkClick r:id="rId5"/>
              </a:rPr>
              <a:t>more than 9,000 servicemen and women</a:t>
            </a:r>
            <a:r>
              <a:rPr lang="en-GB" b="0" i="0" u="none" strike="noStrike" dirty="0">
                <a:effectLst/>
                <a:latin typeface="__PT_Serif_7dbc8c"/>
              </a:rPr>
              <a:t> who received a blue discharge during World War II due to the ban on queer service members</a:t>
            </a:r>
            <a:r>
              <a:rPr lang="en-GB" dirty="0">
                <a:latin typeface="__PT_Serif_7dbc8c"/>
              </a:rPr>
              <a:t>… </a:t>
            </a:r>
            <a:r>
              <a:rPr lang="en-GB" b="0" i="0" u="none" strike="noStrike" dirty="0">
                <a:effectLst/>
                <a:latin typeface="__PT_Serif_7dbc8c"/>
              </a:rPr>
              <a:t>many decided to settle in San Francisco, cementing the city as an LGBTQ+ hub—a legacy that originally stemmed from the town’s reputation as a hotbed for sex and gender nonconformity in the 1800s. </a:t>
            </a:r>
            <a:r>
              <a:rPr lang="en-GB" b="1" i="0" u="none" strike="noStrike" dirty="0">
                <a:effectLst/>
                <a:latin typeface="__PT_Serif_7dbc8c"/>
              </a:rPr>
              <a:t>“Ever since the Gold Rush, there was already a kind of queer world in the city, but certainly, the military role in World War II built upon that world,</a:t>
            </a:r>
            <a:r>
              <a:rPr lang="en-GB" b="0" i="0" u="none" strike="noStrike" dirty="0">
                <a:effectLst/>
                <a:latin typeface="__PT_Serif_7dbc8c"/>
              </a:rPr>
              <a:t>” Steve Estes, a history professor at Sonoma State University, tells TIME.’</a:t>
            </a:r>
          </a:p>
          <a:p>
            <a:endParaRPr lang="en-GB" dirty="0">
              <a:latin typeface="__PT_Serif_7dbc8c"/>
            </a:endParaRPr>
          </a:p>
          <a:p>
            <a:r>
              <a:rPr lang="en-US" dirty="0">
                <a:hlinkClick r:id="rId6"/>
              </a:rPr>
              <a:t>https://time.com/6990773/military-san-franciscos-lbgtq-community/</a:t>
            </a:r>
            <a:endParaRPr lang="en-GB" dirty="0">
              <a:latin typeface="__PT_Serif_7dbc8c"/>
            </a:endParaRPr>
          </a:p>
          <a:p>
            <a:endParaRPr lang="en-US" dirty="0"/>
          </a:p>
        </p:txBody>
      </p:sp>
    </p:spTree>
    <p:extLst>
      <p:ext uri="{BB962C8B-B14F-4D97-AF65-F5344CB8AC3E}">
        <p14:creationId xmlns:p14="http://schemas.microsoft.com/office/powerpoint/2010/main" val="496042939"/>
      </p:ext>
    </p:extLst>
  </p:cSld>
  <p:clrMapOvr>
    <a:masterClrMapping/>
  </p:clrMapOvr>
  <mc:AlternateContent xmlns:mc="http://schemas.openxmlformats.org/markup-compatibility/2006" xmlns:p14="http://schemas.microsoft.com/office/powerpoint/2010/main">
    <mc:Choice Requires="p14">
      <p:transition spd="slow" p14:dur="2000" advTm="222233"/>
    </mc:Choice>
    <mc:Fallback xmlns="">
      <p:transition spd="slow" advTm="222233"/>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FD269111-545C-7746-8F9B-11DBD2A24FA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7457" y="1161144"/>
            <a:ext cx="3672114" cy="5565548"/>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7AED6A04-F179-DA40-83CE-0F1D38CC4261}"/>
              </a:ext>
            </a:extLst>
          </p:cNvPr>
          <p:cNvSpPr>
            <a:spLocks noGrp="1"/>
          </p:cNvSpPr>
          <p:nvPr>
            <p:ph type="title" idx="4294967295"/>
          </p:nvPr>
        </p:nvSpPr>
        <p:spPr>
          <a:xfrm>
            <a:off x="337457" y="309624"/>
            <a:ext cx="8761413" cy="708025"/>
          </a:xfrm>
        </p:spPr>
        <p:txBody>
          <a:bodyPr/>
          <a:lstStyle/>
          <a:p>
            <a:r>
              <a:rPr lang="en-US" b="1" dirty="0">
                <a:solidFill>
                  <a:schemeClr val="accent1"/>
                </a:solidFill>
              </a:rPr>
              <a:t>The Kinsey Reports (1948 and 1953)</a:t>
            </a:r>
          </a:p>
        </p:txBody>
      </p:sp>
      <p:sp>
        <p:nvSpPr>
          <p:cNvPr id="4" name="Rectangle 3">
            <a:extLst>
              <a:ext uri="{FF2B5EF4-FFF2-40B4-BE49-F238E27FC236}">
                <a16:creationId xmlns:a16="http://schemas.microsoft.com/office/drawing/2014/main" id="{666E34E1-67E6-1942-99F0-2B37E3FC1DBF}"/>
              </a:ext>
            </a:extLst>
          </p:cNvPr>
          <p:cNvSpPr/>
          <p:nvPr/>
        </p:nvSpPr>
        <p:spPr>
          <a:xfrm>
            <a:off x="4321629" y="1318022"/>
            <a:ext cx="7079342" cy="5539978"/>
          </a:xfrm>
          <a:prstGeom prst="rect">
            <a:avLst/>
          </a:prstGeom>
        </p:spPr>
        <p:txBody>
          <a:bodyPr wrap="square">
            <a:spAutoFit/>
          </a:bodyPr>
          <a:lstStyle/>
          <a:p>
            <a:r>
              <a:rPr lang="en-GB" dirty="0">
                <a:solidFill>
                  <a:srgbClr val="202122"/>
                </a:solidFill>
              </a:rPr>
              <a:t>A seven-point </a:t>
            </a:r>
            <a:r>
              <a:rPr lang="en-GB" dirty="0">
                <a:solidFill>
                  <a:srgbClr val="0B0080"/>
                </a:solidFill>
                <a:hlinkClick r:id="rId3" tooltip="Kinsey scale"/>
              </a:rPr>
              <a:t>Kinsey scale</a:t>
            </a:r>
            <a:r>
              <a:rPr lang="en-GB" dirty="0">
                <a:solidFill>
                  <a:srgbClr val="202122"/>
                </a:solidFill>
              </a:rPr>
              <a:t> system was used to evaluate subjects’ same-sex and opposite-sex attraction and sexual experience and desire.</a:t>
            </a:r>
          </a:p>
          <a:p>
            <a:endParaRPr lang="en-GB" dirty="0">
              <a:solidFill>
                <a:srgbClr val="202122"/>
              </a:solidFill>
            </a:endParaRPr>
          </a:p>
          <a:p>
            <a:r>
              <a:rPr lang="en-GB" dirty="0">
                <a:solidFill>
                  <a:srgbClr val="202122"/>
                </a:solidFill>
              </a:rPr>
              <a:t>Based on data </a:t>
            </a:r>
            <a:r>
              <a:rPr lang="en-GB" dirty="0"/>
              <a:t>collected from approximately 5,300 males over a fifteen-year period, t</a:t>
            </a:r>
            <a:r>
              <a:rPr lang="en-GB" dirty="0">
                <a:solidFill>
                  <a:srgbClr val="202122"/>
                </a:solidFill>
              </a:rPr>
              <a:t>he report found that </a:t>
            </a:r>
            <a:r>
              <a:rPr lang="en-GB" b="1" dirty="0">
                <a:solidFill>
                  <a:srgbClr val="202122"/>
                </a:solidFill>
              </a:rPr>
              <a:t>nearly 46% of the male subjects had "reacted" sexually to persons of both sexes in the course of their adult lives</a:t>
            </a:r>
            <a:r>
              <a:rPr lang="en-GB" dirty="0">
                <a:solidFill>
                  <a:srgbClr val="202122"/>
                </a:solidFill>
              </a:rPr>
              <a:t>, and </a:t>
            </a:r>
            <a:r>
              <a:rPr lang="en-GB" b="1" dirty="0">
                <a:solidFill>
                  <a:srgbClr val="C00000"/>
                </a:solidFill>
              </a:rPr>
              <a:t>37% had at least one homosexual experience.</a:t>
            </a:r>
            <a:r>
              <a:rPr lang="en-GB" dirty="0">
                <a:solidFill>
                  <a:srgbClr val="202122"/>
                </a:solidFill>
              </a:rPr>
              <a:t> </a:t>
            </a:r>
          </a:p>
          <a:p>
            <a:endParaRPr lang="en-GB" dirty="0">
              <a:solidFill>
                <a:srgbClr val="202122"/>
              </a:solidFill>
            </a:endParaRPr>
          </a:p>
          <a:p>
            <a:r>
              <a:rPr lang="en-GB" dirty="0">
                <a:solidFill>
                  <a:srgbClr val="202122"/>
                </a:solidFill>
              </a:rPr>
              <a:t>11.6% of white males (ages 20–35) were given a rating of 3 (about equal heterosexual and homosexual experience/response) throughout their adult lives.</a:t>
            </a:r>
            <a:endParaRPr lang="en-GB" baseline="30000" dirty="0">
              <a:solidFill>
                <a:srgbClr val="0B0080"/>
              </a:solidFill>
            </a:endParaRPr>
          </a:p>
          <a:p>
            <a:endParaRPr lang="en-GB" baseline="30000" dirty="0">
              <a:solidFill>
                <a:srgbClr val="0B0080"/>
              </a:solidFill>
            </a:endParaRPr>
          </a:p>
          <a:p>
            <a:r>
              <a:rPr lang="en-GB" dirty="0">
                <a:solidFill>
                  <a:srgbClr val="202122"/>
                </a:solidFill>
              </a:rPr>
              <a:t>The study also reported that 10% of American males surveyed were "more or less exclusively homosexual for at least three years between the ages of 16 and 55" (in the 5 to 6 range).</a:t>
            </a:r>
          </a:p>
          <a:p>
            <a:endParaRPr lang="en-GB" b="0" i="0" u="none" strike="noStrike" dirty="0">
              <a:solidFill>
                <a:srgbClr val="202122"/>
              </a:solidFill>
              <a:effectLst/>
            </a:endParaRPr>
          </a:p>
          <a:p>
            <a:r>
              <a:rPr lang="en-GB" b="0" i="0" u="none" strike="noStrike" dirty="0">
                <a:solidFill>
                  <a:srgbClr val="202122"/>
                </a:solidFill>
                <a:effectLst/>
              </a:rPr>
              <a:t>A se</a:t>
            </a:r>
            <a:r>
              <a:rPr lang="en-GB" dirty="0">
                <a:solidFill>
                  <a:srgbClr val="202122"/>
                </a:solidFill>
              </a:rPr>
              <a:t>cond study appeared in 1953, </a:t>
            </a:r>
            <a:r>
              <a:rPr lang="en-GB" b="1" i="1" dirty="0"/>
              <a:t>Sexual </a:t>
            </a:r>
            <a:r>
              <a:rPr lang="en-GB" b="1" i="1" dirty="0" err="1"/>
              <a:t>Behavior</a:t>
            </a:r>
            <a:r>
              <a:rPr lang="en-GB" b="1" i="1" dirty="0"/>
              <a:t> in the Human Female</a:t>
            </a:r>
            <a:r>
              <a:rPr lang="en-GB" dirty="0"/>
              <a:t>.</a:t>
            </a:r>
            <a:endParaRPr lang="en-GB" b="0" i="0" u="none" strike="noStrike" dirty="0">
              <a:solidFill>
                <a:srgbClr val="202122"/>
              </a:solidFill>
              <a:effectLst/>
            </a:endParaRPr>
          </a:p>
        </p:txBody>
      </p:sp>
    </p:spTree>
    <p:extLst>
      <p:ext uri="{BB962C8B-B14F-4D97-AF65-F5344CB8AC3E}">
        <p14:creationId xmlns:p14="http://schemas.microsoft.com/office/powerpoint/2010/main" val="2534644772"/>
      </p:ext>
    </p:extLst>
  </p:cSld>
  <p:clrMapOvr>
    <a:masterClrMapping/>
  </p:clrMapOvr>
  <mc:AlternateContent xmlns:mc="http://schemas.openxmlformats.org/markup-compatibility/2006" xmlns:p14="http://schemas.microsoft.com/office/powerpoint/2010/main">
    <mc:Choice Requires="p14">
      <p:transition spd="slow" p14:dur="2000" advTm="131706"/>
    </mc:Choice>
    <mc:Fallback xmlns="">
      <p:transition spd="slow" advTm="131706"/>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2900" y="304800"/>
            <a:ext cx="9906000" cy="4445000"/>
          </a:xfrm>
          <a:prstGeom prst="rect">
            <a:avLst/>
          </a:prstGeom>
        </p:spPr>
      </p:pic>
      <p:sp>
        <p:nvSpPr>
          <p:cNvPr id="3" name="Rectangle 2"/>
          <p:cNvSpPr/>
          <p:nvPr/>
        </p:nvSpPr>
        <p:spPr>
          <a:xfrm>
            <a:off x="215900" y="4842639"/>
            <a:ext cx="11671300" cy="1938992"/>
          </a:xfrm>
          <a:prstGeom prst="rect">
            <a:avLst/>
          </a:prstGeom>
        </p:spPr>
        <p:txBody>
          <a:bodyPr wrap="square">
            <a:spAutoFit/>
          </a:bodyPr>
          <a:lstStyle/>
          <a:p>
            <a:r>
              <a:rPr lang="en-US" dirty="0">
                <a:solidFill>
                  <a:srgbClr val="666666"/>
                </a:solidFill>
                <a:latin typeface="PT Sans" charset="-52"/>
              </a:rPr>
              <a:t>“Perhaps one of the most famous trans veterans was </a:t>
            </a:r>
            <a:r>
              <a:rPr lang="en-US" b="1" dirty="0">
                <a:solidFill>
                  <a:schemeClr val="accent1"/>
                </a:solidFill>
                <a:latin typeface="PT Sans" charset="-52"/>
              </a:rPr>
              <a:t>Christine Jorgensen</a:t>
            </a:r>
            <a:r>
              <a:rPr lang="en-US" dirty="0">
                <a:solidFill>
                  <a:srgbClr val="666666"/>
                </a:solidFill>
                <a:latin typeface="PT Sans" charset="-52"/>
              </a:rPr>
              <a:t>, who was drafted into the U.S. Army in 1945. After the war, she heard about sex reassignment surgery and traveled to Copenhagen, Denmark, where she obtained special permission to undergo a series of operations starting in 1951. She returned to the U.S. in the 1950s and her transition was the subject of a </a:t>
            </a:r>
            <a:r>
              <a:rPr lang="en-US" i="1" dirty="0">
                <a:solidFill>
                  <a:srgbClr val="666666"/>
                </a:solidFill>
                <a:latin typeface="PT Sans" charset="-52"/>
              </a:rPr>
              <a:t>New York Daily News </a:t>
            </a:r>
            <a:r>
              <a:rPr lang="en-US" dirty="0">
                <a:solidFill>
                  <a:srgbClr val="666666"/>
                </a:solidFill>
                <a:latin typeface="PT Sans" charset="-52"/>
              </a:rPr>
              <a:t>front page story. She became an instant celebrity, using the platform to advocate for transgender people, and also worked as an actress and nightclub entertainer. ”</a:t>
            </a:r>
          </a:p>
          <a:p>
            <a:endParaRPr lang="en-US" dirty="0">
              <a:solidFill>
                <a:srgbClr val="666666"/>
              </a:solidFill>
              <a:latin typeface="PT Sans" charset="-52"/>
            </a:endParaRPr>
          </a:p>
          <a:p>
            <a:r>
              <a:rPr lang="en-US" sz="1200" dirty="0">
                <a:hlinkClick r:id="rId3"/>
              </a:rPr>
              <a:t>https://www.wwiimemorialfriends.org/blog/queer-world-war-ii/</a:t>
            </a:r>
            <a:endParaRPr lang="en-US" sz="1200" dirty="0"/>
          </a:p>
        </p:txBody>
      </p:sp>
    </p:spTree>
    <p:extLst>
      <p:ext uri="{BB962C8B-B14F-4D97-AF65-F5344CB8AC3E}">
        <p14:creationId xmlns:p14="http://schemas.microsoft.com/office/powerpoint/2010/main" val="1849005252"/>
      </p:ext>
    </p:extLst>
  </p:cSld>
  <p:clrMapOvr>
    <a:masterClrMapping/>
  </p:clrMapOvr>
  <mc:AlternateContent xmlns:mc="http://schemas.openxmlformats.org/markup-compatibility/2006" xmlns:p14="http://schemas.microsoft.com/office/powerpoint/2010/main">
    <mc:Choice Requires="p14">
      <p:transition spd="slow" p14:dur="2000" advTm="56501"/>
    </mc:Choice>
    <mc:Fallback xmlns="">
      <p:transition spd="slow" advTm="56501"/>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Finis!</a:t>
            </a:r>
          </a:p>
        </p:txBody>
      </p:sp>
      <p:sp>
        <p:nvSpPr>
          <p:cNvPr id="4" name="Text Placeholder 3"/>
          <p:cNvSpPr>
            <a:spLocks noGrp="1"/>
          </p:cNvSpPr>
          <p:nvPr>
            <p:ph type="body" idx="1"/>
          </p:nvPr>
        </p:nvSpPr>
        <p:spPr/>
        <p:txBody>
          <a:bodyPr/>
          <a:lstStyle/>
          <a:p>
            <a:r>
              <a:rPr lang="en-US" dirty="0"/>
              <a:t>How would </a:t>
            </a:r>
            <a:r>
              <a:rPr lang="en-US" b="1" i="1" dirty="0"/>
              <a:t>you</a:t>
            </a:r>
            <a:r>
              <a:rPr lang="en-US" dirty="0"/>
              <a:t> draw up the balance sheet of war-catalyzed change, Positive and negative?</a:t>
            </a:r>
          </a:p>
          <a:p>
            <a:r>
              <a:rPr lang="en-US" dirty="0"/>
              <a:t>Muster your thoughts for our final seminar!</a:t>
            </a:r>
          </a:p>
        </p:txBody>
      </p:sp>
      <p:pic>
        <p:nvPicPr>
          <p:cNvPr id="5122" name="Picture 2" descr="https://www.archives.gov/files/education/lessons/images/wwii-womanpower-m.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4954" y="1327851"/>
            <a:ext cx="3040912" cy="413729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85553" y="6401928"/>
            <a:ext cx="8371368" cy="461665"/>
          </a:xfrm>
          <a:prstGeom prst="rect">
            <a:avLst/>
          </a:prstGeom>
        </p:spPr>
        <p:txBody>
          <a:bodyPr wrap="square">
            <a:spAutoFit/>
          </a:bodyPr>
          <a:lstStyle/>
          <a:p>
            <a:r>
              <a:rPr lang="en-US" sz="1200" dirty="0">
                <a:hlinkClick r:id="rId3"/>
              </a:rPr>
              <a:t>https://www.archives.gov/education/lessons/wwii-women.html</a:t>
            </a:r>
            <a:endParaRPr lang="en-US" sz="1200" dirty="0"/>
          </a:p>
          <a:p>
            <a:endParaRPr lang="en-US" sz="1200" dirty="0"/>
          </a:p>
        </p:txBody>
      </p:sp>
    </p:spTree>
    <p:extLst>
      <p:ext uri="{BB962C8B-B14F-4D97-AF65-F5344CB8AC3E}">
        <p14:creationId xmlns:p14="http://schemas.microsoft.com/office/powerpoint/2010/main" val="1484256413"/>
      </p:ext>
    </p:extLst>
  </p:cSld>
  <p:clrMapOvr>
    <a:masterClrMapping/>
  </p:clrMapOvr>
  <mc:AlternateContent xmlns:mc="http://schemas.openxmlformats.org/markup-compatibility/2006" xmlns:p14="http://schemas.microsoft.com/office/powerpoint/2010/main">
    <mc:Choice Requires="p14">
      <p:transition spd="slow" p14:dur="2000" advTm="79975"/>
    </mc:Choice>
    <mc:Fallback xmlns="">
      <p:transition spd="slow" advTm="79975"/>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659058" y="500145"/>
            <a:ext cx="8761413" cy="708025"/>
          </a:xfrm>
        </p:spPr>
        <p:txBody>
          <a:bodyPr/>
          <a:lstStyle/>
          <a:p>
            <a:r>
              <a:rPr lang="en-US" b="1" dirty="0">
                <a:solidFill>
                  <a:schemeClr val="accent1"/>
                </a:solidFill>
              </a:rPr>
              <a:t>A feminist critique of US “militarization”</a:t>
            </a:r>
          </a:p>
        </p:txBody>
      </p:sp>
      <p:sp>
        <p:nvSpPr>
          <p:cNvPr id="5" name="Content Placeholder 4"/>
          <p:cNvSpPr>
            <a:spLocks noGrp="1"/>
          </p:cNvSpPr>
          <p:nvPr>
            <p:ph sz="half" idx="4294967295"/>
          </p:nvPr>
        </p:nvSpPr>
        <p:spPr>
          <a:xfrm>
            <a:off x="931658" y="1238507"/>
            <a:ext cx="4826000" cy="3416300"/>
          </a:xfrm>
        </p:spPr>
        <p:txBody>
          <a:bodyPr>
            <a:normAutofit/>
          </a:bodyPr>
          <a:lstStyle/>
          <a:p>
            <a:r>
              <a:rPr lang="en-US" sz="2400" dirty="0"/>
              <a:t>What demobilization??!</a:t>
            </a:r>
          </a:p>
        </p:txBody>
      </p:sp>
      <p:pic>
        <p:nvPicPr>
          <p:cNvPr id="1026" name="Picture 2" descr="mage result for cynthia enloe"/>
          <p:cNvPicPr>
            <a:picLocks noGrp="1" noChangeAspect="1" noChangeArrowheads="1"/>
          </p:cNvPicPr>
          <p:nvPr>
            <p:ph sz="half" idx="4294967295"/>
          </p:nvPr>
        </p:nvPicPr>
        <p:blipFill>
          <a:blip r:embed="rId2">
            <a:extLst>
              <a:ext uri="{28A0092B-C50C-407E-A947-70E740481C1C}">
                <a14:useLocalDpi xmlns:a14="http://schemas.microsoft.com/office/drawing/2010/main"/>
              </a:ext>
            </a:extLst>
          </a:blip>
          <a:srcRect/>
          <a:stretch>
            <a:fillRect/>
          </a:stretch>
        </p:blipFill>
        <p:spPr bwMode="auto">
          <a:xfrm>
            <a:off x="9791700" y="0"/>
            <a:ext cx="2400300" cy="32956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ge result for cynthia enloe bananas beaches and base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77776" y="2416340"/>
            <a:ext cx="2871467" cy="44534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age result for cynthia enloe maneuver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192322" y="2416340"/>
            <a:ext cx="2999678" cy="4441660"/>
          </a:xfrm>
          <a:prstGeom prst="rect">
            <a:avLst/>
          </a:prstGeom>
          <a:noFill/>
          <a:extLst>
            <a:ext uri="{909E8E84-426E-40DD-AFC4-6F175D3DCCD1}">
              <a14:hiddenFill xmlns:a14="http://schemas.microsoft.com/office/drawing/2010/main">
                <a:solidFill>
                  <a:srgbClr val="FFFFFF"/>
                </a:solidFill>
              </a14:hiddenFill>
            </a:ext>
          </a:extLst>
        </p:spPr>
      </p:pic>
      <p:pic>
        <p:nvPicPr>
          <p:cNvPr id="10" name="Content Placeholder 4"/>
          <p:cNvPicPr>
            <a:picLocks noChangeAspect="1"/>
          </p:cNvPicPr>
          <p:nvPr/>
        </p:nvPicPr>
        <p:blipFill>
          <a:blip r:embed="rId5"/>
          <a:stretch>
            <a:fillRect/>
          </a:stretch>
        </p:blipFill>
        <p:spPr>
          <a:xfrm>
            <a:off x="573930" y="1930400"/>
            <a:ext cx="5183728" cy="4421289"/>
          </a:xfrm>
          <a:prstGeom prst="rect">
            <a:avLst/>
          </a:prstGeom>
        </p:spPr>
      </p:pic>
      <p:sp>
        <p:nvSpPr>
          <p:cNvPr id="7" name="Rectangle 6"/>
          <p:cNvSpPr/>
          <p:nvPr/>
        </p:nvSpPr>
        <p:spPr>
          <a:xfrm>
            <a:off x="931658" y="6488668"/>
            <a:ext cx="3829895" cy="738664"/>
          </a:xfrm>
          <a:prstGeom prst="rect">
            <a:avLst/>
          </a:prstGeom>
        </p:spPr>
        <p:txBody>
          <a:bodyPr wrap="none">
            <a:spAutoFit/>
          </a:bodyPr>
          <a:lstStyle/>
          <a:p>
            <a:r>
              <a:rPr lang="en-US" sz="1200" dirty="0">
                <a:hlinkClick r:id="rId6"/>
              </a:rPr>
              <a:t>http://news.bbc.co.uk/1/hi/business/1800954.stm</a:t>
            </a:r>
            <a:endParaRPr lang="en-US" sz="1200" dirty="0"/>
          </a:p>
          <a:p>
            <a:endParaRPr lang="en-US" sz="1200" dirty="0"/>
          </a:p>
          <a:p>
            <a:endParaRPr lang="en-US" dirty="0"/>
          </a:p>
        </p:txBody>
      </p:sp>
      <p:sp>
        <p:nvSpPr>
          <p:cNvPr id="2" name="TextBox 1">
            <a:extLst>
              <a:ext uri="{FF2B5EF4-FFF2-40B4-BE49-F238E27FC236}">
                <a16:creationId xmlns:a16="http://schemas.microsoft.com/office/drawing/2014/main" id="{329D5ED2-0961-2844-BDF6-F7C6BE99ABF5}"/>
              </a:ext>
            </a:extLst>
          </p:cNvPr>
          <p:cNvSpPr txBox="1"/>
          <p:nvPr/>
        </p:nvSpPr>
        <p:spPr>
          <a:xfrm>
            <a:off x="7772400" y="1600200"/>
            <a:ext cx="1736373" cy="369332"/>
          </a:xfrm>
          <a:prstGeom prst="rect">
            <a:avLst/>
          </a:prstGeom>
          <a:noFill/>
        </p:spPr>
        <p:txBody>
          <a:bodyPr wrap="none" rtlCol="0">
            <a:spAutoFit/>
          </a:bodyPr>
          <a:lstStyle/>
          <a:p>
            <a:r>
              <a:rPr lang="en-US" dirty="0"/>
              <a:t>Cynthia Enloe</a:t>
            </a:r>
          </a:p>
        </p:txBody>
      </p:sp>
    </p:spTree>
    <p:extLst>
      <p:ext uri="{BB962C8B-B14F-4D97-AF65-F5344CB8AC3E}">
        <p14:creationId xmlns:p14="http://schemas.microsoft.com/office/powerpoint/2010/main" val="1115368995"/>
      </p:ext>
    </p:extLst>
  </p:cSld>
  <p:clrMapOvr>
    <a:masterClrMapping/>
  </p:clrMapOvr>
  <mc:AlternateContent xmlns:mc="http://schemas.openxmlformats.org/markup-compatibility/2006" xmlns:p14="http://schemas.microsoft.com/office/powerpoint/2010/main">
    <mc:Choice Requires="p14">
      <p:transition spd="slow" p14:dur="2000" advTm="186953"/>
    </mc:Choice>
    <mc:Fallback xmlns="">
      <p:transition spd="slow" advTm="18695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159" y="0"/>
            <a:ext cx="5593597" cy="4225568"/>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13756" y="2821258"/>
            <a:ext cx="5278244" cy="3958683"/>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97934"/>
            <a:ext cx="3918388" cy="2960066"/>
          </a:xfrm>
          <a:prstGeom prst="rect">
            <a:avLst/>
          </a:prstGeom>
        </p:spPr>
      </p:pic>
      <p:sp>
        <p:nvSpPr>
          <p:cNvPr id="7" name="TextBox 6"/>
          <p:cNvSpPr txBox="1"/>
          <p:nvPr/>
        </p:nvSpPr>
        <p:spPr>
          <a:xfrm>
            <a:off x="3918388" y="5377967"/>
            <a:ext cx="3044423" cy="1231106"/>
          </a:xfrm>
          <a:prstGeom prst="rect">
            <a:avLst/>
          </a:prstGeom>
          <a:noFill/>
        </p:spPr>
        <p:txBody>
          <a:bodyPr wrap="none" rtlCol="0">
            <a:spAutoFit/>
          </a:bodyPr>
          <a:lstStyle/>
          <a:p>
            <a:r>
              <a:rPr lang="en-US" sz="1600" dirty="0">
                <a:hlinkClick r:id="rId5"/>
              </a:rPr>
              <a:t>Maps from David Vine,</a:t>
            </a:r>
          </a:p>
          <a:p>
            <a:r>
              <a:rPr lang="en-US" sz="1600" i="1" dirty="0">
                <a:hlinkClick r:id="rId5"/>
              </a:rPr>
              <a:t>Base Nation</a:t>
            </a:r>
          </a:p>
          <a:p>
            <a:endParaRPr lang="en-US" sz="1200" dirty="0">
              <a:hlinkClick r:id="rId5"/>
            </a:endParaRPr>
          </a:p>
          <a:p>
            <a:r>
              <a:rPr lang="en-US" sz="1200" dirty="0">
                <a:hlinkClick r:id="rId5"/>
              </a:rPr>
              <a:t>https://www.basenation.us/maps.html</a:t>
            </a:r>
            <a:endParaRPr lang="en-US" sz="1200" dirty="0"/>
          </a:p>
          <a:p>
            <a:endParaRPr lang="en-US" dirty="0"/>
          </a:p>
        </p:txBody>
      </p:sp>
      <p:sp>
        <p:nvSpPr>
          <p:cNvPr id="8" name="TextBox 7"/>
          <p:cNvSpPr txBox="1"/>
          <p:nvPr/>
        </p:nvSpPr>
        <p:spPr>
          <a:xfrm>
            <a:off x="7136781" y="1281787"/>
            <a:ext cx="3632726" cy="954107"/>
          </a:xfrm>
          <a:prstGeom prst="rect">
            <a:avLst/>
          </a:prstGeom>
          <a:noFill/>
        </p:spPr>
        <p:txBody>
          <a:bodyPr wrap="none" rtlCol="0">
            <a:spAutoFit/>
          </a:bodyPr>
          <a:lstStyle/>
          <a:p>
            <a:r>
              <a:rPr lang="en-US" sz="2800" b="1" dirty="0">
                <a:solidFill>
                  <a:schemeClr val="accent1"/>
                </a:solidFill>
              </a:rPr>
              <a:t>The rise of US global</a:t>
            </a:r>
          </a:p>
          <a:p>
            <a:r>
              <a:rPr lang="en-US" sz="2800" b="1" dirty="0">
                <a:solidFill>
                  <a:schemeClr val="accent1"/>
                </a:solidFill>
              </a:rPr>
              <a:t>military power</a:t>
            </a:r>
          </a:p>
        </p:txBody>
      </p:sp>
    </p:spTree>
    <p:extLst>
      <p:ext uri="{BB962C8B-B14F-4D97-AF65-F5344CB8AC3E}">
        <p14:creationId xmlns:p14="http://schemas.microsoft.com/office/powerpoint/2010/main" val="574364544"/>
      </p:ext>
    </p:extLst>
  </p:cSld>
  <p:clrMapOvr>
    <a:masterClrMapping/>
  </p:clrMapOvr>
  <mc:AlternateContent xmlns:mc="http://schemas.openxmlformats.org/markup-compatibility/2006" xmlns:p14="http://schemas.microsoft.com/office/powerpoint/2010/main">
    <mc:Choice Requires="p14">
      <p:transition spd="slow" p14:dur="2000" advTm="101675"/>
    </mc:Choice>
    <mc:Fallback xmlns="">
      <p:transition spd="slow" advTm="10167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584161" cy="6858000"/>
          </a:xfrm>
          <a:prstGeom prst="rect">
            <a:avLst/>
          </a:prstGeom>
        </p:spPr>
      </p:pic>
      <p:sp>
        <p:nvSpPr>
          <p:cNvPr id="3" name="Rectangle 2"/>
          <p:cNvSpPr/>
          <p:nvPr/>
        </p:nvSpPr>
        <p:spPr>
          <a:xfrm>
            <a:off x="9708174" y="1581983"/>
            <a:ext cx="6096000" cy="4708981"/>
          </a:xfrm>
          <a:prstGeom prst="rect">
            <a:avLst/>
          </a:prstGeom>
        </p:spPr>
        <p:txBody>
          <a:bodyPr>
            <a:spAutoFit/>
          </a:bodyPr>
          <a:lstStyle/>
          <a:p>
            <a:r>
              <a:rPr lang="en-US" dirty="0"/>
              <a:t>The racialization</a:t>
            </a:r>
          </a:p>
          <a:p>
            <a:r>
              <a:rPr lang="en-US" dirty="0"/>
              <a:t>of commercial</a:t>
            </a:r>
          </a:p>
          <a:p>
            <a:r>
              <a:rPr lang="en-US" dirty="0"/>
              <a:t>sex work.</a:t>
            </a:r>
          </a:p>
          <a:p>
            <a:endParaRPr lang="en-US" dirty="0"/>
          </a:p>
          <a:p>
            <a:r>
              <a:rPr lang="en-US" dirty="0"/>
              <a:t>A more pervasive</a:t>
            </a:r>
          </a:p>
          <a:p>
            <a:r>
              <a:rPr lang="en-US" dirty="0"/>
              <a:t>sense of US</a:t>
            </a:r>
          </a:p>
          <a:p>
            <a:r>
              <a:rPr lang="en-US" dirty="0"/>
              <a:t>male entitlement</a:t>
            </a:r>
          </a:p>
          <a:p>
            <a:r>
              <a:rPr lang="en-US" dirty="0"/>
              <a:t>to Asian women’s</a:t>
            </a:r>
          </a:p>
          <a:p>
            <a:r>
              <a:rPr lang="en-US" dirty="0"/>
              <a:t>bodies?</a:t>
            </a:r>
          </a:p>
          <a:p>
            <a:endParaRPr lang="en-US" dirty="0"/>
          </a:p>
          <a:p>
            <a:r>
              <a:rPr lang="en-US" sz="1200" dirty="0"/>
              <a:t>Philippine women </a:t>
            </a:r>
          </a:p>
          <a:p>
            <a:r>
              <a:rPr lang="en-US" sz="1200" dirty="0"/>
              <a:t>stand in the </a:t>
            </a:r>
          </a:p>
          <a:p>
            <a:r>
              <a:rPr lang="en-US" sz="1200" dirty="0"/>
              <a:t>doorway </a:t>
            </a:r>
          </a:p>
          <a:p>
            <a:r>
              <a:rPr lang="en-US" sz="1200" dirty="0"/>
              <a:t>of a “juicy bar” in </a:t>
            </a:r>
          </a:p>
          <a:p>
            <a:r>
              <a:rPr lang="en-US" sz="1200" dirty="0"/>
              <a:t>The Ville, outside </a:t>
            </a:r>
          </a:p>
          <a:p>
            <a:r>
              <a:rPr lang="en-US" sz="1200" dirty="0"/>
              <a:t>Camp Casey in </a:t>
            </a:r>
          </a:p>
          <a:p>
            <a:r>
              <a:rPr lang="en-US" sz="1200" dirty="0"/>
              <a:t>South Korea.</a:t>
            </a:r>
          </a:p>
          <a:p>
            <a:br>
              <a:rPr lang="en-US" sz="1200" dirty="0"/>
            </a:br>
            <a:r>
              <a:rPr lang="en-US" sz="1200" dirty="0"/>
              <a:t>JON RABIROFF/ </a:t>
            </a:r>
          </a:p>
          <a:p>
            <a:r>
              <a:rPr lang="en-US" sz="1200" dirty="0"/>
              <a:t>STRIPES</a:t>
            </a:r>
          </a:p>
        </p:txBody>
      </p:sp>
      <p:sp>
        <p:nvSpPr>
          <p:cNvPr id="4" name="Rectangle 3"/>
          <p:cNvSpPr/>
          <p:nvPr/>
        </p:nvSpPr>
        <p:spPr>
          <a:xfrm>
            <a:off x="6428368" y="6396335"/>
            <a:ext cx="6096000" cy="461665"/>
          </a:xfrm>
          <a:prstGeom prst="rect">
            <a:avLst/>
          </a:prstGeom>
        </p:spPr>
        <p:txBody>
          <a:bodyPr>
            <a:spAutoFit/>
          </a:bodyPr>
          <a:lstStyle/>
          <a:p>
            <a:r>
              <a:rPr lang="en-US" sz="1200" dirty="0">
                <a:solidFill>
                  <a:schemeClr val="accent2"/>
                </a:solidFill>
                <a:hlinkClick r:id="rId3"/>
              </a:rPr>
              <a:t>https://www.stripes.com/news/juicy-bars-said-to-be-havens-for-prostitution-aimed-at-u-s-military-1.8019#gallery</a:t>
            </a:r>
            <a:endParaRPr lang="en-US" sz="1200" dirty="0">
              <a:solidFill>
                <a:schemeClr val="accent2"/>
              </a:solidFill>
            </a:endParaRPr>
          </a:p>
        </p:txBody>
      </p:sp>
    </p:spTree>
    <p:extLst>
      <p:ext uri="{BB962C8B-B14F-4D97-AF65-F5344CB8AC3E}">
        <p14:creationId xmlns:p14="http://schemas.microsoft.com/office/powerpoint/2010/main" val="2039545284"/>
      </p:ext>
    </p:extLst>
  </p:cSld>
  <p:clrMapOvr>
    <a:masterClrMapping/>
  </p:clrMapOvr>
  <mc:AlternateContent xmlns:mc="http://schemas.openxmlformats.org/markup-compatibility/2006" xmlns:p14="http://schemas.microsoft.com/office/powerpoint/2010/main">
    <mc:Choice Requires="p14">
      <p:transition spd="slow" p14:dur="2000" advTm="165950"/>
    </mc:Choice>
    <mc:Fallback xmlns="">
      <p:transition spd="slow" advTm="16595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BE06CDE-4612-763E-EACF-6282364848D3}"/>
              </a:ext>
            </a:extLst>
          </p:cNvPr>
          <p:cNvSpPr txBox="1"/>
          <p:nvPr/>
        </p:nvSpPr>
        <p:spPr>
          <a:xfrm>
            <a:off x="446049" y="760738"/>
            <a:ext cx="5296829" cy="7863691"/>
          </a:xfrm>
          <a:prstGeom prst="rect">
            <a:avLst/>
          </a:prstGeom>
          <a:noFill/>
        </p:spPr>
        <p:txBody>
          <a:bodyPr wrap="square">
            <a:spAutoFit/>
          </a:bodyPr>
          <a:lstStyle/>
          <a:p>
            <a:pPr fontAlgn="base">
              <a:spcBef>
                <a:spcPts val="1800"/>
              </a:spcBef>
              <a:spcAft>
                <a:spcPts val="1800"/>
              </a:spcAft>
            </a:pPr>
            <a:r>
              <a:rPr lang="en-GB" b="0" dirty="0">
                <a:solidFill>
                  <a:srgbClr val="545658"/>
                </a:solidFill>
                <a:effectLst/>
                <a:latin typeface="inherit"/>
              </a:rPr>
              <a:t>26 June 2024</a:t>
            </a:r>
          </a:p>
          <a:p>
            <a:pPr algn="l" fontAlgn="base">
              <a:spcBef>
                <a:spcPts val="1200"/>
              </a:spcBef>
              <a:spcAft>
                <a:spcPts val="1200"/>
              </a:spcAft>
            </a:pPr>
            <a:r>
              <a:rPr lang="en-GB" b="1" i="0" u="none" strike="noStrike" dirty="0">
                <a:solidFill>
                  <a:srgbClr val="141414"/>
                </a:solidFill>
                <a:effectLst/>
                <a:latin typeface="inherit"/>
              </a:rPr>
              <a:t>A US soldier has been charged with the kidnapping and rape of a teenage girl in Okinawa, a Japanese island chain that hosts the region's largest American military base. </a:t>
            </a:r>
            <a:endParaRPr lang="en-GB" b="0" i="0" u="none" strike="noStrike" dirty="0">
              <a:solidFill>
                <a:srgbClr val="141414"/>
              </a:solidFill>
              <a:effectLst/>
              <a:latin typeface="inherit"/>
            </a:endParaRPr>
          </a:p>
          <a:p>
            <a:pPr algn="l" fontAlgn="base">
              <a:spcBef>
                <a:spcPts val="1200"/>
              </a:spcBef>
              <a:spcAft>
                <a:spcPts val="1200"/>
              </a:spcAft>
            </a:pPr>
            <a:r>
              <a:rPr lang="en-GB" b="0" i="0" u="none" strike="noStrike" dirty="0">
                <a:solidFill>
                  <a:srgbClr val="141414"/>
                </a:solidFill>
                <a:effectLst/>
                <a:latin typeface="inherit"/>
              </a:rPr>
              <a:t>The case is likely to stoke the long-standing local opposition to US military presence - the islands are home to more than half of the 54,000 US soldiers serving in Japan. </a:t>
            </a:r>
          </a:p>
          <a:p>
            <a:pPr algn="l" fontAlgn="base">
              <a:spcBef>
                <a:spcPts val="1200"/>
              </a:spcBef>
              <a:spcAft>
                <a:spcPts val="1200"/>
              </a:spcAft>
            </a:pPr>
            <a:r>
              <a:rPr lang="en-GB" b="0" i="0" u="none" strike="noStrike" dirty="0">
                <a:solidFill>
                  <a:srgbClr val="141414"/>
                </a:solidFill>
                <a:effectLst/>
                <a:latin typeface="inherit"/>
              </a:rPr>
              <a:t>The anger has also been fuelled by sexual assault cases - </a:t>
            </a:r>
            <a:r>
              <a:rPr lang="en-GB" b="1" i="0" u="none" strike="noStrike" dirty="0">
                <a:solidFill>
                  <a:srgbClr val="141414"/>
                </a:solidFill>
                <a:effectLst/>
                <a:latin typeface="inherit"/>
              </a:rPr>
              <a:t>one of the most high-profile was in 1995, when a 12-year-old girl was raped by three US service personnel</a:t>
            </a:r>
            <a:r>
              <a:rPr lang="en-GB" b="0" i="0" u="none" strike="noStrike" dirty="0">
                <a:solidFill>
                  <a:srgbClr val="141414"/>
                </a:solidFill>
                <a:effectLst/>
                <a:latin typeface="inherit"/>
              </a:rPr>
              <a:t>, sparking months-long protests. </a:t>
            </a:r>
          </a:p>
          <a:p>
            <a:pPr algn="l" fontAlgn="base">
              <a:spcBef>
                <a:spcPts val="1200"/>
              </a:spcBef>
              <a:spcAft>
                <a:spcPts val="1200"/>
              </a:spcAft>
            </a:pPr>
            <a:r>
              <a:rPr lang="en-GB" b="0" i="0" u="none" strike="noStrike" dirty="0">
                <a:solidFill>
                  <a:srgbClr val="141414"/>
                </a:solidFill>
                <a:effectLst/>
                <a:latin typeface="inherit"/>
              </a:rPr>
              <a:t>The latest allegation also involves a minor, who is younger than 16, the age of consent in Japan. </a:t>
            </a:r>
          </a:p>
          <a:p>
            <a:pPr algn="l" fontAlgn="base">
              <a:spcBef>
                <a:spcPts val="1200"/>
              </a:spcBef>
              <a:spcAft>
                <a:spcPts val="1200"/>
              </a:spcAft>
            </a:pPr>
            <a:r>
              <a:rPr lang="en-GB" b="0" i="0" u="none" strike="noStrike" dirty="0">
                <a:solidFill>
                  <a:srgbClr val="141414"/>
                </a:solidFill>
                <a:effectLst/>
                <a:latin typeface="inherit"/>
                <a:hlinkClick r:id="rId2"/>
              </a:rPr>
              <a:t>https://www.bbc.co.uk/news/articles/cpwwdyye4vgo</a:t>
            </a:r>
            <a:endParaRPr lang="en-GB" dirty="0">
              <a:solidFill>
                <a:srgbClr val="141414"/>
              </a:solidFill>
              <a:latin typeface="inherit"/>
            </a:endParaRPr>
          </a:p>
          <a:p>
            <a:pPr algn="l" fontAlgn="base">
              <a:spcBef>
                <a:spcPts val="1200"/>
              </a:spcBef>
              <a:spcAft>
                <a:spcPts val="1200"/>
              </a:spcAft>
            </a:pPr>
            <a:endParaRPr lang="en-GB" b="0" i="0" u="none" strike="noStrike" dirty="0">
              <a:solidFill>
                <a:srgbClr val="141414"/>
              </a:solidFill>
              <a:effectLst/>
              <a:latin typeface="inherit"/>
            </a:endParaRPr>
          </a:p>
          <a:p>
            <a:pPr fontAlgn="base">
              <a:spcBef>
                <a:spcPts val="1200"/>
              </a:spcBef>
              <a:spcAft>
                <a:spcPts val="1200"/>
              </a:spcAft>
            </a:pPr>
            <a:br>
              <a:rPr lang="en-GB" dirty="0">
                <a:effectLst/>
                <a:latin typeface="inherit"/>
              </a:rPr>
            </a:br>
            <a:endParaRPr lang="en-GB" dirty="0">
              <a:effectLst/>
              <a:latin typeface="inherit"/>
            </a:endParaRPr>
          </a:p>
        </p:txBody>
      </p:sp>
      <p:sp>
        <p:nvSpPr>
          <p:cNvPr id="5" name="TextBox 4">
            <a:extLst>
              <a:ext uri="{FF2B5EF4-FFF2-40B4-BE49-F238E27FC236}">
                <a16:creationId xmlns:a16="http://schemas.microsoft.com/office/drawing/2014/main" id="{9A093BB5-B258-1F9C-10FF-9D8D2122D239}"/>
              </a:ext>
            </a:extLst>
          </p:cNvPr>
          <p:cNvSpPr txBox="1"/>
          <p:nvPr/>
        </p:nvSpPr>
        <p:spPr>
          <a:xfrm>
            <a:off x="446049" y="161022"/>
            <a:ext cx="7956394" cy="954107"/>
          </a:xfrm>
          <a:prstGeom prst="rect">
            <a:avLst/>
          </a:prstGeom>
          <a:noFill/>
        </p:spPr>
        <p:txBody>
          <a:bodyPr wrap="square">
            <a:spAutoFit/>
          </a:bodyPr>
          <a:lstStyle/>
          <a:p>
            <a:pPr algn="l" fontAlgn="base"/>
            <a:r>
              <a:rPr lang="en-GB" sz="2800" b="1" dirty="0">
                <a:solidFill>
                  <a:srgbClr val="141414"/>
                </a:solidFill>
                <a:latin typeface="inherit"/>
              </a:rPr>
              <a:t>‘</a:t>
            </a:r>
            <a:r>
              <a:rPr lang="en-GB" sz="2800" b="1" i="0" u="none" strike="noStrike" dirty="0">
                <a:solidFill>
                  <a:srgbClr val="141414"/>
                </a:solidFill>
                <a:effectLst/>
                <a:latin typeface="inherit"/>
              </a:rPr>
              <a:t>US soldier charged in Japan for rape of minor’</a:t>
            </a:r>
          </a:p>
          <a:p>
            <a:pPr algn="l" fontAlgn="base"/>
            <a:endParaRPr lang="en-GB" sz="2800" b="0" i="0" u="none" strike="noStrike" dirty="0">
              <a:solidFill>
                <a:srgbClr val="141414"/>
              </a:solidFill>
              <a:effectLst/>
              <a:latin typeface="ReithSerif"/>
            </a:endParaRPr>
          </a:p>
        </p:txBody>
      </p:sp>
      <p:pic>
        <p:nvPicPr>
          <p:cNvPr id="1026" name="Picture 2" descr="Civic groups in Tokyo protest the alleged rape of a Japanese woman by two U.S. servicemen on October 20.">
            <a:extLst>
              <a:ext uri="{FF2B5EF4-FFF2-40B4-BE49-F238E27FC236}">
                <a16:creationId xmlns:a16="http://schemas.microsoft.com/office/drawing/2014/main" id="{F28EB85D-9141-BDE0-4235-927B16893E0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77255" y="1207312"/>
            <a:ext cx="6052731" cy="514315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2AE880B-2C02-9F42-0C65-0AA2F7016371}"/>
              </a:ext>
            </a:extLst>
          </p:cNvPr>
          <p:cNvSpPr txBox="1"/>
          <p:nvPr/>
        </p:nvSpPr>
        <p:spPr>
          <a:xfrm>
            <a:off x="5977255" y="6350467"/>
            <a:ext cx="6096000" cy="738664"/>
          </a:xfrm>
          <a:prstGeom prst="rect">
            <a:avLst/>
          </a:prstGeom>
          <a:noFill/>
        </p:spPr>
        <p:txBody>
          <a:bodyPr wrap="square">
            <a:spAutoFit/>
          </a:bodyPr>
          <a:lstStyle/>
          <a:p>
            <a:r>
              <a:rPr lang="en-US" sz="1400" dirty="0">
                <a:hlinkClick r:id="rId4"/>
              </a:rPr>
              <a:t>https://edition.cnn.com/2012/11/06/world/asia/japan-us-rape-allegations</a:t>
            </a:r>
            <a:endParaRPr lang="en-US" sz="1400" dirty="0"/>
          </a:p>
          <a:p>
            <a:endParaRPr lang="en-US" sz="1400" dirty="0"/>
          </a:p>
        </p:txBody>
      </p:sp>
    </p:spTree>
    <p:extLst>
      <p:ext uri="{BB962C8B-B14F-4D97-AF65-F5344CB8AC3E}">
        <p14:creationId xmlns:p14="http://schemas.microsoft.com/office/powerpoint/2010/main" val="2619630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WAR AND CIVIL RIGHTS</a:t>
            </a:r>
          </a:p>
        </p:txBody>
      </p:sp>
      <p:sp>
        <p:nvSpPr>
          <p:cNvPr id="4" name="Text Placeholder 3"/>
          <p:cNvSpPr>
            <a:spLocks noGrp="1"/>
          </p:cNvSpPr>
          <p:nvPr>
            <p:ph type="body" idx="1"/>
          </p:nvPr>
        </p:nvSpPr>
        <p:spPr/>
        <p:txBody>
          <a:bodyPr/>
          <a:lstStyle/>
          <a:p>
            <a:endParaRPr lang="en-US"/>
          </a:p>
        </p:txBody>
      </p:sp>
      <p:pic>
        <p:nvPicPr>
          <p:cNvPr id="5" name="Picture 4"/>
          <p:cNvPicPr>
            <a:picLocks noChangeAspect="1"/>
          </p:cNvPicPr>
          <p:nvPr/>
        </p:nvPicPr>
        <p:blipFill>
          <a:blip r:embed="rId2"/>
          <a:stretch>
            <a:fillRect/>
          </a:stretch>
        </p:blipFill>
        <p:spPr>
          <a:xfrm>
            <a:off x="6527800" y="413982"/>
            <a:ext cx="4686301" cy="5985076"/>
          </a:xfrm>
          <a:prstGeom prst="rect">
            <a:avLst/>
          </a:prstGeom>
        </p:spPr>
      </p:pic>
    </p:spTree>
    <p:extLst>
      <p:ext uri="{BB962C8B-B14F-4D97-AF65-F5344CB8AC3E}">
        <p14:creationId xmlns:p14="http://schemas.microsoft.com/office/powerpoint/2010/main" val="167062808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4094" y="314313"/>
            <a:ext cx="10545335" cy="708025"/>
          </a:xfrm>
        </p:spPr>
        <p:txBody>
          <a:bodyPr/>
          <a:lstStyle/>
          <a:p>
            <a:r>
              <a:rPr lang="en-US" b="1" dirty="0">
                <a:solidFill>
                  <a:schemeClr val="accent1"/>
                </a:solidFill>
              </a:rPr>
              <a:t>The Civil War and Radical Reconstruction</a:t>
            </a:r>
          </a:p>
        </p:txBody>
      </p:sp>
      <p:sp>
        <p:nvSpPr>
          <p:cNvPr id="3" name="Rectangle 2"/>
          <p:cNvSpPr/>
          <p:nvPr/>
        </p:nvSpPr>
        <p:spPr>
          <a:xfrm>
            <a:off x="449767" y="1108876"/>
            <a:ext cx="5136995" cy="6278642"/>
          </a:xfrm>
          <a:prstGeom prst="rect">
            <a:avLst/>
          </a:prstGeom>
        </p:spPr>
        <p:txBody>
          <a:bodyPr wrap="square">
            <a:spAutoFit/>
          </a:bodyPr>
          <a:lstStyle/>
          <a:p>
            <a:r>
              <a:rPr lang="en-US" dirty="0"/>
              <a:t>When it took effect in January 1863, the </a:t>
            </a:r>
            <a:r>
              <a:rPr lang="en-US" b="1" dirty="0"/>
              <a:t>Emancipation Proclamation </a:t>
            </a:r>
            <a:r>
              <a:rPr lang="en-US" dirty="0"/>
              <a:t>freed 3.1 million of 4 million enslaved people in the US.</a:t>
            </a:r>
          </a:p>
          <a:p>
            <a:endParaRPr lang="en-US" dirty="0"/>
          </a:p>
          <a:p>
            <a:r>
              <a:rPr lang="en-US" dirty="0"/>
              <a:t>By December 18, 1865, three-quarters of US states had ratified the </a:t>
            </a:r>
            <a:r>
              <a:rPr lang="en-US" b="1" dirty="0"/>
              <a:t>Thirteenth Amendment</a:t>
            </a:r>
            <a:r>
              <a:rPr lang="en-US" dirty="0"/>
              <a:t>, which ensured that </a:t>
            </a:r>
            <a:r>
              <a:rPr lang="en-US" b="1" dirty="0">
                <a:solidFill>
                  <a:schemeClr val="accent1"/>
                </a:solidFill>
              </a:rPr>
              <a:t>“neither slavery nor involuntary servitude … shall exist within the United States.”</a:t>
            </a:r>
          </a:p>
          <a:p>
            <a:endParaRPr lang="en-US" dirty="0"/>
          </a:p>
          <a:p>
            <a:r>
              <a:rPr lang="en-US" dirty="0"/>
              <a:t>In 1867, Congress approved the </a:t>
            </a:r>
            <a:r>
              <a:rPr lang="en-US" b="1" dirty="0"/>
              <a:t>Fourteenth Amendment</a:t>
            </a:r>
            <a:r>
              <a:rPr lang="en-US" dirty="0"/>
              <a:t>, prohibiting "states from abridging equality before the law." </a:t>
            </a:r>
          </a:p>
          <a:p>
            <a:endParaRPr lang="en-US" dirty="0"/>
          </a:p>
          <a:p>
            <a:r>
              <a:rPr lang="en-US" dirty="0"/>
              <a:t>The second part provided for a reduction of a state's representatives if suffrage was denied. Republicans gave the South a choice — accept Black enfranchisement or lose congressional representation.</a:t>
            </a:r>
          </a:p>
          <a:p>
            <a:r>
              <a:rPr lang="en-US" sz="1200" dirty="0">
                <a:hlinkClick r:id="rId2"/>
              </a:rPr>
              <a:t>https://www.ushistory.org/us/35b.asp</a:t>
            </a:r>
            <a:endParaRPr lang="en-US" sz="1200" dirty="0"/>
          </a:p>
          <a:p>
            <a:endParaRPr lang="en-US" sz="1200" dirty="0"/>
          </a:p>
          <a:p>
            <a:endParaRPr lang="en-US" dirty="0"/>
          </a:p>
          <a:p>
            <a:endParaRPr lang="en-US" dirty="0"/>
          </a:p>
        </p:txBody>
      </p:sp>
      <p:pic>
        <p:nvPicPr>
          <p:cNvPr id="4" name="Picture 3"/>
          <p:cNvPicPr>
            <a:picLocks noChangeAspect="1"/>
          </p:cNvPicPr>
          <p:nvPr/>
        </p:nvPicPr>
        <p:blipFill>
          <a:blip r:embed="rId3"/>
          <a:stretch>
            <a:fillRect/>
          </a:stretch>
        </p:blipFill>
        <p:spPr>
          <a:xfrm>
            <a:off x="5722434" y="1022338"/>
            <a:ext cx="6456481" cy="4930633"/>
          </a:xfrm>
          <a:prstGeom prst="rect">
            <a:avLst/>
          </a:prstGeom>
        </p:spPr>
      </p:pic>
      <p:sp>
        <p:nvSpPr>
          <p:cNvPr id="5" name="Rectangle 4"/>
          <p:cNvSpPr/>
          <p:nvPr/>
        </p:nvSpPr>
        <p:spPr>
          <a:xfrm>
            <a:off x="5735519" y="5929765"/>
            <a:ext cx="6096000" cy="738664"/>
          </a:xfrm>
          <a:prstGeom prst="rect">
            <a:avLst/>
          </a:prstGeom>
        </p:spPr>
        <p:txBody>
          <a:bodyPr>
            <a:spAutoFit/>
          </a:bodyPr>
          <a:lstStyle/>
          <a:p>
            <a:r>
              <a:rPr lang="en-US" sz="1400" dirty="0">
                <a:solidFill>
                  <a:srgbClr val="333333"/>
                </a:solidFill>
                <a:latin typeface="verdana" charset="0"/>
              </a:rPr>
              <a:t>Hiram Revels of Mississippi was elected Senator and six other African Americans were elected as Congressmen from other southern states during the Reconstruction era.</a:t>
            </a:r>
            <a:endParaRPr lang="en-US" sz="1400" dirty="0"/>
          </a:p>
        </p:txBody>
      </p:sp>
    </p:spTree>
    <p:extLst>
      <p:ext uri="{BB962C8B-B14F-4D97-AF65-F5344CB8AC3E}">
        <p14:creationId xmlns:p14="http://schemas.microsoft.com/office/powerpoint/2010/main" val="1503399718"/>
      </p:ext>
    </p:extLst>
  </p:cSld>
  <p:clrMapOvr>
    <a:masterClrMapping/>
  </p:clrMapOvr>
  <mc:AlternateContent xmlns:mc="http://schemas.openxmlformats.org/markup-compatibility/2006" xmlns:p14="http://schemas.microsoft.com/office/powerpoint/2010/main">
    <mc:Choice Requires="p14">
      <p:transition spd="slow" p14:dur="2000" advTm="162027"/>
    </mc:Choice>
    <mc:Fallback xmlns="">
      <p:transition spd="slow" advTm="16202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288488" cy="6858000"/>
          </a:xfrm>
          <a:prstGeom prst="rect">
            <a:avLst/>
          </a:prstGeom>
        </p:spPr>
      </p:pic>
      <p:sp>
        <p:nvSpPr>
          <p:cNvPr id="4" name="Rectangle 3"/>
          <p:cNvSpPr/>
          <p:nvPr/>
        </p:nvSpPr>
        <p:spPr>
          <a:xfrm>
            <a:off x="9381066" y="2524036"/>
            <a:ext cx="4131733" cy="3108543"/>
          </a:xfrm>
          <a:prstGeom prst="rect">
            <a:avLst/>
          </a:prstGeom>
        </p:spPr>
        <p:txBody>
          <a:bodyPr wrap="square">
            <a:spAutoFit/>
          </a:bodyPr>
          <a:lstStyle/>
          <a:p>
            <a:r>
              <a:rPr lang="en-US" sz="1600" b="1" dirty="0">
                <a:solidFill>
                  <a:srgbClr val="000000"/>
                </a:solidFill>
              </a:rPr>
              <a:t>Suffragettes hold a jubilee </a:t>
            </a:r>
          </a:p>
          <a:p>
            <a:r>
              <a:rPr lang="en-US" sz="1600" b="1" dirty="0">
                <a:solidFill>
                  <a:srgbClr val="000000"/>
                </a:solidFill>
              </a:rPr>
              <a:t>celebrating the passage </a:t>
            </a:r>
          </a:p>
          <a:p>
            <a:r>
              <a:rPr lang="en-US" sz="1600" b="1" dirty="0">
                <a:solidFill>
                  <a:srgbClr val="000000"/>
                </a:solidFill>
              </a:rPr>
              <a:t>of the </a:t>
            </a:r>
            <a:r>
              <a:rPr lang="en-US" sz="1600" b="1" dirty="0">
                <a:solidFill>
                  <a:schemeClr val="accent2"/>
                </a:solidFill>
              </a:rPr>
              <a:t>Nineteenth </a:t>
            </a:r>
          </a:p>
          <a:p>
            <a:r>
              <a:rPr lang="en-US" sz="1600" b="1" dirty="0">
                <a:solidFill>
                  <a:schemeClr val="accent2"/>
                </a:solidFill>
              </a:rPr>
              <a:t>Amendment</a:t>
            </a:r>
            <a:r>
              <a:rPr lang="en-US" sz="1600" b="1" dirty="0">
                <a:solidFill>
                  <a:srgbClr val="000000"/>
                </a:solidFill>
              </a:rPr>
              <a:t>.</a:t>
            </a:r>
          </a:p>
          <a:p>
            <a:endParaRPr lang="en-US" sz="1600" b="1" dirty="0">
              <a:solidFill>
                <a:srgbClr val="000000"/>
              </a:solidFill>
            </a:endParaRPr>
          </a:p>
          <a:p>
            <a:r>
              <a:rPr lang="en-US" sz="1600" b="1" dirty="0">
                <a:solidFill>
                  <a:srgbClr val="000000"/>
                </a:solidFill>
              </a:rPr>
              <a:t>Ratified</a:t>
            </a:r>
          </a:p>
          <a:p>
            <a:r>
              <a:rPr lang="en-US" sz="1600" b="1" dirty="0">
                <a:solidFill>
                  <a:srgbClr val="000000"/>
                </a:solidFill>
              </a:rPr>
              <a:t>August 18, 1920</a:t>
            </a:r>
          </a:p>
          <a:p>
            <a:endParaRPr lang="en-US" sz="1600" dirty="0">
              <a:solidFill>
                <a:srgbClr val="000000"/>
              </a:solidFill>
            </a:endParaRPr>
          </a:p>
          <a:p>
            <a:endParaRPr lang="en-US" sz="1600" dirty="0">
              <a:solidFill>
                <a:srgbClr val="000000"/>
              </a:solidFill>
              <a:latin typeface="-apple-system" charset="0"/>
            </a:endParaRPr>
          </a:p>
          <a:p>
            <a:r>
              <a:rPr lang="en-US" sz="1600" dirty="0">
                <a:solidFill>
                  <a:srgbClr val="000000"/>
                </a:solidFill>
                <a:latin typeface="-apple-system" charset="0"/>
              </a:rPr>
              <a:t>  </a:t>
            </a:r>
          </a:p>
          <a:p>
            <a:r>
              <a:rPr lang="en-US" sz="1200" dirty="0">
                <a:hlinkClick r:id="rId3"/>
              </a:rPr>
              <a:t>https://www.theatlantic.com/</a:t>
            </a:r>
          </a:p>
          <a:p>
            <a:r>
              <a:rPr lang="en-US" sz="1200" dirty="0">
                <a:hlinkClick r:id="rId3"/>
              </a:rPr>
              <a:t>photo/2019/06/the-battle-for-</a:t>
            </a:r>
          </a:p>
          <a:p>
            <a:r>
              <a:rPr lang="en-US" sz="1200" dirty="0">
                <a:hlinkClick r:id="rId3"/>
              </a:rPr>
              <a:t>womens-suffrage-in-photos/591103/</a:t>
            </a:r>
            <a:endParaRPr lang="en-US" sz="1200" dirty="0"/>
          </a:p>
        </p:txBody>
      </p:sp>
    </p:spTree>
    <p:extLst>
      <p:ext uri="{BB962C8B-B14F-4D97-AF65-F5344CB8AC3E}">
        <p14:creationId xmlns:p14="http://schemas.microsoft.com/office/powerpoint/2010/main" val="708149331"/>
      </p:ext>
    </p:extLst>
  </p:cSld>
  <p:clrMapOvr>
    <a:masterClrMapping/>
  </p:clrMapOvr>
  <mc:AlternateContent xmlns:mc="http://schemas.openxmlformats.org/markup-compatibility/2006" xmlns:p14="http://schemas.microsoft.com/office/powerpoint/2010/main">
    <mc:Choice Requires="p14">
      <p:transition spd="slow" p14:dur="2000" advTm="79636"/>
    </mc:Choice>
    <mc:Fallback xmlns="">
      <p:transition spd="slow" advTm="79636"/>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2218</TotalTime>
  <Words>2182</Words>
  <Application>Microsoft Macintosh PowerPoint</Application>
  <PresentationFormat>Widescreen</PresentationFormat>
  <Paragraphs>224</Paragraphs>
  <Slides>26</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26</vt:i4>
      </vt:variant>
    </vt:vector>
  </HeadingPairs>
  <TitlesOfParts>
    <vt:vector size="39" baseType="lpstr">
      <vt:lpstr>__PT_Serif_7dbc8c</vt:lpstr>
      <vt:lpstr>-apple-system</vt:lpstr>
      <vt:lpstr>Arial</vt:lpstr>
      <vt:lpstr>Century Gothic</vt:lpstr>
      <vt:lpstr>FranklinITCProLight</vt:lpstr>
      <vt:lpstr>Georgia</vt:lpstr>
      <vt:lpstr>inherit</vt:lpstr>
      <vt:lpstr>PT Sans</vt:lpstr>
      <vt:lpstr>ReithSerif</vt:lpstr>
      <vt:lpstr>var(--font-zilla-slab)</vt:lpstr>
      <vt:lpstr>verdana</vt:lpstr>
      <vt:lpstr>Wingdings 3</vt:lpstr>
      <vt:lpstr>Ion Boardroom</vt:lpstr>
      <vt:lpstr>War, demobilization and social change</vt:lpstr>
      <vt:lpstr>What’s at stake?</vt:lpstr>
      <vt:lpstr>A feminist critique of US “militarization”</vt:lpstr>
      <vt:lpstr>PowerPoint Presentation</vt:lpstr>
      <vt:lpstr>PowerPoint Presentation</vt:lpstr>
      <vt:lpstr>PowerPoint Presentation</vt:lpstr>
      <vt:lpstr>WAR AND CIVIL RIGHTS</vt:lpstr>
      <vt:lpstr>The Civil War and Radical Reconstruction</vt:lpstr>
      <vt:lpstr>PowerPoint Presentation</vt:lpstr>
      <vt:lpstr>Veterans’ rights: the GI Bill (1944)</vt:lpstr>
      <vt:lpstr>PowerPoint Presentation</vt:lpstr>
      <vt:lpstr>But… postwar reactionary backlash</vt:lpstr>
      <vt:lpstr>War and women’s work</vt:lpstr>
      <vt:lpstr>Women, war and work: WWI and after</vt:lpstr>
      <vt:lpstr>Women’s wartime employment: WWII  </vt:lpstr>
      <vt:lpstr>PowerPoint Presentation</vt:lpstr>
      <vt:lpstr>Women veterans</vt:lpstr>
      <vt:lpstr>Sexuality/ marriage/ family</vt:lpstr>
      <vt:lpstr>PowerPoint Presentation</vt:lpstr>
      <vt:lpstr>Marriage and divorce after WWII</vt:lpstr>
      <vt:lpstr>PowerPoint Presentation</vt:lpstr>
      <vt:lpstr>PowerPoint Presentation</vt:lpstr>
      <vt:lpstr>Queer relationships</vt:lpstr>
      <vt:lpstr>The Kinsey Reports (1948 and 1953)</vt:lpstr>
      <vt:lpstr>PowerPoint Presentation</vt:lpstr>
      <vt:lpstr>Finis!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 demobilization and social change</dc:title>
  <dc:creator>Susan Carruthers</dc:creator>
  <cp:lastModifiedBy>Carruthers, Susan</cp:lastModifiedBy>
  <cp:revision>58</cp:revision>
  <dcterms:created xsi:type="dcterms:W3CDTF">2019-12-01T08:26:33Z</dcterms:created>
  <dcterms:modified xsi:type="dcterms:W3CDTF">2025-12-06T08:35:21Z</dcterms:modified>
</cp:coreProperties>
</file>