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6" r:id="rId1"/>
  </p:sldMasterIdLst>
  <p:sldIdLst>
    <p:sldId id="256" r:id="rId2"/>
    <p:sldId id="257" r:id="rId3"/>
    <p:sldId id="293" r:id="rId4"/>
    <p:sldId id="286" r:id="rId5"/>
    <p:sldId id="292" r:id="rId6"/>
    <p:sldId id="266" r:id="rId7"/>
    <p:sldId id="269" r:id="rId8"/>
    <p:sldId id="291" r:id="rId9"/>
    <p:sldId id="265" r:id="rId10"/>
    <p:sldId id="280" r:id="rId11"/>
    <p:sldId id="281" r:id="rId12"/>
    <p:sldId id="290" r:id="rId13"/>
    <p:sldId id="294" r:id="rId14"/>
    <p:sldId id="287" r:id="rId15"/>
    <p:sldId id="261" r:id="rId16"/>
    <p:sldId id="276" r:id="rId17"/>
    <p:sldId id="270" r:id="rId18"/>
    <p:sldId id="272" r:id="rId19"/>
    <p:sldId id="273" r:id="rId20"/>
    <p:sldId id="284" r:id="rId21"/>
    <p:sldId id="263" r:id="rId22"/>
    <p:sldId id="288" r:id="rId23"/>
    <p:sldId id="289" r:id="rId24"/>
    <p:sldId id="262" r:id="rId25"/>
    <p:sldId id="275"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52"/>
    <p:restoredTop sz="94509"/>
  </p:normalViewPr>
  <p:slideViewPr>
    <p:cSldViewPr snapToGrid="0" snapToObjects="1">
      <p:cViewPr varScale="1">
        <p:scale>
          <a:sx n="100" d="100"/>
          <a:sy n="100" d="100"/>
        </p:scale>
        <p:origin x="168" y="456"/>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6C98DF-D54A-4D55-91B4-FECA8D86F24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04D5C497-8717-4592-A4FD-983E06EE46D3}">
      <dgm:prSet/>
      <dgm:spPr/>
      <dgm:t>
        <a:bodyPr/>
        <a:lstStyle/>
        <a:p>
          <a:r>
            <a:rPr lang="en-US" dirty="0"/>
            <a:t>Before you start reading/viewing, look at the seminar questions</a:t>
          </a:r>
        </a:p>
      </dgm:t>
    </dgm:pt>
    <dgm:pt modelId="{29D62D78-6ED6-4FC6-8788-8B89726622E0}" type="parTrans" cxnId="{981FF4E9-63CB-4684-BB07-96D1CE01AB21}">
      <dgm:prSet/>
      <dgm:spPr/>
      <dgm:t>
        <a:bodyPr/>
        <a:lstStyle/>
        <a:p>
          <a:endParaRPr lang="en-US"/>
        </a:p>
      </dgm:t>
    </dgm:pt>
    <dgm:pt modelId="{6CC2876F-B923-4FD5-A902-77A723F18DE4}" type="sibTrans" cxnId="{981FF4E9-63CB-4684-BB07-96D1CE01AB21}">
      <dgm:prSet/>
      <dgm:spPr/>
      <dgm:t>
        <a:bodyPr/>
        <a:lstStyle/>
        <a:p>
          <a:endParaRPr lang="en-US"/>
        </a:p>
      </dgm:t>
    </dgm:pt>
    <dgm:pt modelId="{F6B060A7-B075-41A9-90DD-ADBAB9C8108F}">
      <dgm:prSet/>
      <dgm:spPr/>
      <dgm:t>
        <a:bodyPr/>
        <a:lstStyle/>
        <a:p>
          <a:r>
            <a:rPr lang="en-US" dirty="0"/>
            <a:t>Keep them in mind as you read, thinking about how you’d answer them in class</a:t>
          </a:r>
        </a:p>
      </dgm:t>
    </dgm:pt>
    <dgm:pt modelId="{DB3D16DD-8840-4B9B-8336-B3F02328B2BD}" type="parTrans" cxnId="{E869E374-CB0C-49CE-B6B5-BFAD88221B9C}">
      <dgm:prSet/>
      <dgm:spPr/>
      <dgm:t>
        <a:bodyPr/>
        <a:lstStyle/>
        <a:p>
          <a:endParaRPr lang="en-US"/>
        </a:p>
      </dgm:t>
    </dgm:pt>
    <dgm:pt modelId="{A68BB8D9-064B-4927-9A6A-77296F0ECDCB}" type="sibTrans" cxnId="{E869E374-CB0C-49CE-B6B5-BFAD88221B9C}">
      <dgm:prSet/>
      <dgm:spPr/>
      <dgm:t>
        <a:bodyPr/>
        <a:lstStyle/>
        <a:p>
          <a:endParaRPr lang="en-US"/>
        </a:p>
      </dgm:t>
    </dgm:pt>
    <dgm:pt modelId="{00ACCFAF-79B7-4E78-A1D7-27FF92FD3EE4}">
      <dgm:prSet/>
      <dgm:spPr/>
      <dgm:t>
        <a:bodyPr/>
        <a:lstStyle/>
        <a:p>
          <a:r>
            <a:rPr lang="en-US" dirty="0"/>
            <a:t>Take notes sparingly-- think primarily about concepts, themes and arguments</a:t>
          </a:r>
        </a:p>
      </dgm:t>
    </dgm:pt>
    <dgm:pt modelId="{146C72DE-0ECC-429D-80F6-E18BFEEF646A}" type="parTrans" cxnId="{25720ED7-1BA5-4C74-97EF-D930158EB29B}">
      <dgm:prSet/>
      <dgm:spPr/>
      <dgm:t>
        <a:bodyPr/>
        <a:lstStyle/>
        <a:p>
          <a:endParaRPr lang="en-US"/>
        </a:p>
      </dgm:t>
    </dgm:pt>
    <dgm:pt modelId="{26B1DFD8-249C-46B2-9E84-363324ABDEED}" type="sibTrans" cxnId="{25720ED7-1BA5-4C74-97EF-D930158EB29B}">
      <dgm:prSet/>
      <dgm:spPr/>
      <dgm:t>
        <a:bodyPr/>
        <a:lstStyle/>
        <a:p>
          <a:endParaRPr lang="en-US"/>
        </a:p>
      </dgm:t>
    </dgm:pt>
    <dgm:pt modelId="{7C89AFD7-E4BB-4024-AD17-05A6C6E3EAAF}">
      <dgm:prSet/>
      <dgm:spPr/>
      <dgm:t>
        <a:bodyPr/>
        <a:lstStyle/>
        <a:p>
          <a:r>
            <a:rPr lang="en-US" dirty="0"/>
            <a:t>Stay alert to things that seem curious, surprising or counter-intuitive to you. Jot them down!</a:t>
          </a:r>
        </a:p>
      </dgm:t>
    </dgm:pt>
    <dgm:pt modelId="{B956BBEF-D49D-450D-882A-AAE3BF72B698}" type="parTrans" cxnId="{9839F517-8A2A-4A36-9C48-EA951D521B23}">
      <dgm:prSet/>
      <dgm:spPr/>
      <dgm:t>
        <a:bodyPr/>
        <a:lstStyle/>
        <a:p>
          <a:endParaRPr lang="en-US"/>
        </a:p>
      </dgm:t>
    </dgm:pt>
    <dgm:pt modelId="{95C39615-A3E5-49DB-8A19-FF01E2278958}" type="sibTrans" cxnId="{9839F517-8A2A-4A36-9C48-EA951D521B23}">
      <dgm:prSet/>
      <dgm:spPr/>
      <dgm:t>
        <a:bodyPr/>
        <a:lstStyle/>
        <a:p>
          <a:endParaRPr lang="en-US"/>
        </a:p>
      </dgm:t>
    </dgm:pt>
    <dgm:pt modelId="{00854A2D-A369-46F3-9BDA-608CFA9E8FA6}">
      <dgm:prSet/>
      <dgm:spPr/>
      <dgm:t>
        <a:bodyPr/>
        <a:lstStyle/>
        <a:p>
          <a:r>
            <a:rPr lang="en-US" dirty="0"/>
            <a:t>Think not just about the questions I’ve set, but what YOU want to ask/discuss about these sources</a:t>
          </a:r>
        </a:p>
      </dgm:t>
    </dgm:pt>
    <dgm:pt modelId="{C6FA9D3E-C189-4D1E-AA8C-FBC04175A3E2}" type="parTrans" cxnId="{33EE1C46-CBF7-4BB4-9CEF-AEF82EFC0160}">
      <dgm:prSet/>
      <dgm:spPr/>
      <dgm:t>
        <a:bodyPr/>
        <a:lstStyle/>
        <a:p>
          <a:endParaRPr lang="en-US"/>
        </a:p>
      </dgm:t>
    </dgm:pt>
    <dgm:pt modelId="{5B9AD768-19FC-4828-9530-F28A5E4A4C0C}" type="sibTrans" cxnId="{33EE1C46-CBF7-4BB4-9CEF-AEF82EFC0160}">
      <dgm:prSet/>
      <dgm:spPr/>
      <dgm:t>
        <a:bodyPr/>
        <a:lstStyle/>
        <a:p>
          <a:endParaRPr lang="en-US"/>
        </a:p>
      </dgm:t>
    </dgm:pt>
    <dgm:pt modelId="{C97C4672-D154-4EDD-BCDA-2A4FBEAB6A10}">
      <dgm:prSet/>
      <dgm:spPr/>
      <dgm:t>
        <a:bodyPr/>
        <a:lstStyle/>
        <a:p>
          <a:r>
            <a:rPr lang="en-US" dirty="0"/>
            <a:t>If you’re uncertain about anything– either conceptual or empirical– let me know and I’ll try to clarify</a:t>
          </a:r>
        </a:p>
      </dgm:t>
    </dgm:pt>
    <dgm:pt modelId="{13CE3986-210B-4CCB-968F-108CAA1427B5}" type="parTrans" cxnId="{9CC85B4C-6D92-4E40-952B-4215BE2D1B6F}">
      <dgm:prSet/>
      <dgm:spPr/>
      <dgm:t>
        <a:bodyPr/>
        <a:lstStyle/>
        <a:p>
          <a:endParaRPr lang="en-US"/>
        </a:p>
      </dgm:t>
    </dgm:pt>
    <dgm:pt modelId="{4A624B57-1D73-402B-AA9A-4904C5703EB0}" type="sibTrans" cxnId="{9CC85B4C-6D92-4E40-952B-4215BE2D1B6F}">
      <dgm:prSet/>
      <dgm:spPr/>
      <dgm:t>
        <a:bodyPr/>
        <a:lstStyle/>
        <a:p>
          <a:endParaRPr lang="en-US"/>
        </a:p>
      </dgm:t>
    </dgm:pt>
    <dgm:pt modelId="{22FE657F-D63A-1641-869F-D8D4E97C2129}" type="pres">
      <dgm:prSet presAssocID="{486C98DF-D54A-4D55-91B4-FECA8D86F24C}" presName="linear" presStyleCnt="0">
        <dgm:presLayoutVars>
          <dgm:animLvl val="lvl"/>
          <dgm:resizeHandles val="exact"/>
        </dgm:presLayoutVars>
      </dgm:prSet>
      <dgm:spPr/>
    </dgm:pt>
    <dgm:pt modelId="{D5124A2E-0F36-224D-A735-2760725AFDD5}" type="pres">
      <dgm:prSet presAssocID="{04D5C497-8717-4592-A4FD-983E06EE46D3}" presName="parentText" presStyleLbl="node1" presStyleIdx="0" presStyleCnt="6">
        <dgm:presLayoutVars>
          <dgm:chMax val="0"/>
          <dgm:bulletEnabled val="1"/>
        </dgm:presLayoutVars>
      </dgm:prSet>
      <dgm:spPr/>
    </dgm:pt>
    <dgm:pt modelId="{BC65B54D-B9CD-E04F-96A8-7A2908E94963}" type="pres">
      <dgm:prSet presAssocID="{6CC2876F-B923-4FD5-A902-77A723F18DE4}" presName="spacer" presStyleCnt="0"/>
      <dgm:spPr/>
    </dgm:pt>
    <dgm:pt modelId="{31E85BD0-0E40-3045-B1C6-8EA61F3A7909}" type="pres">
      <dgm:prSet presAssocID="{F6B060A7-B075-41A9-90DD-ADBAB9C8108F}" presName="parentText" presStyleLbl="node1" presStyleIdx="1" presStyleCnt="6">
        <dgm:presLayoutVars>
          <dgm:chMax val="0"/>
          <dgm:bulletEnabled val="1"/>
        </dgm:presLayoutVars>
      </dgm:prSet>
      <dgm:spPr/>
    </dgm:pt>
    <dgm:pt modelId="{2242ECAB-8798-D240-AAB9-BD403197AA42}" type="pres">
      <dgm:prSet presAssocID="{A68BB8D9-064B-4927-9A6A-77296F0ECDCB}" presName="spacer" presStyleCnt="0"/>
      <dgm:spPr/>
    </dgm:pt>
    <dgm:pt modelId="{6D4C9847-38B9-9C47-B80F-D5B02166EEFF}" type="pres">
      <dgm:prSet presAssocID="{00ACCFAF-79B7-4E78-A1D7-27FF92FD3EE4}" presName="parentText" presStyleLbl="node1" presStyleIdx="2" presStyleCnt="6">
        <dgm:presLayoutVars>
          <dgm:chMax val="0"/>
          <dgm:bulletEnabled val="1"/>
        </dgm:presLayoutVars>
      </dgm:prSet>
      <dgm:spPr/>
    </dgm:pt>
    <dgm:pt modelId="{7641EE0C-D017-C84D-A681-398E0BCE1807}" type="pres">
      <dgm:prSet presAssocID="{26B1DFD8-249C-46B2-9E84-363324ABDEED}" presName="spacer" presStyleCnt="0"/>
      <dgm:spPr/>
    </dgm:pt>
    <dgm:pt modelId="{D3B7104E-7262-3742-94CE-428B85845707}" type="pres">
      <dgm:prSet presAssocID="{7C89AFD7-E4BB-4024-AD17-05A6C6E3EAAF}" presName="parentText" presStyleLbl="node1" presStyleIdx="3" presStyleCnt="6">
        <dgm:presLayoutVars>
          <dgm:chMax val="0"/>
          <dgm:bulletEnabled val="1"/>
        </dgm:presLayoutVars>
      </dgm:prSet>
      <dgm:spPr/>
    </dgm:pt>
    <dgm:pt modelId="{87F1DE7A-5CF3-A946-9A7C-2C8DBDDDF2E0}" type="pres">
      <dgm:prSet presAssocID="{95C39615-A3E5-49DB-8A19-FF01E2278958}" presName="spacer" presStyleCnt="0"/>
      <dgm:spPr/>
    </dgm:pt>
    <dgm:pt modelId="{F843D356-2420-7543-9F35-3DEA7F2187C2}" type="pres">
      <dgm:prSet presAssocID="{00854A2D-A369-46F3-9BDA-608CFA9E8FA6}" presName="parentText" presStyleLbl="node1" presStyleIdx="4" presStyleCnt="6">
        <dgm:presLayoutVars>
          <dgm:chMax val="0"/>
          <dgm:bulletEnabled val="1"/>
        </dgm:presLayoutVars>
      </dgm:prSet>
      <dgm:spPr/>
    </dgm:pt>
    <dgm:pt modelId="{14F88508-EC8B-AD47-91FE-572DDFF46F75}" type="pres">
      <dgm:prSet presAssocID="{5B9AD768-19FC-4828-9530-F28A5E4A4C0C}" presName="spacer" presStyleCnt="0"/>
      <dgm:spPr/>
    </dgm:pt>
    <dgm:pt modelId="{F0DB0A15-0F3D-4C4F-B095-C3B92ED6A79A}" type="pres">
      <dgm:prSet presAssocID="{C97C4672-D154-4EDD-BCDA-2A4FBEAB6A10}" presName="parentText" presStyleLbl="node1" presStyleIdx="5" presStyleCnt="6">
        <dgm:presLayoutVars>
          <dgm:chMax val="0"/>
          <dgm:bulletEnabled val="1"/>
        </dgm:presLayoutVars>
      </dgm:prSet>
      <dgm:spPr/>
    </dgm:pt>
  </dgm:ptLst>
  <dgm:cxnLst>
    <dgm:cxn modelId="{9839F517-8A2A-4A36-9C48-EA951D521B23}" srcId="{486C98DF-D54A-4D55-91B4-FECA8D86F24C}" destId="{7C89AFD7-E4BB-4024-AD17-05A6C6E3EAAF}" srcOrd="3" destOrd="0" parTransId="{B956BBEF-D49D-450D-882A-AAE3BF72B698}" sibTransId="{95C39615-A3E5-49DB-8A19-FF01E2278958}"/>
    <dgm:cxn modelId="{1428FA28-2595-6A4F-8CCC-3BB224D6953A}" type="presOf" srcId="{C97C4672-D154-4EDD-BCDA-2A4FBEAB6A10}" destId="{F0DB0A15-0F3D-4C4F-B095-C3B92ED6A79A}" srcOrd="0" destOrd="0" presId="urn:microsoft.com/office/officeart/2005/8/layout/vList2"/>
    <dgm:cxn modelId="{33EE1C46-CBF7-4BB4-9CEF-AEF82EFC0160}" srcId="{486C98DF-D54A-4D55-91B4-FECA8D86F24C}" destId="{00854A2D-A369-46F3-9BDA-608CFA9E8FA6}" srcOrd="4" destOrd="0" parTransId="{C6FA9D3E-C189-4D1E-AA8C-FBC04175A3E2}" sibTransId="{5B9AD768-19FC-4828-9530-F28A5E4A4C0C}"/>
    <dgm:cxn modelId="{9CC85B4C-6D92-4E40-952B-4215BE2D1B6F}" srcId="{486C98DF-D54A-4D55-91B4-FECA8D86F24C}" destId="{C97C4672-D154-4EDD-BCDA-2A4FBEAB6A10}" srcOrd="5" destOrd="0" parTransId="{13CE3986-210B-4CCB-968F-108CAA1427B5}" sibTransId="{4A624B57-1D73-402B-AA9A-4904C5703EB0}"/>
    <dgm:cxn modelId="{9C245F51-6EFE-ED41-83F4-4D1C372CF34D}" type="presOf" srcId="{00854A2D-A369-46F3-9BDA-608CFA9E8FA6}" destId="{F843D356-2420-7543-9F35-3DEA7F2187C2}" srcOrd="0" destOrd="0" presId="urn:microsoft.com/office/officeart/2005/8/layout/vList2"/>
    <dgm:cxn modelId="{D4F2DD5E-2F75-804A-9280-6599EA39D111}" type="presOf" srcId="{7C89AFD7-E4BB-4024-AD17-05A6C6E3EAAF}" destId="{D3B7104E-7262-3742-94CE-428B85845707}" srcOrd="0" destOrd="0" presId="urn:microsoft.com/office/officeart/2005/8/layout/vList2"/>
    <dgm:cxn modelId="{E869E374-CB0C-49CE-B6B5-BFAD88221B9C}" srcId="{486C98DF-D54A-4D55-91B4-FECA8D86F24C}" destId="{F6B060A7-B075-41A9-90DD-ADBAB9C8108F}" srcOrd="1" destOrd="0" parTransId="{DB3D16DD-8840-4B9B-8336-B3F02328B2BD}" sibTransId="{A68BB8D9-064B-4927-9A6A-77296F0ECDCB}"/>
    <dgm:cxn modelId="{95619A7D-23F1-6F4E-A7A9-B97571F2C975}" type="presOf" srcId="{F6B060A7-B075-41A9-90DD-ADBAB9C8108F}" destId="{31E85BD0-0E40-3045-B1C6-8EA61F3A7909}" srcOrd="0" destOrd="0" presId="urn:microsoft.com/office/officeart/2005/8/layout/vList2"/>
    <dgm:cxn modelId="{0FABE881-26BD-DC43-B255-3744B82077E3}" type="presOf" srcId="{00ACCFAF-79B7-4E78-A1D7-27FF92FD3EE4}" destId="{6D4C9847-38B9-9C47-B80F-D5B02166EEFF}" srcOrd="0" destOrd="0" presId="urn:microsoft.com/office/officeart/2005/8/layout/vList2"/>
    <dgm:cxn modelId="{CE94A5A5-7643-F84D-BD33-E751485EDA41}" type="presOf" srcId="{486C98DF-D54A-4D55-91B4-FECA8D86F24C}" destId="{22FE657F-D63A-1641-869F-D8D4E97C2129}" srcOrd="0" destOrd="0" presId="urn:microsoft.com/office/officeart/2005/8/layout/vList2"/>
    <dgm:cxn modelId="{25720ED7-1BA5-4C74-97EF-D930158EB29B}" srcId="{486C98DF-D54A-4D55-91B4-FECA8D86F24C}" destId="{00ACCFAF-79B7-4E78-A1D7-27FF92FD3EE4}" srcOrd="2" destOrd="0" parTransId="{146C72DE-0ECC-429D-80F6-E18BFEEF646A}" sibTransId="{26B1DFD8-249C-46B2-9E84-363324ABDEED}"/>
    <dgm:cxn modelId="{CA26F1E7-63B7-964E-9049-A84EFFFD00FE}" type="presOf" srcId="{04D5C497-8717-4592-A4FD-983E06EE46D3}" destId="{D5124A2E-0F36-224D-A735-2760725AFDD5}" srcOrd="0" destOrd="0" presId="urn:microsoft.com/office/officeart/2005/8/layout/vList2"/>
    <dgm:cxn modelId="{981FF4E9-63CB-4684-BB07-96D1CE01AB21}" srcId="{486C98DF-D54A-4D55-91B4-FECA8D86F24C}" destId="{04D5C497-8717-4592-A4FD-983E06EE46D3}" srcOrd="0" destOrd="0" parTransId="{29D62D78-6ED6-4FC6-8788-8B89726622E0}" sibTransId="{6CC2876F-B923-4FD5-A902-77A723F18DE4}"/>
    <dgm:cxn modelId="{B05FB7D5-ABC3-7E4C-8E1C-AA75C7EF6CDF}" type="presParOf" srcId="{22FE657F-D63A-1641-869F-D8D4E97C2129}" destId="{D5124A2E-0F36-224D-A735-2760725AFDD5}" srcOrd="0" destOrd="0" presId="urn:microsoft.com/office/officeart/2005/8/layout/vList2"/>
    <dgm:cxn modelId="{A55D7C3F-7A8A-264D-8DF1-730B6171A88D}" type="presParOf" srcId="{22FE657F-D63A-1641-869F-D8D4E97C2129}" destId="{BC65B54D-B9CD-E04F-96A8-7A2908E94963}" srcOrd="1" destOrd="0" presId="urn:microsoft.com/office/officeart/2005/8/layout/vList2"/>
    <dgm:cxn modelId="{CC8A9731-DD34-2D4F-8CEE-C3FE628523AF}" type="presParOf" srcId="{22FE657F-D63A-1641-869F-D8D4E97C2129}" destId="{31E85BD0-0E40-3045-B1C6-8EA61F3A7909}" srcOrd="2" destOrd="0" presId="urn:microsoft.com/office/officeart/2005/8/layout/vList2"/>
    <dgm:cxn modelId="{BDEA6519-D6C4-2A4D-B09D-C59EF30FD495}" type="presParOf" srcId="{22FE657F-D63A-1641-869F-D8D4E97C2129}" destId="{2242ECAB-8798-D240-AAB9-BD403197AA42}" srcOrd="3" destOrd="0" presId="urn:microsoft.com/office/officeart/2005/8/layout/vList2"/>
    <dgm:cxn modelId="{28B81559-5D81-354E-A5E6-FB139F7A0AE9}" type="presParOf" srcId="{22FE657F-D63A-1641-869F-D8D4E97C2129}" destId="{6D4C9847-38B9-9C47-B80F-D5B02166EEFF}" srcOrd="4" destOrd="0" presId="urn:microsoft.com/office/officeart/2005/8/layout/vList2"/>
    <dgm:cxn modelId="{07D63120-6042-0944-8CE7-9C2FDB8373C0}" type="presParOf" srcId="{22FE657F-D63A-1641-869F-D8D4E97C2129}" destId="{7641EE0C-D017-C84D-A681-398E0BCE1807}" srcOrd="5" destOrd="0" presId="urn:microsoft.com/office/officeart/2005/8/layout/vList2"/>
    <dgm:cxn modelId="{ABDF4D51-0BE1-ED4D-B9BE-5796B59976FE}" type="presParOf" srcId="{22FE657F-D63A-1641-869F-D8D4E97C2129}" destId="{D3B7104E-7262-3742-94CE-428B85845707}" srcOrd="6" destOrd="0" presId="urn:microsoft.com/office/officeart/2005/8/layout/vList2"/>
    <dgm:cxn modelId="{BCB6068C-CEDE-F447-AF85-01D352131E67}" type="presParOf" srcId="{22FE657F-D63A-1641-869F-D8D4E97C2129}" destId="{87F1DE7A-5CF3-A946-9A7C-2C8DBDDDF2E0}" srcOrd="7" destOrd="0" presId="urn:microsoft.com/office/officeart/2005/8/layout/vList2"/>
    <dgm:cxn modelId="{E12F6032-6CC4-4843-9FFA-08A7B997D2D1}" type="presParOf" srcId="{22FE657F-D63A-1641-869F-D8D4E97C2129}" destId="{F843D356-2420-7543-9F35-3DEA7F2187C2}" srcOrd="8" destOrd="0" presId="urn:microsoft.com/office/officeart/2005/8/layout/vList2"/>
    <dgm:cxn modelId="{4EC90509-56EC-074C-B659-AF707D000D56}" type="presParOf" srcId="{22FE657F-D63A-1641-869F-D8D4E97C2129}" destId="{14F88508-EC8B-AD47-91FE-572DDFF46F75}" srcOrd="9" destOrd="0" presId="urn:microsoft.com/office/officeart/2005/8/layout/vList2"/>
    <dgm:cxn modelId="{9FFBD09C-8BAA-7243-8A29-CB8B830B0416}" type="presParOf" srcId="{22FE657F-D63A-1641-869F-D8D4E97C2129}" destId="{F0DB0A15-0F3D-4C4F-B095-C3B92ED6A79A}"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124A2E-0F36-224D-A735-2760725AFDD5}">
      <dsp:nvSpPr>
        <dsp:cNvPr id="0" name=""/>
        <dsp:cNvSpPr/>
      </dsp:nvSpPr>
      <dsp:spPr>
        <a:xfrm>
          <a:off x="0" y="641324"/>
          <a:ext cx="6391275" cy="71604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Before you start reading/viewing, look at the seminar questions</a:t>
          </a:r>
        </a:p>
      </dsp:txBody>
      <dsp:txXfrm>
        <a:off x="34954" y="676278"/>
        <a:ext cx="6321367" cy="646132"/>
      </dsp:txXfrm>
    </dsp:sp>
    <dsp:sp modelId="{31E85BD0-0E40-3045-B1C6-8EA61F3A7909}">
      <dsp:nvSpPr>
        <dsp:cNvPr id="0" name=""/>
        <dsp:cNvSpPr/>
      </dsp:nvSpPr>
      <dsp:spPr>
        <a:xfrm>
          <a:off x="0" y="1409204"/>
          <a:ext cx="6391275" cy="716040"/>
        </a:xfrm>
        <a:prstGeom prst="roundRect">
          <a:avLst/>
        </a:prstGeom>
        <a:solidFill>
          <a:schemeClr val="accent2">
            <a:hueOff val="5345"/>
            <a:satOff val="-15145"/>
            <a:lumOff val="94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Keep them in mind as you read, thinking about how you’d answer them in class</a:t>
          </a:r>
        </a:p>
      </dsp:txBody>
      <dsp:txXfrm>
        <a:off x="34954" y="1444158"/>
        <a:ext cx="6321367" cy="646132"/>
      </dsp:txXfrm>
    </dsp:sp>
    <dsp:sp modelId="{6D4C9847-38B9-9C47-B80F-D5B02166EEFF}">
      <dsp:nvSpPr>
        <dsp:cNvPr id="0" name=""/>
        <dsp:cNvSpPr/>
      </dsp:nvSpPr>
      <dsp:spPr>
        <a:xfrm>
          <a:off x="0" y="2177084"/>
          <a:ext cx="6391275" cy="716040"/>
        </a:xfrm>
        <a:prstGeom prst="roundRect">
          <a:avLst/>
        </a:prstGeom>
        <a:solidFill>
          <a:schemeClr val="accent2">
            <a:hueOff val="10689"/>
            <a:satOff val="-30290"/>
            <a:lumOff val="188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Take notes sparingly-- think primarily about concepts, themes and arguments</a:t>
          </a:r>
        </a:p>
      </dsp:txBody>
      <dsp:txXfrm>
        <a:off x="34954" y="2212038"/>
        <a:ext cx="6321367" cy="646132"/>
      </dsp:txXfrm>
    </dsp:sp>
    <dsp:sp modelId="{D3B7104E-7262-3742-94CE-428B85845707}">
      <dsp:nvSpPr>
        <dsp:cNvPr id="0" name=""/>
        <dsp:cNvSpPr/>
      </dsp:nvSpPr>
      <dsp:spPr>
        <a:xfrm>
          <a:off x="0" y="2944964"/>
          <a:ext cx="6391275" cy="716040"/>
        </a:xfrm>
        <a:prstGeom prst="roundRect">
          <a:avLst/>
        </a:prstGeom>
        <a:solidFill>
          <a:schemeClr val="accent2">
            <a:hueOff val="16034"/>
            <a:satOff val="-45436"/>
            <a:lumOff val="282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Stay alert to things that seem curious, surprising or counter-intuitive to you. Jot them down!</a:t>
          </a:r>
        </a:p>
      </dsp:txBody>
      <dsp:txXfrm>
        <a:off x="34954" y="2979918"/>
        <a:ext cx="6321367" cy="646132"/>
      </dsp:txXfrm>
    </dsp:sp>
    <dsp:sp modelId="{F843D356-2420-7543-9F35-3DEA7F2187C2}">
      <dsp:nvSpPr>
        <dsp:cNvPr id="0" name=""/>
        <dsp:cNvSpPr/>
      </dsp:nvSpPr>
      <dsp:spPr>
        <a:xfrm>
          <a:off x="0" y="3712844"/>
          <a:ext cx="6391275" cy="716040"/>
        </a:xfrm>
        <a:prstGeom prst="roundRect">
          <a:avLst/>
        </a:prstGeom>
        <a:solidFill>
          <a:schemeClr val="accent2">
            <a:hueOff val="21378"/>
            <a:satOff val="-60581"/>
            <a:lumOff val="376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Think not just about the questions I’ve set, but what YOU want to ask/discuss about these sources</a:t>
          </a:r>
        </a:p>
      </dsp:txBody>
      <dsp:txXfrm>
        <a:off x="34954" y="3747798"/>
        <a:ext cx="6321367" cy="646132"/>
      </dsp:txXfrm>
    </dsp:sp>
    <dsp:sp modelId="{F0DB0A15-0F3D-4C4F-B095-C3B92ED6A79A}">
      <dsp:nvSpPr>
        <dsp:cNvPr id="0" name=""/>
        <dsp:cNvSpPr/>
      </dsp:nvSpPr>
      <dsp:spPr>
        <a:xfrm>
          <a:off x="0" y="4480724"/>
          <a:ext cx="6391275" cy="716040"/>
        </a:xfrm>
        <a:prstGeom prst="roundRect">
          <a:avLst/>
        </a:prstGeom>
        <a:solidFill>
          <a:schemeClr val="accent2">
            <a:hueOff val="26723"/>
            <a:satOff val="-75726"/>
            <a:lumOff val="470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If you’re uncertain about anything– either conceptual or empirical– let me know and I’ll try to clarify</a:t>
          </a:r>
        </a:p>
      </dsp:txBody>
      <dsp:txXfrm>
        <a:off x="34954" y="4515678"/>
        <a:ext cx="6321367" cy="64613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9AB3A824-1A51-4B26-AD58-A6D8E14F6C04}" type="datetimeFigureOut">
              <a:rPr lang="en-US" smtClean="0"/>
              <a:t>10/4/26</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r>
              <a:rPr lang="en-US"/>
              <a:t>
              </a:t>
            </a:r>
            <a:endParaRPr lang="en-US" dirty="0"/>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6D22F896-40B5-4ADD-8801-0D06FADFA095}"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smtClean="0"/>
              <a:t>10/4/26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smtClean="0"/>
              <a:t>10/4/26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smtClean="0"/>
              <a:t>10/4/26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smtClean="0"/>
              <a:t>10/4/26</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smtClean="0"/>
              <a:t>10/4/26</a:t>
            </a:fld>
            <a:endParaRPr lang="en-US" dirty="0"/>
          </a:p>
        </p:txBody>
      </p:sp>
      <p:sp>
        <p:nvSpPr>
          <p:cNvPr id="4" name="Footer Placeholder 3"/>
          <p:cNvSpPr>
            <a:spLocks noGrp="1"/>
          </p:cNvSpPr>
          <p:nvPr>
            <p:ph type="ftr" sz="quarter" idx="11"/>
          </p:nvPr>
        </p:nvSpPr>
        <p:spPr/>
        <p:txBody>
          <a:bodyPr/>
          <a:lstStyle/>
          <a:p>
            <a:r>
              <a:rPr lang="en-US"/>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1D9284-D300-4297-87F7-E791DCC15DB1}" type="datetimeFigureOut">
              <a:rPr lang="en-US" smtClean="0"/>
              <a:t>10/4/26</a:t>
            </a:fld>
            <a:endParaRPr lang="en-US" dirty="0"/>
          </a:p>
        </p:txBody>
      </p:sp>
      <p:sp>
        <p:nvSpPr>
          <p:cNvPr id="3" name="Footer Placeholder 2"/>
          <p:cNvSpPr>
            <a:spLocks noGrp="1"/>
          </p:cNvSpPr>
          <p:nvPr>
            <p:ph type="ftr" sz="quarter" idx="11"/>
          </p:nvPr>
        </p:nvSpPr>
        <p:spPr/>
        <p:txBody>
          <a:bodyPr/>
          <a:lstStyle/>
          <a:p>
            <a:r>
              <a:rPr lang="en-US"/>
              <a:t>
              </a:t>
            </a:r>
            <a:endParaRPr lang="en-US" dirty="0"/>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smtClean="0"/>
              <a:t>10/4/26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smtClean="0"/>
              <a:t>10/4/26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CBC1C18-307B-4F68-A007-B5B542270E8D}" type="datetimeFigureOut">
              <a:rPr lang="en-US" smtClean="0"/>
              <a:t>10/4/26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CBC1C18-307B-4F68-A007-B5B542270E8D}" type="datetimeFigureOut">
              <a:rPr lang="en-US" smtClean="0"/>
              <a:t>10/4/26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CBC1C18-307B-4F68-A007-B5B542270E8D}" type="datetimeFigureOut">
              <a:rPr lang="en-US" smtClean="0"/>
              <a:t>10/4/26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BC1C18-307B-4F68-A007-B5B542270E8D}" type="datetimeFigureOut">
              <a:rPr lang="en-US" smtClean="0"/>
              <a:t>10/4/26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CBC1C18-307B-4F68-A007-B5B542270E8D}" type="datetimeFigureOut">
              <a:rPr lang="en-US" smtClean="0"/>
              <a:t>10/4/26</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CBC1C18-307B-4F68-A007-B5B542270E8D}" type="datetimeFigureOut">
              <a:rPr lang="en-US" smtClean="0"/>
              <a:t>10/4/26</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smtClean="0"/>
              <a:t>10/4/26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smtClean="0"/>
              <a:t>10/4/26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a:t>
              </a:t>
            </a:r>
            <a:endParaRPr lang="en-US" dirty="0"/>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3CBC1C18-307B-4F68-A007-B5B542270E8D}" type="datetimeFigureOut">
              <a:rPr lang="en-US" smtClean="0"/>
              <a:t>10/4/26</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70960758"/>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s.carruthers@warwick.ac.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www.loc.gov/pictures/item/2002712088/"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nytimes.com/2025/09/30/us/politics/hegseth-military-officers.html"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lccn.loc.gov/2016649648" TargetMode="Externa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hyperlink" Target="https://cdn.britannica.com/02/216702-050-914C6006/Rosie-the-Riveter-We-Can-Do-It-poster-J-Howard-Miller-circa-1942-1943-World-War-II.jpg" TargetMode="Externa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tif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hyperlink" Target="https://www.history.com/news/civil-war-prostitution-nashville" TargetMode="External"/><Relationship Id="rId4" Type="http://schemas.openxmlformats.org/officeDocument/2006/relationships/hyperlink" Target="https://www.motherjones.com/media/2010/05/us-military-std-posters/"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militarytimes.com/off-duty/military-culture/2023/07/06/the-us-militarys-long-history-with-drag/" TargetMode="External"/><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www.britannica.com/event/American-Civil-War/The-military-background-of-the-war" TargetMode="External"/><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4.xml"/><Relationship Id="rId4" Type="http://schemas.openxmlformats.org/officeDocument/2006/relationships/hyperlink" Target="https://oxfordre.com/americanhistory/view/10.1093/acrefore/9780199329175.001.0001/acrefore-9780199329175-e-313?result=1&amp;rskey=vkiW5v"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learning.blogs.nytimes.com/2011/07/01/july-1-1898-the-battle-of-san-juan-hill/" TargetMode="External"/><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www.theworldwar.org/doughboys" TargetMode="External"/><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nationalww2museum.org/students-teachers/student-resources/research-starters/research-starters-us-military-numbers" TargetMode="External"/><Relationship Id="rId1" Type="http://schemas.openxmlformats.org/officeDocument/2006/relationships/slideLayout" Target="../slideLayouts/slideLayout7.xml"/><Relationship Id="rId4" Type="http://schemas.openxmlformats.org/officeDocument/2006/relationships/hyperlink" Target="https://www.iwm.org.uk/history/they-treated-us-royally-the-experiences-of-black-americans-in-britain-during-the-second-world-war"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arwick.ac.uk/fac/arts/history/students/modules/hi2c9/syllabus/week2/" TargetMode="External"/><Relationship Id="rId2" Type="http://schemas.openxmlformats.org/officeDocument/2006/relationships/hyperlink" Target="https://warwick.ac.uk/fac/arts/history/students/modules/hi2c9/syllabus/week1/" TargetMode="External"/><Relationship Id="rId1" Type="http://schemas.openxmlformats.org/officeDocument/2006/relationships/slideLayout" Target="../slideLayouts/slideLayout3.xml"/><Relationship Id="rId4" Type="http://schemas.openxmlformats.org/officeDocument/2006/relationships/hyperlink" Target="https://warwick.ac.uk/fac/arts/history/students/modules/hi2c9/syllabus/week3/"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arwick.ac.uk/fac/arts/history/students/modules/hi2c9/syllabus/week5" TargetMode="External"/><Relationship Id="rId2" Type="http://schemas.openxmlformats.org/officeDocument/2006/relationships/hyperlink" Target="https://warwick.ac.uk/fac/arts/history/students/modules/hi2c9/syllabus/week4/" TargetMode="External"/><Relationship Id="rId1" Type="http://schemas.openxmlformats.org/officeDocument/2006/relationships/slideLayout" Target="../slideLayouts/slideLayout3.xml"/><Relationship Id="rId4" Type="http://schemas.openxmlformats.org/officeDocument/2006/relationships/hyperlink" Target="https://warwick.ac.uk/fac/arts/history/students/modules/hi2c9/syllabus/week7"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arwick.ac.uk/fac/arts/history/students/modules/hi2c9/syllabus/week9/" TargetMode="External"/><Relationship Id="rId2" Type="http://schemas.openxmlformats.org/officeDocument/2006/relationships/hyperlink" Target="https://warwick.ac.uk/fac/arts/history/students/modules/hi2c9/syllabus/week8" TargetMode="External"/><Relationship Id="rId1" Type="http://schemas.openxmlformats.org/officeDocument/2006/relationships/slideLayout" Target="../slideLayouts/slideLayout3.xml"/><Relationship Id="rId4" Type="http://schemas.openxmlformats.org/officeDocument/2006/relationships/hyperlink" Target="https://warwick.ac.uk/fac/arts/history/students/modules/hi2c9/syllabus/week10"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loc.gov/item/98500909/" TargetMode="External"/><Relationship Id="rId7" Type="http://schemas.openxmlformats.org/officeDocument/2006/relationships/hyperlink" Target="https://warwick.ac.uk/fac/arts/history/students/modules/hi2c9/syllabus/week1" TargetMode="External"/><Relationship Id="rId2" Type="http://schemas.openxmlformats.org/officeDocument/2006/relationships/hyperlink" Target="https://www.loc.gov/collections/spanish-american-war-in-motion-pictures/about-this-collection/" TargetMode="External"/><Relationship Id="rId1" Type="http://schemas.openxmlformats.org/officeDocument/2006/relationships/slideLayout" Target="../slideLayouts/slideLayout7.xml"/><Relationship Id="rId6" Type="http://schemas.openxmlformats.org/officeDocument/2006/relationships/hyperlink" Target="https://warwick.ac.uk/fac/arts/history/students/modules/hi2c9/syllabus/week1/Hoganson.pdf" TargetMode="External"/><Relationship Id="rId5" Type="http://schemas.openxmlformats.org/officeDocument/2006/relationships/hyperlink" Target="https://www.loc.gov/item/98501030/" TargetMode="External"/><Relationship Id="rId4" Type="http://schemas.openxmlformats.org/officeDocument/2006/relationships/hyperlink" Target="https://www.loc.gov/item/98501279/" TargetMode="Externa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31930" y="1038562"/>
            <a:ext cx="10666931" cy="2677648"/>
          </a:xfrm>
        </p:spPr>
        <p:txBody>
          <a:bodyPr/>
          <a:lstStyle/>
          <a:p>
            <a:r>
              <a:rPr lang="en-US" dirty="0"/>
              <a:t>War, Sex and Gender in the US: </a:t>
            </a:r>
            <a:br>
              <a:rPr lang="en-US" dirty="0"/>
            </a:br>
            <a:r>
              <a:rPr lang="en-US" dirty="0"/>
              <a:t>From the Civil War to WWII</a:t>
            </a:r>
          </a:p>
        </p:txBody>
      </p:sp>
      <p:sp>
        <p:nvSpPr>
          <p:cNvPr id="3" name="Subtitle 2"/>
          <p:cNvSpPr>
            <a:spLocks noGrp="1"/>
          </p:cNvSpPr>
          <p:nvPr>
            <p:ph type="subTitle" idx="1"/>
          </p:nvPr>
        </p:nvSpPr>
        <p:spPr>
          <a:xfrm>
            <a:off x="931930" y="3716210"/>
            <a:ext cx="8825658" cy="1923520"/>
          </a:xfrm>
        </p:spPr>
        <p:txBody>
          <a:bodyPr>
            <a:normAutofit/>
          </a:bodyPr>
          <a:lstStyle/>
          <a:p>
            <a:endParaRPr lang="en-US" dirty="0"/>
          </a:p>
          <a:p>
            <a:r>
              <a:rPr lang="en-US" sz="3200" b="1" dirty="0"/>
              <a:t>Professor Susan </a:t>
            </a:r>
            <a:r>
              <a:rPr lang="en-US" sz="3200" b="1" dirty="0" err="1"/>
              <a:t>carruthers</a:t>
            </a:r>
            <a:endParaRPr lang="en-US" sz="3200" b="1" dirty="0"/>
          </a:p>
          <a:p>
            <a:r>
              <a:rPr lang="en-US" dirty="0">
                <a:hlinkClick r:id="rId2"/>
              </a:rPr>
              <a:t>s.carruthers@warwick.ac.uk</a:t>
            </a:r>
            <a:endParaRPr lang="en-US" dirty="0"/>
          </a:p>
          <a:p>
            <a:r>
              <a:rPr lang="en-US" dirty="0"/>
              <a:t>Office: Fab3.76</a:t>
            </a:r>
          </a:p>
          <a:p>
            <a:endParaRPr lang="en-US" dirty="0"/>
          </a:p>
        </p:txBody>
      </p:sp>
    </p:spTree>
    <p:extLst>
      <p:ext uri="{BB962C8B-B14F-4D97-AF65-F5344CB8AC3E}">
        <p14:creationId xmlns:p14="http://schemas.microsoft.com/office/powerpoint/2010/main" val="1593376918"/>
      </p:ext>
    </p:extLst>
  </p:cSld>
  <p:clrMapOvr>
    <a:masterClrMapping/>
  </p:clrMapOvr>
  <mc:AlternateContent xmlns:mc="http://schemas.openxmlformats.org/markup-compatibility/2006" xmlns:p14="http://schemas.microsoft.com/office/powerpoint/2010/main">
    <mc:Choice Requires="p14">
      <p:transition spd="slow" p14:dur="2000" advTm="17520"/>
    </mc:Choice>
    <mc:Fallback xmlns="">
      <p:transition spd="slow" advTm="1752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Terms of engagement: lecture outline</a:t>
            </a:r>
          </a:p>
        </p:txBody>
      </p:sp>
      <p:sp>
        <p:nvSpPr>
          <p:cNvPr id="3" name="Content Placeholder 2"/>
          <p:cNvSpPr>
            <a:spLocks noGrp="1"/>
          </p:cNvSpPr>
          <p:nvPr>
            <p:ph idx="1"/>
          </p:nvPr>
        </p:nvSpPr>
        <p:spPr>
          <a:xfrm>
            <a:off x="827319" y="1928322"/>
            <a:ext cx="10535774" cy="4282908"/>
          </a:xfrm>
        </p:spPr>
        <p:txBody>
          <a:bodyPr>
            <a:normAutofit lnSpcReduction="10000"/>
          </a:bodyPr>
          <a:lstStyle/>
          <a:p>
            <a:endParaRPr lang="en-US" sz="3600" dirty="0"/>
          </a:p>
          <a:p>
            <a:r>
              <a:rPr lang="en-US" sz="3600" dirty="0"/>
              <a:t>Why study war, sex and gender? What’s at stake?</a:t>
            </a:r>
            <a:endParaRPr lang="en-US" sz="3600" dirty="0">
              <a:solidFill>
                <a:schemeClr val="tx2"/>
              </a:solidFill>
            </a:endParaRPr>
          </a:p>
          <a:p>
            <a:r>
              <a:rPr lang="en-US" sz="3600" dirty="0"/>
              <a:t>Defining the module’s </a:t>
            </a:r>
            <a:r>
              <a:rPr lang="en-US" sz="3600" dirty="0">
                <a:solidFill>
                  <a:schemeClr val="tx2"/>
                </a:solidFill>
              </a:rPr>
              <a:t>key terms</a:t>
            </a:r>
          </a:p>
          <a:p>
            <a:r>
              <a:rPr lang="en-US" sz="3600" dirty="0"/>
              <a:t>A (very) brief overview of </a:t>
            </a:r>
            <a:r>
              <a:rPr lang="en-US" sz="3600" dirty="0">
                <a:solidFill>
                  <a:schemeClr val="tx2"/>
                </a:solidFill>
              </a:rPr>
              <a:t>US war-making</a:t>
            </a:r>
          </a:p>
          <a:p>
            <a:r>
              <a:rPr lang="en-US" sz="3600" dirty="0"/>
              <a:t>Explaining the module’s </a:t>
            </a:r>
            <a:r>
              <a:rPr lang="en-US" sz="3600" dirty="0">
                <a:solidFill>
                  <a:schemeClr val="tx2"/>
                </a:solidFill>
              </a:rPr>
              <a:t>syllabus</a:t>
            </a:r>
          </a:p>
          <a:p>
            <a:r>
              <a:rPr lang="en-US" sz="3600" dirty="0"/>
              <a:t>Some tips for </a:t>
            </a:r>
            <a:r>
              <a:rPr lang="en-US" sz="3600" dirty="0">
                <a:solidFill>
                  <a:schemeClr val="tx2"/>
                </a:solidFill>
              </a:rPr>
              <a:t>seminar preparation</a:t>
            </a:r>
          </a:p>
          <a:p>
            <a:endParaRPr lang="en-US" sz="3600" dirty="0">
              <a:solidFill>
                <a:schemeClr val="tx2"/>
              </a:solidFill>
            </a:endParaRPr>
          </a:p>
          <a:p>
            <a:endParaRPr lang="en-US" dirty="0"/>
          </a:p>
        </p:txBody>
      </p:sp>
    </p:spTree>
    <p:extLst>
      <p:ext uri="{BB962C8B-B14F-4D97-AF65-F5344CB8AC3E}">
        <p14:creationId xmlns:p14="http://schemas.microsoft.com/office/powerpoint/2010/main" val="879499750"/>
      </p:ext>
    </p:extLst>
  </p:cSld>
  <p:clrMapOvr>
    <a:masterClrMapping/>
  </p:clrMapOvr>
  <mc:AlternateContent xmlns:mc="http://schemas.openxmlformats.org/markup-compatibility/2006" xmlns:p14="http://schemas.microsoft.com/office/powerpoint/2010/main">
    <mc:Choice Requires="p14">
      <p:transition spd="slow" p14:dur="2000" advTm="73599"/>
    </mc:Choice>
    <mc:Fallback xmlns="">
      <p:transition spd="slow" advTm="7359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676959-7129-B541-B0A5-2DDA0C71D6EE}"/>
              </a:ext>
            </a:extLst>
          </p:cNvPr>
          <p:cNvPicPr>
            <a:picLocks noChangeAspect="1"/>
          </p:cNvPicPr>
          <p:nvPr/>
        </p:nvPicPr>
        <p:blipFill>
          <a:blip r:embed="rId2"/>
          <a:stretch>
            <a:fillRect/>
          </a:stretch>
        </p:blipFill>
        <p:spPr>
          <a:xfrm>
            <a:off x="6697240" y="2491888"/>
            <a:ext cx="5405550" cy="3861107"/>
          </a:xfrm>
          <a:prstGeom prst="rect">
            <a:avLst/>
          </a:prstGeom>
        </p:spPr>
      </p:pic>
      <p:pic>
        <p:nvPicPr>
          <p:cNvPr id="3" name="Picture 2">
            <a:extLst>
              <a:ext uri="{FF2B5EF4-FFF2-40B4-BE49-F238E27FC236}">
                <a16:creationId xmlns:a16="http://schemas.microsoft.com/office/drawing/2014/main" id="{80789A15-29EF-9A46-96CF-EF3644DDF9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7097" y="2470503"/>
            <a:ext cx="5669099" cy="4251824"/>
          </a:xfrm>
          <a:prstGeom prst="rect">
            <a:avLst/>
          </a:prstGeom>
        </p:spPr>
      </p:pic>
      <p:sp>
        <p:nvSpPr>
          <p:cNvPr id="5" name="TextBox 4">
            <a:extLst>
              <a:ext uri="{FF2B5EF4-FFF2-40B4-BE49-F238E27FC236}">
                <a16:creationId xmlns:a16="http://schemas.microsoft.com/office/drawing/2014/main" id="{F85593A4-7DC4-B645-BA0B-94C60E907825}"/>
              </a:ext>
            </a:extLst>
          </p:cNvPr>
          <p:cNvSpPr txBox="1"/>
          <p:nvPr/>
        </p:nvSpPr>
        <p:spPr>
          <a:xfrm>
            <a:off x="6697240" y="6352995"/>
            <a:ext cx="3982180" cy="369332"/>
          </a:xfrm>
          <a:prstGeom prst="rect">
            <a:avLst/>
          </a:prstGeom>
          <a:noFill/>
        </p:spPr>
        <p:txBody>
          <a:bodyPr wrap="none" rtlCol="0">
            <a:spAutoFit/>
          </a:bodyPr>
          <a:lstStyle/>
          <a:p>
            <a:r>
              <a:rPr lang="en-GB" dirty="0"/>
              <a:t>(Cambridge University Press, 2022)</a:t>
            </a:r>
          </a:p>
        </p:txBody>
      </p:sp>
      <p:sp>
        <p:nvSpPr>
          <p:cNvPr id="6" name="Title 5">
            <a:extLst>
              <a:ext uri="{FF2B5EF4-FFF2-40B4-BE49-F238E27FC236}">
                <a16:creationId xmlns:a16="http://schemas.microsoft.com/office/drawing/2014/main" id="{21455964-6C18-E942-9728-FE64D53B8B08}"/>
              </a:ext>
            </a:extLst>
          </p:cNvPr>
          <p:cNvSpPr>
            <a:spLocks noGrp="1"/>
          </p:cNvSpPr>
          <p:nvPr>
            <p:ph type="title"/>
          </p:nvPr>
        </p:nvSpPr>
        <p:spPr/>
        <p:txBody>
          <a:bodyPr/>
          <a:lstStyle/>
          <a:p>
            <a:r>
              <a:rPr lang="en-GB" b="1" dirty="0"/>
              <a:t>Gendered emotional work in wartime</a:t>
            </a:r>
          </a:p>
        </p:txBody>
      </p:sp>
    </p:spTree>
    <p:extLst>
      <p:ext uri="{BB962C8B-B14F-4D97-AF65-F5344CB8AC3E}">
        <p14:creationId xmlns:p14="http://schemas.microsoft.com/office/powerpoint/2010/main" val="3372896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F82568-1A10-4641-B53A-E783AAD10B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1A3D0FDE-1217-4054-956A-5E679AD9DF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Oval 10">
              <a:extLst>
                <a:ext uri="{FF2B5EF4-FFF2-40B4-BE49-F238E27FC236}">
                  <a16:creationId xmlns:a16="http://schemas.microsoft.com/office/drawing/2014/main" id="{B4C24324-FAB8-4E90-BF7B-9719C4358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Oval 11">
              <a:extLst>
                <a:ext uri="{FF2B5EF4-FFF2-40B4-BE49-F238E27FC236}">
                  <a16:creationId xmlns:a16="http://schemas.microsoft.com/office/drawing/2014/main" id="{772ECB2A-A355-44A9-963E-9A55CBF7C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a:extLst>
                <a:ext uri="{FF2B5EF4-FFF2-40B4-BE49-F238E27FC236}">
                  <a16:creationId xmlns:a16="http://schemas.microsoft.com/office/drawing/2014/main" id="{6E5E7D5B-5B2A-4857-9E49-836B237E9C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C355B74E-705E-4D3B-AF9B-1AA4DC2BC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5">
              <a:extLst>
                <a:ext uri="{FF2B5EF4-FFF2-40B4-BE49-F238E27FC236}">
                  <a16:creationId xmlns:a16="http://schemas.microsoft.com/office/drawing/2014/main" id="{2380B8C1-4945-43C8-8E62-14BC1B425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456397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6" name="Freeform 5">
              <a:extLst>
                <a:ext uri="{FF2B5EF4-FFF2-40B4-BE49-F238E27FC236}">
                  <a16:creationId xmlns:a16="http://schemas.microsoft.com/office/drawing/2014/main" id="{B179D13E-E1A8-4FC5-B60A-10092CC1E5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5475080"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7" name="Freeform 5">
              <a:extLst>
                <a:ext uri="{FF2B5EF4-FFF2-40B4-BE49-F238E27FC236}">
                  <a16:creationId xmlns:a16="http://schemas.microsoft.com/office/drawing/2014/main" id="{AFA7659A-B03D-4352-B716-F721BA005C9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title"/>
          </p:nvPr>
        </p:nvSpPr>
        <p:spPr>
          <a:xfrm>
            <a:off x="707105" y="270695"/>
            <a:ext cx="6209299" cy="1622322"/>
          </a:xfrm>
        </p:spPr>
        <p:txBody>
          <a:bodyPr>
            <a:normAutofit/>
          </a:bodyPr>
          <a:lstStyle/>
          <a:p>
            <a:r>
              <a:rPr lang="en-US" b="1" dirty="0">
                <a:solidFill>
                  <a:schemeClr val="accent1"/>
                </a:solidFill>
              </a:rPr>
              <a:t>Some foundational propositions</a:t>
            </a:r>
          </a:p>
        </p:txBody>
      </p:sp>
      <p:sp>
        <p:nvSpPr>
          <p:cNvPr id="3" name="Content Placeholder 2"/>
          <p:cNvSpPr>
            <a:spLocks noGrp="1"/>
          </p:cNvSpPr>
          <p:nvPr>
            <p:ph idx="1"/>
          </p:nvPr>
        </p:nvSpPr>
        <p:spPr>
          <a:xfrm>
            <a:off x="634909" y="1802778"/>
            <a:ext cx="6209299" cy="4571283"/>
          </a:xfrm>
        </p:spPr>
        <p:txBody>
          <a:bodyPr anchor="ctr">
            <a:normAutofit fontScale="92500"/>
          </a:bodyPr>
          <a:lstStyle/>
          <a:p>
            <a:r>
              <a:rPr lang="en-US" sz="2000" dirty="0">
                <a:solidFill>
                  <a:schemeClr val="bg1"/>
                </a:solidFill>
              </a:rPr>
              <a:t>That war– and militarism more broadly– has been a dominant force in US history</a:t>
            </a:r>
          </a:p>
          <a:p>
            <a:r>
              <a:rPr lang="en-US" sz="2000" dirty="0">
                <a:solidFill>
                  <a:schemeClr val="bg1"/>
                </a:solidFill>
              </a:rPr>
              <a:t>That war has had multiple and diverse consequences– emancipatory, oppressive, injurious and/or lethal– for American citizens and those aspiring to be recognized as citizens</a:t>
            </a:r>
          </a:p>
          <a:p>
            <a:r>
              <a:rPr lang="en-US" sz="2000" dirty="0">
                <a:solidFill>
                  <a:schemeClr val="bg1"/>
                </a:solidFill>
              </a:rPr>
              <a:t>That war (and its aftermath) relies on gendered appeals, norms and ideologies that make themselves felt in especially intense ways</a:t>
            </a:r>
          </a:p>
          <a:p>
            <a:r>
              <a:rPr lang="en-US" sz="2000" dirty="0">
                <a:solidFill>
                  <a:schemeClr val="bg1"/>
                </a:solidFill>
              </a:rPr>
              <a:t>That ‘wartime’ brings into focus phenomena that also </a:t>
            </a:r>
            <a:r>
              <a:rPr lang="en-US" sz="2000">
                <a:solidFill>
                  <a:schemeClr val="bg1"/>
                </a:solidFill>
              </a:rPr>
              <a:t>exist in </a:t>
            </a:r>
            <a:r>
              <a:rPr lang="en-US" sz="2000" dirty="0">
                <a:solidFill>
                  <a:schemeClr val="bg1"/>
                </a:solidFill>
              </a:rPr>
              <a:t>‘peacetime’– though the distinction between these states of being is often blurred</a:t>
            </a:r>
          </a:p>
        </p:txBody>
      </p:sp>
      <p:pic>
        <p:nvPicPr>
          <p:cNvPr id="4" name="Picture 3" descr="Text&#10;&#10;Description automatically generated">
            <a:extLst>
              <a:ext uri="{FF2B5EF4-FFF2-40B4-BE49-F238E27FC236}">
                <a16:creationId xmlns:a16="http://schemas.microsoft.com/office/drawing/2014/main" id="{58973275-45F7-3744-AC61-16C03B28377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803827" y="722504"/>
            <a:ext cx="4002201" cy="5585369"/>
          </a:xfrm>
          <a:prstGeom prst="rect">
            <a:avLst/>
          </a:prstGeom>
        </p:spPr>
      </p:pic>
      <p:sp>
        <p:nvSpPr>
          <p:cNvPr id="19" name="Rectangle 18">
            <a:extLst>
              <a:ext uri="{FF2B5EF4-FFF2-40B4-BE49-F238E27FC236}">
                <a16:creationId xmlns:a16="http://schemas.microsoft.com/office/drawing/2014/main" id="{F8CED34E-94D1-45D6-A770-785273CEB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Rectangle 4">
            <a:extLst>
              <a:ext uri="{FF2B5EF4-FFF2-40B4-BE49-F238E27FC236}">
                <a16:creationId xmlns:a16="http://schemas.microsoft.com/office/drawing/2014/main" id="{E7144CCD-87A6-AC44-BEDD-BD3AB00D9F42}"/>
              </a:ext>
            </a:extLst>
          </p:cNvPr>
          <p:cNvSpPr/>
          <p:nvPr/>
        </p:nvSpPr>
        <p:spPr>
          <a:xfrm>
            <a:off x="7809538" y="6286800"/>
            <a:ext cx="6096000" cy="523220"/>
          </a:xfrm>
          <a:prstGeom prst="rect">
            <a:avLst/>
          </a:prstGeom>
        </p:spPr>
        <p:txBody>
          <a:bodyPr>
            <a:spAutoFit/>
          </a:bodyPr>
          <a:lstStyle/>
          <a:p>
            <a:r>
              <a:rPr lang="en-GB" sz="1400" dirty="0">
                <a:solidFill>
                  <a:srgbClr val="555555"/>
                </a:solidFill>
                <a:latin typeface="Verdana" panose="020B0604030504040204" pitchFamily="34" charset="0"/>
              </a:rPr>
              <a:t>Howard Chandler Christy </a:t>
            </a:r>
          </a:p>
          <a:p>
            <a:r>
              <a:rPr lang="en-GB" sz="1400" dirty="0">
                <a:solidFill>
                  <a:srgbClr val="555555"/>
                </a:solidFill>
                <a:latin typeface="Verdana" panose="020B0604030504040204" pitchFamily="34" charset="0"/>
              </a:rPr>
              <a:t>1917, Library of Congress</a:t>
            </a:r>
            <a:endParaRPr lang="en-US" sz="1400" dirty="0"/>
          </a:p>
        </p:txBody>
      </p:sp>
      <p:sp>
        <p:nvSpPr>
          <p:cNvPr id="6" name="Rectangle 5">
            <a:extLst>
              <a:ext uri="{FF2B5EF4-FFF2-40B4-BE49-F238E27FC236}">
                <a16:creationId xmlns:a16="http://schemas.microsoft.com/office/drawing/2014/main" id="{6F3D00D0-AE85-074C-AA72-D8CAEC563F8C}"/>
              </a:ext>
            </a:extLst>
          </p:cNvPr>
          <p:cNvSpPr/>
          <p:nvPr/>
        </p:nvSpPr>
        <p:spPr>
          <a:xfrm>
            <a:off x="553346" y="6433868"/>
            <a:ext cx="5541902" cy="646331"/>
          </a:xfrm>
          <a:prstGeom prst="rect">
            <a:avLst/>
          </a:prstGeom>
        </p:spPr>
        <p:txBody>
          <a:bodyPr wrap="none">
            <a:spAutoFit/>
          </a:bodyPr>
          <a:lstStyle/>
          <a:p>
            <a:r>
              <a:rPr lang="en-US" dirty="0">
                <a:hlinkClick r:id="rId4"/>
              </a:rPr>
              <a:t>https://www.loc.gov/pictures/item/2002712088/</a:t>
            </a:r>
            <a:endParaRPr lang="en-US" dirty="0"/>
          </a:p>
          <a:p>
            <a:endParaRPr lang="en-US" dirty="0"/>
          </a:p>
        </p:txBody>
      </p:sp>
    </p:spTree>
    <p:extLst>
      <p:ext uri="{BB962C8B-B14F-4D97-AF65-F5344CB8AC3E}">
        <p14:creationId xmlns:p14="http://schemas.microsoft.com/office/powerpoint/2010/main" val="659557616"/>
      </p:ext>
    </p:extLst>
  </p:cSld>
  <p:clrMapOvr>
    <a:masterClrMapping/>
  </p:clrMapOvr>
  <mc:AlternateContent xmlns:mc="http://schemas.openxmlformats.org/markup-compatibility/2006" xmlns:p14="http://schemas.microsoft.com/office/powerpoint/2010/main">
    <mc:Choice Requires="p14">
      <p:transition spd="slow" p14:dur="2000" advTm="336925"/>
    </mc:Choice>
    <mc:Fallback xmlns="">
      <p:transition spd="slow" advTm="33692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96D360-B878-BB41-A9CD-5A9D671FC670}"/>
              </a:ext>
            </a:extLst>
          </p:cNvPr>
          <p:cNvSpPr/>
          <p:nvPr/>
        </p:nvSpPr>
        <p:spPr>
          <a:xfrm>
            <a:off x="278780" y="628933"/>
            <a:ext cx="5776332" cy="6186309"/>
          </a:xfrm>
          <a:prstGeom prst="rect">
            <a:avLst/>
          </a:prstGeom>
        </p:spPr>
        <p:txBody>
          <a:bodyPr wrap="square">
            <a:spAutoFit/>
          </a:bodyPr>
          <a:lstStyle/>
          <a:p>
            <a:r>
              <a:rPr lang="en-GB" dirty="0"/>
              <a:t>‘In his 2024 book, “The War on Warriors,” Mr. </a:t>
            </a:r>
            <a:r>
              <a:rPr lang="en-GB" dirty="0" err="1"/>
              <a:t>Hegseth</a:t>
            </a:r>
            <a:r>
              <a:rPr lang="en-GB" dirty="0"/>
              <a:t> maintained that women were not mentally suited to combat roles. </a:t>
            </a:r>
            <a:r>
              <a:rPr lang="en-GB" b="1" dirty="0">
                <a:solidFill>
                  <a:schemeClr val="tx2"/>
                </a:solidFill>
              </a:rPr>
              <a:t>“Women bring life into the world,”</a:t>
            </a:r>
            <a:r>
              <a:rPr lang="en-GB" dirty="0"/>
              <a:t> he wrote. </a:t>
            </a:r>
            <a:r>
              <a:rPr lang="en-GB" b="1" dirty="0">
                <a:solidFill>
                  <a:schemeClr val="tx2"/>
                </a:solidFill>
              </a:rPr>
              <a:t>“Their role in war is to make it a less deathly experience.”</a:t>
            </a:r>
          </a:p>
          <a:p>
            <a:endParaRPr lang="en-GB" dirty="0"/>
          </a:p>
          <a:p>
            <a:r>
              <a:rPr lang="en-GB" dirty="0"/>
              <a:t>In his speech to the generals, Mr. </a:t>
            </a:r>
            <a:r>
              <a:rPr lang="en-GB" dirty="0" err="1"/>
              <a:t>Hegseth</a:t>
            </a:r>
            <a:r>
              <a:rPr lang="en-GB" dirty="0"/>
              <a:t> struck a slightly different tone, arguing that the military had improperly loosened standards to accommodate women who may not be as able to carry a rucksack or lift a casualty on the battlefield.</a:t>
            </a:r>
          </a:p>
          <a:p>
            <a:endParaRPr lang="en-GB" dirty="0"/>
          </a:p>
          <a:p>
            <a:r>
              <a:rPr lang="en-GB" b="1" dirty="0">
                <a:solidFill>
                  <a:schemeClr val="tx2"/>
                </a:solidFill>
              </a:rPr>
              <a:t>“War does not care if you’re a man or a woman,”</a:t>
            </a:r>
            <a:r>
              <a:rPr lang="en-GB" dirty="0"/>
              <a:t> Mr. </a:t>
            </a:r>
            <a:r>
              <a:rPr lang="en-GB" dirty="0" err="1"/>
              <a:t>Hegseth</a:t>
            </a:r>
            <a:r>
              <a:rPr lang="en-GB" dirty="0"/>
              <a:t> said. “Neither does the enemy.”</a:t>
            </a:r>
          </a:p>
          <a:p>
            <a:endParaRPr lang="en-GB" dirty="0"/>
          </a:p>
          <a:p>
            <a:r>
              <a:rPr lang="en-GB" dirty="0"/>
              <a:t>But he insisted that he did not want to prevent women from serving in combat roles. Rather, Mr. </a:t>
            </a:r>
            <a:r>
              <a:rPr lang="en-GB" dirty="0" err="1"/>
              <a:t>Hegseth</a:t>
            </a:r>
            <a:r>
              <a:rPr lang="en-GB" dirty="0"/>
              <a:t> said, </a:t>
            </a:r>
            <a:r>
              <a:rPr lang="en-GB" b="1" dirty="0">
                <a:solidFill>
                  <a:schemeClr val="tx2"/>
                </a:solidFill>
              </a:rPr>
              <a:t>he wanted to hold them to the “highest male standard.”</a:t>
            </a:r>
          </a:p>
          <a:p>
            <a:endParaRPr lang="en-GB" dirty="0"/>
          </a:p>
          <a:p>
            <a:r>
              <a:rPr lang="en-GB" dirty="0"/>
              <a:t>“If that means no women qualify for some combat jobs, so be it,” he added.’</a:t>
            </a:r>
          </a:p>
        </p:txBody>
      </p:sp>
      <p:pic>
        <p:nvPicPr>
          <p:cNvPr id="6" name="Picture 5">
            <a:extLst>
              <a:ext uri="{FF2B5EF4-FFF2-40B4-BE49-F238E27FC236}">
                <a16:creationId xmlns:a16="http://schemas.microsoft.com/office/drawing/2014/main" id="{109BAFCE-32BD-EB4A-9C6E-33505D0A9CB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14785" y="1683834"/>
            <a:ext cx="5876854" cy="3914076"/>
          </a:xfrm>
          <a:prstGeom prst="rect">
            <a:avLst/>
          </a:prstGeom>
        </p:spPr>
      </p:pic>
      <p:sp>
        <p:nvSpPr>
          <p:cNvPr id="7" name="Rectangle 6">
            <a:extLst>
              <a:ext uri="{FF2B5EF4-FFF2-40B4-BE49-F238E27FC236}">
                <a16:creationId xmlns:a16="http://schemas.microsoft.com/office/drawing/2014/main" id="{E44B83CE-D64F-B346-B0CD-2DF261FEF293}"/>
              </a:ext>
            </a:extLst>
          </p:cNvPr>
          <p:cNvSpPr/>
          <p:nvPr/>
        </p:nvSpPr>
        <p:spPr>
          <a:xfrm>
            <a:off x="6096000" y="5687551"/>
            <a:ext cx="6096000" cy="1354217"/>
          </a:xfrm>
          <a:prstGeom prst="rect">
            <a:avLst/>
          </a:prstGeom>
        </p:spPr>
        <p:txBody>
          <a:bodyPr>
            <a:spAutoFit/>
          </a:bodyPr>
          <a:lstStyle/>
          <a:p>
            <a:r>
              <a:rPr lang="en-GB" sz="1400" dirty="0"/>
              <a:t>‘</a:t>
            </a:r>
            <a:r>
              <a:rPr lang="en-GB" sz="1400" dirty="0" err="1"/>
              <a:t>Defense</a:t>
            </a:r>
            <a:r>
              <a:rPr lang="en-GB" sz="1400" dirty="0"/>
              <a:t> Secretary Pete </a:t>
            </a:r>
            <a:r>
              <a:rPr lang="en-GB" sz="1400" dirty="0" err="1"/>
              <a:t>Hegseth’s</a:t>
            </a:r>
            <a:r>
              <a:rPr lang="en-GB" sz="1400" dirty="0"/>
              <a:t> vision of the military and what it should be was almost entirely defined by his 12 months of service in Iraq and his experience as a major in the Army National Guard’. Credit...Doug Mills/The New York Times</a:t>
            </a:r>
          </a:p>
          <a:p>
            <a:r>
              <a:rPr lang="en-GB" sz="1200" dirty="0">
                <a:hlinkClick r:id="rId3"/>
              </a:rPr>
              <a:t>https://www.nytimes.com/2025/09/30/us/politics/hegseth-military-officers.html</a:t>
            </a:r>
            <a:endParaRPr lang="en-GB" sz="1200" dirty="0"/>
          </a:p>
          <a:p>
            <a:endParaRPr lang="en-GB" sz="1400" dirty="0"/>
          </a:p>
        </p:txBody>
      </p:sp>
      <p:sp>
        <p:nvSpPr>
          <p:cNvPr id="8" name="Rectangle 7">
            <a:extLst>
              <a:ext uri="{FF2B5EF4-FFF2-40B4-BE49-F238E27FC236}">
                <a16:creationId xmlns:a16="http://schemas.microsoft.com/office/drawing/2014/main" id="{53E0A1EA-992E-3544-BFDC-ED304FEA95FA}"/>
              </a:ext>
            </a:extLst>
          </p:cNvPr>
          <p:cNvSpPr/>
          <p:nvPr/>
        </p:nvSpPr>
        <p:spPr>
          <a:xfrm>
            <a:off x="278780" y="202284"/>
            <a:ext cx="11095464" cy="461665"/>
          </a:xfrm>
          <a:prstGeom prst="rect">
            <a:avLst/>
          </a:prstGeom>
        </p:spPr>
        <p:txBody>
          <a:bodyPr wrap="square">
            <a:spAutoFit/>
          </a:bodyPr>
          <a:lstStyle/>
          <a:p>
            <a:r>
              <a:rPr lang="en-GB" sz="2400" b="1" dirty="0"/>
              <a:t>‘A Novice </a:t>
            </a:r>
            <a:r>
              <a:rPr lang="en-GB" sz="2400" b="1" dirty="0" err="1"/>
              <a:t>Defense</a:t>
            </a:r>
            <a:r>
              <a:rPr lang="en-GB" sz="2400" b="1" dirty="0"/>
              <a:t> Secretary Lectures the Brass on What It Takes to Win’</a:t>
            </a:r>
          </a:p>
        </p:txBody>
      </p:sp>
      <p:sp>
        <p:nvSpPr>
          <p:cNvPr id="9" name="Rectangle 8">
            <a:extLst>
              <a:ext uri="{FF2B5EF4-FFF2-40B4-BE49-F238E27FC236}">
                <a16:creationId xmlns:a16="http://schemas.microsoft.com/office/drawing/2014/main" id="{BA64CA45-7388-114E-814F-05DBDCB1E783}"/>
              </a:ext>
            </a:extLst>
          </p:cNvPr>
          <p:cNvSpPr/>
          <p:nvPr/>
        </p:nvSpPr>
        <p:spPr>
          <a:xfrm>
            <a:off x="6214785" y="850726"/>
            <a:ext cx="3520516" cy="646331"/>
          </a:xfrm>
          <a:prstGeom prst="rect">
            <a:avLst/>
          </a:prstGeom>
        </p:spPr>
        <p:txBody>
          <a:bodyPr wrap="none">
            <a:spAutoFit/>
          </a:bodyPr>
          <a:lstStyle/>
          <a:p>
            <a:r>
              <a:rPr lang="en-GB" b="1" dirty="0"/>
              <a:t>Greg Jaffe,</a:t>
            </a:r>
          </a:p>
          <a:p>
            <a:r>
              <a:rPr lang="en-GB" b="1" i="1" dirty="0"/>
              <a:t>New York Times</a:t>
            </a:r>
            <a:r>
              <a:rPr lang="en-GB" b="1" dirty="0"/>
              <a:t>, 30 Sept. 2025</a:t>
            </a:r>
          </a:p>
        </p:txBody>
      </p:sp>
    </p:spTree>
    <p:extLst>
      <p:ext uri="{BB962C8B-B14F-4D97-AF65-F5344CB8AC3E}">
        <p14:creationId xmlns:p14="http://schemas.microsoft.com/office/powerpoint/2010/main" val="1216156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9" name="Group 3078">
            <a:extLst>
              <a:ext uri="{FF2B5EF4-FFF2-40B4-BE49-F238E27FC236}">
                <a16:creationId xmlns:a16="http://schemas.microsoft.com/office/drawing/2014/main" id="{14FC976E-8A27-4E72-B034-071A97F68B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3080" name="Rectangle 3079">
              <a:extLst>
                <a:ext uri="{FF2B5EF4-FFF2-40B4-BE49-F238E27FC236}">
                  <a16:creationId xmlns:a16="http://schemas.microsoft.com/office/drawing/2014/main" id="{C7603B6C-9001-43A6-A649-2FB87A57AA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081" name="Oval 3080">
              <a:extLst>
                <a:ext uri="{FF2B5EF4-FFF2-40B4-BE49-F238E27FC236}">
                  <a16:creationId xmlns:a16="http://schemas.microsoft.com/office/drawing/2014/main" id="{9A470C3C-4F16-4152-94B7-B277E490E2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82" name="Oval 3081">
              <a:extLst>
                <a:ext uri="{FF2B5EF4-FFF2-40B4-BE49-F238E27FC236}">
                  <a16:creationId xmlns:a16="http://schemas.microsoft.com/office/drawing/2014/main" id="{91B04907-A3D6-43D2-A085-F545B3C14E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83" name="Oval 3082">
              <a:extLst>
                <a:ext uri="{FF2B5EF4-FFF2-40B4-BE49-F238E27FC236}">
                  <a16:creationId xmlns:a16="http://schemas.microsoft.com/office/drawing/2014/main" id="{7739A622-E5CB-4720-9EE2-700E778D51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84" name="Oval 3083">
              <a:extLst>
                <a:ext uri="{FF2B5EF4-FFF2-40B4-BE49-F238E27FC236}">
                  <a16:creationId xmlns:a16="http://schemas.microsoft.com/office/drawing/2014/main" id="{CAA0E116-7201-4D9B-ACC0-24FD67280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85" name="Oval 3084">
              <a:extLst>
                <a:ext uri="{FF2B5EF4-FFF2-40B4-BE49-F238E27FC236}">
                  <a16:creationId xmlns:a16="http://schemas.microsoft.com/office/drawing/2014/main" id="{DA4FDC90-6A2C-4E3F-A9CC-05E2BB034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86" name="Oval 3085">
              <a:extLst>
                <a:ext uri="{FF2B5EF4-FFF2-40B4-BE49-F238E27FC236}">
                  <a16:creationId xmlns:a16="http://schemas.microsoft.com/office/drawing/2014/main" id="{104D7773-6EC3-4F97-8099-A1C13F1066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87" name="Freeform 5">
              <a:extLst>
                <a:ext uri="{FF2B5EF4-FFF2-40B4-BE49-F238E27FC236}">
                  <a16:creationId xmlns:a16="http://schemas.microsoft.com/office/drawing/2014/main" id="{2515E6AC-722A-4C99-986A-9D9FF0F923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3088" name="Freeform 5">
              <a:extLst>
                <a:ext uri="{FF2B5EF4-FFF2-40B4-BE49-F238E27FC236}">
                  <a16:creationId xmlns:a16="http://schemas.microsoft.com/office/drawing/2014/main" id="{1BBCEC9C-87CE-409D-9883-2992FDEE5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3089" name="Freeform 5">
              <a:extLst>
                <a:ext uri="{FF2B5EF4-FFF2-40B4-BE49-F238E27FC236}">
                  <a16:creationId xmlns:a16="http://schemas.microsoft.com/office/drawing/2014/main" id="{1AC3ED4B-528E-4C95-9B5B-8DF0EE3B5D6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3091" name="Rectangle 3090">
            <a:extLst>
              <a:ext uri="{FF2B5EF4-FFF2-40B4-BE49-F238E27FC236}">
                <a16:creationId xmlns:a16="http://schemas.microsoft.com/office/drawing/2014/main" id="{231043D6-3B63-4398-B86D-7201B1BFAA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3093" name="Group 3092">
            <a:extLst>
              <a:ext uri="{FF2B5EF4-FFF2-40B4-BE49-F238E27FC236}">
                <a16:creationId xmlns:a16="http://schemas.microsoft.com/office/drawing/2014/main" id="{57E8AB56-819A-49B9-B5F6-C1096F6933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3094" name="Rectangle 3093">
              <a:extLst>
                <a:ext uri="{FF2B5EF4-FFF2-40B4-BE49-F238E27FC236}">
                  <a16:creationId xmlns:a16="http://schemas.microsoft.com/office/drawing/2014/main" id="{3557D528-A227-4B3B-9023-2F3D0781F2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095" name="Oval 3094">
              <a:extLst>
                <a:ext uri="{FF2B5EF4-FFF2-40B4-BE49-F238E27FC236}">
                  <a16:creationId xmlns:a16="http://schemas.microsoft.com/office/drawing/2014/main" id="{E8901DC2-8B37-4756-A389-A0681334D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96" name="Oval 3095">
              <a:extLst>
                <a:ext uri="{FF2B5EF4-FFF2-40B4-BE49-F238E27FC236}">
                  <a16:creationId xmlns:a16="http://schemas.microsoft.com/office/drawing/2014/main" id="{6E78D4E0-3EA7-43AA-AE34-F34662B0FB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97" name="Oval 3096">
              <a:extLst>
                <a:ext uri="{FF2B5EF4-FFF2-40B4-BE49-F238E27FC236}">
                  <a16:creationId xmlns:a16="http://schemas.microsoft.com/office/drawing/2014/main" id="{5C70AAAD-4EB0-43E3-8E4D-75F92B460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98" name="Oval 3097">
              <a:extLst>
                <a:ext uri="{FF2B5EF4-FFF2-40B4-BE49-F238E27FC236}">
                  <a16:creationId xmlns:a16="http://schemas.microsoft.com/office/drawing/2014/main" id="{749D2068-B206-421D-91CC-778F558C66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99" name="Oval 3098">
              <a:extLst>
                <a:ext uri="{FF2B5EF4-FFF2-40B4-BE49-F238E27FC236}">
                  <a16:creationId xmlns:a16="http://schemas.microsoft.com/office/drawing/2014/main" id="{900A61BF-A68C-44B8-90D9-A4FB9BAED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00" name="Oval 3099">
              <a:extLst>
                <a:ext uri="{FF2B5EF4-FFF2-40B4-BE49-F238E27FC236}">
                  <a16:creationId xmlns:a16="http://schemas.microsoft.com/office/drawing/2014/main" id="{A155D1C5-E5FE-48DE-8EA7-7BA3A72EB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01" name="Freeform 5">
              <a:extLst>
                <a:ext uri="{FF2B5EF4-FFF2-40B4-BE49-F238E27FC236}">
                  <a16:creationId xmlns:a16="http://schemas.microsoft.com/office/drawing/2014/main" id="{514D1785-2D2F-4A7B-B13B-570D681DCD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3102" name="Freeform 5">
              <a:extLst>
                <a:ext uri="{FF2B5EF4-FFF2-40B4-BE49-F238E27FC236}">
                  <a16:creationId xmlns:a16="http://schemas.microsoft.com/office/drawing/2014/main" id="{5E20AD47-8779-41F6-A0A5-0A36409AAA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3103" name="Rectangle 3102">
              <a:extLst>
                <a:ext uri="{FF2B5EF4-FFF2-40B4-BE49-F238E27FC236}">
                  <a16:creationId xmlns:a16="http://schemas.microsoft.com/office/drawing/2014/main" id="{677AAA6D-9071-4CA2-BEC8-F5C2E8132A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04" name="Freeform 5">
              <a:extLst>
                <a:ext uri="{FF2B5EF4-FFF2-40B4-BE49-F238E27FC236}">
                  <a16:creationId xmlns:a16="http://schemas.microsoft.com/office/drawing/2014/main" id="{23A94EDD-AB7C-4C78-A68E-AFE4CF15B4F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4" name="Title 3"/>
          <p:cNvSpPr>
            <a:spLocks noGrp="1"/>
          </p:cNvSpPr>
          <p:nvPr>
            <p:ph type="title"/>
          </p:nvPr>
        </p:nvSpPr>
        <p:spPr>
          <a:xfrm>
            <a:off x="564399" y="436232"/>
            <a:ext cx="4156012" cy="1020232"/>
          </a:xfrm>
        </p:spPr>
        <p:txBody>
          <a:bodyPr vert="horz" lIns="91440" tIns="45720" rIns="91440" bIns="45720" rtlCol="0" anchor="ctr">
            <a:noAutofit/>
          </a:bodyPr>
          <a:lstStyle/>
          <a:p>
            <a:pPr>
              <a:lnSpc>
                <a:spcPct val="90000"/>
              </a:lnSpc>
            </a:pPr>
            <a:r>
              <a:rPr lang="en-US" sz="2400" b="1" dirty="0">
                <a:solidFill>
                  <a:schemeClr val="accent1"/>
                </a:solidFill>
              </a:rPr>
              <a:t>Prevailing suppositions– until the 1980s (or beyond) </a:t>
            </a:r>
          </a:p>
        </p:txBody>
      </p:sp>
      <p:sp>
        <p:nvSpPr>
          <p:cNvPr id="5" name="TextBox 4"/>
          <p:cNvSpPr txBox="1"/>
          <p:nvPr/>
        </p:nvSpPr>
        <p:spPr>
          <a:xfrm>
            <a:off x="497566" y="1434110"/>
            <a:ext cx="4308815" cy="4781313"/>
          </a:xfrm>
          <a:prstGeom prst="rect">
            <a:avLst/>
          </a:prstGeom>
        </p:spPr>
        <p:txBody>
          <a:bodyPr vert="horz" lIns="91440" tIns="45720" rIns="91440" bIns="45720" rtlCol="0">
            <a:normAutofit fontScale="70000" lnSpcReduction="20000"/>
          </a:bodyPr>
          <a:lstStyle/>
          <a:p>
            <a:pPr marL="285750" indent="-285750">
              <a:lnSpc>
                <a:spcPct val="90000"/>
              </a:lnSpc>
              <a:spcBef>
                <a:spcPts val="1000"/>
              </a:spcBef>
              <a:buClr>
                <a:schemeClr val="accent1"/>
              </a:buClr>
              <a:buSzPct val="80000"/>
              <a:buFont typeface="Wingdings 3" charset="2"/>
              <a:buChar char=""/>
            </a:pPr>
            <a:r>
              <a:rPr lang="en-US" sz="2600" dirty="0">
                <a:solidFill>
                  <a:schemeClr val="bg1"/>
                </a:solidFill>
              </a:rPr>
              <a:t>War was/is a preeminently masculine field of </a:t>
            </a:r>
            <a:r>
              <a:rPr lang="en-US" sz="2600" dirty="0" err="1">
                <a:solidFill>
                  <a:schemeClr val="bg1"/>
                </a:solidFill>
              </a:rPr>
              <a:t>endeavour</a:t>
            </a:r>
            <a:r>
              <a:rPr lang="en-US" sz="2600" dirty="0">
                <a:solidFill>
                  <a:schemeClr val="bg1"/>
                </a:solidFill>
              </a:rPr>
              <a:t> and inquiry</a:t>
            </a:r>
          </a:p>
          <a:p>
            <a:pPr>
              <a:lnSpc>
                <a:spcPct val="90000"/>
              </a:lnSpc>
              <a:spcBef>
                <a:spcPts val="1000"/>
              </a:spcBef>
              <a:buClr>
                <a:schemeClr val="accent1"/>
              </a:buClr>
              <a:buSzPct val="80000"/>
              <a:buFont typeface="Wingdings 3" charset="2"/>
              <a:buChar char=""/>
            </a:pPr>
            <a:endParaRPr lang="en-US" sz="2600" dirty="0">
              <a:solidFill>
                <a:schemeClr val="bg1"/>
              </a:solidFill>
            </a:endParaRPr>
          </a:p>
          <a:p>
            <a:pPr marL="285750" indent="-285750">
              <a:lnSpc>
                <a:spcPct val="90000"/>
              </a:lnSpc>
              <a:spcBef>
                <a:spcPts val="1000"/>
              </a:spcBef>
              <a:buClr>
                <a:schemeClr val="accent1"/>
              </a:buClr>
              <a:buSzPct val="80000"/>
              <a:buFont typeface="Wingdings 3" charset="2"/>
              <a:buChar char=""/>
            </a:pPr>
            <a:r>
              <a:rPr lang="en-US" sz="2600" dirty="0">
                <a:solidFill>
                  <a:schemeClr val="bg1"/>
                </a:solidFill>
              </a:rPr>
              <a:t>Men make war, and war makes men</a:t>
            </a:r>
          </a:p>
          <a:p>
            <a:pPr>
              <a:lnSpc>
                <a:spcPct val="90000"/>
              </a:lnSpc>
              <a:spcBef>
                <a:spcPts val="1000"/>
              </a:spcBef>
              <a:buClr>
                <a:schemeClr val="accent1"/>
              </a:buClr>
              <a:buSzPct val="80000"/>
            </a:pPr>
            <a:endParaRPr lang="en-US" sz="2600" dirty="0">
              <a:solidFill>
                <a:schemeClr val="bg1"/>
              </a:solidFill>
            </a:endParaRPr>
          </a:p>
          <a:p>
            <a:pPr marL="285750" indent="-285750">
              <a:lnSpc>
                <a:spcPct val="90000"/>
              </a:lnSpc>
              <a:spcBef>
                <a:spcPts val="1000"/>
              </a:spcBef>
              <a:buClr>
                <a:schemeClr val="accent1"/>
              </a:buClr>
              <a:buSzPct val="80000"/>
              <a:buFont typeface="Wingdings 3" charset="2"/>
              <a:buChar char=""/>
            </a:pPr>
            <a:r>
              <a:rPr lang="en-US" sz="2600" dirty="0">
                <a:solidFill>
                  <a:schemeClr val="bg1"/>
                </a:solidFill>
              </a:rPr>
              <a:t>Women’s roles in wartime were/are largely supportive and subordinate</a:t>
            </a:r>
          </a:p>
          <a:p>
            <a:pPr>
              <a:lnSpc>
                <a:spcPct val="90000"/>
              </a:lnSpc>
              <a:spcBef>
                <a:spcPts val="1000"/>
              </a:spcBef>
              <a:buClr>
                <a:schemeClr val="accent1"/>
              </a:buClr>
              <a:buSzPct val="80000"/>
              <a:buFont typeface="Wingdings 3" charset="2"/>
              <a:buChar char=""/>
            </a:pPr>
            <a:endParaRPr lang="en-US" sz="2600" dirty="0">
              <a:solidFill>
                <a:schemeClr val="bg1"/>
              </a:solidFill>
            </a:endParaRPr>
          </a:p>
          <a:p>
            <a:pPr marL="285750" indent="-285750">
              <a:lnSpc>
                <a:spcPct val="90000"/>
              </a:lnSpc>
              <a:spcBef>
                <a:spcPts val="1000"/>
              </a:spcBef>
              <a:buClr>
                <a:schemeClr val="accent1"/>
              </a:buClr>
              <a:buSzPct val="80000"/>
              <a:buFont typeface="Wingdings 3" charset="2"/>
              <a:buChar char=""/>
            </a:pPr>
            <a:r>
              <a:rPr lang="en-US" sz="2600" dirty="0">
                <a:solidFill>
                  <a:schemeClr val="bg1"/>
                </a:solidFill>
              </a:rPr>
              <a:t>Military history was almost exclusively the history of men in uniform and (above all) men in combat</a:t>
            </a:r>
          </a:p>
          <a:p>
            <a:pPr>
              <a:lnSpc>
                <a:spcPct val="90000"/>
              </a:lnSpc>
              <a:spcBef>
                <a:spcPts val="1000"/>
              </a:spcBef>
              <a:buClr>
                <a:schemeClr val="accent1"/>
              </a:buClr>
              <a:buSzPct val="80000"/>
            </a:pPr>
            <a:endParaRPr lang="en-US" sz="2600" dirty="0">
              <a:solidFill>
                <a:schemeClr val="bg1"/>
              </a:solidFill>
            </a:endParaRPr>
          </a:p>
          <a:p>
            <a:pPr marL="285750" indent="-285750">
              <a:lnSpc>
                <a:spcPct val="90000"/>
              </a:lnSpc>
              <a:spcBef>
                <a:spcPts val="1000"/>
              </a:spcBef>
              <a:buClr>
                <a:schemeClr val="accent1"/>
              </a:buClr>
              <a:buSzPct val="80000"/>
              <a:buFont typeface="Wingdings 3" charset="2"/>
              <a:buChar char=""/>
            </a:pPr>
            <a:r>
              <a:rPr lang="en-US" sz="2600" dirty="0">
                <a:solidFill>
                  <a:schemeClr val="bg1"/>
                </a:solidFill>
              </a:rPr>
              <a:t>Mostly produced by and for a male readership</a:t>
            </a:r>
          </a:p>
          <a:p>
            <a:pPr>
              <a:lnSpc>
                <a:spcPct val="90000"/>
              </a:lnSpc>
              <a:spcBef>
                <a:spcPts val="1000"/>
              </a:spcBef>
              <a:buClr>
                <a:schemeClr val="accent1"/>
              </a:buClr>
              <a:buSzPct val="80000"/>
              <a:buFont typeface="Wingdings 3" charset="2"/>
              <a:buChar char=""/>
            </a:pPr>
            <a:endParaRPr lang="en-US" sz="1300" dirty="0">
              <a:solidFill>
                <a:schemeClr val="bg1"/>
              </a:solidFill>
            </a:endParaRPr>
          </a:p>
          <a:p>
            <a:pPr>
              <a:lnSpc>
                <a:spcPct val="90000"/>
              </a:lnSpc>
              <a:spcBef>
                <a:spcPts val="1000"/>
              </a:spcBef>
              <a:buClr>
                <a:schemeClr val="accent1"/>
              </a:buClr>
              <a:buSzPct val="80000"/>
              <a:buFont typeface="Wingdings 3" charset="2"/>
              <a:buChar char=""/>
            </a:pPr>
            <a:endParaRPr lang="en-US" sz="1300" dirty="0">
              <a:solidFill>
                <a:schemeClr val="bg1"/>
              </a:solidFill>
            </a:endParaRPr>
          </a:p>
        </p:txBody>
      </p:sp>
      <p:pic>
        <p:nvPicPr>
          <p:cNvPr id="3074" name="Picture 2" descr="onfronted by Copperhead opposition and by dissension within his cab"/>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94607" y="803751"/>
            <a:ext cx="6391533" cy="5250498"/>
          </a:xfrm>
          <a:prstGeom prst="rect">
            <a:avLst/>
          </a:prstGeom>
          <a:noFill/>
          <a:extLst>
            <a:ext uri="{909E8E84-426E-40DD-AFC4-6F175D3DCCD1}">
              <a14:hiddenFill xmlns:a14="http://schemas.microsoft.com/office/drawing/2010/main">
                <a:solidFill>
                  <a:srgbClr val="FFFFFF"/>
                </a:solidFill>
              </a14:hiddenFill>
            </a:ext>
          </a:extLst>
        </p:spPr>
      </p:pic>
      <p:sp>
        <p:nvSpPr>
          <p:cNvPr id="3106" name="Rectangle 3105">
            <a:extLst>
              <a:ext uri="{FF2B5EF4-FFF2-40B4-BE49-F238E27FC236}">
                <a16:creationId xmlns:a16="http://schemas.microsoft.com/office/drawing/2014/main" id="{1EDC29B9-9A1E-484D-9BE4-A6BC330C6D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15AAEAB7-F6ED-4F3E-C7F3-E79F5F170F0E}"/>
              </a:ext>
            </a:extLst>
          </p:cNvPr>
          <p:cNvSpPr txBox="1"/>
          <p:nvPr/>
        </p:nvSpPr>
        <p:spPr>
          <a:xfrm>
            <a:off x="5290077" y="6128862"/>
            <a:ext cx="6097836" cy="646331"/>
          </a:xfrm>
          <a:prstGeom prst="rect">
            <a:avLst/>
          </a:prstGeom>
          <a:noFill/>
        </p:spPr>
        <p:txBody>
          <a:bodyPr wrap="square">
            <a:spAutoFit/>
          </a:bodyPr>
          <a:lstStyle/>
          <a:p>
            <a:pPr algn="l"/>
            <a:r>
              <a:rPr lang="en-GB" b="1" i="0" u="none" strike="noStrike" dirty="0">
                <a:effectLst/>
                <a:latin typeface="Noto Sans" panose="020B0502040504020204" pitchFamily="34" charset="0"/>
              </a:rPr>
              <a:t>President Lincoln and his cabinet, with Lieutenant General Scott, at the start of the Civil War</a:t>
            </a:r>
          </a:p>
        </p:txBody>
      </p:sp>
    </p:spTree>
    <p:extLst>
      <p:ext uri="{BB962C8B-B14F-4D97-AF65-F5344CB8AC3E}">
        <p14:creationId xmlns:p14="http://schemas.microsoft.com/office/powerpoint/2010/main" val="1619549735"/>
      </p:ext>
    </p:extLst>
  </p:cSld>
  <p:clrMapOvr>
    <a:masterClrMapping/>
  </p:clrMapOvr>
  <mc:AlternateContent xmlns:mc="http://schemas.openxmlformats.org/markup-compatibility/2006" xmlns:p14="http://schemas.microsoft.com/office/powerpoint/2010/main">
    <mc:Choice Requires="p14">
      <p:transition spd="slow" p14:dur="2000" advTm="131252"/>
    </mc:Choice>
    <mc:Fallback xmlns="">
      <p:transition spd="slow" advTm="131252"/>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EC53ECC-1F30-684E-B678-4630E5A9572E}"/>
              </a:ext>
            </a:extLst>
          </p:cNvPr>
          <p:cNvSpPr/>
          <p:nvPr/>
        </p:nvSpPr>
        <p:spPr>
          <a:xfrm>
            <a:off x="3915937" y="5035880"/>
            <a:ext cx="3757961" cy="1846659"/>
          </a:xfrm>
          <a:prstGeom prst="rect">
            <a:avLst/>
          </a:prstGeom>
        </p:spPr>
        <p:txBody>
          <a:bodyPr wrap="square">
            <a:spAutoFit/>
          </a:bodyPr>
          <a:lstStyle/>
          <a:p>
            <a:r>
              <a:rPr lang="en-GB" sz="1400" dirty="0"/>
              <a:t>Frances Hook, aka Private Frank Miller, Frank Henderson, and Frank Fuller, was discovered to be a woman when s/he was wounded at the Battle of Fredericktown, Missouri in the Civil War.</a:t>
            </a:r>
          </a:p>
          <a:p>
            <a:endParaRPr lang="en-GB" sz="1600" dirty="0"/>
          </a:p>
          <a:p>
            <a:r>
              <a:rPr lang="en-GB" sz="1400" dirty="0"/>
              <a:t>Library of Congress</a:t>
            </a:r>
            <a:r>
              <a:rPr lang="en-GB" sz="1400" i="1" dirty="0"/>
              <a:t>:</a:t>
            </a:r>
            <a:r>
              <a:rPr lang="en-GB" sz="1400" dirty="0"/>
              <a:t> </a:t>
            </a:r>
          </a:p>
          <a:p>
            <a:r>
              <a:rPr lang="en-GB" sz="1400" dirty="0">
                <a:hlinkClick r:id="rId2">
                  <a:extLst>
                    <a:ext uri="{A12FA001-AC4F-418D-AE19-62706E023703}">
                      <ahyp:hlinkClr xmlns:ahyp="http://schemas.microsoft.com/office/drawing/2018/hyperlinkcolor" val="tx"/>
                    </a:ext>
                  </a:extLst>
                </a:hlinkClick>
              </a:rPr>
              <a:t>http://lccn.loc.gov/2016649648</a:t>
            </a:r>
            <a:endParaRPr lang="en-US" sz="1400" dirty="0"/>
          </a:p>
        </p:txBody>
      </p:sp>
      <p:sp>
        <p:nvSpPr>
          <p:cNvPr id="4" name="Rectangle 3">
            <a:extLst>
              <a:ext uri="{FF2B5EF4-FFF2-40B4-BE49-F238E27FC236}">
                <a16:creationId xmlns:a16="http://schemas.microsoft.com/office/drawing/2014/main" id="{ACCD85FC-388C-DE48-BC18-FADC64C66510}"/>
              </a:ext>
            </a:extLst>
          </p:cNvPr>
          <p:cNvSpPr/>
          <p:nvPr/>
        </p:nvSpPr>
        <p:spPr>
          <a:xfrm>
            <a:off x="218515" y="68585"/>
            <a:ext cx="2893741" cy="1323439"/>
          </a:xfrm>
          <a:prstGeom prst="rect">
            <a:avLst/>
          </a:prstGeom>
        </p:spPr>
        <p:txBody>
          <a:bodyPr wrap="none">
            <a:spAutoFit/>
          </a:bodyPr>
          <a:lstStyle/>
          <a:p>
            <a:r>
              <a:rPr lang="en-US" sz="4000" b="1" dirty="0">
                <a:solidFill>
                  <a:schemeClr val="tx2"/>
                </a:solidFill>
              </a:rPr>
              <a:t>‘Hidden </a:t>
            </a:r>
          </a:p>
          <a:p>
            <a:r>
              <a:rPr lang="en-US" sz="4000" b="1" dirty="0">
                <a:solidFill>
                  <a:schemeClr val="tx2"/>
                </a:solidFill>
              </a:rPr>
              <a:t>her-stories’</a:t>
            </a:r>
            <a:endParaRPr lang="en-US" sz="4000" dirty="0">
              <a:solidFill>
                <a:schemeClr val="tx2"/>
              </a:solidFill>
            </a:endParaRPr>
          </a:p>
        </p:txBody>
      </p:sp>
      <p:pic>
        <p:nvPicPr>
          <p:cNvPr id="9" name="Picture 8">
            <a:extLst>
              <a:ext uri="{FF2B5EF4-FFF2-40B4-BE49-F238E27FC236}">
                <a16:creationId xmlns:a16="http://schemas.microsoft.com/office/drawing/2014/main" id="{3B8C5DF8-902C-9649-9AF7-6B61E2054BCE}"/>
              </a:ext>
            </a:extLst>
          </p:cNvPr>
          <p:cNvPicPr>
            <a:picLocks noChangeAspect="1"/>
          </p:cNvPicPr>
          <p:nvPr/>
        </p:nvPicPr>
        <p:blipFill>
          <a:blip r:embed="rId3"/>
          <a:stretch>
            <a:fillRect/>
          </a:stretch>
        </p:blipFill>
        <p:spPr>
          <a:xfrm>
            <a:off x="7593980" y="-1"/>
            <a:ext cx="4192859" cy="6239767"/>
          </a:xfrm>
          <a:prstGeom prst="rect">
            <a:avLst/>
          </a:prstGeom>
        </p:spPr>
      </p:pic>
      <p:sp>
        <p:nvSpPr>
          <p:cNvPr id="10" name="TextBox 9">
            <a:extLst>
              <a:ext uri="{FF2B5EF4-FFF2-40B4-BE49-F238E27FC236}">
                <a16:creationId xmlns:a16="http://schemas.microsoft.com/office/drawing/2014/main" id="{E60B275A-77EB-3949-AE6B-2D05F3C3F2BD}"/>
              </a:ext>
            </a:extLst>
          </p:cNvPr>
          <p:cNvSpPr txBox="1"/>
          <p:nvPr/>
        </p:nvSpPr>
        <p:spPr>
          <a:xfrm>
            <a:off x="8577228" y="6266986"/>
            <a:ext cx="2340705" cy="369332"/>
          </a:xfrm>
          <a:prstGeom prst="rect">
            <a:avLst/>
          </a:prstGeom>
          <a:noFill/>
        </p:spPr>
        <p:txBody>
          <a:bodyPr wrap="none" rtlCol="0">
            <a:spAutoFit/>
          </a:bodyPr>
          <a:lstStyle/>
          <a:p>
            <a:r>
              <a:rPr lang="en-GB" dirty="0"/>
              <a:t>Dir. Tyler Perry, 2024</a:t>
            </a:r>
          </a:p>
        </p:txBody>
      </p:sp>
      <p:pic>
        <p:nvPicPr>
          <p:cNvPr id="11" name="Picture 10">
            <a:extLst>
              <a:ext uri="{FF2B5EF4-FFF2-40B4-BE49-F238E27FC236}">
                <a16:creationId xmlns:a16="http://schemas.microsoft.com/office/drawing/2014/main" id="{144C02AB-189C-EF46-95F7-7F79F3AFF336}"/>
              </a:ext>
            </a:extLst>
          </p:cNvPr>
          <p:cNvPicPr>
            <a:picLocks noChangeAspect="1"/>
          </p:cNvPicPr>
          <p:nvPr/>
        </p:nvPicPr>
        <p:blipFill>
          <a:blip r:embed="rId4"/>
          <a:stretch>
            <a:fillRect/>
          </a:stretch>
        </p:blipFill>
        <p:spPr>
          <a:xfrm>
            <a:off x="288433" y="1443085"/>
            <a:ext cx="3001176" cy="3901529"/>
          </a:xfrm>
          <a:prstGeom prst="rect">
            <a:avLst/>
          </a:prstGeom>
        </p:spPr>
      </p:pic>
      <p:sp>
        <p:nvSpPr>
          <p:cNvPr id="12" name="Rectangle 11">
            <a:extLst>
              <a:ext uri="{FF2B5EF4-FFF2-40B4-BE49-F238E27FC236}">
                <a16:creationId xmlns:a16="http://schemas.microsoft.com/office/drawing/2014/main" id="{36F4BD1E-B831-594B-B24D-5B45DE0CFDED}"/>
              </a:ext>
            </a:extLst>
          </p:cNvPr>
          <p:cNvSpPr/>
          <p:nvPr/>
        </p:nvSpPr>
        <p:spPr>
          <a:xfrm>
            <a:off x="218515" y="5497545"/>
            <a:ext cx="3210485" cy="954107"/>
          </a:xfrm>
          <a:prstGeom prst="rect">
            <a:avLst/>
          </a:prstGeom>
        </p:spPr>
        <p:txBody>
          <a:bodyPr wrap="square">
            <a:spAutoFit/>
          </a:bodyPr>
          <a:lstStyle/>
          <a:p>
            <a:r>
              <a:rPr lang="en-GB" sz="1400" dirty="0">
                <a:solidFill>
                  <a:schemeClr val="tx2"/>
                </a:solidFill>
                <a:hlinkClick r:id="rId5">
                  <a:extLst>
                    <a:ext uri="{A12FA001-AC4F-418D-AE19-62706E023703}">
                      <ahyp:hlinkClr xmlns:ahyp="http://schemas.microsoft.com/office/drawing/2018/hyperlinkcolor" val="tx"/>
                    </a:ext>
                  </a:extLst>
                </a:hlinkClick>
              </a:rPr>
              <a:t>Rosie the Riveter</a:t>
            </a:r>
            <a:r>
              <a:rPr lang="en-GB" sz="1400" dirty="0">
                <a:solidFill>
                  <a:schemeClr val="tx2"/>
                </a:solidFill>
              </a:rPr>
              <a:t> </a:t>
            </a:r>
            <a:r>
              <a:rPr lang="en-GB" sz="1400" dirty="0"/>
              <a:t>“We Can Do It!,” poster by J. Howard Miller that became associated with Rosie the Riveter. </a:t>
            </a:r>
          </a:p>
        </p:txBody>
      </p:sp>
      <p:pic>
        <p:nvPicPr>
          <p:cNvPr id="13" name="Picture 12">
            <a:extLst>
              <a:ext uri="{FF2B5EF4-FFF2-40B4-BE49-F238E27FC236}">
                <a16:creationId xmlns:a16="http://schemas.microsoft.com/office/drawing/2014/main" id="{4C1D65E2-A8CC-C349-9F99-6202A212A84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92137" y="155428"/>
            <a:ext cx="3334213" cy="4746982"/>
          </a:xfrm>
          <a:prstGeom prst="rect">
            <a:avLst/>
          </a:prstGeom>
        </p:spPr>
      </p:pic>
    </p:spTree>
    <p:extLst>
      <p:ext uri="{BB962C8B-B14F-4D97-AF65-F5344CB8AC3E}">
        <p14:creationId xmlns:p14="http://schemas.microsoft.com/office/powerpoint/2010/main" val="1522246378"/>
      </p:ext>
    </p:extLst>
  </p:cSld>
  <p:clrMapOvr>
    <a:masterClrMapping/>
  </p:clrMapOvr>
  <mc:AlternateContent xmlns:mc="http://schemas.openxmlformats.org/markup-compatibility/2006" xmlns:p14="http://schemas.microsoft.com/office/powerpoint/2010/main">
    <mc:Choice Requires="p14">
      <p:transition spd="slow" p14:dur="2000" advTm="160299"/>
    </mc:Choice>
    <mc:Fallback xmlns="">
      <p:transition spd="slow" advTm="16029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47" name="Group 1030">
            <a:extLst>
              <a:ext uri="{FF2B5EF4-FFF2-40B4-BE49-F238E27FC236}">
                <a16:creationId xmlns:a16="http://schemas.microsoft.com/office/drawing/2014/main" id="{8DCF6162-C90D-43BF-B7E4-A7B29A1619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32" name="Rectangle 1031">
              <a:extLst>
                <a:ext uri="{FF2B5EF4-FFF2-40B4-BE49-F238E27FC236}">
                  <a16:creationId xmlns:a16="http://schemas.microsoft.com/office/drawing/2014/main" id="{A6895F9A-4951-41A7-988E-E4426D51CF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33" name="Oval 1032">
              <a:extLst>
                <a:ext uri="{FF2B5EF4-FFF2-40B4-BE49-F238E27FC236}">
                  <a16:creationId xmlns:a16="http://schemas.microsoft.com/office/drawing/2014/main" id="{973CCBF7-E635-45F0-9262-B1378FECE0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4" name="Oval 1033">
              <a:extLst>
                <a:ext uri="{FF2B5EF4-FFF2-40B4-BE49-F238E27FC236}">
                  <a16:creationId xmlns:a16="http://schemas.microsoft.com/office/drawing/2014/main" id="{A95F2453-17DE-4864-ADA2-6D234F95C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5" name="Oval 1034">
              <a:extLst>
                <a:ext uri="{FF2B5EF4-FFF2-40B4-BE49-F238E27FC236}">
                  <a16:creationId xmlns:a16="http://schemas.microsoft.com/office/drawing/2014/main" id="{044DD539-16E2-48D1-9557-24281434BA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6" name="Oval 1035">
              <a:extLst>
                <a:ext uri="{FF2B5EF4-FFF2-40B4-BE49-F238E27FC236}">
                  <a16:creationId xmlns:a16="http://schemas.microsoft.com/office/drawing/2014/main" id="{025EA950-BF18-4722-B2FD-04D357983F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7" name="Oval 1036">
              <a:extLst>
                <a:ext uri="{FF2B5EF4-FFF2-40B4-BE49-F238E27FC236}">
                  <a16:creationId xmlns:a16="http://schemas.microsoft.com/office/drawing/2014/main" id="{7E71AB5E-77FB-4315-8B22-845D24C70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8" name="Oval 1037">
              <a:extLst>
                <a:ext uri="{FF2B5EF4-FFF2-40B4-BE49-F238E27FC236}">
                  <a16:creationId xmlns:a16="http://schemas.microsoft.com/office/drawing/2014/main" id="{27ED4165-1756-4A80-90B1-FFF8AD7F2B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9" name="Freeform 5">
              <a:extLst>
                <a:ext uri="{FF2B5EF4-FFF2-40B4-BE49-F238E27FC236}">
                  <a16:creationId xmlns:a16="http://schemas.microsoft.com/office/drawing/2014/main" id="{0C1FF9ED-0EB6-4CEF-83F7-B579129778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048" name="Rectangle 1040">
            <a:extLst>
              <a:ext uri="{FF2B5EF4-FFF2-40B4-BE49-F238E27FC236}">
                <a16:creationId xmlns:a16="http://schemas.microsoft.com/office/drawing/2014/main" id="{3F4860A4-6A75-4E92-905D-FA03EEDB86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DC37045-B4C5-35B7-77C3-F5F1F00E6CF4}"/>
              </a:ext>
            </a:extLst>
          </p:cNvPr>
          <p:cNvSpPr>
            <a:spLocks noGrp="1"/>
          </p:cNvSpPr>
          <p:nvPr>
            <p:ph type="title"/>
          </p:nvPr>
        </p:nvSpPr>
        <p:spPr>
          <a:xfrm>
            <a:off x="8386432" y="898857"/>
            <a:ext cx="3401175" cy="4144738"/>
          </a:xfrm>
        </p:spPr>
        <p:txBody>
          <a:bodyPr vert="horz" lIns="91440" tIns="45720" rIns="91440" bIns="45720" rtlCol="0" anchor="b">
            <a:normAutofit/>
          </a:bodyPr>
          <a:lstStyle/>
          <a:p>
            <a:pPr>
              <a:lnSpc>
                <a:spcPct val="90000"/>
              </a:lnSpc>
            </a:pPr>
            <a:r>
              <a:rPr lang="en-US" sz="4600" b="0" i="0" kern="1200" dirty="0">
                <a:solidFill>
                  <a:schemeClr val="bg2"/>
                </a:solidFill>
                <a:latin typeface="+mj-lt"/>
                <a:ea typeface="+mj-ea"/>
                <a:cs typeface="+mj-cs"/>
              </a:rPr>
              <a:t>From ‘women’s history’ to gender &amp;</a:t>
            </a:r>
            <a:br>
              <a:rPr lang="en-US" sz="4600" b="0" i="0" kern="1200" dirty="0">
                <a:solidFill>
                  <a:schemeClr val="bg2"/>
                </a:solidFill>
                <a:latin typeface="+mj-lt"/>
                <a:ea typeface="+mj-ea"/>
                <a:cs typeface="+mj-cs"/>
              </a:rPr>
            </a:br>
            <a:r>
              <a:rPr lang="en-US" sz="4600" dirty="0"/>
              <a:t>sexuality</a:t>
            </a:r>
            <a:br>
              <a:rPr lang="en-US" sz="4600" dirty="0"/>
            </a:br>
            <a:r>
              <a:rPr lang="en-US" sz="4600" dirty="0"/>
              <a:t>studies</a:t>
            </a:r>
            <a:endParaRPr lang="en-US" sz="4600" b="0" i="0" kern="1200" dirty="0">
              <a:solidFill>
                <a:schemeClr val="bg2"/>
              </a:solidFill>
              <a:latin typeface="+mj-lt"/>
              <a:ea typeface="+mj-ea"/>
              <a:cs typeface="+mj-cs"/>
            </a:endParaRPr>
          </a:p>
        </p:txBody>
      </p:sp>
      <p:pic>
        <p:nvPicPr>
          <p:cNvPr id="1026" name="Picture 2" descr="The Gentlemen and the Roughs : Lorien Foote : 9781479897841 : Blackwell's">
            <a:extLst>
              <a:ext uri="{FF2B5EF4-FFF2-40B4-BE49-F238E27FC236}">
                <a16:creationId xmlns:a16="http://schemas.microsoft.com/office/drawing/2014/main" id="{6430EC1C-5506-ABDD-6866-BE42FAEBB4B1}"/>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491853" y="458044"/>
            <a:ext cx="3876297" cy="5918012"/>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11205FC-5664-CDFD-D971-3D46EB253220}"/>
              </a:ext>
            </a:extLst>
          </p:cNvPr>
          <p:cNvSpPr txBox="1"/>
          <p:nvPr/>
        </p:nvSpPr>
        <p:spPr>
          <a:xfrm>
            <a:off x="1579613" y="6432362"/>
            <a:ext cx="867545" cy="369332"/>
          </a:xfrm>
          <a:prstGeom prst="rect">
            <a:avLst/>
          </a:prstGeom>
          <a:noFill/>
        </p:spPr>
        <p:txBody>
          <a:bodyPr wrap="none" rtlCol="0">
            <a:spAutoFit/>
          </a:bodyPr>
          <a:lstStyle/>
          <a:p>
            <a:r>
              <a:rPr lang="en-US" dirty="0"/>
              <a:t>(2010)</a:t>
            </a:r>
          </a:p>
        </p:txBody>
      </p:sp>
      <p:pic>
        <p:nvPicPr>
          <p:cNvPr id="1028" name="Picture 4" descr="Managing Sex in the U.S. Military : Beth L. Bailey (editor), :  9781496219022 : Blackwell's">
            <a:extLst>
              <a:ext uri="{FF2B5EF4-FFF2-40B4-BE49-F238E27FC236}">
                <a16:creationId xmlns:a16="http://schemas.microsoft.com/office/drawing/2014/main" id="{5A96C87D-54BE-235D-1801-EF59B7C468A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459690" y="571114"/>
            <a:ext cx="3859617" cy="57894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E016E63-930C-AC4C-4A7C-3C966E67DB5A}"/>
              </a:ext>
            </a:extLst>
          </p:cNvPr>
          <p:cNvSpPr txBox="1"/>
          <p:nvPr/>
        </p:nvSpPr>
        <p:spPr>
          <a:xfrm>
            <a:off x="5820475" y="6448565"/>
            <a:ext cx="867545" cy="369332"/>
          </a:xfrm>
          <a:prstGeom prst="rect">
            <a:avLst/>
          </a:prstGeom>
          <a:noFill/>
        </p:spPr>
        <p:txBody>
          <a:bodyPr wrap="none" rtlCol="0">
            <a:spAutoFit/>
          </a:bodyPr>
          <a:lstStyle/>
          <a:p>
            <a:r>
              <a:rPr lang="en-US" dirty="0"/>
              <a:t>(2022)</a:t>
            </a:r>
          </a:p>
        </p:txBody>
      </p:sp>
    </p:spTree>
    <p:extLst>
      <p:ext uri="{BB962C8B-B14F-4D97-AF65-F5344CB8AC3E}">
        <p14:creationId xmlns:p14="http://schemas.microsoft.com/office/powerpoint/2010/main" val="829842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a:t>What do we mean by ‘sex’?</a:t>
            </a:r>
          </a:p>
        </p:txBody>
      </p:sp>
      <p:sp>
        <p:nvSpPr>
          <p:cNvPr id="3" name="Text Placeholder 2"/>
          <p:cNvSpPr>
            <a:spLocks noGrp="1"/>
          </p:cNvSpPr>
          <p:nvPr>
            <p:ph type="body" idx="1"/>
          </p:nvPr>
        </p:nvSpPr>
        <p:spPr/>
        <p:txBody>
          <a:bodyPr>
            <a:normAutofit/>
          </a:bodyPr>
          <a:lstStyle/>
          <a:p>
            <a:r>
              <a:rPr lang="en-US" sz="4400" b="1" dirty="0">
                <a:solidFill>
                  <a:schemeClr val="tx2"/>
                </a:solidFill>
              </a:rPr>
              <a:t>And ‘gender’?</a:t>
            </a:r>
          </a:p>
        </p:txBody>
      </p:sp>
    </p:spTree>
    <p:extLst>
      <p:ext uri="{BB962C8B-B14F-4D97-AF65-F5344CB8AC3E}">
        <p14:creationId xmlns:p14="http://schemas.microsoft.com/office/powerpoint/2010/main" val="1942199974"/>
      </p:ext>
    </p:extLst>
  </p:cSld>
  <p:clrMapOvr>
    <a:masterClrMapping/>
  </p:clrMapOvr>
  <mc:AlternateContent xmlns:mc="http://schemas.openxmlformats.org/markup-compatibility/2006" xmlns:p14="http://schemas.microsoft.com/office/powerpoint/2010/main">
    <mc:Choice Requires="p14">
      <p:transition spd="slow" p14:dur="2000" advTm="18853"/>
    </mc:Choice>
    <mc:Fallback xmlns="">
      <p:transition spd="slow" advTm="18853"/>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572487" y="973641"/>
            <a:ext cx="6540190" cy="4905143"/>
          </a:xfrm>
          <a:prstGeom prst="rect">
            <a:avLst/>
          </a:prstGeom>
        </p:spPr>
      </p:pic>
      <p:pic>
        <p:nvPicPr>
          <p:cNvPr id="5" name="Picture 4"/>
          <p:cNvPicPr>
            <a:picLocks noChangeAspect="1"/>
          </p:cNvPicPr>
          <p:nvPr/>
        </p:nvPicPr>
        <p:blipFill>
          <a:blip r:embed="rId3"/>
          <a:stretch>
            <a:fillRect/>
          </a:stretch>
        </p:blipFill>
        <p:spPr>
          <a:xfrm rot="5400000">
            <a:off x="5381548" y="2091397"/>
            <a:ext cx="5262756" cy="3947067"/>
          </a:xfrm>
          <a:prstGeom prst="rect">
            <a:avLst/>
          </a:prstGeom>
        </p:spPr>
      </p:pic>
      <p:sp>
        <p:nvSpPr>
          <p:cNvPr id="6" name="TextBox 5"/>
          <p:cNvSpPr txBox="1"/>
          <p:nvPr/>
        </p:nvSpPr>
        <p:spPr>
          <a:xfrm>
            <a:off x="6039393" y="299336"/>
            <a:ext cx="3740227" cy="830997"/>
          </a:xfrm>
          <a:prstGeom prst="rect">
            <a:avLst/>
          </a:prstGeom>
          <a:noFill/>
        </p:spPr>
        <p:txBody>
          <a:bodyPr wrap="square" rtlCol="0">
            <a:spAutoFit/>
          </a:bodyPr>
          <a:lstStyle/>
          <a:p>
            <a:r>
              <a:rPr lang="en-US" sz="2400" dirty="0"/>
              <a:t>How would you amend this 1978 definition?</a:t>
            </a:r>
          </a:p>
        </p:txBody>
      </p:sp>
    </p:spTree>
    <p:extLst>
      <p:ext uri="{BB962C8B-B14F-4D97-AF65-F5344CB8AC3E}">
        <p14:creationId xmlns:p14="http://schemas.microsoft.com/office/powerpoint/2010/main" val="710737681"/>
      </p:ext>
    </p:extLst>
  </p:cSld>
  <p:clrMapOvr>
    <a:masterClrMapping/>
  </p:clrMapOvr>
  <mc:AlternateContent xmlns:mc="http://schemas.openxmlformats.org/markup-compatibility/2006" xmlns:p14="http://schemas.microsoft.com/office/powerpoint/2010/main">
    <mc:Choice Requires="p14">
      <p:transition spd="slow" p14:dur="2000" advTm="220513"/>
    </mc:Choice>
    <mc:Fallback xmlns="">
      <p:transition spd="slow" advTm="220513"/>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42000"/>
                <a:hueMod val="42000"/>
                <a:satMod val="124000"/>
                <a:lumMod val="62000"/>
              </a:schemeClr>
              <a:schemeClr val="bg2">
                <a:tint val="96000"/>
                <a:satMod val="130000"/>
              </a:schemeClr>
            </a:duotone>
          </a:blip>
          <a:stretch/>
        </a:blipFill>
        <a:effectLst/>
      </p:bgPr>
    </p:bg>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A750EF4C-990E-4D92-A821-6F742977C0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2" name="Rectangle 41">
              <a:extLst>
                <a:ext uri="{FF2B5EF4-FFF2-40B4-BE49-F238E27FC236}">
                  <a16:creationId xmlns:a16="http://schemas.microsoft.com/office/drawing/2014/main" id="{CCE1B593-017D-4CAA-9E64-92F5EF85F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3" name="Oval 42">
              <a:extLst>
                <a:ext uri="{FF2B5EF4-FFF2-40B4-BE49-F238E27FC236}">
                  <a16:creationId xmlns:a16="http://schemas.microsoft.com/office/drawing/2014/main" id="{02770E66-D79F-4ACD-BC33-0E7F0AA146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4" name="Oval 43">
              <a:extLst>
                <a:ext uri="{FF2B5EF4-FFF2-40B4-BE49-F238E27FC236}">
                  <a16:creationId xmlns:a16="http://schemas.microsoft.com/office/drawing/2014/main" id="{156AA266-8E32-41F2-9919-33D4310057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5" name="Oval 44">
              <a:extLst>
                <a:ext uri="{FF2B5EF4-FFF2-40B4-BE49-F238E27FC236}">
                  <a16:creationId xmlns:a16="http://schemas.microsoft.com/office/drawing/2014/main" id="{6F4A4880-A86F-4398-AFEB-CC4A694A2D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6" name="Oval 45">
              <a:extLst>
                <a:ext uri="{FF2B5EF4-FFF2-40B4-BE49-F238E27FC236}">
                  <a16:creationId xmlns:a16="http://schemas.microsoft.com/office/drawing/2014/main" id="{BF1390FC-32F5-4255-B81D-CF5B0962D2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7" name="Oval 46">
              <a:extLst>
                <a:ext uri="{FF2B5EF4-FFF2-40B4-BE49-F238E27FC236}">
                  <a16:creationId xmlns:a16="http://schemas.microsoft.com/office/drawing/2014/main" id="{D7578884-2B62-4724-BFB5-9D1C15EC5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8" name="Oval 47">
              <a:extLst>
                <a:ext uri="{FF2B5EF4-FFF2-40B4-BE49-F238E27FC236}">
                  <a16:creationId xmlns:a16="http://schemas.microsoft.com/office/drawing/2014/main" id="{CA946BFE-691A-42A2-BB69-AC4A8BF450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9" name="Freeform 5">
              <a:extLst>
                <a:ext uri="{FF2B5EF4-FFF2-40B4-BE49-F238E27FC236}">
                  <a16:creationId xmlns:a16="http://schemas.microsoft.com/office/drawing/2014/main" id="{B9A446F7-DA1A-4333-A02F-32835A2DFD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50" name="Freeform 5">
              <a:extLst>
                <a:ext uri="{FF2B5EF4-FFF2-40B4-BE49-F238E27FC236}">
                  <a16:creationId xmlns:a16="http://schemas.microsoft.com/office/drawing/2014/main" id="{E66E302E-B50B-46D6-9540-94BCF70B3C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51" name="Freeform 5">
              <a:extLst>
                <a:ext uri="{FF2B5EF4-FFF2-40B4-BE49-F238E27FC236}">
                  <a16:creationId xmlns:a16="http://schemas.microsoft.com/office/drawing/2014/main" id="{EDA34A87-5D28-4516-B280-4F078A3923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53" name="Rectangle 52">
            <a:extLst>
              <a:ext uri="{FF2B5EF4-FFF2-40B4-BE49-F238E27FC236}">
                <a16:creationId xmlns:a16="http://schemas.microsoft.com/office/drawing/2014/main" id="{A02B72A2-60A1-41E3-AD56-D2EE44156E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55" name="Rectangle 54">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56">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58" name="Rectangle 57">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9"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en-US"/>
            </a:p>
          </p:txBody>
        </p:sp>
      </p:grpSp>
      <p:sp>
        <p:nvSpPr>
          <p:cNvPr id="2" name="Title 1"/>
          <p:cNvSpPr>
            <a:spLocks noGrp="1"/>
          </p:cNvSpPr>
          <p:nvPr>
            <p:ph type="title"/>
          </p:nvPr>
        </p:nvSpPr>
        <p:spPr>
          <a:xfrm>
            <a:off x="836247" y="1085549"/>
            <a:ext cx="3430947" cy="4686903"/>
          </a:xfrm>
        </p:spPr>
        <p:txBody>
          <a:bodyPr vert="horz" lIns="91440" tIns="45720" rIns="91440" bIns="45720" rtlCol="0" anchor="ctr">
            <a:normAutofit/>
          </a:bodyPr>
          <a:lstStyle/>
          <a:p>
            <a:pPr algn="r"/>
            <a:r>
              <a:rPr lang="en-US" dirty="0">
                <a:solidFill>
                  <a:schemeClr val="tx1"/>
                </a:solidFill>
              </a:rPr>
              <a:t>Gender: </a:t>
            </a:r>
            <a:br>
              <a:rPr lang="en-US" dirty="0">
                <a:solidFill>
                  <a:schemeClr val="tx1"/>
                </a:solidFill>
              </a:rPr>
            </a:br>
            <a:r>
              <a:rPr lang="en-US" dirty="0">
                <a:solidFill>
                  <a:schemeClr val="tx1"/>
                </a:solidFill>
              </a:rPr>
              <a:t>a social construction</a:t>
            </a:r>
          </a:p>
        </p:txBody>
      </p:sp>
      <p:cxnSp>
        <p:nvCxnSpPr>
          <p:cNvPr id="61" name="Straight Connector 60">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009140" y="801687"/>
            <a:ext cx="6120388" cy="5428789"/>
          </a:xfrm>
          <a:prstGeom prst="rect">
            <a:avLst/>
          </a:prstGeom>
        </p:spPr>
        <p:txBody>
          <a:bodyPr vert="horz" lIns="91440" tIns="45720" rIns="91440" bIns="45720" rtlCol="0" anchor="ctr">
            <a:normAutofit/>
          </a:bodyPr>
          <a:lstStyle/>
          <a:p>
            <a:pPr marL="285750" indent="-285750">
              <a:spcBef>
                <a:spcPts val="1000"/>
              </a:spcBef>
              <a:buClr>
                <a:schemeClr val="accent1"/>
              </a:buClr>
              <a:buSzPct val="80000"/>
              <a:buFont typeface="Wingdings 3" charset="2"/>
              <a:buChar char=""/>
            </a:pPr>
            <a:r>
              <a:rPr lang="en-US" dirty="0"/>
              <a:t>socially prescribed ‘scripts’ that offer prompts about </a:t>
            </a:r>
            <a:r>
              <a:rPr lang="en-US" dirty="0" err="1"/>
              <a:t>behaviour</a:t>
            </a:r>
            <a:r>
              <a:rPr lang="en-US" dirty="0"/>
              <a:t>, appearance and </a:t>
            </a:r>
            <a:r>
              <a:rPr lang="en-US" dirty="0" err="1"/>
              <a:t>demeanour</a:t>
            </a:r>
            <a:r>
              <a:rPr lang="en-US" dirty="0"/>
              <a:t>– that work to differentiate ‘maleness’ from ‘femaleness’ (typically construing men and women in oppositional/antithetical terms)</a:t>
            </a:r>
          </a:p>
          <a:p>
            <a:pPr marL="285750" indent="-285750">
              <a:spcBef>
                <a:spcPts val="1000"/>
              </a:spcBef>
              <a:buClr>
                <a:schemeClr val="accent1"/>
              </a:buClr>
              <a:buSzPct val="80000"/>
              <a:buFont typeface="Wingdings 3" charset="2"/>
              <a:buChar char=""/>
            </a:pPr>
            <a:r>
              <a:rPr lang="en-US" dirty="0"/>
              <a:t>gender norms change over time: i.e. today’s ideas about what it means to be male, female or non-binary aren’t the same as those prevalent 20, 50 or 100 years ago.</a:t>
            </a:r>
          </a:p>
          <a:p>
            <a:pPr marL="285750" indent="-285750">
              <a:spcBef>
                <a:spcPts val="1000"/>
              </a:spcBef>
              <a:buClr>
                <a:schemeClr val="accent1"/>
              </a:buClr>
              <a:buSzPct val="80000"/>
              <a:buFont typeface="Wingdings 3" charset="2"/>
              <a:buChar char=""/>
            </a:pPr>
            <a:r>
              <a:rPr lang="en-US" dirty="0"/>
              <a:t>normative gender identities and roles are also subject to contestation at any particular point in time</a:t>
            </a:r>
          </a:p>
          <a:p>
            <a:pPr marL="285750" indent="-285750">
              <a:spcBef>
                <a:spcPts val="1000"/>
              </a:spcBef>
              <a:buClr>
                <a:schemeClr val="accent1"/>
              </a:buClr>
              <a:buSzPct val="80000"/>
              <a:buFont typeface="Wingdings 3" charset="2"/>
              <a:buChar char=""/>
            </a:pPr>
            <a:r>
              <a:rPr lang="en-US" dirty="0"/>
              <a:t>studying gender is thus not reducible to the study of women-in-history, but rather how ideas about gender, and especially (in the era from 1860-1945) how American conceptions of masculinity and femininity evolved– often under pressure of wartime ‘emergency’ conditions</a:t>
            </a:r>
          </a:p>
        </p:txBody>
      </p:sp>
      <p:sp>
        <p:nvSpPr>
          <p:cNvPr id="63" name="Footer Placeholder 4">
            <a:extLst>
              <a:ext uri="{FF2B5EF4-FFF2-40B4-BE49-F238E27FC236}">
                <a16:creationId xmlns:a16="http://schemas.microsoft.com/office/drawing/2014/main" id="{0308D749-5984-4BB8-A788-A85D24304A0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61110" y="6391838"/>
            <a:ext cx="3859795" cy="304801"/>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solidFill>
                <a:srgbClr val="B31166"/>
              </a:solidFill>
            </a:endParaRPr>
          </a:p>
        </p:txBody>
      </p:sp>
      <p:sp>
        <p:nvSpPr>
          <p:cNvPr id="65" name="Date Placeholder 3">
            <a:extLst>
              <a:ext uri="{FF2B5EF4-FFF2-40B4-BE49-F238E27FC236}">
                <a16:creationId xmlns:a16="http://schemas.microsoft.com/office/drawing/2014/main" id="{95B8172D-A4C8-41B4-8991-78BBEC4039D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7718854" y="6391839"/>
            <a:ext cx="2997637" cy="304798"/>
          </a:xfrm>
          <a:prstGeom prst="rect">
            <a:avLst/>
          </a:prstGeom>
        </p:spPr>
        <p:txBody>
          <a:bodyPr vert="horz" lIns="91440" tIns="45720" rIns="91440" bIns="45720" rtlCol="0" anchor="t"/>
          <a:lstStyle>
            <a:defPPr>
              <a:defRPr lang="en-US"/>
            </a:defPPr>
            <a:lvl1pPr marL="0" algn="l" defTabSz="457200" rtl="0" eaLnBrk="1" latinLnBrk="0" hangingPunct="1">
              <a:defRPr sz="1000" b="0" i="0" kern="1200">
                <a:solidFill>
                  <a:schemeClr val="bg1">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b="1" dirty="0">
              <a:solidFill>
                <a:srgbClr val="B31166"/>
              </a:solidFill>
            </a:endParaRPr>
          </a:p>
        </p:txBody>
      </p:sp>
    </p:spTree>
    <p:extLst>
      <p:ext uri="{BB962C8B-B14F-4D97-AF65-F5344CB8AC3E}">
        <p14:creationId xmlns:p14="http://schemas.microsoft.com/office/powerpoint/2010/main" val="11038370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89889"/>
    </mc:Choice>
    <mc:Fallback xmlns="">
      <p:transition spd="slow" advTm="189889"/>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829AC-B13D-C340-B8D0-0CEECDAC41C2}"/>
              </a:ext>
            </a:extLst>
          </p:cNvPr>
          <p:cNvSpPr>
            <a:spLocks noGrp="1"/>
          </p:cNvSpPr>
          <p:nvPr>
            <p:ph type="title" idx="4294967295"/>
          </p:nvPr>
        </p:nvSpPr>
        <p:spPr>
          <a:xfrm>
            <a:off x="171450" y="429221"/>
            <a:ext cx="9718675" cy="728662"/>
          </a:xfrm>
        </p:spPr>
        <p:txBody>
          <a:bodyPr/>
          <a:lstStyle/>
          <a:p>
            <a:r>
              <a:rPr lang="en-US" b="1" dirty="0">
                <a:solidFill>
                  <a:schemeClr val="tx2"/>
                </a:solidFill>
              </a:rPr>
              <a:t>Sex: hazard and/or reward? </a:t>
            </a:r>
            <a:br>
              <a:rPr lang="en-US" dirty="0"/>
            </a:br>
            <a:endParaRPr lang="en-US" dirty="0"/>
          </a:p>
        </p:txBody>
      </p:sp>
      <p:pic>
        <p:nvPicPr>
          <p:cNvPr id="1026" name="Picture 2" descr="A license to protect sex workers, signed by George Spalding circa 1863.">
            <a:extLst>
              <a:ext uri="{FF2B5EF4-FFF2-40B4-BE49-F238E27FC236}">
                <a16:creationId xmlns:a16="http://schemas.microsoft.com/office/drawing/2014/main" id="{70B1B8B7-7164-D14C-99D8-0904D9FE474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7040" y="903493"/>
            <a:ext cx="6587291" cy="467677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2606F29-172B-BB4C-BD56-E0D13D044A8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61213" y="0"/>
            <a:ext cx="526891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11F893E-2E65-0944-B7E2-65F6D96A3755}"/>
              </a:ext>
            </a:extLst>
          </p:cNvPr>
          <p:cNvSpPr txBox="1"/>
          <p:nvPr/>
        </p:nvSpPr>
        <p:spPr>
          <a:xfrm>
            <a:off x="890166" y="6441770"/>
            <a:ext cx="6242415" cy="646331"/>
          </a:xfrm>
          <a:prstGeom prst="rect">
            <a:avLst/>
          </a:prstGeom>
          <a:noFill/>
        </p:spPr>
        <p:txBody>
          <a:bodyPr wrap="none" rtlCol="0">
            <a:spAutoFit/>
          </a:bodyPr>
          <a:lstStyle/>
          <a:p>
            <a:r>
              <a:rPr lang="en-US" sz="1400" dirty="0">
                <a:solidFill>
                  <a:schemeClr val="tx2"/>
                </a:solidFill>
                <a:hlinkClick r:id="rId4"/>
              </a:rPr>
              <a:t>https://www.motherjones.com/media/2010/05/us-military-std-posters</a:t>
            </a:r>
            <a:r>
              <a:rPr lang="en-US" dirty="0">
                <a:hlinkClick r:id="rId4"/>
              </a:rPr>
              <a:t>/</a:t>
            </a:r>
            <a:endParaRPr lang="en-US" dirty="0"/>
          </a:p>
          <a:p>
            <a:endParaRPr lang="en-US" dirty="0"/>
          </a:p>
        </p:txBody>
      </p:sp>
      <p:sp>
        <p:nvSpPr>
          <p:cNvPr id="5" name="Rectangle 4">
            <a:extLst>
              <a:ext uri="{FF2B5EF4-FFF2-40B4-BE49-F238E27FC236}">
                <a16:creationId xmlns:a16="http://schemas.microsoft.com/office/drawing/2014/main" id="{D38FD75A-7B87-1641-9420-275185FF3039}"/>
              </a:ext>
            </a:extLst>
          </p:cNvPr>
          <p:cNvSpPr/>
          <p:nvPr/>
        </p:nvSpPr>
        <p:spPr>
          <a:xfrm>
            <a:off x="171449" y="5580267"/>
            <a:ext cx="7176407" cy="1200329"/>
          </a:xfrm>
          <a:prstGeom prst="rect">
            <a:avLst/>
          </a:prstGeom>
        </p:spPr>
        <p:txBody>
          <a:bodyPr wrap="square">
            <a:spAutoFit/>
          </a:bodyPr>
          <a:lstStyle/>
          <a:p>
            <a:r>
              <a:rPr lang="en-GB" i="1" dirty="0">
                <a:solidFill>
                  <a:srgbClr val="181818"/>
                </a:solidFill>
                <a:latin typeface="open-sans"/>
              </a:rPr>
              <a:t>A license to protect sex workers, signed by George Spalding circa 1863.</a:t>
            </a:r>
          </a:p>
          <a:p>
            <a:r>
              <a:rPr lang="en-GB" i="1" dirty="0">
                <a:solidFill>
                  <a:srgbClr val="181818"/>
                </a:solidFill>
                <a:latin typeface="open-sans"/>
              </a:rPr>
              <a:t>The National Archives</a:t>
            </a:r>
          </a:p>
          <a:p>
            <a:r>
              <a:rPr lang="en-GB" i="1" dirty="0">
                <a:solidFill>
                  <a:srgbClr val="181818"/>
                </a:solidFill>
                <a:latin typeface="open-sans"/>
                <a:hlinkClick r:id="rId5"/>
              </a:rPr>
              <a:t>https://www.history.com/news/civil-war-prostitution-nashville</a:t>
            </a:r>
            <a:endParaRPr lang="en-GB" i="1" dirty="0">
              <a:solidFill>
                <a:srgbClr val="181818"/>
              </a:solidFill>
              <a:latin typeface="open-sans"/>
            </a:endParaRPr>
          </a:p>
          <a:p>
            <a:endParaRPr lang="en-GB" b="0" i="1" u="none" strike="noStrike" dirty="0">
              <a:solidFill>
                <a:srgbClr val="181818"/>
              </a:solidFill>
              <a:effectLst/>
              <a:latin typeface="open-sans"/>
            </a:endParaRPr>
          </a:p>
        </p:txBody>
      </p:sp>
    </p:spTree>
    <p:extLst>
      <p:ext uri="{BB962C8B-B14F-4D97-AF65-F5344CB8AC3E}">
        <p14:creationId xmlns:p14="http://schemas.microsoft.com/office/powerpoint/2010/main" val="2790591880"/>
      </p:ext>
    </p:extLst>
  </p:cSld>
  <p:clrMapOvr>
    <a:masterClrMapping/>
  </p:clrMapOvr>
  <mc:AlternateContent xmlns:mc="http://schemas.openxmlformats.org/markup-compatibility/2006" xmlns:p14="http://schemas.microsoft.com/office/powerpoint/2010/main">
    <mc:Choice Requires="p14">
      <p:transition spd="slow" p14:dur="2000" advTm="151165"/>
    </mc:Choice>
    <mc:Fallback xmlns="">
      <p:transition spd="slow" advTm="151165"/>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E2A152-A592-724D-B914-5A17EB271FEE}"/>
              </a:ext>
            </a:extLst>
          </p:cNvPr>
          <p:cNvPicPr>
            <a:picLocks noChangeAspect="1"/>
          </p:cNvPicPr>
          <p:nvPr/>
        </p:nvPicPr>
        <p:blipFill>
          <a:blip r:embed="rId2"/>
          <a:stretch>
            <a:fillRect/>
          </a:stretch>
        </p:blipFill>
        <p:spPr>
          <a:xfrm>
            <a:off x="0" y="58503"/>
            <a:ext cx="8006574" cy="6317687"/>
          </a:xfrm>
          <a:prstGeom prst="rect">
            <a:avLst/>
          </a:prstGeom>
        </p:spPr>
      </p:pic>
      <p:sp>
        <p:nvSpPr>
          <p:cNvPr id="3" name="Rectangle 2">
            <a:extLst>
              <a:ext uri="{FF2B5EF4-FFF2-40B4-BE49-F238E27FC236}">
                <a16:creationId xmlns:a16="http://schemas.microsoft.com/office/drawing/2014/main" id="{249683C5-1AFB-3846-964E-73293BEBF79F}"/>
              </a:ext>
            </a:extLst>
          </p:cNvPr>
          <p:cNvSpPr/>
          <p:nvPr/>
        </p:nvSpPr>
        <p:spPr>
          <a:xfrm>
            <a:off x="8095785" y="2618206"/>
            <a:ext cx="3601844" cy="3939540"/>
          </a:xfrm>
          <a:prstGeom prst="rect">
            <a:avLst/>
          </a:prstGeom>
        </p:spPr>
        <p:txBody>
          <a:bodyPr wrap="square">
            <a:spAutoFit/>
          </a:bodyPr>
          <a:lstStyle/>
          <a:p>
            <a:r>
              <a:rPr lang="en-GB" sz="2800" dirty="0"/>
              <a:t>During World War II, soldiers dressed in drag for morale-boosting performances—</a:t>
            </a:r>
          </a:p>
          <a:p>
            <a:r>
              <a:rPr lang="en-GB" sz="2800" dirty="0"/>
              <a:t>encouraged by</a:t>
            </a:r>
          </a:p>
          <a:p>
            <a:r>
              <a:rPr lang="en-GB" sz="2800" dirty="0"/>
              <a:t>officers.</a:t>
            </a:r>
          </a:p>
          <a:p>
            <a:endParaRPr lang="en-GB" dirty="0"/>
          </a:p>
          <a:p>
            <a:r>
              <a:rPr lang="en-GB" dirty="0"/>
              <a:t>(US National Archives)</a:t>
            </a:r>
          </a:p>
          <a:p>
            <a:endParaRPr lang="en-GB" dirty="0"/>
          </a:p>
        </p:txBody>
      </p:sp>
      <p:sp>
        <p:nvSpPr>
          <p:cNvPr id="4" name="Rectangle 3">
            <a:extLst>
              <a:ext uri="{FF2B5EF4-FFF2-40B4-BE49-F238E27FC236}">
                <a16:creationId xmlns:a16="http://schemas.microsoft.com/office/drawing/2014/main" id="{ABFBC7DF-A9EA-9C4F-BBA4-35C96D56823F}"/>
              </a:ext>
            </a:extLst>
          </p:cNvPr>
          <p:cNvSpPr/>
          <p:nvPr/>
        </p:nvSpPr>
        <p:spPr>
          <a:xfrm>
            <a:off x="89208" y="6376190"/>
            <a:ext cx="11909504" cy="646331"/>
          </a:xfrm>
          <a:prstGeom prst="rect">
            <a:avLst/>
          </a:prstGeom>
        </p:spPr>
        <p:txBody>
          <a:bodyPr wrap="square">
            <a:spAutoFit/>
          </a:bodyPr>
          <a:lstStyle/>
          <a:p>
            <a:r>
              <a:rPr lang="en-GB" dirty="0">
                <a:hlinkClick r:id="rId3"/>
              </a:rPr>
              <a:t>https://www.militarytimes.com/off-duty/military-culture/2023/07/06/the-us-militarys-long-history-with-drag/</a:t>
            </a:r>
            <a:endParaRPr lang="en-GB" dirty="0"/>
          </a:p>
          <a:p>
            <a:endParaRPr lang="en-GB" dirty="0"/>
          </a:p>
        </p:txBody>
      </p:sp>
      <p:sp>
        <p:nvSpPr>
          <p:cNvPr id="6" name="TextBox 5">
            <a:extLst>
              <a:ext uri="{FF2B5EF4-FFF2-40B4-BE49-F238E27FC236}">
                <a16:creationId xmlns:a16="http://schemas.microsoft.com/office/drawing/2014/main" id="{F32B435D-8BB4-F74A-AE51-2F0C2BCAB158}"/>
              </a:ext>
            </a:extLst>
          </p:cNvPr>
          <p:cNvSpPr txBox="1"/>
          <p:nvPr/>
        </p:nvSpPr>
        <p:spPr>
          <a:xfrm>
            <a:off x="8095785" y="1059366"/>
            <a:ext cx="2731838" cy="1200329"/>
          </a:xfrm>
          <a:prstGeom prst="rect">
            <a:avLst/>
          </a:prstGeom>
          <a:noFill/>
        </p:spPr>
        <p:txBody>
          <a:bodyPr wrap="none" rtlCol="0">
            <a:spAutoFit/>
          </a:bodyPr>
          <a:lstStyle/>
          <a:p>
            <a:r>
              <a:rPr lang="en-GB" sz="3600" b="1" dirty="0">
                <a:solidFill>
                  <a:schemeClr val="tx2"/>
                </a:solidFill>
              </a:rPr>
              <a:t>The queer </a:t>
            </a:r>
          </a:p>
          <a:p>
            <a:r>
              <a:rPr lang="en-GB" sz="3600" b="1" dirty="0">
                <a:solidFill>
                  <a:schemeClr val="tx2"/>
                </a:solidFill>
              </a:rPr>
              <a:t>US military?</a:t>
            </a:r>
          </a:p>
        </p:txBody>
      </p:sp>
    </p:spTree>
    <p:extLst>
      <p:ext uri="{BB962C8B-B14F-4D97-AF65-F5344CB8AC3E}">
        <p14:creationId xmlns:p14="http://schemas.microsoft.com/office/powerpoint/2010/main" val="605073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290B3A-71D5-8145-BD0B-2B82AFE8E607}"/>
              </a:ext>
            </a:extLst>
          </p:cNvPr>
          <p:cNvSpPr>
            <a:spLocks noGrp="1"/>
          </p:cNvSpPr>
          <p:nvPr>
            <p:ph type="title"/>
          </p:nvPr>
        </p:nvSpPr>
        <p:spPr/>
        <p:txBody>
          <a:bodyPr/>
          <a:lstStyle/>
          <a:p>
            <a:r>
              <a:rPr lang="en-US" dirty="0"/>
              <a:t>The United States at war</a:t>
            </a:r>
          </a:p>
        </p:txBody>
      </p:sp>
      <p:sp>
        <p:nvSpPr>
          <p:cNvPr id="5" name="Text Placeholder 4">
            <a:extLst>
              <a:ext uri="{FF2B5EF4-FFF2-40B4-BE49-F238E27FC236}">
                <a16:creationId xmlns:a16="http://schemas.microsoft.com/office/drawing/2014/main" id="{33B7945D-3E9D-A84B-9E59-1275CEBB86F0}"/>
              </a:ext>
            </a:extLst>
          </p:cNvPr>
          <p:cNvSpPr>
            <a:spLocks noGrp="1"/>
          </p:cNvSpPr>
          <p:nvPr>
            <p:ph type="body" idx="1"/>
          </p:nvPr>
        </p:nvSpPr>
        <p:spPr>
          <a:xfrm>
            <a:off x="6895559" y="2677644"/>
            <a:ext cx="4351023" cy="2283824"/>
          </a:xfrm>
        </p:spPr>
        <p:txBody>
          <a:bodyPr>
            <a:normAutofit/>
          </a:bodyPr>
          <a:lstStyle/>
          <a:p>
            <a:r>
              <a:rPr lang="en-US" sz="3600" b="1" dirty="0">
                <a:solidFill>
                  <a:schemeClr val="tx2"/>
                </a:solidFill>
              </a:rPr>
              <a:t>A very brief overview</a:t>
            </a:r>
          </a:p>
          <a:p>
            <a:r>
              <a:rPr lang="en-US" sz="3600" b="1" dirty="0">
                <a:solidFill>
                  <a:schemeClr val="tx2"/>
                </a:solidFill>
              </a:rPr>
              <a:t>1861-1945</a:t>
            </a:r>
          </a:p>
        </p:txBody>
      </p:sp>
    </p:spTree>
    <p:extLst>
      <p:ext uri="{BB962C8B-B14F-4D97-AF65-F5344CB8AC3E}">
        <p14:creationId xmlns:p14="http://schemas.microsoft.com/office/powerpoint/2010/main" val="3609535148"/>
      </p:ext>
    </p:extLst>
  </p:cSld>
  <p:clrMapOvr>
    <a:masterClrMapping/>
  </p:clrMapOvr>
  <mc:AlternateContent xmlns:mc="http://schemas.openxmlformats.org/markup-compatibility/2006" xmlns:p14="http://schemas.microsoft.com/office/powerpoint/2010/main">
    <mc:Choice Requires="p14">
      <p:transition spd="slow" p14:dur="2000" advTm="30403"/>
    </mc:Choice>
    <mc:Fallback xmlns="">
      <p:transition spd="slow" advTm="3040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onfederate States of America"/>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77557"/>
            <a:ext cx="8193756" cy="577549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05862" y="6005447"/>
            <a:ext cx="10434267" cy="923330"/>
          </a:xfrm>
          <a:prstGeom prst="rect">
            <a:avLst/>
          </a:prstGeom>
          <a:noFill/>
        </p:spPr>
        <p:txBody>
          <a:bodyPr wrap="none" rtlCol="0">
            <a:spAutoFit/>
          </a:bodyPr>
          <a:lstStyle/>
          <a:p>
            <a:r>
              <a:rPr lang="en-US" dirty="0"/>
              <a:t>To brush up on your Civil War history, read the article: </a:t>
            </a:r>
          </a:p>
          <a:p>
            <a:r>
              <a:rPr lang="en-US" dirty="0">
                <a:hlinkClick r:id="rId3"/>
              </a:rPr>
              <a:t>https://www.britannica.com/event/American-Civil-War/The-military-background-of-the-war</a:t>
            </a:r>
            <a:endParaRPr lang="en-US" dirty="0"/>
          </a:p>
          <a:p>
            <a:endParaRPr lang="en-US" dirty="0"/>
          </a:p>
        </p:txBody>
      </p:sp>
      <p:pic>
        <p:nvPicPr>
          <p:cNvPr id="4" name="Picture 2" descr="ivil war artwork.jpg">
            <a:extLst>
              <a:ext uri="{FF2B5EF4-FFF2-40B4-BE49-F238E27FC236}">
                <a16:creationId xmlns:a16="http://schemas.microsoft.com/office/drawing/2014/main" id="{0E50E682-F6D1-4A47-ACE4-EA07692422DF}"/>
              </a:ext>
              <a:ext uri="{C183D7F6-B498-43B3-948B-1728B52AA6E4}">
                <adec:decorative xmlns:adec="http://schemas.microsoft.com/office/drawing/2017/decorative" val="0"/>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8098972" y="2172931"/>
            <a:ext cx="4093028" cy="383251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CECB85-8D51-F444-91C9-BEC20234DC47}"/>
              </a:ext>
            </a:extLst>
          </p:cNvPr>
          <p:cNvSpPr txBox="1"/>
          <p:nvPr/>
        </p:nvSpPr>
        <p:spPr>
          <a:xfrm>
            <a:off x="8193756" y="1142624"/>
            <a:ext cx="2393604" cy="954107"/>
          </a:xfrm>
          <a:prstGeom prst="rect">
            <a:avLst/>
          </a:prstGeom>
          <a:noFill/>
        </p:spPr>
        <p:txBody>
          <a:bodyPr wrap="none" rtlCol="0">
            <a:spAutoFit/>
          </a:bodyPr>
          <a:lstStyle/>
          <a:p>
            <a:r>
              <a:rPr lang="en-US" sz="2800" dirty="0"/>
              <a:t>The Civil War</a:t>
            </a:r>
          </a:p>
          <a:p>
            <a:r>
              <a:rPr lang="en-US" sz="2800" dirty="0"/>
              <a:t> (1861-65)</a:t>
            </a:r>
          </a:p>
        </p:txBody>
      </p:sp>
    </p:spTree>
    <p:extLst>
      <p:ext uri="{BB962C8B-B14F-4D97-AF65-F5344CB8AC3E}">
        <p14:creationId xmlns:p14="http://schemas.microsoft.com/office/powerpoint/2010/main" val="1002984422"/>
      </p:ext>
    </p:extLst>
  </p:cSld>
  <p:clrMapOvr>
    <a:masterClrMapping/>
  </p:clrMapOvr>
  <mc:AlternateContent xmlns:mc="http://schemas.openxmlformats.org/markup-compatibility/2006" xmlns:p14="http://schemas.microsoft.com/office/powerpoint/2010/main">
    <mc:Choice Requires="p14">
      <p:transition spd="slow" p14:dur="2000" advTm="111979"/>
    </mc:Choice>
    <mc:Fallback xmlns="">
      <p:transition spd="slow" advTm="111979"/>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Civil War as the first ‘total war’?</a:t>
            </a:r>
          </a:p>
        </p:txBody>
      </p:sp>
      <p:sp>
        <p:nvSpPr>
          <p:cNvPr id="3" name="Text Placeholder 2"/>
          <p:cNvSpPr>
            <a:spLocks noGrp="1"/>
          </p:cNvSpPr>
          <p:nvPr>
            <p:ph type="body" idx="1"/>
          </p:nvPr>
        </p:nvSpPr>
        <p:spPr>
          <a:xfrm>
            <a:off x="613317" y="2357304"/>
            <a:ext cx="3129168" cy="576262"/>
          </a:xfrm>
        </p:spPr>
        <p:txBody>
          <a:bodyPr/>
          <a:lstStyle/>
          <a:p>
            <a:r>
              <a:rPr lang="en-US" b="1" dirty="0">
                <a:solidFill>
                  <a:schemeClr val="tx2"/>
                </a:solidFill>
              </a:rPr>
              <a:t>Epic losses</a:t>
            </a:r>
          </a:p>
        </p:txBody>
      </p:sp>
      <p:sp>
        <p:nvSpPr>
          <p:cNvPr id="4" name="Text Placeholder 3"/>
          <p:cNvSpPr>
            <a:spLocks noGrp="1"/>
          </p:cNvSpPr>
          <p:nvPr>
            <p:ph type="body" sz="quarter" idx="3"/>
          </p:nvPr>
        </p:nvSpPr>
        <p:spPr>
          <a:xfrm>
            <a:off x="4512721" y="2383999"/>
            <a:ext cx="3145380" cy="576262"/>
          </a:xfrm>
        </p:spPr>
        <p:txBody>
          <a:bodyPr/>
          <a:lstStyle/>
          <a:p>
            <a:r>
              <a:rPr lang="en-US" b="1" dirty="0">
                <a:solidFill>
                  <a:schemeClr val="tx2"/>
                </a:solidFill>
              </a:rPr>
              <a:t>A world upended</a:t>
            </a:r>
          </a:p>
        </p:txBody>
      </p:sp>
      <p:sp>
        <p:nvSpPr>
          <p:cNvPr id="5" name="Text Placeholder 4"/>
          <p:cNvSpPr>
            <a:spLocks noGrp="1"/>
          </p:cNvSpPr>
          <p:nvPr>
            <p:ph type="body" sz="quarter" idx="13"/>
          </p:nvPr>
        </p:nvSpPr>
        <p:spPr>
          <a:xfrm>
            <a:off x="7886700" y="2355392"/>
            <a:ext cx="3157448" cy="576261"/>
          </a:xfrm>
        </p:spPr>
        <p:txBody>
          <a:bodyPr/>
          <a:lstStyle/>
          <a:p>
            <a:r>
              <a:rPr lang="en-US" b="1" dirty="0">
                <a:solidFill>
                  <a:schemeClr val="tx2"/>
                </a:solidFill>
              </a:rPr>
              <a:t>No ‘home front’</a:t>
            </a:r>
          </a:p>
        </p:txBody>
      </p:sp>
      <p:sp>
        <p:nvSpPr>
          <p:cNvPr id="6" name="Text Placeholder 5"/>
          <p:cNvSpPr>
            <a:spLocks noGrp="1"/>
          </p:cNvSpPr>
          <p:nvPr>
            <p:ph type="body" sz="half" idx="15"/>
          </p:nvPr>
        </p:nvSpPr>
        <p:spPr>
          <a:xfrm>
            <a:off x="613317" y="3194761"/>
            <a:ext cx="3691984" cy="2839796"/>
          </a:xfrm>
        </p:spPr>
        <p:txBody>
          <a:bodyPr>
            <a:normAutofit fontScale="85000" lnSpcReduction="20000"/>
          </a:bodyPr>
          <a:lstStyle/>
          <a:p>
            <a:r>
              <a:rPr lang="en-US" sz="2000" dirty="0"/>
              <a:t>Est. </a:t>
            </a:r>
            <a:r>
              <a:rPr lang="en-US" sz="2000" b="1" dirty="0">
                <a:solidFill>
                  <a:schemeClr val="tx2"/>
                </a:solidFill>
              </a:rPr>
              <a:t>620,000 military fatalities</a:t>
            </a:r>
            <a:r>
              <a:rPr lang="en-US" sz="2000" dirty="0"/>
              <a:t>—</a:t>
            </a:r>
          </a:p>
          <a:p>
            <a:r>
              <a:rPr lang="en-US" sz="2000" dirty="0"/>
              <a:t>Approximately equal to the total US fatalities in the Revolutionary War, the War of 1812, the Mexican War, the Spanish-American War, WWI, WWII, and the Korean War combined.</a:t>
            </a:r>
          </a:p>
          <a:p>
            <a:r>
              <a:rPr lang="en-US" sz="2000" b="1" dirty="0">
                <a:solidFill>
                  <a:schemeClr val="tx2"/>
                </a:solidFill>
              </a:rPr>
              <a:t>Eliminating about 2% of the entire population</a:t>
            </a:r>
            <a:r>
              <a:rPr lang="en-US" sz="2000" dirty="0"/>
              <a:t>, a war of comparable destructiveness today would result in 6 million deaths.</a:t>
            </a:r>
          </a:p>
          <a:p>
            <a:endParaRPr lang="en-US" dirty="0"/>
          </a:p>
        </p:txBody>
      </p:sp>
      <p:sp>
        <p:nvSpPr>
          <p:cNvPr id="7" name="Text Placeholder 6"/>
          <p:cNvSpPr>
            <a:spLocks noGrp="1"/>
          </p:cNvSpPr>
          <p:nvPr>
            <p:ph type="body" sz="half" idx="16"/>
          </p:nvPr>
        </p:nvSpPr>
        <p:spPr>
          <a:xfrm>
            <a:off x="8936766" y="6533477"/>
            <a:ext cx="1698589" cy="1788741"/>
          </a:xfrm>
        </p:spPr>
        <p:txBody>
          <a:bodyPr/>
          <a:lstStyle/>
          <a:p>
            <a:endParaRPr lang="en-US" dirty="0"/>
          </a:p>
        </p:txBody>
      </p:sp>
      <p:sp>
        <p:nvSpPr>
          <p:cNvPr id="8" name="Text Placeholder 7"/>
          <p:cNvSpPr>
            <a:spLocks noGrp="1"/>
          </p:cNvSpPr>
          <p:nvPr>
            <p:ph type="body" sz="half" idx="17"/>
          </p:nvPr>
        </p:nvSpPr>
        <p:spPr>
          <a:xfrm>
            <a:off x="15773400" y="6367022"/>
            <a:ext cx="3161029" cy="2839794"/>
          </a:xfrm>
        </p:spPr>
        <p:txBody>
          <a:bodyPr/>
          <a:lstStyle/>
          <a:p>
            <a:endParaRPr lang="en-US" dirty="0"/>
          </a:p>
        </p:txBody>
      </p:sp>
      <p:pic>
        <p:nvPicPr>
          <p:cNvPr id="10244" name="Picture 4" descr="https://oxfordre.com/view/10.1093/acrefore/9780199329175.001.0001/acrefore-9780199329175-e-313-graphic-007-full.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404733" y="3854365"/>
            <a:ext cx="3253368" cy="1849772"/>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rban Destruction during the Civil Wa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886700" y="3179761"/>
            <a:ext cx="2819400" cy="28575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51209" y="6027057"/>
            <a:ext cx="10192940" cy="954107"/>
          </a:xfrm>
          <a:prstGeom prst="rect">
            <a:avLst/>
          </a:prstGeom>
        </p:spPr>
        <p:txBody>
          <a:bodyPr wrap="square">
            <a:spAutoFit/>
          </a:bodyPr>
          <a:lstStyle/>
          <a:p>
            <a:r>
              <a:rPr lang="en-US" sz="1400" dirty="0"/>
              <a:t>To learn more about urban destruction in the Civil War, including the provenance of the images above, read this:</a:t>
            </a:r>
          </a:p>
          <a:p>
            <a:r>
              <a:rPr lang="en-US" sz="1400" dirty="0">
                <a:hlinkClick r:id="rId4"/>
              </a:rPr>
              <a:t>https://oxfordre.com/americanhistory/view/10.1093/acrefore/9780199329175.001.0001/acrefore-9780199329175-e-313?result=1&amp;rskey=vkiW5v</a:t>
            </a:r>
            <a:endParaRPr lang="en-US" sz="1400" dirty="0"/>
          </a:p>
          <a:p>
            <a:endParaRPr lang="en-US" sz="1400" dirty="0"/>
          </a:p>
        </p:txBody>
      </p:sp>
      <p:sp>
        <p:nvSpPr>
          <p:cNvPr id="10" name="TextBox 9">
            <a:extLst>
              <a:ext uri="{FF2B5EF4-FFF2-40B4-BE49-F238E27FC236}">
                <a16:creationId xmlns:a16="http://schemas.microsoft.com/office/drawing/2014/main" id="{BCAEF83C-3AB8-8648-97A5-B6711819DAE8}"/>
              </a:ext>
            </a:extLst>
          </p:cNvPr>
          <p:cNvSpPr txBox="1"/>
          <p:nvPr/>
        </p:nvSpPr>
        <p:spPr>
          <a:xfrm>
            <a:off x="4512721" y="3222647"/>
            <a:ext cx="3015569" cy="369332"/>
          </a:xfrm>
          <a:prstGeom prst="rect">
            <a:avLst/>
          </a:prstGeom>
          <a:noFill/>
        </p:spPr>
        <p:txBody>
          <a:bodyPr wrap="none" rtlCol="0">
            <a:spAutoFit/>
          </a:bodyPr>
          <a:lstStyle/>
          <a:p>
            <a:r>
              <a:rPr lang="en-US" dirty="0"/>
              <a:t>Chattel slavery abolished</a:t>
            </a:r>
          </a:p>
        </p:txBody>
      </p:sp>
    </p:spTree>
    <p:extLst>
      <p:ext uri="{BB962C8B-B14F-4D97-AF65-F5344CB8AC3E}">
        <p14:creationId xmlns:p14="http://schemas.microsoft.com/office/powerpoint/2010/main" val="1859214588"/>
      </p:ext>
    </p:extLst>
  </p:cSld>
  <p:clrMapOvr>
    <a:masterClrMapping/>
  </p:clrMapOvr>
  <mc:AlternateContent xmlns:mc="http://schemas.openxmlformats.org/markup-compatibility/2006" xmlns:p14="http://schemas.microsoft.com/office/powerpoint/2010/main">
    <mc:Choice Requires="p14">
      <p:transition spd="slow" p14:dur="2000" advTm="130185"/>
    </mc:Choice>
    <mc:Fallback xmlns="">
      <p:transition spd="slow" advTm="130185"/>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47920"/>
            <a:ext cx="9505612" cy="728480"/>
          </a:xfrm>
        </p:spPr>
        <p:txBody>
          <a:bodyPr/>
          <a:lstStyle/>
          <a:p>
            <a:r>
              <a:rPr lang="en-US"/>
              <a:t>Spanish-American-Cuban War  </a:t>
            </a:r>
            <a:r>
              <a:rPr lang="en-US" dirty="0"/>
              <a:t>(1898 + )</a:t>
            </a:r>
          </a:p>
        </p:txBody>
      </p:sp>
      <p:sp>
        <p:nvSpPr>
          <p:cNvPr id="3" name="TextBox 2"/>
          <p:cNvSpPr txBox="1"/>
          <p:nvPr/>
        </p:nvSpPr>
        <p:spPr>
          <a:xfrm>
            <a:off x="5668548" y="2486723"/>
            <a:ext cx="6409531" cy="3416320"/>
          </a:xfrm>
          <a:prstGeom prst="rect">
            <a:avLst/>
          </a:prstGeom>
          <a:noFill/>
        </p:spPr>
        <p:txBody>
          <a:bodyPr wrap="square" rtlCol="0">
            <a:spAutoFit/>
          </a:bodyPr>
          <a:lstStyle/>
          <a:p>
            <a:pPr marL="285750" indent="-285750">
              <a:buFont typeface="Arial" charset="0"/>
              <a:buChar char="•"/>
            </a:pPr>
            <a:r>
              <a:rPr lang="en-US" dirty="0"/>
              <a:t>A ‘splendid little war’ (John Hay to TR) between the US &amp; Spain over Cuba &amp; the Philippines</a:t>
            </a:r>
          </a:p>
          <a:p>
            <a:pPr marL="285750" indent="-285750">
              <a:buFont typeface="Arial" charset="0"/>
              <a:buChar char="•"/>
            </a:pPr>
            <a:endParaRPr lang="en-US" dirty="0"/>
          </a:p>
          <a:p>
            <a:pPr marL="285750" indent="-285750">
              <a:buFont typeface="Arial" charset="0"/>
              <a:buChar char="•"/>
            </a:pPr>
            <a:r>
              <a:rPr lang="en-US" dirty="0"/>
              <a:t>Lasted 3 months, 3 weeks; relatively few US military casualties </a:t>
            </a:r>
          </a:p>
          <a:p>
            <a:pPr marL="285750" indent="-285750">
              <a:buFont typeface="Arial" charset="0"/>
              <a:buChar char="•"/>
            </a:pPr>
            <a:endParaRPr lang="en-US" dirty="0"/>
          </a:p>
          <a:p>
            <a:pPr marL="285750" indent="-285750">
              <a:buFont typeface="Arial" charset="0"/>
              <a:buChar char="•"/>
            </a:pPr>
            <a:r>
              <a:rPr lang="en-US" dirty="0"/>
              <a:t>Est. 385 battle deaths; 2061 other fatalities; 1662 wounded</a:t>
            </a:r>
          </a:p>
          <a:p>
            <a:pPr marL="285750" indent="-285750">
              <a:buFont typeface="Arial" charset="0"/>
              <a:buChar char="•"/>
            </a:pPr>
            <a:endParaRPr lang="en-US" dirty="0"/>
          </a:p>
          <a:p>
            <a:pPr marL="285750" indent="-285750">
              <a:buFont typeface="Arial" charset="0"/>
              <a:buChar char="•"/>
            </a:pPr>
            <a:r>
              <a:rPr lang="en-US" dirty="0"/>
              <a:t>War in the Philippines lasted several years longer– a counterinsurgency campaign waged by US military against Filipino nationalist fighters</a:t>
            </a:r>
          </a:p>
        </p:txBody>
      </p:sp>
      <p:pic>
        <p:nvPicPr>
          <p:cNvPr id="2050" name="Picture 2" descr="https://static01.nyt.com/images/2011/07/01/learning/July1LN/July1LN-blog480.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3921" y="2486723"/>
            <a:ext cx="5421739" cy="437127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907760" y="5903043"/>
            <a:ext cx="6096000" cy="1169551"/>
          </a:xfrm>
          <a:prstGeom prst="rect">
            <a:avLst/>
          </a:prstGeom>
        </p:spPr>
        <p:txBody>
          <a:bodyPr>
            <a:spAutoFit/>
          </a:bodyPr>
          <a:lstStyle/>
          <a:p>
            <a:r>
              <a:rPr lang="en-US" sz="1400" dirty="0"/>
              <a:t>Source: Library of Congress. Theodore Roosevelt and his Rough Riders at the top of the hill they captured in the Battle of San Juan. </a:t>
            </a:r>
          </a:p>
          <a:p>
            <a:r>
              <a:rPr lang="en-US" sz="1400" dirty="0">
                <a:hlinkClick r:id="rId3"/>
              </a:rPr>
              <a:t>https://learning.blogs.nytimes.com/2011/07/01/july-1-1898-the-battle-of-san-juan-hill/</a:t>
            </a:r>
            <a:endParaRPr lang="en-US" sz="1400" dirty="0"/>
          </a:p>
          <a:p>
            <a:endParaRPr lang="en-US" sz="1400" dirty="0"/>
          </a:p>
        </p:txBody>
      </p:sp>
    </p:spTree>
    <p:extLst>
      <p:ext uri="{BB962C8B-B14F-4D97-AF65-F5344CB8AC3E}">
        <p14:creationId xmlns:p14="http://schemas.microsoft.com/office/powerpoint/2010/main" val="1489931589"/>
      </p:ext>
    </p:extLst>
  </p:cSld>
  <p:clrMapOvr>
    <a:masterClrMapping/>
  </p:clrMapOvr>
  <mc:AlternateContent xmlns:mc="http://schemas.openxmlformats.org/markup-compatibility/2006" xmlns:p14="http://schemas.microsoft.com/office/powerpoint/2010/main">
    <mc:Choice Requires="p14">
      <p:transition spd="slow" p14:dur="2000" advTm="131837"/>
    </mc:Choice>
    <mc:Fallback xmlns="">
      <p:transition spd="slow" advTm="131837"/>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 War I (April 1917 – Nov. 1918)</a:t>
            </a:r>
          </a:p>
        </p:txBody>
      </p:sp>
      <p:pic>
        <p:nvPicPr>
          <p:cNvPr id="6148" name="Picture 4" descr="https://theworldwar-prod.s3.amazonaws.com/prod/s3fs-public/styles/hero/public/doughboys.jpg?zDvPcTs_XO053I6JcBH83_s0By8yv35Q&amp;itok=yoiPNAOv"/>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0655" y="1782925"/>
            <a:ext cx="10827834" cy="453656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80886" y="6426013"/>
            <a:ext cx="4851008" cy="646331"/>
          </a:xfrm>
          <a:prstGeom prst="rect">
            <a:avLst/>
          </a:prstGeom>
        </p:spPr>
        <p:txBody>
          <a:bodyPr wrap="none">
            <a:spAutoFit/>
          </a:bodyPr>
          <a:lstStyle/>
          <a:p>
            <a:r>
              <a:rPr lang="en-US" dirty="0">
                <a:hlinkClick r:id="rId3"/>
              </a:rPr>
              <a:t>https://www.theworldwar.org/doughboys</a:t>
            </a:r>
            <a:endParaRPr lang="en-US" dirty="0"/>
          </a:p>
          <a:p>
            <a:endParaRPr lang="en-US" dirty="0"/>
          </a:p>
        </p:txBody>
      </p:sp>
      <p:sp>
        <p:nvSpPr>
          <p:cNvPr id="4" name="TextBox 3"/>
          <p:cNvSpPr txBox="1"/>
          <p:nvPr/>
        </p:nvSpPr>
        <p:spPr>
          <a:xfrm>
            <a:off x="5720576" y="6426013"/>
            <a:ext cx="6013185" cy="369332"/>
          </a:xfrm>
          <a:prstGeom prst="rect">
            <a:avLst/>
          </a:prstGeom>
          <a:noFill/>
        </p:spPr>
        <p:txBody>
          <a:bodyPr wrap="none" rtlCol="0">
            <a:spAutoFit/>
          </a:bodyPr>
          <a:lstStyle/>
          <a:p>
            <a:r>
              <a:rPr lang="en-US" dirty="0"/>
              <a:t>4,734,991 Americans served; 53,402 US battle deaths</a:t>
            </a:r>
          </a:p>
        </p:txBody>
      </p:sp>
    </p:spTree>
    <p:extLst>
      <p:ext uri="{BB962C8B-B14F-4D97-AF65-F5344CB8AC3E}">
        <p14:creationId xmlns:p14="http://schemas.microsoft.com/office/powerpoint/2010/main" val="1153481642"/>
      </p:ext>
    </p:extLst>
  </p:cSld>
  <p:clrMapOvr>
    <a:masterClrMapping/>
  </p:clrMapOvr>
  <mc:AlternateContent xmlns:mc="http://schemas.openxmlformats.org/markup-compatibility/2006" xmlns:p14="http://schemas.microsoft.com/office/powerpoint/2010/main">
    <mc:Choice Requires="p14">
      <p:transition spd="slow" p14:dur="2000" advTm="129518"/>
    </mc:Choice>
    <mc:Fallback xmlns="">
      <p:transition spd="slow" advTm="129518"/>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920" y="805700"/>
            <a:ext cx="10215973" cy="728480"/>
          </a:xfrm>
        </p:spPr>
        <p:txBody>
          <a:bodyPr/>
          <a:lstStyle/>
          <a:p>
            <a:r>
              <a:rPr lang="en-US" dirty="0"/>
              <a:t>World War II (Dec. 1941 – September 1945 +)</a:t>
            </a:r>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834412230"/>
              </p:ext>
            </p:extLst>
          </p:nvPr>
        </p:nvGraphicFramePr>
        <p:xfrm>
          <a:off x="301081" y="2707412"/>
          <a:ext cx="5450430" cy="2482532"/>
        </p:xfrm>
        <a:graphic>
          <a:graphicData uri="http://schemas.openxmlformats.org/drawingml/2006/table">
            <a:tbl>
              <a:tblPr/>
              <a:tblGrid>
                <a:gridCol w="908405">
                  <a:extLst>
                    <a:ext uri="{9D8B030D-6E8A-4147-A177-3AD203B41FA5}">
                      <a16:colId xmlns:a16="http://schemas.microsoft.com/office/drawing/2014/main" val="20000"/>
                    </a:ext>
                  </a:extLst>
                </a:gridCol>
                <a:gridCol w="908405">
                  <a:extLst>
                    <a:ext uri="{9D8B030D-6E8A-4147-A177-3AD203B41FA5}">
                      <a16:colId xmlns:a16="http://schemas.microsoft.com/office/drawing/2014/main" val="20001"/>
                    </a:ext>
                  </a:extLst>
                </a:gridCol>
                <a:gridCol w="908405">
                  <a:extLst>
                    <a:ext uri="{9D8B030D-6E8A-4147-A177-3AD203B41FA5}">
                      <a16:colId xmlns:a16="http://schemas.microsoft.com/office/drawing/2014/main" val="20002"/>
                    </a:ext>
                  </a:extLst>
                </a:gridCol>
                <a:gridCol w="908405">
                  <a:extLst>
                    <a:ext uri="{9D8B030D-6E8A-4147-A177-3AD203B41FA5}">
                      <a16:colId xmlns:a16="http://schemas.microsoft.com/office/drawing/2014/main" val="20003"/>
                    </a:ext>
                  </a:extLst>
                </a:gridCol>
                <a:gridCol w="908405">
                  <a:extLst>
                    <a:ext uri="{9D8B030D-6E8A-4147-A177-3AD203B41FA5}">
                      <a16:colId xmlns:a16="http://schemas.microsoft.com/office/drawing/2014/main" val="20004"/>
                    </a:ext>
                  </a:extLst>
                </a:gridCol>
                <a:gridCol w="908405">
                  <a:extLst>
                    <a:ext uri="{9D8B030D-6E8A-4147-A177-3AD203B41FA5}">
                      <a16:colId xmlns:a16="http://schemas.microsoft.com/office/drawing/2014/main" val="20005"/>
                    </a:ext>
                  </a:extLst>
                </a:gridCol>
              </a:tblGrid>
              <a:tr h="436558">
                <a:tc>
                  <a:txBody>
                    <a:bodyPr/>
                    <a:lstStyle/>
                    <a:p>
                      <a:r>
                        <a:rPr lang="en-US" sz="1400"/>
                        <a:t>Year</a:t>
                      </a:r>
                    </a:p>
                  </a:txBody>
                  <a:tcPr marL="9658" marR="9658" marT="9658" marB="9658" anchor="ctr">
                    <a:lnL>
                      <a:noFill/>
                    </a:lnL>
                    <a:lnR>
                      <a:noFill/>
                    </a:lnR>
                    <a:lnT>
                      <a:noFill/>
                    </a:lnT>
                    <a:lnB>
                      <a:noFill/>
                    </a:lnB>
                  </a:tcPr>
                </a:tc>
                <a:tc>
                  <a:txBody>
                    <a:bodyPr/>
                    <a:lstStyle/>
                    <a:p>
                      <a:r>
                        <a:rPr lang="en-US" sz="1400" dirty="0"/>
                        <a:t>Army</a:t>
                      </a:r>
                    </a:p>
                  </a:txBody>
                  <a:tcPr marL="9658" marR="9658" marT="9658" marB="9658" anchor="ctr">
                    <a:lnL>
                      <a:noFill/>
                    </a:lnL>
                    <a:lnR>
                      <a:noFill/>
                    </a:lnR>
                    <a:lnT>
                      <a:noFill/>
                    </a:lnT>
                    <a:lnB>
                      <a:noFill/>
                    </a:lnB>
                  </a:tcPr>
                </a:tc>
                <a:tc>
                  <a:txBody>
                    <a:bodyPr/>
                    <a:lstStyle/>
                    <a:p>
                      <a:r>
                        <a:rPr lang="en-US" sz="1400"/>
                        <a:t>Navy</a:t>
                      </a:r>
                    </a:p>
                  </a:txBody>
                  <a:tcPr marL="9658" marR="9658" marT="9658" marB="9658" anchor="ctr">
                    <a:lnL>
                      <a:noFill/>
                    </a:lnL>
                    <a:lnR>
                      <a:noFill/>
                    </a:lnR>
                    <a:lnT>
                      <a:noFill/>
                    </a:lnT>
                    <a:lnB>
                      <a:noFill/>
                    </a:lnB>
                  </a:tcPr>
                </a:tc>
                <a:tc>
                  <a:txBody>
                    <a:bodyPr/>
                    <a:lstStyle/>
                    <a:p>
                      <a:r>
                        <a:rPr lang="en-US" sz="1400"/>
                        <a:t>Marines</a:t>
                      </a:r>
                    </a:p>
                  </a:txBody>
                  <a:tcPr marL="9658" marR="9658" marT="9658" marB="9658" anchor="ctr">
                    <a:lnL>
                      <a:noFill/>
                    </a:lnL>
                    <a:lnR>
                      <a:noFill/>
                    </a:lnR>
                    <a:lnT>
                      <a:noFill/>
                    </a:lnT>
                    <a:lnB>
                      <a:noFill/>
                    </a:lnB>
                  </a:tcPr>
                </a:tc>
                <a:tc>
                  <a:txBody>
                    <a:bodyPr/>
                    <a:lstStyle/>
                    <a:p>
                      <a:r>
                        <a:rPr lang="en-US" sz="1400"/>
                        <a:t>Coast Guard</a:t>
                      </a:r>
                    </a:p>
                  </a:txBody>
                  <a:tcPr marL="9658" marR="9658" marT="9658" marB="9658" anchor="ctr">
                    <a:lnL>
                      <a:noFill/>
                    </a:lnL>
                    <a:lnR>
                      <a:noFill/>
                    </a:lnR>
                    <a:lnT>
                      <a:noFill/>
                    </a:lnT>
                    <a:lnB>
                      <a:noFill/>
                    </a:lnB>
                  </a:tcPr>
                </a:tc>
                <a:tc>
                  <a:txBody>
                    <a:bodyPr/>
                    <a:lstStyle/>
                    <a:p>
                      <a:r>
                        <a:rPr lang="en-US" sz="1400"/>
                        <a:t>Total</a:t>
                      </a:r>
                    </a:p>
                  </a:txBody>
                  <a:tcPr marL="9658" marR="9658" marT="9658" marB="9658" anchor="ctr">
                    <a:lnL>
                      <a:noFill/>
                    </a:lnL>
                    <a:lnR>
                      <a:noFill/>
                    </a:lnR>
                    <a:lnT>
                      <a:noFill/>
                    </a:lnT>
                    <a:lnB>
                      <a:noFill/>
                    </a:lnB>
                  </a:tcPr>
                </a:tc>
                <a:extLst>
                  <a:ext uri="{0D108BD9-81ED-4DB2-BD59-A6C34878D82A}">
                    <a16:rowId xmlns:a16="http://schemas.microsoft.com/office/drawing/2014/main" val="10000"/>
                  </a:ext>
                </a:extLst>
              </a:tr>
              <a:tr h="227937">
                <a:tc>
                  <a:txBody>
                    <a:bodyPr/>
                    <a:lstStyle/>
                    <a:p>
                      <a:r>
                        <a:rPr lang="is-IS" sz="1400"/>
                        <a:t>1939</a:t>
                      </a:r>
                    </a:p>
                  </a:txBody>
                  <a:tcPr marL="9658" marR="9658" marT="9658" marB="9658" anchor="ctr">
                    <a:lnL>
                      <a:noFill/>
                    </a:lnL>
                    <a:lnR>
                      <a:noFill/>
                    </a:lnR>
                    <a:lnT>
                      <a:noFill/>
                    </a:lnT>
                    <a:lnB>
                      <a:noFill/>
                    </a:lnB>
                  </a:tcPr>
                </a:tc>
                <a:tc>
                  <a:txBody>
                    <a:bodyPr/>
                    <a:lstStyle/>
                    <a:p>
                      <a:r>
                        <a:rPr lang="cs-CZ" sz="1400"/>
                        <a:t>189,839</a:t>
                      </a:r>
                    </a:p>
                  </a:txBody>
                  <a:tcPr marL="9658" marR="9658" marT="9658" marB="9658" anchor="ctr">
                    <a:lnL>
                      <a:noFill/>
                    </a:lnL>
                    <a:lnR>
                      <a:noFill/>
                    </a:lnR>
                    <a:lnT>
                      <a:noFill/>
                    </a:lnT>
                    <a:lnB>
                      <a:noFill/>
                    </a:lnB>
                  </a:tcPr>
                </a:tc>
                <a:tc>
                  <a:txBody>
                    <a:bodyPr/>
                    <a:lstStyle/>
                    <a:p>
                      <a:r>
                        <a:rPr lang="is-IS" sz="1400"/>
                        <a:t>125,202</a:t>
                      </a:r>
                    </a:p>
                  </a:txBody>
                  <a:tcPr marL="9658" marR="9658" marT="9658" marB="9658" anchor="ctr">
                    <a:lnL>
                      <a:noFill/>
                    </a:lnL>
                    <a:lnR>
                      <a:noFill/>
                    </a:lnR>
                    <a:lnT>
                      <a:noFill/>
                    </a:lnT>
                    <a:lnB>
                      <a:noFill/>
                    </a:lnB>
                  </a:tcPr>
                </a:tc>
                <a:tc>
                  <a:txBody>
                    <a:bodyPr/>
                    <a:lstStyle/>
                    <a:p>
                      <a:r>
                        <a:rPr lang="cs-CZ" sz="1400"/>
                        <a:t>19,432</a:t>
                      </a:r>
                    </a:p>
                  </a:txBody>
                  <a:tcPr marL="9658" marR="9658" marT="9658" marB="9658" anchor="ctr">
                    <a:lnL>
                      <a:noFill/>
                    </a:lnL>
                    <a:lnR>
                      <a:noFill/>
                    </a:lnR>
                    <a:lnT>
                      <a:noFill/>
                    </a:lnT>
                    <a:lnB>
                      <a:noFill/>
                    </a:lnB>
                  </a:tcPr>
                </a:tc>
                <a:tc>
                  <a:txBody>
                    <a:bodyPr/>
                    <a:lstStyle/>
                    <a:p>
                      <a:r>
                        <a:rPr lang="sk-SK" sz="1400"/>
                        <a:t> </a:t>
                      </a:r>
                    </a:p>
                  </a:txBody>
                  <a:tcPr marL="9658" marR="9658" marT="9658" marB="9658" anchor="ctr">
                    <a:lnL>
                      <a:noFill/>
                    </a:lnL>
                    <a:lnR>
                      <a:noFill/>
                    </a:lnR>
                    <a:lnT>
                      <a:noFill/>
                    </a:lnT>
                    <a:lnB>
                      <a:noFill/>
                    </a:lnB>
                  </a:tcPr>
                </a:tc>
                <a:tc>
                  <a:txBody>
                    <a:bodyPr/>
                    <a:lstStyle/>
                    <a:p>
                      <a:r>
                        <a:rPr lang="is-IS" sz="1400"/>
                        <a:t>334,473</a:t>
                      </a:r>
                    </a:p>
                  </a:txBody>
                  <a:tcPr marL="9658" marR="9658" marT="9658" marB="9658" anchor="ctr">
                    <a:lnL>
                      <a:noFill/>
                    </a:lnL>
                    <a:lnR>
                      <a:noFill/>
                    </a:lnR>
                    <a:lnT>
                      <a:noFill/>
                    </a:lnT>
                    <a:lnB>
                      <a:noFill/>
                    </a:lnB>
                  </a:tcPr>
                </a:tc>
                <a:extLst>
                  <a:ext uri="{0D108BD9-81ED-4DB2-BD59-A6C34878D82A}">
                    <a16:rowId xmlns:a16="http://schemas.microsoft.com/office/drawing/2014/main" val="10001"/>
                  </a:ext>
                </a:extLst>
              </a:tr>
              <a:tr h="227937">
                <a:tc>
                  <a:txBody>
                    <a:bodyPr/>
                    <a:lstStyle/>
                    <a:p>
                      <a:r>
                        <a:rPr lang="cs-CZ" sz="1400"/>
                        <a:t>1940</a:t>
                      </a:r>
                    </a:p>
                  </a:txBody>
                  <a:tcPr marL="9658" marR="9658" marT="9658" marB="9658" anchor="ctr">
                    <a:lnL>
                      <a:noFill/>
                    </a:lnL>
                    <a:lnR>
                      <a:noFill/>
                    </a:lnR>
                    <a:lnT>
                      <a:noFill/>
                    </a:lnT>
                    <a:lnB>
                      <a:noFill/>
                    </a:lnB>
                  </a:tcPr>
                </a:tc>
                <a:tc>
                  <a:txBody>
                    <a:bodyPr/>
                    <a:lstStyle/>
                    <a:p>
                      <a:r>
                        <a:rPr lang="is-IS" sz="1400"/>
                        <a:t>269,023</a:t>
                      </a:r>
                    </a:p>
                  </a:txBody>
                  <a:tcPr marL="9658" marR="9658" marT="9658" marB="9658" anchor="ctr">
                    <a:lnL>
                      <a:noFill/>
                    </a:lnL>
                    <a:lnR>
                      <a:noFill/>
                    </a:lnR>
                    <a:lnT>
                      <a:noFill/>
                    </a:lnT>
                    <a:lnB>
                      <a:noFill/>
                    </a:lnB>
                  </a:tcPr>
                </a:tc>
                <a:tc>
                  <a:txBody>
                    <a:bodyPr/>
                    <a:lstStyle/>
                    <a:p>
                      <a:r>
                        <a:rPr lang="fi-FI" sz="1400"/>
                        <a:t>160,997</a:t>
                      </a:r>
                    </a:p>
                  </a:txBody>
                  <a:tcPr marL="9658" marR="9658" marT="9658" marB="9658" anchor="ctr">
                    <a:lnL>
                      <a:noFill/>
                    </a:lnL>
                    <a:lnR>
                      <a:noFill/>
                    </a:lnR>
                    <a:lnT>
                      <a:noFill/>
                    </a:lnT>
                    <a:lnB>
                      <a:noFill/>
                    </a:lnB>
                  </a:tcPr>
                </a:tc>
                <a:tc>
                  <a:txBody>
                    <a:bodyPr/>
                    <a:lstStyle/>
                    <a:p>
                      <a:r>
                        <a:rPr lang="uk-UA" sz="1400"/>
                        <a:t>28,345</a:t>
                      </a:r>
                    </a:p>
                  </a:txBody>
                  <a:tcPr marL="9658" marR="9658" marT="9658" marB="9658" anchor="ctr">
                    <a:lnL>
                      <a:noFill/>
                    </a:lnL>
                    <a:lnR>
                      <a:noFill/>
                    </a:lnR>
                    <a:lnT>
                      <a:noFill/>
                    </a:lnT>
                    <a:lnB>
                      <a:noFill/>
                    </a:lnB>
                  </a:tcPr>
                </a:tc>
                <a:tc>
                  <a:txBody>
                    <a:bodyPr/>
                    <a:lstStyle/>
                    <a:p>
                      <a:r>
                        <a:rPr lang="sk-SK" sz="1400"/>
                        <a:t> </a:t>
                      </a:r>
                    </a:p>
                  </a:txBody>
                  <a:tcPr marL="9658" marR="9658" marT="9658" marB="9658" anchor="ctr">
                    <a:lnL>
                      <a:noFill/>
                    </a:lnL>
                    <a:lnR>
                      <a:noFill/>
                    </a:lnR>
                    <a:lnT>
                      <a:noFill/>
                    </a:lnT>
                    <a:lnB>
                      <a:noFill/>
                    </a:lnB>
                  </a:tcPr>
                </a:tc>
                <a:tc>
                  <a:txBody>
                    <a:bodyPr/>
                    <a:lstStyle/>
                    <a:p>
                      <a:r>
                        <a:rPr lang="uk-UA" sz="1400"/>
                        <a:t>458,365</a:t>
                      </a:r>
                    </a:p>
                  </a:txBody>
                  <a:tcPr marL="9658" marR="9658" marT="9658" marB="9658" anchor="ctr">
                    <a:lnL>
                      <a:noFill/>
                    </a:lnL>
                    <a:lnR>
                      <a:noFill/>
                    </a:lnR>
                    <a:lnT>
                      <a:noFill/>
                    </a:lnT>
                    <a:lnB>
                      <a:noFill/>
                    </a:lnB>
                  </a:tcPr>
                </a:tc>
                <a:extLst>
                  <a:ext uri="{0D108BD9-81ED-4DB2-BD59-A6C34878D82A}">
                    <a16:rowId xmlns:a16="http://schemas.microsoft.com/office/drawing/2014/main" val="10002"/>
                  </a:ext>
                </a:extLst>
              </a:tr>
              <a:tr h="227937">
                <a:tc>
                  <a:txBody>
                    <a:bodyPr/>
                    <a:lstStyle/>
                    <a:p>
                      <a:r>
                        <a:rPr lang="cs-CZ" sz="1400"/>
                        <a:t>1941</a:t>
                      </a:r>
                    </a:p>
                  </a:txBody>
                  <a:tcPr marL="9658" marR="9658" marT="9658" marB="9658" anchor="ctr">
                    <a:lnL>
                      <a:noFill/>
                    </a:lnL>
                    <a:lnR>
                      <a:noFill/>
                    </a:lnR>
                    <a:lnT>
                      <a:noFill/>
                    </a:lnT>
                    <a:lnB>
                      <a:noFill/>
                    </a:lnB>
                  </a:tcPr>
                </a:tc>
                <a:tc>
                  <a:txBody>
                    <a:bodyPr/>
                    <a:lstStyle/>
                    <a:p>
                      <a:r>
                        <a:rPr lang="fi-FI" sz="1400"/>
                        <a:t>1,462,315</a:t>
                      </a:r>
                    </a:p>
                  </a:txBody>
                  <a:tcPr marL="9658" marR="9658" marT="9658" marB="9658" anchor="ctr">
                    <a:lnL>
                      <a:noFill/>
                    </a:lnL>
                    <a:lnR>
                      <a:noFill/>
                    </a:lnR>
                    <a:lnT>
                      <a:noFill/>
                    </a:lnT>
                    <a:lnB>
                      <a:noFill/>
                    </a:lnB>
                  </a:tcPr>
                </a:tc>
                <a:tc>
                  <a:txBody>
                    <a:bodyPr/>
                    <a:lstStyle/>
                    <a:p>
                      <a:r>
                        <a:rPr lang="is-IS" sz="1400"/>
                        <a:t>284,427</a:t>
                      </a:r>
                    </a:p>
                  </a:txBody>
                  <a:tcPr marL="9658" marR="9658" marT="9658" marB="9658" anchor="ctr">
                    <a:lnL>
                      <a:noFill/>
                    </a:lnL>
                    <a:lnR>
                      <a:noFill/>
                    </a:lnR>
                    <a:lnT>
                      <a:noFill/>
                    </a:lnT>
                    <a:lnB>
                      <a:noFill/>
                    </a:lnB>
                  </a:tcPr>
                </a:tc>
                <a:tc>
                  <a:txBody>
                    <a:bodyPr/>
                    <a:lstStyle/>
                    <a:p>
                      <a:r>
                        <a:rPr lang="uk-UA" sz="1400" dirty="0"/>
                        <a:t>54,359</a:t>
                      </a:r>
                    </a:p>
                  </a:txBody>
                  <a:tcPr marL="9658" marR="9658" marT="9658" marB="9658" anchor="ctr">
                    <a:lnL>
                      <a:noFill/>
                    </a:lnL>
                    <a:lnR>
                      <a:noFill/>
                    </a:lnR>
                    <a:lnT>
                      <a:noFill/>
                    </a:lnT>
                    <a:lnB>
                      <a:noFill/>
                    </a:lnB>
                  </a:tcPr>
                </a:tc>
                <a:tc>
                  <a:txBody>
                    <a:bodyPr/>
                    <a:lstStyle/>
                    <a:p>
                      <a:r>
                        <a:rPr lang="sk-SK" sz="1400"/>
                        <a:t> </a:t>
                      </a:r>
                    </a:p>
                  </a:txBody>
                  <a:tcPr marL="9658" marR="9658" marT="9658" marB="9658" anchor="ctr">
                    <a:lnL>
                      <a:noFill/>
                    </a:lnL>
                    <a:lnR>
                      <a:noFill/>
                    </a:lnR>
                    <a:lnT>
                      <a:noFill/>
                    </a:lnT>
                    <a:lnB>
                      <a:noFill/>
                    </a:lnB>
                  </a:tcPr>
                </a:tc>
                <a:tc>
                  <a:txBody>
                    <a:bodyPr/>
                    <a:lstStyle/>
                    <a:p>
                      <a:r>
                        <a:rPr lang="fi-FI" sz="1400"/>
                        <a:t>1,801,101</a:t>
                      </a:r>
                    </a:p>
                  </a:txBody>
                  <a:tcPr marL="9658" marR="9658" marT="9658" marB="9658" anchor="ctr">
                    <a:lnL>
                      <a:noFill/>
                    </a:lnL>
                    <a:lnR>
                      <a:noFill/>
                    </a:lnR>
                    <a:lnT>
                      <a:noFill/>
                    </a:lnT>
                    <a:lnB>
                      <a:noFill/>
                    </a:lnB>
                  </a:tcPr>
                </a:tc>
                <a:extLst>
                  <a:ext uri="{0D108BD9-81ED-4DB2-BD59-A6C34878D82A}">
                    <a16:rowId xmlns:a16="http://schemas.microsoft.com/office/drawing/2014/main" val="10003"/>
                  </a:ext>
                </a:extLst>
              </a:tr>
              <a:tr h="227937">
                <a:tc>
                  <a:txBody>
                    <a:bodyPr/>
                    <a:lstStyle/>
                    <a:p>
                      <a:r>
                        <a:rPr lang="cs-CZ" sz="1400"/>
                        <a:t>1942</a:t>
                      </a:r>
                    </a:p>
                  </a:txBody>
                  <a:tcPr marL="9658" marR="9658" marT="9658" marB="9658" anchor="ctr">
                    <a:lnL>
                      <a:noFill/>
                    </a:lnL>
                    <a:lnR>
                      <a:noFill/>
                    </a:lnR>
                    <a:lnT>
                      <a:noFill/>
                    </a:lnT>
                    <a:lnB>
                      <a:noFill/>
                    </a:lnB>
                  </a:tcPr>
                </a:tc>
                <a:tc>
                  <a:txBody>
                    <a:bodyPr/>
                    <a:lstStyle/>
                    <a:p>
                      <a:r>
                        <a:rPr lang="is-IS" sz="1400"/>
                        <a:t>3,075,608</a:t>
                      </a:r>
                    </a:p>
                  </a:txBody>
                  <a:tcPr marL="9658" marR="9658" marT="9658" marB="9658" anchor="ctr">
                    <a:lnL>
                      <a:noFill/>
                    </a:lnL>
                    <a:lnR>
                      <a:noFill/>
                    </a:lnR>
                    <a:lnT>
                      <a:noFill/>
                    </a:lnT>
                    <a:lnB>
                      <a:noFill/>
                    </a:lnB>
                  </a:tcPr>
                </a:tc>
                <a:tc>
                  <a:txBody>
                    <a:bodyPr/>
                    <a:lstStyle/>
                    <a:p>
                      <a:r>
                        <a:rPr lang="ru-RU" sz="1400"/>
                        <a:t>640,570</a:t>
                      </a:r>
                    </a:p>
                  </a:txBody>
                  <a:tcPr marL="9658" marR="9658" marT="9658" marB="9658" anchor="ctr">
                    <a:lnL>
                      <a:noFill/>
                    </a:lnL>
                    <a:lnR>
                      <a:noFill/>
                    </a:lnR>
                    <a:lnT>
                      <a:noFill/>
                    </a:lnT>
                    <a:lnB>
                      <a:noFill/>
                    </a:lnB>
                  </a:tcPr>
                </a:tc>
                <a:tc>
                  <a:txBody>
                    <a:bodyPr/>
                    <a:lstStyle/>
                    <a:p>
                      <a:r>
                        <a:rPr lang="fi-FI" sz="1400"/>
                        <a:t>142,613</a:t>
                      </a:r>
                    </a:p>
                  </a:txBody>
                  <a:tcPr marL="9658" marR="9658" marT="9658" marB="9658" anchor="ctr">
                    <a:lnL>
                      <a:noFill/>
                    </a:lnL>
                    <a:lnR>
                      <a:noFill/>
                    </a:lnR>
                    <a:lnT>
                      <a:noFill/>
                    </a:lnT>
                    <a:lnB>
                      <a:noFill/>
                    </a:lnB>
                  </a:tcPr>
                </a:tc>
                <a:tc>
                  <a:txBody>
                    <a:bodyPr/>
                    <a:lstStyle/>
                    <a:p>
                      <a:r>
                        <a:rPr lang="en-US" sz="1400"/>
                        <a:t>56,716*</a:t>
                      </a:r>
                    </a:p>
                  </a:txBody>
                  <a:tcPr marL="9658" marR="9658" marT="9658" marB="9658" anchor="ctr">
                    <a:lnL>
                      <a:noFill/>
                    </a:lnL>
                    <a:lnR>
                      <a:noFill/>
                    </a:lnR>
                    <a:lnT>
                      <a:noFill/>
                    </a:lnT>
                    <a:lnB>
                      <a:noFill/>
                    </a:lnB>
                  </a:tcPr>
                </a:tc>
                <a:tc>
                  <a:txBody>
                    <a:bodyPr/>
                    <a:lstStyle/>
                    <a:p>
                      <a:r>
                        <a:rPr lang="fi-FI" sz="1400"/>
                        <a:t>3,915,507</a:t>
                      </a:r>
                    </a:p>
                  </a:txBody>
                  <a:tcPr marL="9658" marR="9658" marT="9658" marB="9658" anchor="ctr">
                    <a:lnL>
                      <a:noFill/>
                    </a:lnL>
                    <a:lnR>
                      <a:noFill/>
                    </a:lnR>
                    <a:lnT>
                      <a:noFill/>
                    </a:lnT>
                    <a:lnB>
                      <a:noFill/>
                    </a:lnB>
                  </a:tcPr>
                </a:tc>
                <a:extLst>
                  <a:ext uri="{0D108BD9-81ED-4DB2-BD59-A6C34878D82A}">
                    <a16:rowId xmlns:a16="http://schemas.microsoft.com/office/drawing/2014/main" val="10004"/>
                  </a:ext>
                </a:extLst>
              </a:tr>
              <a:tr h="227937">
                <a:tc>
                  <a:txBody>
                    <a:bodyPr/>
                    <a:lstStyle/>
                    <a:p>
                      <a:r>
                        <a:rPr lang="cs-CZ" sz="1400"/>
                        <a:t>1943</a:t>
                      </a:r>
                    </a:p>
                  </a:txBody>
                  <a:tcPr marL="9658" marR="9658" marT="9658" marB="9658" anchor="ctr">
                    <a:lnL>
                      <a:noFill/>
                    </a:lnL>
                    <a:lnR>
                      <a:noFill/>
                    </a:lnR>
                    <a:lnT>
                      <a:noFill/>
                    </a:lnT>
                    <a:lnB>
                      <a:noFill/>
                    </a:lnB>
                  </a:tcPr>
                </a:tc>
                <a:tc>
                  <a:txBody>
                    <a:bodyPr/>
                    <a:lstStyle/>
                    <a:p>
                      <a:r>
                        <a:rPr lang="fi-FI" sz="1400"/>
                        <a:t>6,994,472</a:t>
                      </a:r>
                    </a:p>
                  </a:txBody>
                  <a:tcPr marL="9658" marR="9658" marT="9658" marB="9658" anchor="ctr">
                    <a:lnL>
                      <a:noFill/>
                    </a:lnL>
                    <a:lnR>
                      <a:noFill/>
                    </a:lnR>
                    <a:lnT>
                      <a:noFill/>
                    </a:lnT>
                    <a:lnB>
                      <a:noFill/>
                    </a:lnB>
                  </a:tcPr>
                </a:tc>
                <a:tc>
                  <a:txBody>
                    <a:bodyPr/>
                    <a:lstStyle/>
                    <a:p>
                      <a:r>
                        <a:rPr lang="fi-FI" sz="1400"/>
                        <a:t>1,741,750</a:t>
                      </a:r>
                    </a:p>
                  </a:txBody>
                  <a:tcPr marL="9658" marR="9658" marT="9658" marB="9658" anchor="ctr">
                    <a:lnL>
                      <a:noFill/>
                    </a:lnL>
                    <a:lnR>
                      <a:noFill/>
                    </a:lnR>
                    <a:lnT>
                      <a:noFill/>
                    </a:lnT>
                    <a:lnB>
                      <a:noFill/>
                    </a:lnB>
                  </a:tcPr>
                </a:tc>
                <a:tc>
                  <a:txBody>
                    <a:bodyPr/>
                    <a:lstStyle/>
                    <a:p>
                      <a:r>
                        <a:rPr lang="is-IS" sz="1400"/>
                        <a:t>308,523</a:t>
                      </a:r>
                    </a:p>
                  </a:txBody>
                  <a:tcPr marL="9658" marR="9658" marT="9658" marB="9658" anchor="ctr">
                    <a:lnL>
                      <a:noFill/>
                    </a:lnL>
                    <a:lnR>
                      <a:noFill/>
                    </a:lnR>
                    <a:lnT>
                      <a:noFill/>
                    </a:lnT>
                    <a:lnB>
                      <a:noFill/>
                    </a:lnB>
                  </a:tcPr>
                </a:tc>
                <a:tc>
                  <a:txBody>
                    <a:bodyPr/>
                    <a:lstStyle/>
                    <a:p>
                      <a:r>
                        <a:rPr lang="fi-FI" sz="1400"/>
                        <a:t>151,167</a:t>
                      </a:r>
                    </a:p>
                  </a:txBody>
                  <a:tcPr marL="9658" marR="9658" marT="9658" marB="9658" anchor="ctr">
                    <a:lnL>
                      <a:noFill/>
                    </a:lnL>
                    <a:lnR>
                      <a:noFill/>
                    </a:lnR>
                    <a:lnT>
                      <a:noFill/>
                    </a:lnT>
                    <a:lnB>
                      <a:noFill/>
                    </a:lnB>
                  </a:tcPr>
                </a:tc>
                <a:tc>
                  <a:txBody>
                    <a:bodyPr/>
                    <a:lstStyle/>
                    <a:p>
                      <a:r>
                        <a:rPr lang="fi-FI" sz="1400"/>
                        <a:t>9,195,912</a:t>
                      </a:r>
                    </a:p>
                  </a:txBody>
                  <a:tcPr marL="9658" marR="9658" marT="9658" marB="9658" anchor="ctr">
                    <a:lnL>
                      <a:noFill/>
                    </a:lnL>
                    <a:lnR>
                      <a:noFill/>
                    </a:lnR>
                    <a:lnT>
                      <a:noFill/>
                    </a:lnT>
                    <a:lnB>
                      <a:noFill/>
                    </a:lnB>
                  </a:tcPr>
                </a:tc>
                <a:extLst>
                  <a:ext uri="{0D108BD9-81ED-4DB2-BD59-A6C34878D82A}">
                    <a16:rowId xmlns:a16="http://schemas.microsoft.com/office/drawing/2014/main" val="10005"/>
                  </a:ext>
                </a:extLst>
              </a:tr>
              <a:tr h="436558">
                <a:tc>
                  <a:txBody>
                    <a:bodyPr/>
                    <a:lstStyle/>
                    <a:p>
                      <a:r>
                        <a:rPr lang="cs-CZ" sz="1400"/>
                        <a:t>1944</a:t>
                      </a:r>
                    </a:p>
                  </a:txBody>
                  <a:tcPr marL="9658" marR="9658" marT="9658" marB="9658" anchor="ctr">
                    <a:lnL>
                      <a:noFill/>
                    </a:lnL>
                    <a:lnR>
                      <a:noFill/>
                    </a:lnR>
                    <a:lnT>
                      <a:noFill/>
                    </a:lnT>
                    <a:lnB>
                      <a:noFill/>
                    </a:lnB>
                  </a:tcPr>
                </a:tc>
                <a:tc>
                  <a:txBody>
                    <a:bodyPr/>
                    <a:lstStyle/>
                    <a:p>
                      <a:r>
                        <a:rPr lang="fi-FI" sz="1400"/>
                        <a:t>7,994,750</a:t>
                      </a:r>
                    </a:p>
                  </a:txBody>
                  <a:tcPr marL="9658" marR="9658" marT="9658" marB="9658" anchor="ctr">
                    <a:lnL>
                      <a:noFill/>
                    </a:lnL>
                    <a:lnR>
                      <a:noFill/>
                    </a:lnR>
                    <a:lnT>
                      <a:noFill/>
                    </a:lnT>
                    <a:lnB>
                      <a:noFill/>
                    </a:lnB>
                  </a:tcPr>
                </a:tc>
                <a:tc>
                  <a:txBody>
                    <a:bodyPr/>
                    <a:lstStyle/>
                    <a:p>
                      <a:r>
                        <a:rPr lang="fi-FI" sz="1400"/>
                        <a:t>2,981,365</a:t>
                      </a:r>
                    </a:p>
                  </a:txBody>
                  <a:tcPr marL="9658" marR="9658" marT="9658" marB="9658" anchor="ctr">
                    <a:lnL>
                      <a:noFill/>
                    </a:lnL>
                    <a:lnR>
                      <a:noFill/>
                    </a:lnR>
                    <a:lnT>
                      <a:noFill/>
                    </a:lnT>
                    <a:lnB>
                      <a:noFill/>
                    </a:lnB>
                  </a:tcPr>
                </a:tc>
                <a:tc>
                  <a:txBody>
                    <a:bodyPr/>
                    <a:lstStyle/>
                    <a:p>
                      <a:r>
                        <a:rPr lang="is-IS" sz="1400"/>
                        <a:t>475,604</a:t>
                      </a:r>
                    </a:p>
                  </a:txBody>
                  <a:tcPr marL="9658" marR="9658" marT="9658" marB="9658" anchor="ctr">
                    <a:lnL>
                      <a:noFill/>
                    </a:lnL>
                    <a:lnR>
                      <a:noFill/>
                    </a:lnR>
                    <a:lnT>
                      <a:noFill/>
                    </a:lnT>
                    <a:lnB>
                      <a:noFill/>
                    </a:lnB>
                  </a:tcPr>
                </a:tc>
                <a:tc>
                  <a:txBody>
                    <a:bodyPr/>
                    <a:lstStyle/>
                    <a:p>
                      <a:r>
                        <a:rPr lang="fi-FI" sz="1400"/>
                        <a:t>171,749</a:t>
                      </a:r>
                    </a:p>
                  </a:txBody>
                  <a:tcPr marL="9658" marR="9658" marT="9658" marB="9658" anchor="ctr">
                    <a:lnL>
                      <a:noFill/>
                    </a:lnL>
                    <a:lnR>
                      <a:noFill/>
                    </a:lnR>
                    <a:lnT>
                      <a:noFill/>
                    </a:lnT>
                    <a:lnB>
                      <a:noFill/>
                    </a:lnB>
                  </a:tcPr>
                </a:tc>
                <a:tc>
                  <a:txBody>
                    <a:bodyPr/>
                    <a:lstStyle/>
                    <a:p>
                      <a:r>
                        <a:rPr lang="is-IS" sz="1400"/>
                        <a:t>11,623,468</a:t>
                      </a:r>
                    </a:p>
                  </a:txBody>
                  <a:tcPr marL="9658" marR="9658" marT="9658" marB="9658" anchor="ctr">
                    <a:lnL>
                      <a:noFill/>
                    </a:lnL>
                    <a:lnR>
                      <a:noFill/>
                    </a:lnR>
                    <a:lnT>
                      <a:noFill/>
                    </a:lnT>
                    <a:lnB>
                      <a:noFill/>
                    </a:lnB>
                  </a:tcPr>
                </a:tc>
                <a:extLst>
                  <a:ext uri="{0D108BD9-81ED-4DB2-BD59-A6C34878D82A}">
                    <a16:rowId xmlns:a16="http://schemas.microsoft.com/office/drawing/2014/main" val="10006"/>
                  </a:ext>
                </a:extLst>
              </a:tr>
              <a:tr h="436558">
                <a:tc>
                  <a:txBody>
                    <a:bodyPr/>
                    <a:lstStyle/>
                    <a:p>
                      <a:r>
                        <a:rPr lang="cs-CZ" sz="1400"/>
                        <a:t>1945</a:t>
                      </a:r>
                    </a:p>
                  </a:txBody>
                  <a:tcPr marL="9658" marR="9658" marT="9658" marB="9658" anchor="ctr">
                    <a:lnL>
                      <a:noFill/>
                    </a:lnL>
                    <a:lnR>
                      <a:noFill/>
                    </a:lnR>
                    <a:lnT>
                      <a:noFill/>
                    </a:lnT>
                    <a:lnB>
                      <a:noFill/>
                    </a:lnB>
                  </a:tcPr>
                </a:tc>
                <a:tc>
                  <a:txBody>
                    <a:bodyPr/>
                    <a:lstStyle/>
                    <a:p>
                      <a:r>
                        <a:rPr lang="is-IS" sz="1400"/>
                        <a:t>8,267,958</a:t>
                      </a:r>
                    </a:p>
                  </a:txBody>
                  <a:tcPr marL="9658" marR="9658" marT="9658" marB="9658" anchor="ctr">
                    <a:lnL>
                      <a:noFill/>
                    </a:lnL>
                    <a:lnR>
                      <a:noFill/>
                    </a:lnR>
                    <a:lnT>
                      <a:noFill/>
                    </a:lnT>
                    <a:lnB>
                      <a:noFill/>
                    </a:lnB>
                  </a:tcPr>
                </a:tc>
                <a:tc>
                  <a:txBody>
                    <a:bodyPr/>
                    <a:lstStyle/>
                    <a:p>
                      <a:r>
                        <a:rPr lang="uk-UA" sz="1400"/>
                        <a:t>3,380,817</a:t>
                      </a:r>
                    </a:p>
                  </a:txBody>
                  <a:tcPr marL="9658" marR="9658" marT="9658" marB="9658" anchor="ctr">
                    <a:lnL>
                      <a:noFill/>
                    </a:lnL>
                    <a:lnR>
                      <a:noFill/>
                    </a:lnR>
                    <a:lnT>
                      <a:noFill/>
                    </a:lnT>
                    <a:lnB>
                      <a:noFill/>
                    </a:lnB>
                  </a:tcPr>
                </a:tc>
                <a:tc>
                  <a:txBody>
                    <a:bodyPr/>
                    <a:lstStyle/>
                    <a:p>
                      <a:r>
                        <a:rPr lang="is-IS" sz="1400"/>
                        <a:t>474,680</a:t>
                      </a:r>
                    </a:p>
                  </a:txBody>
                  <a:tcPr marL="9658" marR="9658" marT="9658" marB="9658" anchor="ctr">
                    <a:lnL>
                      <a:noFill/>
                    </a:lnL>
                    <a:lnR>
                      <a:noFill/>
                    </a:lnR>
                    <a:lnT>
                      <a:noFill/>
                    </a:lnT>
                    <a:lnB>
                      <a:noFill/>
                    </a:lnB>
                  </a:tcPr>
                </a:tc>
                <a:tc>
                  <a:txBody>
                    <a:bodyPr/>
                    <a:lstStyle/>
                    <a:p>
                      <a:r>
                        <a:rPr lang="fi-FI" sz="1400"/>
                        <a:t>85,783</a:t>
                      </a:r>
                    </a:p>
                  </a:txBody>
                  <a:tcPr marL="9658" marR="9658" marT="9658" marB="9658" anchor="ctr">
                    <a:lnL>
                      <a:noFill/>
                    </a:lnL>
                    <a:lnR>
                      <a:noFill/>
                    </a:lnR>
                    <a:lnT>
                      <a:noFill/>
                    </a:lnT>
                    <a:lnB>
                      <a:noFill/>
                    </a:lnB>
                  </a:tcPr>
                </a:tc>
                <a:tc>
                  <a:txBody>
                    <a:bodyPr/>
                    <a:lstStyle/>
                    <a:p>
                      <a:r>
                        <a:rPr lang="is-IS" sz="1400" dirty="0"/>
                        <a:t>12,209,238</a:t>
                      </a:r>
                    </a:p>
                  </a:txBody>
                  <a:tcPr marL="9658" marR="9658" marT="9658" marB="9658" anchor="ctr">
                    <a:lnL>
                      <a:noFill/>
                    </a:lnL>
                    <a:lnR>
                      <a:noFill/>
                    </a:lnR>
                    <a:lnT>
                      <a:noFill/>
                    </a:lnT>
                    <a:lnB>
                      <a:noFill/>
                    </a:lnB>
                  </a:tcPr>
                </a:tc>
                <a:extLst>
                  <a:ext uri="{0D108BD9-81ED-4DB2-BD59-A6C34878D82A}">
                    <a16:rowId xmlns:a16="http://schemas.microsoft.com/office/drawing/2014/main" val="10007"/>
                  </a:ext>
                </a:extLst>
              </a:tr>
            </a:tbl>
          </a:graphicData>
        </a:graphic>
      </p:graphicFrame>
      <p:sp>
        <p:nvSpPr>
          <p:cNvPr id="4" name="Content Placeholder 3"/>
          <p:cNvSpPr>
            <a:spLocks noGrp="1"/>
          </p:cNvSpPr>
          <p:nvPr>
            <p:ph sz="half" idx="2"/>
          </p:nvPr>
        </p:nvSpPr>
        <p:spPr>
          <a:xfrm>
            <a:off x="5751511" y="2351870"/>
            <a:ext cx="6068783" cy="4506130"/>
          </a:xfrm>
        </p:spPr>
        <p:txBody>
          <a:bodyPr>
            <a:normAutofit fontScale="32500" lnSpcReduction="20000"/>
          </a:bodyPr>
          <a:lstStyle/>
          <a:p>
            <a:r>
              <a:rPr lang="en-US" sz="6200" dirty="0"/>
              <a:t>38.8% (</a:t>
            </a:r>
            <a:r>
              <a:rPr lang="en-US" sz="6200" dirty="0">
                <a:solidFill>
                  <a:schemeClr val="tx2"/>
                </a:solidFill>
              </a:rPr>
              <a:t>6,332,000</a:t>
            </a:r>
            <a:r>
              <a:rPr lang="en-US" sz="6200" dirty="0"/>
              <a:t>) of U.S. servicemen and all servicewomen were </a:t>
            </a:r>
            <a:r>
              <a:rPr lang="en-US" sz="6200" b="1" dirty="0">
                <a:solidFill>
                  <a:schemeClr val="tx2"/>
                </a:solidFill>
              </a:rPr>
              <a:t>volunteers</a:t>
            </a:r>
          </a:p>
          <a:p>
            <a:r>
              <a:rPr lang="en-US" sz="6200" dirty="0"/>
              <a:t>61.2% (11,535,000) were </a:t>
            </a:r>
            <a:r>
              <a:rPr lang="en-US" sz="6200" b="1" dirty="0">
                <a:solidFill>
                  <a:schemeClr val="tx2"/>
                </a:solidFill>
              </a:rPr>
              <a:t>draftees</a:t>
            </a:r>
          </a:p>
          <a:p>
            <a:r>
              <a:rPr lang="en-US" sz="6200" dirty="0"/>
              <a:t>Average duration of service: 33 months</a:t>
            </a:r>
          </a:p>
          <a:p>
            <a:r>
              <a:rPr lang="en-US" sz="6200" dirty="0"/>
              <a:t>Overseas service: 73% served overseas, with an average of 16 months abroad</a:t>
            </a:r>
          </a:p>
          <a:p>
            <a:r>
              <a:rPr lang="en-US" sz="6200" dirty="0"/>
              <a:t>Combat survivability (out of 1,000): 8.6 were killed in action, 3 died from other causes, and 17.7 received non-fatal combat wounds</a:t>
            </a:r>
          </a:p>
          <a:p>
            <a:r>
              <a:rPr lang="en-US" sz="6200" dirty="0"/>
              <a:t>Non-combat jobs: 38.8% of enlisted personnel had rear echelon assignments—administrative, support, or manual labor.</a:t>
            </a:r>
          </a:p>
          <a:p>
            <a:r>
              <a:rPr lang="en-US" sz="6200" dirty="0"/>
              <a:t>Average base pay: enlisted—$71.33 per month; officer—$203.50 per month</a:t>
            </a:r>
          </a:p>
          <a:p>
            <a:endParaRPr lang="en-US" dirty="0"/>
          </a:p>
        </p:txBody>
      </p:sp>
      <p:sp>
        <p:nvSpPr>
          <p:cNvPr id="6" name="Rectangle 1"/>
          <p:cNvSpPr>
            <a:spLocks noChangeArrowheads="1"/>
          </p:cNvSpPr>
          <p:nvPr/>
        </p:nvSpPr>
        <p:spPr bwMode="auto">
          <a:xfrm>
            <a:off x="-991321" y="-186898"/>
            <a:ext cx="1376045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500" b="1" i="0" u="none" strike="noStrike" cap="none" normalizeH="0" baseline="0" dirty="0">
                <a:ln>
                  <a:noFill/>
                </a:ln>
                <a:solidFill>
                  <a:schemeClr val="tx1"/>
                </a:solidFill>
                <a:effectLst/>
                <a:latin typeface="Arial" charset="0"/>
              </a:rPr>
            </a:br>
            <a:r>
              <a:rPr kumimoji="0" lang="en-US" altLang="en-US" sz="1500" b="1" i="0" u="none" strike="noStrike" cap="none" normalizeH="0" baseline="0" dirty="0">
                <a:ln>
                  <a:noFill/>
                </a:ln>
                <a:solidFill>
                  <a:schemeClr val="tx1"/>
                </a:solidFill>
                <a:effectLst/>
                <a:latin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p:txBody>
      </p:sp>
      <p:sp>
        <p:nvSpPr>
          <p:cNvPr id="7" name="TextBox 6"/>
          <p:cNvSpPr txBox="1"/>
          <p:nvPr/>
        </p:nvSpPr>
        <p:spPr>
          <a:xfrm>
            <a:off x="1895709" y="1534180"/>
            <a:ext cx="6893234" cy="369332"/>
          </a:xfrm>
          <a:prstGeom prst="rect">
            <a:avLst/>
          </a:prstGeom>
          <a:noFill/>
        </p:spPr>
        <p:txBody>
          <a:bodyPr wrap="none" rtlCol="0">
            <a:spAutoFit/>
          </a:bodyPr>
          <a:lstStyle/>
          <a:p>
            <a:r>
              <a:rPr lang="en-US" b="1" dirty="0">
                <a:solidFill>
                  <a:schemeClr val="bg1"/>
                </a:solidFill>
              </a:rPr>
              <a:t>Some statistics about the American men who served in WWII</a:t>
            </a:r>
          </a:p>
        </p:txBody>
      </p:sp>
    </p:spTree>
    <p:extLst>
      <p:ext uri="{BB962C8B-B14F-4D97-AF65-F5344CB8AC3E}">
        <p14:creationId xmlns:p14="http://schemas.microsoft.com/office/powerpoint/2010/main" val="1231075625"/>
      </p:ext>
    </p:extLst>
  </p:cSld>
  <p:clrMapOvr>
    <a:masterClrMapping/>
  </p:clrMapOvr>
  <mc:AlternateContent xmlns:mc="http://schemas.openxmlformats.org/markup-compatibility/2006" xmlns:p14="http://schemas.microsoft.com/office/powerpoint/2010/main">
    <mc:Choice Requires="p14">
      <p:transition spd="slow" p14:dur="2000" advTm="162798"/>
    </mc:Choice>
    <mc:Fallback xmlns="">
      <p:transition spd="slow" advTm="162798"/>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4228675365"/>
              </p:ext>
            </p:extLst>
          </p:nvPr>
        </p:nvGraphicFramePr>
        <p:xfrm>
          <a:off x="828045" y="892098"/>
          <a:ext cx="4259766" cy="2943575"/>
        </p:xfrm>
        <a:graphic>
          <a:graphicData uri="http://schemas.openxmlformats.org/drawingml/2006/table">
            <a:tbl>
              <a:tblPr/>
              <a:tblGrid>
                <a:gridCol w="2129883">
                  <a:extLst>
                    <a:ext uri="{9D8B030D-6E8A-4147-A177-3AD203B41FA5}">
                      <a16:colId xmlns:a16="http://schemas.microsoft.com/office/drawing/2014/main" val="20000"/>
                    </a:ext>
                  </a:extLst>
                </a:gridCol>
                <a:gridCol w="2129883">
                  <a:extLst>
                    <a:ext uri="{9D8B030D-6E8A-4147-A177-3AD203B41FA5}">
                      <a16:colId xmlns:a16="http://schemas.microsoft.com/office/drawing/2014/main" val="20001"/>
                    </a:ext>
                  </a:extLst>
                </a:gridCol>
              </a:tblGrid>
              <a:tr h="870935">
                <a:tc>
                  <a:txBody>
                    <a:bodyPr/>
                    <a:lstStyle/>
                    <a:p>
                      <a:r>
                        <a:rPr lang="en-US" dirty="0"/>
                        <a:t>Black American</a:t>
                      </a:r>
                    </a:p>
                  </a:txBody>
                  <a:tcPr marL="12700" marR="12700" marT="12700" marB="12700" anchor="ctr">
                    <a:lnL>
                      <a:noFill/>
                    </a:lnL>
                    <a:lnR>
                      <a:noFill/>
                    </a:lnR>
                    <a:lnT>
                      <a:noFill/>
                    </a:lnT>
                    <a:lnB>
                      <a:noFill/>
                    </a:lnB>
                  </a:tcPr>
                </a:tc>
                <a:tc>
                  <a:txBody>
                    <a:bodyPr/>
                    <a:lstStyle/>
                    <a:p>
                      <a:r>
                        <a:rPr lang="fi-FI"/>
                        <a:t>901,896</a:t>
                      </a:r>
                    </a:p>
                  </a:txBody>
                  <a:tcPr marL="12700" marR="12700" marT="12700" marB="12700" anchor="ctr">
                    <a:lnL>
                      <a:noFill/>
                    </a:lnL>
                    <a:lnR>
                      <a:noFill/>
                    </a:lnR>
                    <a:lnT>
                      <a:noFill/>
                    </a:lnT>
                    <a:lnB>
                      <a:noFill/>
                    </a:lnB>
                  </a:tcPr>
                </a:tc>
                <a:extLst>
                  <a:ext uri="{0D108BD9-81ED-4DB2-BD59-A6C34878D82A}">
                    <a16:rowId xmlns:a16="http://schemas.microsoft.com/office/drawing/2014/main" val="10000"/>
                  </a:ext>
                </a:extLst>
              </a:tr>
              <a:tr h="280717">
                <a:tc>
                  <a:txBody>
                    <a:bodyPr/>
                    <a:lstStyle/>
                    <a:p>
                      <a:r>
                        <a:rPr lang="en-US"/>
                        <a:t>Puerto Rican</a:t>
                      </a:r>
                    </a:p>
                  </a:txBody>
                  <a:tcPr marL="12700" marR="12700" marT="12700" marB="12700" anchor="ctr">
                    <a:lnL>
                      <a:noFill/>
                    </a:lnL>
                    <a:lnR>
                      <a:noFill/>
                    </a:lnR>
                    <a:lnT>
                      <a:noFill/>
                    </a:lnT>
                    <a:lnB>
                      <a:noFill/>
                    </a:lnB>
                  </a:tcPr>
                </a:tc>
                <a:tc>
                  <a:txBody>
                    <a:bodyPr/>
                    <a:lstStyle/>
                    <a:p>
                      <a:r>
                        <a:rPr lang="en-US" dirty="0"/>
                        <a:t>51,438</a:t>
                      </a:r>
                    </a:p>
                  </a:txBody>
                  <a:tcPr marL="12700" marR="12700" marT="12700" marB="12700" anchor="ctr">
                    <a:lnL>
                      <a:noFill/>
                    </a:lnL>
                    <a:lnR>
                      <a:noFill/>
                    </a:lnR>
                    <a:lnT>
                      <a:noFill/>
                    </a:lnT>
                    <a:lnB>
                      <a:noFill/>
                    </a:lnB>
                  </a:tcPr>
                </a:tc>
                <a:extLst>
                  <a:ext uri="{0D108BD9-81ED-4DB2-BD59-A6C34878D82A}">
                    <a16:rowId xmlns:a16="http://schemas.microsoft.com/office/drawing/2014/main" val="10001"/>
                  </a:ext>
                </a:extLst>
              </a:tr>
              <a:tr h="280717">
                <a:tc>
                  <a:txBody>
                    <a:bodyPr/>
                    <a:lstStyle/>
                    <a:p>
                      <a:r>
                        <a:rPr lang="en-US" dirty="0"/>
                        <a:t>Japanese American</a:t>
                      </a:r>
                    </a:p>
                  </a:txBody>
                  <a:tcPr marL="12700" marR="12700" marT="12700" marB="12700" anchor="ctr">
                    <a:lnL>
                      <a:noFill/>
                    </a:lnL>
                    <a:lnR>
                      <a:noFill/>
                    </a:lnR>
                    <a:lnT>
                      <a:noFill/>
                    </a:lnT>
                    <a:lnB>
                      <a:noFill/>
                    </a:lnB>
                  </a:tcPr>
                </a:tc>
                <a:tc>
                  <a:txBody>
                    <a:bodyPr/>
                    <a:lstStyle/>
                    <a:p>
                      <a:r>
                        <a:rPr lang="en-US"/>
                        <a:t>33,000</a:t>
                      </a:r>
                    </a:p>
                  </a:txBody>
                  <a:tcPr marL="12700" marR="12700" marT="12700" marB="12700" anchor="ctr">
                    <a:lnL>
                      <a:noFill/>
                    </a:lnL>
                    <a:lnR>
                      <a:noFill/>
                    </a:lnR>
                    <a:lnT>
                      <a:noFill/>
                    </a:lnT>
                    <a:lnB>
                      <a:noFill/>
                    </a:lnB>
                  </a:tcPr>
                </a:tc>
                <a:extLst>
                  <a:ext uri="{0D108BD9-81ED-4DB2-BD59-A6C34878D82A}">
                    <a16:rowId xmlns:a16="http://schemas.microsoft.com/office/drawing/2014/main" val="10002"/>
                  </a:ext>
                </a:extLst>
              </a:tr>
              <a:tr h="280717">
                <a:tc>
                  <a:txBody>
                    <a:bodyPr/>
                    <a:lstStyle/>
                    <a:p>
                      <a:r>
                        <a:rPr lang="en-US" dirty="0"/>
                        <a:t>American Indian</a:t>
                      </a:r>
                    </a:p>
                  </a:txBody>
                  <a:tcPr marL="12700" marR="12700" marT="12700" marB="12700" anchor="ctr">
                    <a:lnL>
                      <a:noFill/>
                    </a:lnL>
                    <a:lnR>
                      <a:noFill/>
                    </a:lnR>
                    <a:lnT>
                      <a:noFill/>
                    </a:lnT>
                    <a:lnB>
                      <a:noFill/>
                    </a:lnB>
                  </a:tcPr>
                </a:tc>
                <a:tc>
                  <a:txBody>
                    <a:bodyPr/>
                    <a:lstStyle/>
                    <a:p>
                      <a:r>
                        <a:rPr lang="en-US"/>
                        <a:t>20,000</a:t>
                      </a:r>
                    </a:p>
                  </a:txBody>
                  <a:tcPr marL="12700" marR="12700" marT="12700" marB="12700" anchor="ctr">
                    <a:lnL>
                      <a:noFill/>
                    </a:lnL>
                    <a:lnR>
                      <a:noFill/>
                    </a:lnR>
                    <a:lnT>
                      <a:noFill/>
                    </a:lnT>
                    <a:lnB>
                      <a:noFill/>
                    </a:lnB>
                  </a:tcPr>
                </a:tc>
                <a:extLst>
                  <a:ext uri="{0D108BD9-81ED-4DB2-BD59-A6C34878D82A}">
                    <a16:rowId xmlns:a16="http://schemas.microsoft.com/office/drawing/2014/main" val="10003"/>
                  </a:ext>
                </a:extLst>
              </a:tr>
              <a:tr h="280717">
                <a:tc>
                  <a:txBody>
                    <a:bodyPr/>
                    <a:lstStyle/>
                    <a:p>
                      <a:r>
                        <a:rPr lang="en-US"/>
                        <a:t>Chinese American</a:t>
                      </a:r>
                    </a:p>
                  </a:txBody>
                  <a:tcPr marL="12700" marR="12700" marT="12700" marB="12700" anchor="ctr">
                    <a:lnL>
                      <a:noFill/>
                    </a:lnL>
                    <a:lnR>
                      <a:noFill/>
                    </a:lnR>
                    <a:lnT>
                      <a:noFill/>
                    </a:lnT>
                    <a:lnB>
                      <a:noFill/>
                    </a:lnB>
                  </a:tcPr>
                </a:tc>
                <a:tc>
                  <a:txBody>
                    <a:bodyPr/>
                    <a:lstStyle/>
                    <a:p>
                      <a:r>
                        <a:rPr lang="is-IS"/>
                        <a:t>13,311</a:t>
                      </a:r>
                    </a:p>
                  </a:txBody>
                  <a:tcPr marL="12700" marR="12700" marT="12700" marB="12700" anchor="ctr">
                    <a:lnL>
                      <a:noFill/>
                    </a:lnL>
                    <a:lnR>
                      <a:noFill/>
                    </a:lnR>
                    <a:lnT>
                      <a:noFill/>
                    </a:lnT>
                    <a:lnB>
                      <a:noFill/>
                    </a:lnB>
                  </a:tcPr>
                </a:tc>
                <a:extLst>
                  <a:ext uri="{0D108BD9-81ED-4DB2-BD59-A6C34878D82A}">
                    <a16:rowId xmlns:a16="http://schemas.microsoft.com/office/drawing/2014/main" val="10004"/>
                  </a:ext>
                </a:extLst>
              </a:tr>
              <a:tr h="280717">
                <a:tc>
                  <a:txBody>
                    <a:bodyPr/>
                    <a:lstStyle/>
                    <a:p>
                      <a:r>
                        <a:rPr lang="en-US"/>
                        <a:t>Filipino American</a:t>
                      </a:r>
                    </a:p>
                  </a:txBody>
                  <a:tcPr marL="12700" marR="12700" marT="12700" marB="12700" anchor="ctr">
                    <a:lnL>
                      <a:noFill/>
                    </a:lnL>
                    <a:lnR>
                      <a:noFill/>
                    </a:lnR>
                    <a:lnT>
                      <a:noFill/>
                    </a:lnT>
                    <a:lnB>
                      <a:noFill/>
                    </a:lnB>
                  </a:tcPr>
                </a:tc>
                <a:tc>
                  <a:txBody>
                    <a:bodyPr/>
                    <a:lstStyle/>
                    <a:p>
                      <a:r>
                        <a:rPr lang="is-IS"/>
                        <a:t>11,506</a:t>
                      </a:r>
                    </a:p>
                  </a:txBody>
                  <a:tcPr marL="12700" marR="12700" marT="12700" marB="12700" anchor="ctr">
                    <a:lnL>
                      <a:noFill/>
                    </a:lnL>
                    <a:lnR>
                      <a:noFill/>
                    </a:lnR>
                    <a:lnT>
                      <a:noFill/>
                    </a:lnT>
                    <a:lnB>
                      <a:noFill/>
                    </a:lnB>
                  </a:tcPr>
                </a:tc>
                <a:extLst>
                  <a:ext uri="{0D108BD9-81ED-4DB2-BD59-A6C34878D82A}">
                    <a16:rowId xmlns:a16="http://schemas.microsoft.com/office/drawing/2014/main" val="10005"/>
                  </a:ext>
                </a:extLst>
              </a:tr>
              <a:tr h="280717">
                <a:tc>
                  <a:txBody>
                    <a:bodyPr/>
                    <a:lstStyle/>
                    <a:p>
                      <a:r>
                        <a:rPr lang="en-US"/>
                        <a:t>Hawaiian</a:t>
                      </a:r>
                    </a:p>
                  </a:txBody>
                  <a:tcPr marL="12700" marR="12700" marT="12700" marB="12700" anchor="ctr">
                    <a:lnL>
                      <a:noFill/>
                    </a:lnL>
                    <a:lnR>
                      <a:noFill/>
                    </a:lnR>
                    <a:lnT>
                      <a:noFill/>
                    </a:lnT>
                    <a:lnB>
                      <a:noFill/>
                    </a:lnB>
                  </a:tcPr>
                </a:tc>
                <a:tc>
                  <a:txBody>
                    <a:bodyPr/>
                    <a:lstStyle/>
                    <a:p>
                      <a:r>
                        <a:rPr lang="is-IS" dirty="0"/>
                        <a:t>1,320</a:t>
                      </a:r>
                    </a:p>
                  </a:txBody>
                  <a:tcPr marL="12700" marR="12700" marT="12700" marB="12700" anchor="ctr">
                    <a:lnL>
                      <a:noFill/>
                    </a:lnL>
                    <a:lnR>
                      <a:noFill/>
                    </a:lnR>
                    <a:lnT>
                      <a:noFill/>
                    </a:lnT>
                    <a:lnB>
                      <a:noFill/>
                    </a:lnB>
                  </a:tcPr>
                </a:tc>
                <a:extLst>
                  <a:ext uri="{0D108BD9-81ED-4DB2-BD59-A6C34878D82A}">
                    <a16:rowId xmlns:a16="http://schemas.microsoft.com/office/drawing/2014/main" val="10006"/>
                  </a:ext>
                </a:extLst>
              </a:tr>
            </a:tbl>
          </a:graphicData>
        </a:graphic>
      </p:graphicFrame>
      <p:sp>
        <p:nvSpPr>
          <p:cNvPr id="6" name="Rectangle 1"/>
          <p:cNvSpPr>
            <a:spLocks noChangeArrowheads="1"/>
          </p:cNvSpPr>
          <p:nvPr/>
        </p:nvSpPr>
        <p:spPr bwMode="auto">
          <a:xfrm>
            <a:off x="2360613" y="3367802"/>
            <a:ext cx="25519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charset="0"/>
              </a:rPr>
              <a:t>. </a:t>
            </a:r>
            <a:endParaRPr kumimoji="0" lang="en-US" altLang="en-US" sz="1800" b="0" i="0" u="none" strike="noStrike" cap="none" normalizeH="0" baseline="0" dirty="0">
              <a:ln>
                <a:noFill/>
              </a:ln>
              <a:solidFill>
                <a:schemeClr val="tx1"/>
              </a:solidFill>
              <a:effectLst/>
              <a:latin typeface="Arial" charset="0"/>
            </a:endParaRPr>
          </a:p>
        </p:txBody>
      </p:sp>
      <p:graphicFrame>
        <p:nvGraphicFramePr>
          <p:cNvPr id="8" name="Table 7"/>
          <p:cNvGraphicFramePr>
            <a:graphicFrameLocks noGrp="1"/>
          </p:cNvGraphicFramePr>
          <p:nvPr>
            <p:extLst>
              <p:ext uri="{D42A27DB-BD31-4B8C-83A1-F6EECF244321}">
                <p14:modId xmlns:p14="http://schemas.microsoft.com/office/powerpoint/2010/main" val="798350666"/>
              </p:ext>
            </p:extLst>
          </p:nvPr>
        </p:nvGraphicFramePr>
        <p:xfrm>
          <a:off x="4632190" y="989928"/>
          <a:ext cx="5876693" cy="4674892"/>
        </p:xfrm>
        <a:graphic>
          <a:graphicData uri="http://schemas.openxmlformats.org/drawingml/2006/table">
            <a:tbl>
              <a:tblPr/>
              <a:tblGrid>
                <a:gridCol w="2640578">
                  <a:extLst>
                    <a:ext uri="{9D8B030D-6E8A-4147-A177-3AD203B41FA5}">
                      <a16:colId xmlns:a16="http://schemas.microsoft.com/office/drawing/2014/main" val="20000"/>
                    </a:ext>
                  </a:extLst>
                </a:gridCol>
                <a:gridCol w="3236115">
                  <a:extLst>
                    <a:ext uri="{9D8B030D-6E8A-4147-A177-3AD203B41FA5}">
                      <a16:colId xmlns:a16="http://schemas.microsoft.com/office/drawing/2014/main" val="20001"/>
                    </a:ext>
                  </a:extLst>
                </a:gridCol>
              </a:tblGrid>
              <a:tr h="684224">
                <a:tc>
                  <a:txBody>
                    <a:bodyPr/>
                    <a:lstStyle/>
                    <a:p>
                      <a:r>
                        <a:rPr lang="en-US" sz="1600" b="1" dirty="0"/>
                        <a:t>Women's Army Corps </a:t>
                      </a:r>
                      <a:r>
                        <a:rPr lang="en-US" sz="1600" dirty="0"/>
                        <a:t>(WAC)</a:t>
                      </a:r>
                    </a:p>
                  </a:txBody>
                  <a:tcPr marL="11589" marR="11589" marT="11589" marB="11589" anchor="ctr">
                    <a:lnL>
                      <a:noFill/>
                    </a:lnL>
                    <a:lnR>
                      <a:noFill/>
                    </a:lnR>
                    <a:lnT>
                      <a:noFill/>
                    </a:lnT>
                    <a:lnB>
                      <a:noFill/>
                    </a:lnB>
                  </a:tcPr>
                </a:tc>
                <a:tc>
                  <a:txBody>
                    <a:bodyPr/>
                    <a:lstStyle/>
                    <a:p>
                      <a:r>
                        <a:rPr lang="en-US" sz="1600" dirty="0"/>
                        <a:t>150,000</a:t>
                      </a:r>
                    </a:p>
                  </a:txBody>
                  <a:tcPr marL="11589" marR="11589" marT="11589" marB="11589" anchor="ctr">
                    <a:lnL>
                      <a:noFill/>
                    </a:lnL>
                    <a:lnR>
                      <a:noFill/>
                    </a:lnR>
                    <a:lnT>
                      <a:noFill/>
                    </a:lnT>
                    <a:lnB>
                      <a:noFill/>
                    </a:lnB>
                  </a:tcPr>
                </a:tc>
                <a:extLst>
                  <a:ext uri="{0D108BD9-81ED-4DB2-BD59-A6C34878D82A}">
                    <a16:rowId xmlns:a16="http://schemas.microsoft.com/office/drawing/2014/main" val="10000"/>
                  </a:ext>
                </a:extLst>
              </a:tr>
              <a:tr h="1304354">
                <a:tc>
                  <a:txBody>
                    <a:bodyPr/>
                    <a:lstStyle/>
                    <a:p>
                      <a:r>
                        <a:rPr lang="en-US" sz="1600" b="1" dirty="0"/>
                        <a:t>Navy’s Women Accepted for Voluntary Emergency Service </a:t>
                      </a:r>
                      <a:r>
                        <a:rPr lang="en-US" sz="1600" dirty="0"/>
                        <a:t>(WAVES)</a:t>
                      </a:r>
                    </a:p>
                  </a:txBody>
                  <a:tcPr marL="11589" marR="11589" marT="11589" marB="11589" anchor="ctr">
                    <a:lnL>
                      <a:noFill/>
                    </a:lnL>
                    <a:lnR>
                      <a:noFill/>
                    </a:lnR>
                    <a:lnT>
                      <a:noFill/>
                    </a:lnT>
                    <a:lnB>
                      <a:noFill/>
                    </a:lnB>
                  </a:tcPr>
                </a:tc>
                <a:tc>
                  <a:txBody>
                    <a:bodyPr/>
                    <a:lstStyle/>
                    <a:p>
                      <a:r>
                        <a:rPr lang="en-US" sz="1600" dirty="0"/>
                        <a:t>100,000</a:t>
                      </a:r>
                    </a:p>
                  </a:txBody>
                  <a:tcPr marL="11589" marR="11589" marT="11589" marB="11589" anchor="ctr">
                    <a:lnL>
                      <a:noFill/>
                    </a:lnL>
                    <a:lnR>
                      <a:noFill/>
                    </a:lnR>
                    <a:lnT>
                      <a:noFill/>
                    </a:lnT>
                    <a:lnB>
                      <a:noFill/>
                    </a:lnB>
                  </a:tcPr>
                </a:tc>
                <a:extLst>
                  <a:ext uri="{0D108BD9-81ED-4DB2-BD59-A6C34878D82A}">
                    <a16:rowId xmlns:a16="http://schemas.microsoft.com/office/drawing/2014/main" val="10001"/>
                  </a:ext>
                </a:extLst>
              </a:tr>
              <a:tr h="684224">
                <a:tc>
                  <a:txBody>
                    <a:bodyPr/>
                    <a:lstStyle/>
                    <a:p>
                      <a:r>
                        <a:rPr lang="en-US" sz="1600" b="1" dirty="0"/>
                        <a:t>Coast Guard </a:t>
                      </a:r>
                      <a:r>
                        <a:rPr lang="en-US" sz="1600" dirty="0"/>
                        <a:t>Women’s Reserves (SPARS)</a:t>
                      </a:r>
                    </a:p>
                  </a:txBody>
                  <a:tcPr marL="11589" marR="11589" marT="11589" marB="11589" anchor="ctr">
                    <a:lnL>
                      <a:noFill/>
                    </a:lnL>
                    <a:lnR>
                      <a:noFill/>
                    </a:lnR>
                    <a:lnT>
                      <a:noFill/>
                    </a:lnT>
                    <a:lnB>
                      <a:noFill/>
                    </a:lnB>
                  </a:tcPr>
                </a:tc>
                <a:tc>
                  <a:txBody>
                    <a:bodyPr/>
                    <a:lstStyle/>
                    <a:p>
                      <a:r>
                        <a:rPr lang="en-US" sz="1600" dirty="0"/>
                        <a:t>10,000</a:t>
                      </a:r>
                    </a:p>
                  </a:txBody>
                  <a:tcPr marL="11589" marR="11589" marT="11589" marB="11589" anchor="ctr">
                    <a:lnL>
                      <a:noFill/>
                    </a:lnL>
                    <a:lnR>
                      <a:noFill/>
                    </a:lnR>
                    <a:lnT>
                      <a:noFill/>
                    </a:lnT>
                    <a:lnB>
                      <a:noFill/>
                    </a:lnB>
                  </a:tcPr>
                </a:tc>
                <a:extLst>
                  <a:ext uri="{0D108BD9-81ED-4DB2-BD59-A6C34878D82A}">
                    <a16:rowId xmlns:a16="http://schemas.microsoft.com/office/drawing/2014/main" val="10002"/>
                  </a:ext>
                </a:extLst>
              </a:tr>
              <a:tr h="684224">
                <a:tc>
                  <a:txBody>
                    <a:bodyPr/>
                    <a:lstStyle/>
                    <a:p>
                      <a:r>
                        <a:rPr lang="en-US" sz="1600" b="1" dirty="0"/>
                        <a:t>Marine Corps </a:t>
                      </a:r>
                      <a:r>
                        <a:rPr lang="en-US" sz="1600" dirty="0"/>
                        <a:t>Women’s Reserve</a:t>
                      </a:r>
                    </a:p>
                  </a:txBody>
                  <a:tcPr marL="11589" marR="11589" marT="11589" marB="11589" anchor="ctr">
                    <a:lnL>
                      <a:noFill/>
                    </a:lnL>
                    <a:lnR>
                      <a:noFill/>
                    </a:lnR>
                    <a:lnT>
                      <a:noFill/>
                    </a:lnT>
                    <a:lnB>
                      <a:noFill/>
                    </a:lnB>
                  </a:tcPr>
                </a:tc>
                <a:tc>
                  <a:txBody>
                    <a:bodyPr/>
                    <a:lstStyle/>
                    <a:p>
                      <a:r>
                        <a:rPr lang="en-US" sz="1600" dirty="0"/>
                        <a:t>23,000</a:t>
                      </a:r>
                    </a:p>
                  </a:txBody>
                  <a:tcPr marL="11589" marR="11589" marT="11589" marB="11589" anchor="ctr">
                    <a:lnL>
                      <a:noFill/>
                    </a:lnL>
                    <a:lnR>
                      <a:noFill/>
                    </a:lnR>
                    <a:lnT>
                      <a:noFill/>
                    </a:lnT>
                    <a:lnB>
                      <a:noFill/>
                    </a:lnB>
                  </a:tcPr>
                </a:tc>
                <a:extLst>
                  <a:ext uri="{0D108BD9-81ED-4DB2-BD59-A6C34878D82A}">
                    <a16:rowId xmlns:a16="http://schemas.microsoft.com/office/drawing/2014/main" val="10003"/>
                  </a:ext>
                </a:extLst>
              </a:tr>
              <a:tr h="357249">
                <a:tc>
                  <a:txBody>
                    <a:bodyPr/>
                    <a:lstStyle/>
                    <a:p>
                      <a:r>
                        <a:rPr lang="en-US" sz="1600" b="1" dirty="0"/>
                        <a:t>Army Nurse Corps</a:t>
                      </a:r>
                    </a:p>
                  </a:txBody>
                  <a:tcPr marL="11589" marR="11589" marT="11589" marB="11589" anchor="ctr">
                    <a:lnL>
                      <a:noFill/>
                    </a:lnL>
                    <a:lnR>
                      <a:noFill/>
                    </a:lnR>
                    <a:lnT>
                      <a:noFill/>
                    </a:lnT>
                    <a:lnB>
                      <a:noFill/>
                    </a:lnB>
                  </a:tcPr>
                </a:tc>
                <a:tc>
                  <a:txBody>
                    <a:bodyPr/>
                    <a:lstStyle/>
                    <a:p>
                      <a:r>
                        <a:rPr lang="en-US" sz="1600"/>
                        <a:t>60,000</a:t>
                      </a:r>
                    </a:p>
                  </a:txBody>
                  <a:tcPr marL="11589" marR="11589" marT="11589" marB="11589" anchor="ctr">
                    <a:lnL>
                      <a:noFill/>
                    </a:lnL>
                    <a:lnR>
                      <a:noFill/>
                    </a:lnR>
                    <a:lnT>
                      <a:noFill/>
                    </a:lnT>
                    <a:lnB>
                      <a:noFill/>
                    </a:lnB>
                  </a:tcPr>
                </a:tc>
                <a:extLst>
                  <a:ext uri="{0D108BD9-81ED-4DB2-BD59-A6C34878D82A}">
                    <a16:rowId xmlns:a16="http://schemas.microsoft.com/office/drawing/2014/main" val="10004"/>
                  </a:ext>
                </a:extLst>
              </a:tr>
              <a:tr h="357249">
                <a:tc>
                  <a:txBody>
                    <a:bodyPr/>
                    <a:lstStyle/>
                    <a:p>
                      <a:r>
                        <a:rPr lang="en-US" sz="1600" b="1" dirty="0"/>
                        <a:t>Navy Nurse Corps</a:t>
                      </a:r>
                    </a:p>
                  </a:txBody>
                  <a:tcPr marL="11589" marR="11589" marT="11589" marB="11589" anchor="ctr">
                    <a:lnL>
                      <a:noFill/>
                    </a:lnL>
                    <a:lnR>
                      <a:noFill/>
                    </a:lnR>
                    <a:lnT>
                      <a:noFill/>
                    </a:lnT>
                    <a:lnB>
                      <a:noFill/>
                    </a:lnB>
                  </a:tcPr>
                </a:tc>
                <a:tc>
                  <a:txBody>
                    <a:bodyPr/>
                    <a:lstStyle/>
                    <a:p>
                      <a:r>
                        <a:rPr lang="en-US" sz="1600"/>
                        <a:t>14,000</a:t>
                      </a:r>
                    </a:p>
                  </a:txBody>
                  <a:tcPr marL="11589" marR="11589" marT="11589" marB="11589" anchor="ctr">
                    <a:lnL>
                      <a:noFill/>
                    </a:lnL>
                    <a:lnR>
                      <a:noFill/>
                    </a:lnR>
                    <a:lnT>
                      <a:noFill/>
                    </a:lnT>
                    <a:lnB>
                      <a:noFill/>
                    </a:lnB>
                  </a:tcPr>
                </a:tc>
                <a:extLst>
                  <a:ext uri="{0D108BD9-81ED-4DB2-BD59-A6C34878D82A}">
                    <a16:rowId xmlns:a16="http://schemas.microsoft.com/office/drawing/2014/main" val="10005"/>
                  </a:ext>
                </a:extLst>
              </a:tr>
              <a:tr h="603368">
                <a:tc>
                  <a:txBody>
                    <a:bodyPr/>
                    <a:lstStyle/>
                    <a:p>
                      <a:r>
                        <a:rPr lang="en-US" sz="1600" b="1" dirty="0"/>
                        <a:t>Women’s Airforce Service Pilots </a:t>
                      </a:r>
                      <a:r>
                        <a:rPr lang="en-US" sz="1600" dirty="0"/>
                        <a:t>(WASP)</a:t>
                      </a:r>
                    </a:p>
                  </a:txBody>
                  <a:tcPr marL="11589" marR="11589" marT="11589" marB="11589" anchor="ctr">
                    <a:lnL>
                      <a:noFill/>
                    </a:lnL>
                    <a:lnR>
                      <a:noFill/>
                    </a:lnR>
                    <a:lnT>
                      <a:noFill/>
                    </a:lnT>
                    <a:lnB>
                      <a:noFill/>
                    </a:lnB>
                  </a:tcPr>
                </a:tc>
                <a:tc>
                  <a:txBody>
                    <a:bodyPr/>
                    <a:lstStyle/>
                    <a:p>
                      <a:r>
                        <a:rPr lang="is-IS" sz="1600" dirty="0"/>
                        <a:t>1,074</a:t>
                      </a:r>
                    </a:p>
                  </a:txBody>
                  <a:tcPr marL="11589" marR="11589" marT="11589" marB="11589" anchor="ctr">
                    <a:lnL>
                      <a:noFill/>
                    </a:lnL>
                    <a:lnR>
                      <a:noFill/>
                    </a:lnR>
                    <a:lnT>
                      <a:noFill/>
                    </a:lnT>
                    <a:lnB>
                      <a:noFill/>
                    </a:lnB>
                  </a:tcPr>
                </a:tc>
                <a:extLst>
                  <a:ext uri="{0D108BD9-81ED-4DB2-BD59-A6C34878D82A}">
                    <a16:rowId xmlns:a16="http://schemas.microsoft.com/office/drawing/2014/main" val="10006"/>
                  </a:ext>
                </a:extLst>
              </a:tr>
            </a:tbl>
          </a:graphicData>
        </a:graphic>
      </p:graphicFrame>
      <p:sp>
        <p:nvSpPr>
          <p:cNvPr id="9" name="Rectangle 3"/>
          <p:cNvSpPr>
            <a:spLocks noChangeArrowheads="1"/>
          </p:cNvSpPr>
          <p:nvPr/>
        </p:nvSpPr>
        <p:spPr bwMode="auto">
          <a:xfrm>
            <a:off x="6096000" y="1991716"/>
            <a:ext cx="219932" cy="477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Arial" charset="0"/>
              </a:rPr>
              <a:t> </a:t>
            </a:r>
            <a:endParaRPr kumimoji="0" lang="en-US" altLang="en-US" sz="1800" b="0" i="0" u="none" strike="noStrike" cap="none" normalizeH="0" baseline="0" dirty="0">
              <a:ln>
                <a:noFill/>
              </a:ln>
              <a:solidFill>
                <a:schemeClr val="tx1"/>
              </a:solidFill>
              <a:effectLst/>
              <a:latin typeface="Arial" charset="0"/>
            </a:endParaRPr>
          </a:p>
        </p:txBody>
      </p:sp>
      <p:sp>
        <p:nvSpPr>
          <p:cNvPr id="11" name="TextBox 10"/>
          <p:cNvSpPr txBox="1"/>
          <p:nvPr/>
        </p:nvSpPr>
        <p:spPr>
          <a:xfrm>
            <a:off x="635619" y="254888"/>
            <a:ext cx="8361584" cy="523220"/>
          </a:xfrm>
          <a:prstGeom prst="rect">
            <a:avLst/>
          </a:prstGeom>
          <a:noFill/>
        </p:spPr>
        <p:txBody>
          <a:bodyPr wrap="none" rtlCol="0">
            <a:spAutoFit/>
          </a:bodyPr>
          <a:lstStyle/>
          <a:p>
            <a:r>
              <a:rPr lang="en-US" sz="2800" b="1" dirty="0">
                <a:solidFill>
                  <a:schemeClr val="tx2"/>
                </a:solidFill>
              </a:rPr>
              <a:t>‘Minority’ participation in the US Military in WWII</a:t>
            </a:r>
          </a:p>
        </p:txBody>
      </p:sp>
      <p:sp>
        <p:nvSpPr>
          <p:cNvPr id="12" name="Rectangle 11"/>
          <p:cNvSpPr/>
          <p:nvPr/>
        </p:nvSpPr>
        <p:spPr>
          <a:xfrm>
            <a:off x="501434" y="6185772"/>
            <a:ext cx="7059093" cy="800219"/>
          </a:xfrm>
          <a:prstGeom prst="rect">
            <a:avLst/>
          </a:prstGeom>
        </p:spPr>
        <p:txBody>
          <a:bodyPr wrap="square">
            <a:spAutoFit/>
          </a:bodyPr>
          <a:lstStyle/>
          <a:p>
            <a:r>
              <a:rPr lang="en-US" sz="1400" dirty="0">
                <a:hlinkClick r:id="rId2"/>
              </a:rPr>
              <a:t>https://www.nationalww2museum.org/students-teachers/student-resources/research-starters/research-starters-us-military-numbers</a:t>
            </a:r>
            <a:endParaRPr lang="en-US" sz="1400" dirty="0"/>
          </a:p>
          <a:p>
            <a:endParaRPr lang="en-US" dirty="0"/>
          </a:p>
        </p:txBody>
      </p:sp>
      <p:pic>
        <p:nvPicPr>
          <p:cNvPr id="2" name="Picture 1">
            <a:extLst>
              <a:ext uri="{FF2B5EF4-FFF2-40B4-BE49-F238E27FC236}">
                <a16:creationId xmlns:a16="http://schemas.microsoft.com/office/drawing/2014/main" id="{6D5E6441-F709-0F4E-9983-C04EC01B334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85493" y="989928"/>
            <a:ext cx="3988145" cy="3958234"/>
          </a:xfrm>
          <a:prstGeom prst="rect">
            <a:avLst/>
          </a:prstGeom>
        </p:spPr>
      </p:pic>
      <p:sp>
        <p:nvSpPr>
          <p:cNvPr id="3" name="Rectangle 2">
            <a:extLst>
              <a:ext uri="{FF2B5EF4-FFF2-40B4-BE49-F238E27FC236}">
                <a16:creationId xmlns:a16="http://schemas.microsoft.com/office/drawing/2014/main" id="{5781F265-02FB-C347-BB7C-8A3B363C006D}"/>
              </a:ext>
            </a:extLst>
          </p:cNvPr>
          <p:cNvSpPr/>
          <p:nvPr/>
        </p:nvSpPr>
        <p:spPr>
          <a:xfrm>
            <a:off x="8185493" y="5046999"/>
            <a:ext cx="3951423" cy="1938992"/>
          </a:xfrm>
          <a:prstGeom prst="rect">
            <a:avLst/>
          </a:prstGeom>
        </p:spPr>
        <p:txBody>
          <a:bodyPr wrap="square">
            <a:spAutoFit/>
          </a:bodyPr>
          <a:lstStyle/>
          <a:p>
            <a:r>
              <a:rPr lang="en-GB" sz="1400" dirty="0"/>
              <a:t>Black US servicemen undertaking railway construction in Britain in 1943. Black troops were extensively employed in Britain to carry out manual roles, like truck driving and catering, for the US Forces. </a:t>
            </a:r>
          </a:p>
          <a:p>
            <a:r>
              <a:rPr lang="en-GB" sz="1200" dirty="0">
                <a:hlinkClick r:id="rId4"/>
              </a:rPr>
              <a:t>https://www.iwm.org.uk/history/they-treated-us-royally-the-experiences-of-black-americans-in-britain-during-the-second-world-war</a:t>
            </a:r>
            <a:endParaRPr lang="en-GB" sz="1200" dirty="0"/>
          </a:p>
          <a:p>
            <a:endParaRPr lang="en-GB" sz="1400" dirty="0"/>
          </a:p>
        </p:txBody>
      </p:sp>
      <p:sp>
        <p:nvSpPr>
          <p:cNvPr id="4" name="TextBox 3">
            <a:extLst>
              <a:ext uri="{FF2B5EF4-FFF2-40B4-BE49-F238E27FC236}">
                <a16:creationId xmlns:a16="http://schemas.microsoft.com/office/drawing/2014/main" id="{5DE22E7E-1B23-B343-BA33-DD2EACE32A4D}"/>
              </a:ext>
            </a:extLst>
          </p:cNvPr>
          <p:cNvSpPr txBox="1"/>
          <p:nvPr/>
        </p:nvSpPr>
        <p:spPr>
          <a:xfrm>
            <a:off x="636423" y="4308335"/>
            <a:ext cx="3448380" cy="1477328"/>
          </a:xfrm>
          <a:prstGeom prst="rect">
            <a:avLst/>
          </a:prstGeom>
          <a:noFill/>
        </p:spPr>
        <p:txBody>
          <a:bodyPr wrap="none" rtlCol="0">
            <a:spAutoFit/>
          </a:bodyPr>
          <a:lstStyle/>
          <a:p>
            <a:r>
              <a:rPr lang="en-GB" dirty="0"/>
              <a:t>NB: The US Military was</a:t>
            </a:r>
          </a:p>
          <a:p>
            <a:r>
              <a:rPr lang="en-GB" dirty="0"/>
              <a:t>racially segregated</a:t>
            </a:r>
          </a:p>
          <a:p>
            <a:r>
              <a:rPr lang="en-GB" dirty="0"/>
              <a:t>until President Truman</a:t>
            </a:r>
          </a:p>
          <a:p>
            <a:r>
              <a:rPr lang="en-GB" dirty="0"/>
              <a:t>signed </a:t>
            </a:r>
            <a:r>
              <a:rPr lang="en-GB" b="1" dirty="0">
                <a:solidFill>
                  <a:schemeClr val="tx2"/>
                </a:solidFill>
              </a:rPr>
              <a:t>Executive Order 9981 </a:t>
            </a:r>
          </a:p>
          <a:p>
            <a:r>
              <a:rPr lang="en-GB" dirty="0"/>
              <a:t>on July 26, 1948</a:t>
            </a:r>
          </a:p>
        </p:txBody>
      </p:sp>
    </p:spTree>
    <p:extLst>
      <p:ext uri="{BB962C8B-B14F-4D97-AF65-F5344CB8AC3E}">
        <p14:creationId xmlns:p14="http://schemas.microsoft.com/office/powerpoint/2010/main" val="898134700"/>
      </p:ext>
    </p:extLst>
  </p:cSld>
  <p:clrMapOvr>
    <a:masterClrMapping/>
  </p:clrMapOvr>
  <mc:AlternateContent xmlns:mc="http://schemas.openxmlformats.org/markup-compatibility/2006" xmlns:p14="http://schemas.microsoft.com/office/powerpoint/2010/main">
    <mc:Choice Requires="p14">
      <p:transition spd="slow" p14:dur="2000" advTm="113548"/>
    </mc:Choice>
    <mc:Fallback xmlns="">
      <p:transition spd="slow" advTm="113548"/>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981" y="1676159"/>
            <a:ext cx="5776332" cy="3929984"/>
          </a:xfrm>
        </p:spPr>
        <p:txBody>
          <a:bodyPr/>
          <a:lstStyle/>
          <a:p>
            <a:r>
              <a:rPr lang="en-US" b="1" dirty="0"/>
              <a:t>Part I: </a:t>
            </a:r>
            <a:r>
              <a:rPr lang="en-US" b="1" dirty="0" err="1"/>
              <a:t>Mobilisation</a:t>
            </a:r>
            <a:br>
              <a:rPr lang="en-US" sz="2000" b="1" dirty="0"/>
            </a:br>
            <a:br>
              <a:rPr lang="en-US" sz="2000" dirty="0"/>
            </a:br>
            <a:br>
              <a:rPr lang="en-US" sz="2000" dirty="0"/>
            </a:br>
            <a:r>
              <a:rPr lang="en-US" sz="2000" b="1" dirty="0">
                <a:solidFill>
                  <a:schemeClr val="bg1"/>
                </a:solidFill>
              </a:rPr>
              <a:t>LECTURES</a:t>
            </a:r>
            <a:br>
              <a:rPr lang="en-US" sz="2000" b="1" dirty="0">
                <a:solidFill>
                  <a:schemeClr val="bg1"/>
                </a:solidFill>
              </a:rPr>
            </a:br>
            <a:br>
              <a:rPr lang="en-US" sz="2000" b="1" dirty="0">
                <a:solidFill>
                  <a:schemeClr val="bg1"/>
                </a:solidFill>
              </a:rPr>
            </a:br>
            <a:r>
              <a:rPr lang="en-US" sz="2400" b="1" dirty="0">
                <a:solidFill>
                  <a:schemeClr val="bg1"/>
                </a:solidFill>
              </a:rPr>
              <a:t>1) Terms of engagement: war/sex/gender</a:t>
            </a:r>
            <a:br>
              <a:rPr lang="en-US" sz="2400" b="1" dirty="0">
                <a:solidFill>
                  <a:schemeClr val="bg1"/>
                </a:solidFill>
              </a:rPr>
            </a:br>
            <a:br>
              <a:rPr lang="en-US" sz="2400" b="1" dirty="0">
                <a:solidFill>
                  <a:schemeClr val="bg1"/>
                </a:solidFill>
              </a:rPr>
            </a:br>
            <a:r>
              <a:rPr lang="en-US" sz="2400" b="1" dirty="0">
                <a:solidFill>
                  <a:schemeClr val="bg1"/>
                </a:solidFill>
              </a:rPr>
              <a:t>2) Forging martial masculinity</a:t>
            </a:r>
            <a:br>
              <a:rPr lang="en-US" sz="2400" b="1" dirty="0">
                <a:solidFill>
                  <a:schemeClr val="bg1"/>
                </a:solidFill>
              </a:rPr>
            </a:br>
            <a:br>
              <a:rPr lang="en-US" sz="2400" b="1" dirty="0">
                <a:solidFill>
                  <a:schemeClr val="bg1"/>
                </a:solidFill>
              </a:rPr>
            </a:br>
            <a:r>
              <a:rPr lang="en-US" sz="2400" b="1" dirty="0">
                <a:solidFill>
                  <a:schemeClr val="bg1"/>
                </a:solidFill>
              </a:rPr>
              <a:t>3) Pacifism, feminism and anti-war resistance</a:t>
            </a:r>
            <a:br>
              <a:rPr lang="en-US" sz="2000" b="1" dirty="0">
                <a:solidFill>
                  <a:schemeClr val="bg1"/>
                </a:solidFill>
              </a:rPr>
            </a:br>
            <a:br>
              <a:rPr lang="en-US" sz="2000" dirty="0"/>
            </a:br>
            <a:endParaRPr lang="en-US" sz="2000" dirty="0"/>
          </a:p>
        </p:txBody>
      </p:sp>
      <p:sp>
        <p:nvSpPr>
          <p:cNvPr id="3" name="Text Placeholder 2"/>
          <p:cNvSpPr>
            <a:spLocks noGrp="1"/>
          </p:cNvSpPr>
          <p:nvPr>
            <p:ph type="body" idx="1"/>
          </p:nvPr>
        </p:nvSpPr>
        <p:spPr>
          <a:xfrm>
            <a:off x="6512313" y="2102269"/>
            <a:ext cx="5363736" cy="3615386"/>
          </a:xfrm>
        </p:spPr>
        <p:txBody>
          <a:bodyPr>
            <a:noAutofit/>
          </a:bodyPr>
          <a:lstStyle/>
          <a:p>
            <a:endParaRPr lang="en-US" sz="1800" dirty="0"/>
          </a:p>
          <a:p>
            <a:endParaRPr lang="en-US" sz="1800" dirty="0"/>
          </a:p>
          <a:p>
            <a:r>
              <a:rPr lang="en-US" sz="2400" b="1" dirty="0">
                <a:solidFill>
                  <a:schemeClr val="tx2"/>
                </a:solidFill>
              </a:rPr>
              <a:t>SEMINARS</a:t>
            </a:r>
          </a:p>
          <a:p>
            <a:r>
              <a:rPr lang="en-US" sz="2400" dirty="0">
                <a:solidFill>
                  <a:schemeClr val="tx2"/>
                </a:solidFill>
              </a:rPr>
              <a:t>1)</a:t>
            </a:r>
            <a:r>
              <a:rPr lang="en-US" sz="2400" u="sng" dirty="0">
                <a:solidFill>
                  <a:schemeClr val="tx2"/>
                </a:solidFill>
                <a:hlinkClick r:id="rId2">
                  <a:extLst>
                    <a:ext uri="{A12FA001-AC4F-418D-AE19-62706E023703}">
                      <ahyp:hlinkClr xmlns:ahyp="http://schemas.microsoft.com/office/drawing/2018/hyperlinkcolor" val="tx"/>
                    </a:ext>
                  </a:extLst>
                </a:hlinkClick>
              </a:rPr>
              <a:t> Gender as construct and 'cause'?: the Spanish-American War (1898-99)</a:t>
            </a:r>
            <a:endParaRPr lang="en-US" sz="2400" u="sng" dirty="0">
              <a:solidFill>
                <a:schemeClr val="tx2"/>
              </a:solidFill>
            </a:endParaRPr>
          </a:p>
          <a:p>
            <a:endParaRPr lang="en-US" sz="2400" dirty="0">
              <a:solidFill>
                <a:schemeClr val="tx2"/>
              </a:solidFill>
            </a:endParaRPr>
          </a:p>
          <a:p>
            <a:r>
              <a:rPr lang="en-US" sz="2400" dirty="0">
                <a:solidFill>
                  <a:schemeClr val="tx2"/>
                </a:solidFill>
              </a:rPr>
              <a:t>2) </a:t>
            </a:r>
            <a:r>
              <a:rPr lang="en-US" sz="2400" u="sng" dirty="0">
                <a:solidFill>
                  <a:schemeClr val="tx2"/>
                </a:solidFill>
                <a:hlinkClick r:id="rId3">
                  <a:extLst>
                    <a:ext uri="{A12FA001-AC4F-418D-AE19-62706E023703}">
                      <ahyp:hlinkClr xmlns:ahyp="http://schemas.microsoft.com/office/drawing/2018/hyperlinkcolor" val="tx"/>
                    </a:ext>
                  </a:extLst>
                </a:hlinkClick>
              </a:rPr>
              <a:t>Conscripting masculinity</a:t>
            </a:r>
            <a:endParaRPr lang="en-US" sz="2400" u="sng" dirty="0">
              <a:solidFill>
                <a:schemeClr val="tx2"/>
              </a:solidFill>
            </a:endParaRPr>
          </a:p>
          <a:p>
            <a:endParaRPr lang="en-US" sz="2400" dirty="0">
              <a:solidFill>
                <a:schemeClr val="tx2"/>
              </a:solidFill>
            </a:endParaRPr>
          </a:p>
          <a:p>
            <a:r>
              <a:rPr lang="en-US" sz="2400" dirty="0">
                <a:solidFill>
                  <a:schemeClr val="tx2"/>
                </a:solidFill>
              </a:rPr>
              <a:t>3) </a:t>
            </a:r>
            <a:r>
              <a:rPr lang="en-US" sz="2400" u="sng" dirty="0">
                <a:solidFill>
                  <a:schemeClr val="tx2"/>
                </a:solidFill>
                <a:hlinkClick r:id="rId4">
                  <a:extLst>
                    <a:ext uri="{A12FA001-AC4F-418D-AE19-62706E023703}">
                      <ahyp:hlinkClr xmlns:ahyp="http://schemas.microsoft.com/office/drawing/2018/hyperlinkcolor" val="tx"/>
                    </a:ext>
                  </a:extLst>
                </a:hlinkClick>
              </a:rPr>
              <a:t>Maternalism and women's resistance to World War I</a:t>
            </a:r>
            <a:endParaRPr lang="en-US" sz="2400" dirty="0">
              <a:solidFill>
                <a:schemeClr val="tx2"/>
              </a:solidFill>
            </a:endParaRPr>
          </a:p>
          <a:p>
            <a:r>
              <a:rPr lang="en-US" sz="2400" dirty="0">
                <a:solidFill>
                  <a:schemeClr val="tx2"/>
                </a:solidFill>
              </a:rPr>
              <a:t> </a:t>
            </a:r>
          </a:p>
          <a:p>
            <a:endParaRPr lang="en-US" dirty="0"/>
          </a:p>
        </p:txBody>
      </p:sp>
    </p:spTree>
    <p:extLst>
      <p:ext uri="{BB962C8B-B14F-4D97-AF65-F5344CB8AC3E}">
        <p14:creationId xmlns:p14="http://schemas.microsoft.com/office/powerpoint/2010/main" val="1192963859"/>
      </p:ext>
    </p:extLst>
  </p:cSld>
  <p:clrMapOvr>
    <a:masterClrMapping/>
  </p:clrMapOvr>
  <mc:AlternateContent xmlns:mc="http://schemas.openxmlformats.org/markup-compatibility/2006" xmlns:p14="http://schemas.microsoft.com/office/powerpoint/2010/main">
    <mc:Choice Requires="p14">
      <p:transition spd="slow" p14:dur="2000" advTm="162520"/>
    </mc:Choice>
    <mc:Fallback xmlns="">
      <p:transition spd="slow" advTm="16252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4C263-F73C-1D46-9CC9-710B995F209A}"/>
              </a:ext>
            </a:extLst>
          </p:cNvPr>
          <p:cNvSpPr>
            <a:spLocks noGrp="1"/>
          </p:cNvSpPr>
          <p:nvPr>
            <p:ph type="title"/>
          </p:nvPr>
        </p:nvSpPr>
        <p:spPr>
          <a:xfrm>
            <a:off x="799559" y="791694"/>
            <a:ext cx="5296441" cy="1537849"/>
          </a:xfrm>
        </p:spPr>
        <p:txBody>
          <a:bodyPr/>
          <a:lstStyle/>
          <a:p>
            <a:r>
              <a:rPr lang="en-US" b="1" dirty="0"/>
              <a:t>Part II: At War</a:t>
            </a:r>
            <a:br>
              <a:rPr lang="en-US" dirty="0"/>
            </a:br>
            <a:r>
              <a:rPr lang="en-US" dirty="0"/>
              <a:t>Gendered war work</a:t>
            </a:r>
            <a:br>
              <a:rPr lang="en-US" dirty="0"/>
            </a:br>
            <a:endParaRPr lang="en-US" dirty="0"/>
          </a:p>
        </p:txBody>
      </p:sp>
      <p:sp>
        <p:nvSpPr>
          <p:cNvPr id="3" name="Text Placeholder 2">
            <a:extLst>
              <a:ext uri="{FF2B5EF4-FFF2-40B4-BE49-F238E27FC236}">
                <a16:creationId xmlns:a16="http://schemas.microsoft.com/office/drawing/2014/main" id="{99495D35-B98D-F542-AF41-DFB79DB59344}"/>
              </a:ext>
            </a:extLst>
          </p:cNvPr>
          <p:cNvSpPr>
            <a:spLocks noGrp="1"/>
          </p:cNvSpPr>
          <p:nvPr>
            <p:ph type="body" idx="1"/>
          </p:nvPr>
        </p:nvSpPr>
        <p:spPr>
          <a:xfrm>
            <a:off x="6833172" y="1560618"/>
            <a:ext cx="4890741" cy="4837581"/>
          </a:xfrm>
        </p:spPr>
        <p:txBody>
          <a:bodyPr>
            <a:normAutofit/>
          </a:bodyPr>
          <a:lstStyle/>
          <a:p>
            <a:r>
              <a:rPr lang="en-US" b="1" dirty="0">
                <a:solidFill>
                  <a:schemeClr val="tx2"/>
                </a:solidFill>
              </a:rPr>
              <a:t>Seminar topics</a:t>
            </a:r>
          </a:p>
          <a:p>
            <a:endParaRPr lang="en-US" dirty="0"/>
          </a:p>
          <a:p>
            <a:r>
              <a:rPr lang="en-US" b="1" dirty="0">
                <a:solidFill>
                  <a:schemeClr val="tx2"/>
                </a:solidFill>
              </a:rPr>
              <a:t>4) </a:t>
            </a:r>
            <a:r>
              <a:rPr lang="en-US" b="1" u="sng" dirty="0">
                <a:solidFill>
                  <a:schemeClr val="tx2"/>
                </a:solidFill>
                <a:hlinkClick r:id="rId2">
                  <a:extLst>
                    <a:ext uri="{A12FA001-AC4F-418D-AE19-62706E023703}">
                      <ahyp:hlinkClr xmlns:ahyp="http://schemas.microsoft.com/office/drawing/2018/hyperlinkcolor" val="tx"/>
                    </a:ext>
                  </a:extLst>
                </a:hlinkClick>
              </a:rPr>
              <a:t>Nursing and the evolution of gender norms</a:t>
            </a:r>
            <a:endParaRPr lang="en-US" b="1" dirty="0">
              <a:solidFill>
                <a:schemeClr val="tx2"/>
              </a:solidFill>
            </a:endParaRPr>
          </a:p>
          <a:p>
            <a:r>
              <a:rPr lang="en-US" b="1" dirty="0">
                <a:solidFill>
                  <a:schemeClr val="tx2"/>
                </a:solidFill>
              </a:rPr>
              <a:t>5) </a:t>
            </a:r>
            <a:r>
              <a:rPr lang="en-US" b="1" u="sng" dirty="0">
                <a:solidFill>
                  <a:schemeClr val="tx2"/>
                </a:solidFill>
                <a:hlinkClick r:id="rId3">
                  <a:extLst>
                    <a:ext uri="{A12FA001-AC4F-418D-AE19-62706E023703}">
                      <ahyp:hlinkClr xmlns:ahyp="http://schemas.microsoft.com/office/drawing/2018/hyperlinkcolor" val="tx"/>
                    </a:ext>
                  </a:extLst>
                </a:hlinkClick>
              </a:rPr>
              <a:t>The Women's Army Corps and the politics of sexuality in World War II</a:t>
            </a:r>
            <a:endParaRPr lang="en-US" b="1" dirty="0">
              <a:solidFill>
                <a:schemeClr val="tx2"/>
              </a:solidFill>
            </a:endParaRPr>
          </a:p>
          <a:p>
            <a:r>
              <a:rPr lang="en-US" b="1" i="1" dirty="0">
                <a:solidFill>
                  <a:schemeClr val="tx2"/>
                </a:solidFill>
              </a:rPr>
              <a:t>6) Reading Week [no seminar]</a:t>
            </a:r>
            <a:endParaRPr lang="en-US" b="1" dirty="0">
              <a:solidFill>
                <a:schemeClr val="tx2"/>
              </a:solidFill>
            </a:endParaRPr>
          </a:p>
          <a:p>
            <a:r>
              <a:rPr lang="en-US" b="1" dirty="0">
                <a:solidFill>
                  <a:schemeClr val="tx2"/>
                </a:solidFill>
              </a:rPr>
              <a:t>7) </a:t>
            </a:r>
            <a:r>
              <a:rPr lang="en-US" b="1" u="sng" dirty="0">
                <a:solidFill>
                  <a:schemeClr val="tx2"/>
                </a:solidFill>
                <a:hlinkClick r:id="rId4">
                  <a:extLst>
                    <a:ext uri="{A12FA001-AC4F-418D-AE19-62706E023703}">
                      <ahyp:hlinkClr xmlns:ahyp="http://schemas.microsoft.com/office/drawing/2018/hyperlinkcolor" val="tx"/>
                    </a:ext>
                  </a:extLst>
                </a:hlinkClick>
              </a:rPr>
              <a:t>'Good' and 'bad girls' in the 'Good War'</a:t>
            </a:r>
            <a:endParaRPr lang="en-US" b="1" dirty="0">
              <a:solidFill>
                <a:schemeClr val="tx2"/>
              </a:solidFill>
            </a:endParaRPr>
          </a:p>
          <a:p>
            <a:endParaRPr lang="en-US" dirty="0"/>
          </a:p>
        </p:txBody>
      </p:sp>
      <p:sp>
        <p:nvSpPr>
          <p:cNvPr id="4" name="Rectangle 3">
            <a:extLst>
              <a:ext uri="{FF2B5EF4-FFF2-40B4-BE49-F238E27FC236}">
                <a16:creationId xmlns:a16="http://schemas.microsoft.com/office/drawing/2014/main" id="{95098BA2-8522-AD4D-8200-BC40069C22B9}"/>
              </a:ext>
            </a:extLst>
          </p:cNvPr>
          <p:cNvSpPr/>
          <p:nvPr/>
        </p:nvSpPr>
        <p:spPr>
          <a:xfrm>
            <a:off x="779189" y="2179367"/>
            <a:ext cx="5685398" cy="4062651"/>
          </a:xfrm>
          <a:prstGeom prst="rect">
            <a:avLst/>
          </a:prstGeom>
        </p:spPr>
        <p:txBody>
          <a:bodyPr wrap="square">
            <a:spAutoFit/>
          </a:bodyPr>
          <a:lstStyle/>
          <a:p>
            <a:r>
              <a:rPr lang="en-US" sz="2400" b="1" dirty="0">
                <a:solidFill>
                  <a:schemeClr val="bg1"/>
                </a:solidFill>
              </a:rPr>
              <a:t>LECTURES</a:t>
            </a:r>
          </a:p>
          <a:p>
            <a:br>
              <a:rPr lang="en-US" b="1" dirty="0">
                <a:solidFill>
                  <a:schemeClr val="bg1"/>
                </a:solidFill>
              </a:rPr>
            </a:br>
            <a:r>
              <a:rPr lang="en-US" sz="2400" b="1" dirty="0">
                <a:solidFill>
                  <a:schemeClr val="bg1"/>
                </a:solidFill>
              </a:rPr>
              <a:t>4) What do soldiers </a:t>
            </a:r>
            <a:r>
              <a:rPr lang="en-US" sz="2400" b="1" i="1" dirty="0">
                <a:solidFill>
                  <a:schemeClr val="bg1"/>
                </a:solidFill>
              </a:rPr>
              <a:t>do</a:t>
            </a:r>
            <a:r>
              <a:rPr lang="en-US" sz="2400" b="1" dirty="0">
                <a:solidFill>
                  <a:schemeClr val="bg1"/>
                </a:solidFill>
              </a:rPr>
              <a:t>?</a:t>
            </a:r>
          </a:p>
          <a:p>
            <a:br>
              <a:rPr lang="en-US" sz="2400" b="1" dirty="0">
                <a:solidFill>
                  <a:schemeClr val="bg1"/>
                </a:solidFill>
              </a:rPr>
            </a:br>
            <a:r>
              <a:rPr lang="en-US" sz="2400" b="1" dirty="0">
                <a:solidFill>
                  <a:schemeClr val="bg1"/>
                </a:solidFill>
              </a:rPr>
              <a:t>5) Women in uniform</a:t>
            </a:r>
          </a:p>
          <a:p>
            <a:br>
              <a:rPr lang="en-US" sz="2400" b="1" dirty="0">
                <a:solidFill>
                  <a:schemeClr val="bg1"/>
                </a:solidFill>
              </a:rPr>
            </a:br>
            <a:r>
              <a:rPr lang="en-US" sz="2400" b="1" i="1" dirty="0">
                <a:solidFill>
                  <a:schemeClr val="bg1"/>
                </a:solidFill>
              </a:rPr>
              <a:t>6) Reading Week [no classes]</a:t>
            </a:r>
          </a:p>
          <a:p>
            <a:br>
              <a:rPr lang="en-US" sz="2400" b="1" dirty="0">
                <a:solidFill>
                  <a:schemeClr val="bg1"/>
                </a:solidFill>
              </a:rPr>
            </a:br>
            <a:r>
              <a:rPr lang="en-US" sz="2400" b="1" dirty="0">
                <a:solidFill>
                  <a:schemeClr val="bg1"/>
                </a:solidFill>
              </a:rPr>
              <a:t>7) Morale, morality and sexuality in the 'Good War’</a:t>
            </a:r>
            <a:br>
              <a:rPr lang="en-US" sz="2400" b="1" dirty="0">
                <a:solidFill>
                  <a:schemeClr val="bg1"/>
                </a:solidFill>
              </a:rPr>
            </a:br>
            <a:endParaRPr lang="en-US" sz="2400" b="1" dirty="0">
              <a:solidFill>
                <a:schemeClr val="bg1"/>
              </a:solidFill>
            </a:endParaRPr>
          </a:p>
        </p:txBody>
      </p:sp>
    </p:spTree>
    <p:extLst>
      <p:ext uri="{BB962C8B-B14F-4D97-AF65-F5344CB8AC3E}">
        <p14:creationId xmlns:p14="http://schemas.microsoft.com/office/powerpoint/2010/main" val="1533421245"/>
      </p:ext>
    </p:extLst>
  </p:cSld>
  <p:clrMapOvr>
    <a:masterClrMapping/>
  </p:clrMapOvr>
  <mc:AlternateContent xmlns:mc="http://schemas.openxmlformats.org/markup-compatibility/2006" xmlns:p14="http://schemas.microsoft.com/office/powerpoint/2010/main">
    <mc:Choice Requires="p14">
      <p:transition spd="slow" p14:dur="2000" advTm="104748"/>
    </mc:Choice>
    <mc:Fallback xmlns="">
      <p:transition spd="slow" advTm="104748"/>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7DA8A-E0A4-F847-9CDA-8B972CC23E9D}"/>
              </a:ext>
            </a:extLst>
          </p:cNvPr>
          <p:cNvSpPr>
            <a:spLocks noGrp="1"/>
          </p:cNvSpPr>
          <p:nvPr>
            <p:ph type="title"/>
          </p:nvPr>
        </p:nvSpPr>
        <p:spPr>
          <a:xfrm>
            <a:off x="945420" y="881502"/>
            <a:ext cx="4867552" cy="979955"/>
          </a:xfrm>
        </p:spPr>
        <p:txBody>
          <a:bodyPr/>
          <a:lstStyle/>
          <a:p>
            <a:r>
              <a:rPr lang="en-US" b="1" dirty="0"/>
              <a:t>Part III: After War</a:t>
            </a:r>
            <a:br>
              <a:rPr lang="en-US" dirty="0"/>
            </a:br>
            <a:endParaRPr lang="en-US" dirty="0"/>
          </a:p>
        </p:txBody>
      </p:sp>
      <p:sp>
        <p:nvSpPr>
          <p:cNvPr id="3" name="Text Placeholder 2">
            <a:extLst>
              <a:ext uri="{FF2B5EF4-FFF2-40B4-BE49-F238E27FC236}">
                <a16:creationId xmlns:a16="http://schemas.microsoft.com/office/drawing/2014/main" id="{389094D4-F9A8-0B4B-B2FD-213C5034EA00}"/>
              </a:ext>
            </a:extLst>
          </p:cNvPr>
          <p:cNvSpPr>
            <a:spLocks noGrp="1"/>
          </p:cNvSpPr>
          <p:nvPr>
            <p:ph type="body" idx="1"/>
          </p:nvPr>
        </p:nvSpPr>
        <p:spPr>
          <a:xfrm>
            <a:off x="6705600" y="1327816"/>
            <a:ext cx="5351425" cy="4866155"/>
          </a:xfrm>
        </p:spPr>
        <p:txBody>
          <a:bodyPr>
            <a:normAutofit/>
          </a:bodyPr>
          <a:lstStyle/>
          <a:p>
            <a:r>
              <a:rPr lang="en-US" sz="2400" dirty="0">
                <a:solidFill>
                  <a:schemeClr val="tx2"/>
                </a:solidFill>
              </a:rPr>
              <a:t>Seminars</a:t>
            </a:r>
          </a:p>
          <a:p>
            <a:endParaRPr lang="en-US" sz="2400" dirty="0">
              <a:solidFill>
                <a:schemeClr val="tx2"/>
              </a:solidFill>
            </a:endParaRPr>
          </a:p>
          <a:p>
            <a:r>
              <a:rPr lang="en-US" sz="2400" dirty="0">
                <a:solidFill>
                  <a:schemeClr val="tx2"/>
                </a:solidFill>
              </a:rPr>
              <a:t>8) </a:t>
            </a:r>
            <a:r>
              <a:rPr lang="en-US" sz="2400" u="sng" dirty="0">
                <a:solidFill>
                  <a:schemeClr val="tx2"/>
                </a:solidFill>
                <a:hlinkClick r:id="rId2">
                  <a:extLst>
                    <a:ext uri="{A12FA001-AC4F-418D-AE19-62706E023703}">
                      <ahyp:hlinkClr xmlns:ahyp="http://schemas.microsoft.com/office/drawing/2018/hyperlinkcolor" val="tx"/>
                    </a:ext>
                  </a:extLst>
                </a:hlinkClick>
              </a:rPr>
              <a:t>Gendered grief and 'Gold Star Mothers'</a:t>
            </a:r>
            <a:endParaRPr lang="en-US" sz="2400" dirty="0">
              <a:solidFill>
                <a:schemeClr val="tx2"/>
              </a:solidFill>
            </a:endParaRPr>
          </a:p>
          <a:p>
            <a:r>
              <a:rPr lang="en-US" sz="2400" dirty="0">
                <a:solidFill>
                  <a:schemeClr val="tx2"/>
                </a:solidFill>
              </a:rPr>
              <a:t>9) </a:t>
            </a:r>
            <a:r>
              <a:rPr lang="en-US" sz="2400" u="sng" dirty="0">
                <a:solidFill>
                  <a:schemeClr val="tx2"/>
                </a:solidFill>
                <a:hlinkClick r:id="rId3">
                  <a:extLst>
                    <a:ext uri="{A12FA001-AC4F-418D-AE19-62706E023703}">
                      <ahyp:hlinkClr xmlns:ahyp="http://schemas.microsoft.com/office/drawing/2018/hyperlinkcolor" val="tx"/>
                    </a:ext>
                  </a:extLst>
                </a:hlinkClick>
              </a:rPr>
              <a:t>The 'remasculinization' of wounded veterans after World War II</a:t>
            </a:r>
            <a:endParaRPr lang="en-US" sz="2400" dirty="0">
              <a:solidFill>
                <a:schemeClr val="tx2"/>
              </a:solidFill>
            </a:endParaRPr>
          </a:p>
          <a:p>
            <a:r>
              <a:rPr lang="en-US" sz="2400" dirty="0">
                <a:solidFill>
                  <a:schemeClr val="tx2"/>
                </a:solidFill>
              </a:rPr>
              <a:t>10) </a:t>
            </a:r>
            <a:r>
              <a:rPr lang="en-US" sz="2400" u="sng" dirty="0">
                <a:solidFill>
                  <a:schemeClr val="tx2"/>
                </a:solidFill>
                <a:hlinkClick r:id="rId4">
                  <a:extLst>
                    <a:ext uri="{A12FA001-AC4F-418D-AE19-62706E023703}">
                      <ahyp:hlinkClr xmlns:ahyp="http://schemas.microsoft.com/office/drawing/2018/hyperlinkcolor" val="tx"/>
                    </a:ext>
                  </a:extLst>
                </a:hlinkClick>
              </a:rPr>
              <a:t>War as an agent of progressive social change?</a:t>
            </a:r>
            <a:endParaRPr lang="en-US" sz="2400" dirty="0">
              <a:solidFill>
                <a:schemeClr val="tx2"/>
              </a:solidFill>
            </a:endParaRPr>
          </a:p>
          <a:p>
            <a:endParaRPr lang="en-US" dirty="0"/>
          </a:p>
        </p:txBody>
      </p:sp>
      <p:sp>
        <p:nvSpPr>
          <p:cNvPr id="4" name="Rectangle 3">
            <a:extLst>
              <a:ext uri="{FF2B5EF4-FFF2-40B4-BE49-F238E27FC236}">
                <a16:creationId xmlns:a16="http://schemas.microsoft.com/office/drawing/2014/main" id="{29A023C6-67D1-5E47-82C0-BD9A9C2796DF}"/>
              </a:ext>
            </a:extLst>
          </p:cNvPr>
          <p:cNvSpPr/>
          <p:nvPr/>
        </p:nvSpPr>
        <p:spPr>
          <a:xfrm>
            <a:off x="945420" y="1861457"/>
            <a:ext cx="5150580" cy="4154984"/>
          </a:xfrm>
          <a:prstGeom prst="rect">
            <a:avLst/>
          </a:prstGeom>
        </p:spPr>
        <p:txBody>
          <a:bodyPr wrap="square">
            <a:spAutoFit/>
          </a:bodyPr>
          <a:lstStyle/>
          <a:p>
            <a:r>
              <a:rPr lang="en-US" sz="2400" b="1" dirty="0">
                <a:solidFill>
                  <a:schemeClr val="bg1"/>
                </a:solidFill>
              </a:rPr>
              <a:t>LECTURES</a:t>
            </a:r>
          </a:p>
          <a:p>
            <a:endParaRPr lang="en-US" sz="2400" dirty="0">
              <a:solidFill>
                <a:schemeClr val="bg1"/>
              </a:solidFill>
            </a:endParaRPr>
          </a:p>
          <a:p>
            <a:r>
              <a:rPr lang="en-US" sz="2400" b="1" dirty="0">
                <a:solidFill>
                  <a:schemeClr val="bg1"/>
                </a:solidFill>
              </a:rPr>
              <a:t>8) Mourning and memorialization</a:t>
            </a:r>
          </a:p>
          <a:p>
            <a:br>
              <a:rPr lang="en-US" sz="2400" b="1" dirty="0">
                <a:solidFill>
                  <a:schemeClr val="bg1"/>
                </a:solidFill>
              </a:rPr>
            </a:br>
            <a:r>
              <a:rPr lang="en-US" sz="2400" b="1" dirty="0">
                <a:solidFill>
                  <a:schemeClr val="bg1"/>
                </a:solidFill>
              </a:rPr>
              <a:t>9) Wounded bodies, disordered minds, and the gendered work of veterans' rehabilitation</a:t>
            </a:r>
          </a:p>
          <a:p>
            <a:br>
              <a:rPr lang="en-US" sz="2400" b="1" dirty="0">
                <a:solidFill>
                  <a:schemeClr val="bg1"/>
                </a:solidFill>
              </a:rPr>
            </a:br>
            <a:r>
              <a:rPr lang="en-US" sz="2400" b="1" dirty="0">
                <a:solidFill>
                  <a:schemeClr val="bg1"/>
                </a:solidFill>
              </a:rPr>
              <a:t>10) </a:t>
            </a:r>
            <a:r>
              <a:rPr lang="en-US" sz="2400" b="1" dirty="0" err="1">
                <a:solidFill>
                  <a:schemeClr val="bg1"/>
                </a:solidFill>
              </a:rPr>
              <a:t>Demobilisation</a:t>
            </a:r>
            <a:r>
              <a:rPr lang="en-US" sz="2400" b="1" dirty="0">
                <a:solidFill>
                  <a:schemeClr val="bg1"/>
                </a:solidFill>
              </a:rPr>
              <a:t>: restoring the gendered </a:t>
            </a:r>
            <a:r>
              <a:rPr lang="en-US" sz="2400" b="1" i="1" dirty="0">
                <a:solidFill>
                  <a:schemeClr val="bg1"/>
                </a:solidFill>
              </a:rPr>
              <a:t>status quo ante</a:t>
            </a:r>
            <a:r>
              <a:rPr lang="en-US" sz="2400" b="1" dirty="0">
                <a:solidFill>
                  <a:schemeClr val="bg1"/>
                </a:solidFill>
              </a:rPr>
              <a:t>?</a:t>
            </a:r>
            <a:br>
              <a:rPr lang="en-US" sz="2400" b="1" dirty="0">
                <a:solidFill>
                  <a:schemeClr val="bg1"/>
                </a:solidFill>
              </a:rPr>
            </a:br>
            <a:endParaRPr lang="en-US" sz="2400" b="1" dirty="0">
              <a:solidFill>
                <a:schemeClr val="bg1"/>
              </a:solidFill>
            </a:endParaRPr>
          </a:p>
        </p:txBody>
      </p:sp>
    </p:spTree>
    <p:extLst>
      <p:ext uri="{BB962C8B-B14F-4D97-AF65-F5344CB8AC3E}">
        <p14:creationId xmlns:p14="http://schemas.microsoft.com/office/powerpoint/2010/main" val="1826133118"/>
      </p:ext>
    </p:extLst>
  </p:cSld>
  <p:clrMapOvr>
    <a:masterClrMapping/>
  </p:clrMapOvr>
  <mc:AlternateContent xmlns:mc="http://schemas.openxmlformats.org/markup-compatibility/2006" xmlns:p14="http://schemas.microsoft.com/office/powerpoint/2010/main">
    <mc:Choice Requires="p14">
      <p:transition spd="slow" p14:dur="2000" advTm="106630"/>
    </mc:Choice>
    <mc:Fallback xmlns="">
      <p:transition spd="slow" advTm="10663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9932" y="323270"/>
            <a:ext cx="8761413" cy="728662"/>
          </a:xfrm>
        </p:spPr>
        <p:txBody>
          <a:bodyPr/>
          <a:lstStyle/>
          <a:p>
            <a:r>
              <a:rPr lang="en-US" b="1" dirty="0">
                <a:solidFill>
                  <a:schemeClr val="tx2"/>
                </a:solidFill>
              </a:rPr>
              <a:t>Seminar preparation for week 1:</a:t>
            </a:r>
            <a:br>
              <a:rPr lang="en-US" b="1" dirty="0">
                <a:solidFill>
                  <a:schemeClr val="tx2"/>
                </a:solidFill>
              </a:rPr>
            </a:br>
            <a:r>
              <a:rPr lang="en-US" sz="2400" dirty="0">
                <a:solidFill>
                  <a:schemeClr val="tx2"/>
                </a:solidFill>
              </a:rPr>
              <a:t>All the information you need is on the module website</a:t>
            </a:r>
          </a:p>
        </p:txBody>
      </p:sp>
      <p:sp>
        <p:nvSpPr>
          <p:cNvPr id="3" name="Rectangle 2"/>
          <p:cNvSpPr/>
          <p:nvPr/>
        </p:nvSpPr>
        <p:spPr>
          <a:xfrm>
            <a:off x="394538" y="1811813"/>
            <a:ext cx="11402924" cy="4524315"/>
          </a:xfrm>
          <a:prstGeom prst="rect">
            <a:avLst/>
          </a:prstGeom>
        </p:spPr>
        <p:txBody>
          <a:bodyPr wrap="square">
            <a:spAutoFit/>
          </a:bodyPr>
          <a:lstStyle/>
          <a:p>
            <a:r>
              <a:rPr lang="en-US" b="1" dirty="0">
                <a:solidFill>
                  <a:srgbClr val="383838"/>
                </a:solidFill>
                <a:latin typeface="Lato" charset="0"/>
              </a:rPr>
              <a:t>Required viewing/reading:</a:t>
            </a:r>
            <a:endParaRPr lang="en-US" dirty="0">
              <a:solidFill>
                <a:srgbClr val="383838"/>
              </a:solidFill>
              <a:latin typeface="Lato" charset="0"/>
            </a:endParaRPr>
          </a:p>
          <a:p>
            <a:endParaRPr lang="en-US" b="1" dirty="0">
              <a:solidFill>
                <a:srgbClr val="383838"/>
              </a:solidFill>
              <a:latin typeface="Lato" charset="0"/>
            </a:endParaRPr>
          </a:p>
          <a:p>
            <a:r>
              <a:rPr lang="en-US" b="1" dirty="0">
                <a:solidFill>
                  <a:srgbClr val="383838"/>
                </a:solidFill>
                <a:latin typeface="Lato" charset="0"/>
              </a:rPr>
              <a:t>Primary sources: </a:t>
            </a:r>
            <a:r>
              <a:rPr lang="en-US" dirty="0">
                <a:solidFill>
                  <a:schemeClr val="tx2"/>
                </a:solidFill>
                <a:latin typeface="Lato" charset="0"/>
              </a:rPr>
              <a:t>Library of Congress, Spanish-American War in Motion Pictures collection</a:t>
            </a:r>
          </a:p>
          <a:p>
            <a:r>
              <a:rPr lang="en-US" dirty="0">
                <a:solidFill>
                  <a:srgbClr val="383838"/>
                </a:solidFill>
                <a:latin typeface="Lato" charset="0"/>
              </a:rPr>
              <a:t>Explore a selection of contemporary newsreels of the Spanish-American-Cuban war, watching them in particular with a view to how/where gender constructs appear. Make sure to watch the three I've selected here as well as a few others that catch your eye to get a feel for the </a:t>
            </a:r>
            <a:r>
              <a:rPr lang="en-US" dirty="0" err="1">
                <a:solidFill>
                  <a:srgbClr val="383838"/>
                </a:solidFill>
                <a:latin typeface="Lato" charset="0"/>
              </a:rPr>
              <a:t>flavour</a:t>
            </a:r>
            <a:r>
              <a:rPr lang="en-US" dirty="0">
                <a:solidFill>
                  <a:srgbClr val="383838"/>
                </a:solidFill>
                <a:latin typeface="Lato" charset="0"/>
              </a:rPr>
              <a:t> of the time and of this brand new cinematic medium:</a:t>
            </a:r>
          </a:p>
          <a:p>
            <a:r>
              <a:rPr lang="en-US" u="sng" dirty="0">
                <a:solidFill>
                  <a:srgbClr val="4A4A4A"/>
                </a:solidFill>
                <a:latin typeface="Lato" charset="0"/>
                <a:hlinkClick r:id="rId2"/>
              </a:rPr>
              <a:t>https://www.loc.gov/collections/spanish-american-war-in-motion-pictures/about-this-collection/</a:t>
            </a:r>
            <a:endParaRPr lang="en-US" dirty="0">
              <a:solidFill>
                <a:srgbClr val="383838"/>
              </a:solidFill>
              <a:latin typeface="Lato" charset="0"/>
            </a:endParaRPr>
          </a:p>
          <a:p>
            <a:r>
              <a:rPr lang="en-US" dirty="0">
                <a:solidFill>
                  <a:srgbClr val="383838"/>
                </a:solidFill>
                <a:latin typeface="Lato" charset="0"/>
              </a:rPr>
              <a:t>'Roosevelt's Rough Riders': </a:t>
            </a:r>
            <a:r>
              <a:rPr lang="en-US" u="sng" dirty="0">
                <a:solidFill>
                  <a:srgbClr val="4A4A4A"/>
                </a:solidFill>
                <a:latin typeface="Lato" charset="0"/>
                <a:hlinkClick r:id="rId3"/>
              </a:rPr>
              <a:t>https://www.loc.gov/item/98500909/</a:t>
            </a:r>
            <a:endParaRPr lang="en-US" dirty="0">
              <a:solidFill>
                <a:srgbClr val="383838"/>
              </a:solidFill>
              <a:latin typeface="Lato" charset="0"/>
            </a:endParaRPr>
          </a:p>
          <a:p>
            <a:r>
              <a:rPr lang="en-US" dirty="0">
                <a:solidFill>
                  <a:srgbClr val="383838"/>
                </a:solidFill>
                <a:latin typeface="Lato" charset="0"/>
              </a:rPr>
              <a:t>'Love and war': </a:t>
            </a:r>
            <a:r>
              <a:rPr lang="en-US" u="sng" dirty="0">
                <a:solidFill>
                  <a:srgbClr val="4A4A4A"/>
                </a:solidFill>
                <a:latin typeface="Lato" charset="0"/>
                <a:hlinkClick r:id="rId4"/>
              </a:rPr>
              <a:t>https://www.loc.gov/item/98501279/</a:t>
            </a:r>
            <a:endParaRPr lang="en-US" dirty="0">
              <a:solidFill>
                <a:srgbClr val="383838"/>
              </a:solidFill>
              <a:latin typeface="Lato" charset="0"/>
            </a:endParaRPr>
          </a:p>
          <a:p>
            <a:r>
              <a:rPr lang="en-US" dirty="0">
                <a:solidFill>
                  <a:srgbClr val="383838"/>
                </a:solidFill>
                <a:latin typeface="Lato" charset="0"/>
              </a:rPr>
              <a:t>'Blanket-tossing a new recruit': </a:t>
            </a:r>
            <a:r>
              <a:rPr lang="en-US" u="sng" dirty="0">
                <a:solidFill>
                  <a:srgbClr val="4A4A4A"/>
                </a:solidFill>
                <a:latin typeface="Lato" charset="0"/>
                <a:hlinkClick r:id="rId5"/>
              </a:rPr>
              <a:t>https://www.loc.gov/item/98501030/</a:t>
            </a:r>
            <a:endParaRPr lang="en-US" u="sng" dirty="0">
              <a:solidFill>
                <a:srgbClr val="4A4A4A"/>
              </a:solidFill>
              <a:latin typeface="Lato" charset="0"/>
            </a:endParaRPr>
          </a:p>
          <a:p>
            <a:endParaRPr lang="en-US" dirty="0">
              <a:solidFill>
                <a:srgbClr val="383838"/>
              </a:solidFill>
              <a:latin typeface="Lato" charset="0"/>
            </a:endParaRPr>
          </a:p>
          <a:p>
            <a:pPr marL="285750" indent="-285750">
              <a:buFont typeface="Arial" charset="0"/>
              <a:buChar char="•"/>
            </a:pPr>
            <a:r>
              <a:rPr lang="en-US" dirty="0">
                <a:solidFill>
                  <a:srgbClr val="383838"/>
                </a:solidFill>
                <a:latin typeface="Lato" charset="0"/>
              </a:rPr>
              <a:t>Robert Dean, 'Gender as a Cause of War' in Kara </a:t>
            </a:r>
            <a:r>
              <a:rPr lang="en-US" dirty="0" err="1">
                <a:solidFill>
                  <a:srgbClr val="383838"/>
                </a:solidFill>
                <a:latin typeface="Lato" charset="0"/>
              </a:rPr>
              <a:t>Vuic</a:t>
            </a:r>
            <a:r>
              <a:rPr lang="en-US" dirty="0">
                <a:solidFill>
                  <a:srgbClr val="383838"/>
                </a:solidFill>
                <a:latin typeface="Lato" charset="0"/>
              </a:rPr>
              <a:t> (</a:t>
            </a:r>
            <a:r>
              <a:rPr lang="en-US" dirty="0" err="1">
                <a:solidFill>
                  <a:srgbClr val="383838"/>
                </a:solidFill>
                <a:latin typeface="Lato" charset="0"/>
              </a:rPr>
              <a:t>ed</a:t>
            </a:r>
            <a:r>
              <a:rPr lang="en-US" dirty="0">
                <a:solidFill>
                  <a:srgbClr val="383838"/>
                </a:solidFill>
                <a:latin typeface="Lato" charset="0"/>
              </a:rPr>
              <a:t>), </a:t>
            </a:r>
            <a:r>
              <a:rPr lang="en-US" i="1" dirty="0">
                <a:solidFill>
                  <a:srgbClr val="383838"/>
                </a:solidFill>
                <a:latin typeface="Lato" charset="0"/>
              </a:rPr>
              <a:t>The Routledge History of Gender, War and the U.S. Military </a:t>
            </a:r>
            <a:r>
              <a:rPr lang="en-US" dirty="0">
                <a:solidFill>
                  <a:srgbClr val="383838"/>
                </a:solidFill>
                <a:latin typeface="Lato" charset="0"/>
              </a:rPr>
              <a:t>(2017), pp.167-84, e-book</a:t>
            </a:r>
          </a:p>
          <a:p>
            <a:pPr marL="285750" indent="-285750">
              <a:buFont typeface="Arial" charset="0"/>
              <a:buChar char="•"/>
            </a:pPr>
            <a:r>
              <a:rPr lang="en-US" dirty="0">
                <a:solidFill>
                  <a:srgbClr val="383838"/>
                </a:solidFill>
                <a:latin typeface="Lato" charset="0"/>
              </a:rPr>
              <a:t>Kristin L </a:t>
            </a:r>
            <a:r>
              <a:rPr lang="en-US" dirty="0" err="1">
                <a:solidFill>
                  <a:srgbClr val="383838"/>
                </a:solidFill>
                <a:latin typeface="Lato" charset="0"/>
              </a:rPr>
              <a:t>Hoganson</a:t>
            </a:r>
            <a:r>
              <a:rPr lang="en-US" dirty="0">
                <a:solidFill>
                  <a:srgbClr val="383838"/>
                </a:solidFill>
                <a:latin typeface="Lato" charset="0"/>
              </a:rPr>
              <a:t>, </a:t>
            </a:r>
            <a:r>
              <a:rPr lang="en-US" i="1" dirty="0">
                <a:solidFill>
                  <a:srgbClr val="383838"/>
                </a:solidFill>
                <a:latin typeface="Lato" charset="0"/>
              </a:rPr>
              <a:t>Fighting for American Manhood: How Gender Politics Provoked the Spanish-American and Philippine American Wars</a:t>
            </a:r>
            <a:r>
              <a:rPr lang="en-US" dirty="0">
                <a:solidFill>
                  <a:srgbClr val="383838"/>
                </a:solidFill>
                <a:latin typeface="Lato" charset="0"/>
              </a:rPr>
              <a:t> (1998); extract from the book, included in Dennis Merrill &amp; Thomas G Paterson (</a:t>
            </a:r>
            <a:r>
              <a:rPr lang="en-US" dirty="0" err="1">
                <a:solidFill>
                  <a:srgbClr val="383838"/>
                </a:solidFill>
                <a:latin typeface="Lato" charset="0"/>
              </a:rPr>
              <a:t>eds</a:t>
            </a:r>
            <a:r>
              <a:rPr lang="en-US" dirty="0">
                <a:solidFill>
                  <a:srgbClr val="383838"/>
                </a:solidFill>
                <a:latin typeface="Lato" charset="0"/>
              </a:rPr>
              <a:t>), </a:t>
            </a:r>
            <a:r>
              <a:rPr lang="en-US" i="1" dirty="0">
                <a:solidFill>
                  <a:srgbClr val="383838"/>
                </a:solidFill>
                <a:latin typeface="Lato" charset="0"/>
              </a:rPr>
              <a:t>Major Problems in American Foreign Relations, Vol. 1 </a:t>
            </a:r>
            <a:r>
              <a:rPr lang="en-US" dirty="0">
                <a:solidFill>
                  <a:srgbClr val="383838"/>
                </a:solidFill>
                <a:latin typeface="Lato" charset="0"/>
              </a:rPr>
              <a:t>(7th ed, 2010), </a:t>
            </a:r>
            <a:r>
              <a:rPr lang="en-US" u="sng" dirty="0">
                <a:solidFill>
                  <a:srgbClr val="4A4A4A"/>
                </a:solidFill>
                <a:latin typeface="Lato" charset="0"/>
                <a:hlinkClick r:id="rId6"/>
              </a:rPr>
              <a:t>Hoganson</a:t>
            </a:r>
            <a:endParaRPr lang="en-US" dirty="0">
              <a:solidFill>
                <a:srgbClr val="383838"/>
              </a:solidFill>
              <a:latin typeface="Lato" charset="0"/>
            </a:endParaRPr>
          </a:p>
        </p:txBody>
      </p:sp>
      <p:sp>
        <p:nvSpPr>
          <p:cNvPr id="4" name="Rectangle 3">
            <a:extLst>
              <a:ext uri="{FF2B5EF4-FFF2-40B4-BE49-F238E27FC236}">
                <a16:creationId xmlns:a16="http://schemas.microsoft.com/office/drawing/2014/main" id="{39FD358F-62CF-AB45-B366-398DC382758E}"/>
              </a:ext>
            </a:extLst>
          </p:cNvPr>
          <p:cNvSpPr/>
          <p:nvPr/>
        </p:nvSpPr>
        <p:spPr>
          <a:xfrm>
            <a:off x="289932" y="1172385"/>
            <a:ext cx="10149468" cy="646331"/>
          </a:xfrm>
          <a:prstGeom prst="rect">
            <a:avLst/>
          </a:prstGeom>
        </p:spPr>
        <p:txBody>
          <a:bodyPr wrap="square">
            <a:spAutoFit/>
          </a:bodyPr>
          <a:lstStyle/>
          <a:p>
            <a:r>
              <a:rPr lang="en-US" dirty="0">
                <a:hlinkClick r:id="rId7"/>
              </a:rPr>
              <a:t>https://warwick.ac.uk/fac/arts/history/students/modules/hi2c9/syllabus/week1</a:t>
            </a:r>
            <a:endParaRPr lang="en-US" dirty="0"/>
          </a:p>
          <a:p>
            <a:endParaRPr lang="en-US" dirty="0"/>
          </a:p>
        </p:txBody>
      </p:sp>
    </p:spTree>
    <p:extLst>
      <p:ext uri="{BB962C8B-B14F-4D97-AF65-F5344CB8AC3E}">
        <p14:creationId xmlns:p14="http://schemas.microsoft.com/office/powerpoint/2010/main" val="1685066450"/>
      </p:ext>
    </p:extLst>
  </p:cSld>
  <p:clrMapOvr>
    <a:masterClrMapping/>
  </p:clrMapOvr>
  <mc:AlternateContent xmlns:mc="http://schemas.openxmlformats.org/markup-compatibility/2006" xmlns:p14="http://schemas.microsoft.com/office/powerpoint/2010/main">
    <mc:Choice Requires="p14">
      <p:transition spd="slow" p14:dur="2000" advTm="112864"/>
    </mc:Choice>
    <mc:Fallback xmlns="">
      <p:transition spd="slow" advTm="112864"/>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A1AA65D-9F47-4237-9A72-3C130A9EE9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CE9DF5C7-9970-43C9-B12D-02B320B59E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Oval 11">
              <a:extLst>
                <a:ext uri="{FF2B5EF4-FFF2-40B4-BE49-F238E27FC236}">
                  <a16:creationId xmlns:a16="http://schemas.microsoft.com/office/drawing/2014/main" id="{66A030D0-3B12-4D52-BEE1-D8FD02366E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a:extLst>
                <a:ext uri="{FF2B5EF4-FFF2-40B4-BE49-F238E27FC236}">
                  <a16:creationId xmlns:a16="http://schemas.microsoft.com/office/drawing/2014/main" id="{38D5B862-E936-4147-AC2B-0979F17D32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Oval 13">
              <a:extLst>
                <a:ext uri="{FF2B5EF4-FFF2-40B4-BE49-F238E27FC236}">
                  <a16:creationId xmlns:a16="http://schemas.microsoft.com/office/drawing/2014/main" id="{FE40BCEB-6E23-4334-BBE7-F620F66ACD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a:extLst>
                <a:ext uri="{FF2B5EF4-FFF2-40B4-BE49-F238E27FC236}">
                  <a16:creationId xmlns:a16="http://schemas.microsoft.com/office/drawing/2014/main" id="{F5FC9E23-64E7-42B7-8A35-5F364A2E47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a:extLst>
                <a:ext uri="{FF2B5EF4-FFF2-40B4-BE49-F238E27FC236}">
                  <a16:creationId xmlns:a16="http://schemas.microsoft.com/office/drawing/2014/main" id="{D86A5303-2A17-4DFF-8456-DADB1075B4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a:extLst>
                <a:ext uri="{FF2B5EF4-FFF2-40B4-BE49-F238E27FC236}">
                  <a16:creationId xmlns:a16="http://schemas.microsoft.com/office/drawing/2014/main" id="{B83940EB-39D4-4EB7-95CF-FA321945BF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Freeform 5">
              <a:extLst>
                <a:ext uri="{FF2B5EF4-FFF2-40B4-BE49-F238E27FC236}">
                  <a16:creationId xmlns:a16="http://schemas.microsoft.com/office/drawing/2014/main" id="{ED957194-014D-4962-9592-065621BF81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9" name="Freeform 5">
              <a:extLst>
                <a:ext uri="{FF2B5EF4-FFF2-40B4-BE49-F238E27FC236}">
                  <a16:creationId xmlns:a16="http://schemas.microsoft.com/office/drawing/2014/main" id="{7E974AE1-6DA6-4A09-B59B-3C893F3DE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20" name="Freeform 5">
              <a:extLst>
                <a:ext uri="{FF2B5EF4-FFF2-40B4-BE49-F238E27FC236}">
                  <a16:creationId xmlns:a16="http://schemas.microsoft.com/office/drawing/2014/main" id="{1793547A-6734-4CDC-B401-5144261BD80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2" name="Rectangle 21">
            <a:extLst>
              <a:ext uri="{FF2B5EF4-FFF2-40B4-BE49-F238E27FC236}">
                <a16:creationId xmlns:a16="http://schemas.microsoft.com/office/drawing/2014/main" id="{F6865D0D-A839-49EF-9307-2EFF7B88D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3">
            <a:extLst>
              <a:ext uri="{FF2B5EF4-FFF2-40B4-BE49-F238E27FC236}">
                <a16:creationId xmlns:a16="http://schemas.microsoft.com/office/drawing/2014/main" id="{CA844043-2B05-4A69-98C6-CF0F269466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6" name="Oval 25">
            <a:extLst>
              <a:ext uri="{FF2B5EF4-FFF2-40B4-BE49-F238E27FC236}">
                <a16:creationId xmlns:a16="http://schemas.microsoft.com/office/drawing/2014/main" id="{6C2AD7F1-D41F-4DC2-8C0D-28429DF703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Oval 27">
            <a:extLst>
              <a:ext uri="{FF2B5EF4-FFF2-40B4-BE49-F238E27FC236}">
                <a16:creationId xmlns:a16="http://schemas.microsoft.com/office/drawing/2014/main" id="{5D1E228D-CA9E-41E4-87C8-21C841EAD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Freeform 5">
            <a:extLst>
              <a:ext uri="{FF2B5EF4-FFF2-40B4-BE49-F238E27FC236}">
                <a16:creationId xmlns:a16="http://schemas.microsoft.com/office/drawing/2014/main" id="{45F3D31F-26BB-46A1-A3D3-A758FF02AF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32" name="Rectangle 31">
            <a:extLst>
              <a:ext uri="{FF2B5EF4-FFF2-40B4-BE49-F238E27FC236}">
                <a16:creationId xmlns:a16="http://schemas.microsoft.com/office/drawing/2014/main" id="{45B15905-1588-4FAB-9558-04F1B21869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Freeform 5">
            <a:extLst>
              <a:ext uri="{FF2B5EF4-FFF2-40B4-BE49-F238E27FC236}">
                <a16:creationId xmlns:a16="http://schemas.microsoft.com/office/drawing/2014/main" id="{C72FA550-997B-4EFC-9E96-6937BDAE2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36" name="Freeform 5">
            <a:extLst>
              <a:ext uri="{FF2B5EF4-FFF2-40B4-BE49-F238E27FC236}">
                <a16:creationId xmlns:a16="http://schemas.microsoft.com/office/drawing/2014/main" id="{A41FDE27-F763-46C3-B111-19C1535BF4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sp>
        <p:nvSpPr>
          <p:cNvPr id="4" name="Title 3"/>
          <p:cNvSpPr>
            <a:spLocks noGrp="1"/>
          </p:cNvSpPr>
          <p:nvPr>
            <p:ph type="title"/>
          </p:nvPr>
        </p:nvSpPr>
        <p:spPr>
          <a:xfrm>
            <a:off x="1154955" y="973667"/>
            <a:ext cx="2942210" cy="4833745"/>
          </a:xfrm>
        </p:spPr>
        <p:txBody>
          <a:bodyPr vert="horz" lIns="91440" tIns="45720" rIns="91440" bIns="45720" rtlCol="0" anchor="ctr">
            <a:normAutofit/>
          </a:bodyPr>
          <a:lstStyle/>
          <a:p>
            <a:r>
              <a:rPr lang="en-US">
                <a:solidFill>
                  <a:srgbClr val="EBEBEB"/>
                </a:solidFill>
              </a:rPr>
              <a:t>Suggestions for seminar preparation</a:t>
            </a:r>
          </a:p>
        </p:txBody>
      </p:sp>
      <p:sp>
        <p:nvSpPr>
          <p:cNvPr id="38" name="Rectangle 37">
            <a:extLst>
              <a:ext uri="{FF2B5EF4-FFF2-40B4-BE49-F238E27FC236}">
                <a16:creationId xmlns:a16="http://schemas.microsoft.com/office/drawing/2014/main" id="{F417D79A-45EF-4C57-ABEB-04910F333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6" name="TextBox 2">
            <a:extLst>
              <a:ext uri="{FF2B5EF4-FFF2-40B4-BE49-F238E27FC236}">
                <a16:creationId xmlns:a16="http://schemas.microsoft.com/office/drawing/2014/main" id="{CA4C2D52-3B74-4701-977F-163E22C45EC5}"/>
              </a:ext>
            </a:extLst>
          </p:cNvPr>
          <p:cNvGraphicFramePr/>
          <p:nvPr>
            <p:extLst>
              <p:ext uri="{D42A27DB-BD31-4B8C-83A1-F6EECF244321}">
                <p14:modId xmlns:p14="http://schemas.microsoft.com/office/powerpoint/2010/main" val="1184783878"/>
              </p:ext>
            </p:extLst>
          </p:nvPr>
        </p:nvGraphicFramePr>
        <p:xfrm>
          <a:off x="5194300" y="808038"/>
          <a:ext cx="6391275" cy="58380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18207633"/>
      </p:ext>
    </p:extLst>
  </p:cSld>
  <p:clrMapOvr>
    <a:masterClrMapping/>
  </p:clrMapOvr>
  <mc:AlternateContent xmlns:mc="http://schemas.openxmlformats.org/markup-compatibility/2006" xmlns:p14="http://schemas.microsoft.com/office/powerpoint/2010/main">
    <mc:Choice Requires="p14">
      <p:transition spd="slow" p14:dur="2000" advTm="167408"/>
    </mc:Choice>
    <mc:Fallback xmlns="">
      <p:transition spd="slow" advTm="167408"/>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docProps/app.xml><?xml version="1.0" encoding="utf-8"?>
<Properties xmlns="http://schemas.openxmlformats.org/officeDocument/2006/extended-properties" xmlns:vt="http://schemas.openxmlformats.org/officeDocument/2006/docPropsVTypes">
  <TotalTime>3019</TotalTime>
  <Words>2191</Words>
  <Application>Microsoft Macintosh PowerPoint</Application>
  <PresentationFormat>Widescreen</PresentationFormat>
  <Paragraphs>260</Paragraphs>
  <Slides>25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Century Gothic</vt:lpstr>
      <vt:lpstr>Lato</vt:lpstr>
      <vt:lpstr>Noto Sans</vt:lpstr>
      <vt:lpstr>open-sans</vt:lpstr>
      <vt:lpstr>Verdana</vt:lpstr>
      <vt:lpstr>Wingdings 3</vt:lpstr>
      <vt:lpstr>Ion Boardroom</vt:lpstr>
      <vt:lpstr>War, Sex and Gender in the US:  From the Civil War to WWII</vt:lpstr>
      <vt:lpstr>Terms of engagement: lecture outline</vt:lpstr>
      <vt:lpstr>Gendered emotional work in wartime</vt:lpstr>
      <vt:lpstr>Some foundational propositions</vt:lpstr>
      <vt:lpstr>PowerPoint Presentation</vt:lpstr>
      <vt:lpstr>Prevailing suppositions– until the 1980s (or beyond) </vt:lpstr>
      <vt:lpstr>PowerPoint Presentation</vt:lpstr>
      <vt:lpstr>From ‘women’s history’ to gender &amp; sexuality studies</vt:lpstr>
      <vt:lpstr>What do we mean by ‘sex’?</vt:lpstr>
      <vt:lpstr>PowerPoint Presentation</vt:lpstr>
      <vt:lpstr>Gender:  a social construction</vt:lpstr>
      <vt:lpstr>Sex: hazard and/or reward?  </vt:lpstr>
      <vt:lpstr>PowerPoint Presentation</vt:lpstr>
      <vt:lpstr>The United States at war</vt:lpstr>
      <vt:lpstr>PowerPoint Presentation</vt:lpstr>
      <vt:lpstr>The Civil War as the first ‘total war’?</vt:lpstr>
      <vt:lpstr>Spanish-American-Cuban War  (1898 + )</vt:lpstr>
      <vt:lpstr>World War I (April 1917 – Nov. 1918)</vt:lpstr>
      <vt:lpstr>World War II (Dec. 1941 – September 1945 +)</vt:lpstr>
      <vt:lpstr>PowerPoint Presentation</vt:lpstr>
      <vt:lpstr>Part I: Mobilisation   LECTURES  1) Terms of engagement: war/sex/gender  2) Forging martial masculinity  3) Pacifism, feminism and anti-war resistance  </vt:lpstr>
      <vt:lpstr>Part II: At War Gendered war work </vt:lpstr>
      <vt:lpstr>Part III: After War </vt:lpstr>
      <vt:lpstr>Seminar preparation for week 1: All the information you need is on the module website</vt:lpstr>
      <vt:lpstr>Suggestions for seminar preparation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 sex and gender in the US:  From the Civil War to WWII</dc:title>
  <dc:creator>Carruthers, Susan</dc:creator>
  <cp:lastModifiedBy>Carruthers, Susan</cp:lastModifiedBy>
  <cp:revision>31</cp:revision>
  <dcterms:created xsi:type="dcterms:W3CDTF">2020-12-28T11:48:16Z</dcterms:created>
  <dcterms:modified xsi:type="dcterms:W3CDTF">2026-10-04T07:45:58Z</dcterms:modified>
</cp:coreProperties>
</file>