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89" r:id="rId3"/>
    <p:sldId id="264" r:id="rId4"/>
    <p:sldId id="259" r:id="rId5"/>
    <p:sldId id="260" r:id="rId6"/>
    <p:sldId id="261" r:id="rId7"/>
    <p:sldId id="262" r:id="rId8"/>
    <p:sldId id="277" r:id="rId9"/>
    <p:sldId id="269" r:id="rId10"/>
    <p:sldId id="272" r:id="rId11"/>
    <p:sldId id="290" r:id="rId12"/>
    <p:sldId id="274" r:id="rId13"/>
    <p:sldId id="271" r:id="rId14"/>
    <p:sldId id="270" r:id="rId15"/>
    <p:sldId id="275" r:id="rId16"/>
    <p:sldId id="279" r:id="rId17"/>
    <p:sldId id="282" r:id="rId18"/>
    <p:sldId id="291" r:id="rId19"/>
    <p:sldId id="263" r:id="rId20"/>
    <p:sldId id="280" r:id="rId21"/>
    <p:sldId id="281" r:id="rId22"/>
    <p:sldId id="283" r:id="rId23"/>
    <p:sldId id="287" r:id="rId24"/>
    <p:sldId id="286" r:id="rId25"/>
    <p:sldId id="28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18"/>
    <p:restoredTop sz="94613"/>
  </p:normalViewPr>
  <p:slideViewPr>
    <p:cSldViewPr snapToGrid="0" snapToObjects="1">
      <p:cViewPr varScale="1">
        <p:scale>
          <a:sx n="103" d="100"/>
          <a:sy n="103" d="100"/>
        </p:scale>
        <p:origin x="17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1CD5AE1-5BE6-A949-BF33-BA63D4122186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3D9C142-4500-8347-AA11-4973AADE9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3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ripes.com/news/army/army-recruiters-rap-video-brings-mixed-reviews-1.59342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yyRArsGcYIY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lm.nih.gov/exhibition/lifeandlimb/maimedmen.html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resource/ppmsc.03521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oc.gov/classroom-materials/civil-war-images-depictions-of-african-americans-in-the-war-effort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heatlantic.com/national/archive/2011/10/civil-war-recruitment-posters/24742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File:Atrocity_Propaganda_--_The_Rape_of_Belgium.jpg" TargetMode="External"/><Relationship Id="rId5" Type="http://schemas.openxmlformats.org/officeDocument/2006/relationships/image" Target="../media/image27.jpeg"/><Relationship Id="rId4" Type="http://schemas.openxmlformats.org/officeDocument/2006/relationships/hyperlink" Target="https://www.loc.gov/collections/world-war-i-posters/about-this-collection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libraries.psu.edu/digital/collection/warposters/id/48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hyperlink" Target="https://www.worldwar1centennial.org/index.php/usmc-ww1-centennial-home/1162-marine-corps-recruiting-posters-of-the-great-war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nmaahc.si.edu/object/nmaahc_2008.2.3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rr/news/topics/ww1draft.html?loclr=blogser" TargetMode="External"/><Relationship Id="rId2" Type="http://schemas.openxmlformats.org/officeDocument/2006/relationships/hyperlink" Target="https://blogs.loc.gov/headlinesandheroes/2018/06/wwi-draft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twu-ir.tdl.org/handle/11274/325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usacac.army.mil/cac2/cgsc/carl/download/csipubs/APRT_WhitfieldEast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usinessinsider.com/us-armys-fitness-standards-2016-7?r=US&amp;IR=T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mentalfloss.com/article/535841/would-you-be-able-pass-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hyperlink" Target="https://www.rollingstone.com/culture/culture-news/how-exclusion-from-the-military-strengthened-gay-identity-in-america-125267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341" y="740414"/>
            <a:ext cx="8825658" cy="2677648"/>
          </a:xfrm>
        </p:spPr>
        <p:txBody>
          <a:bodyPr/>
          <a:lstStyle/>
          <a:p>
            <a:r>
              <a:rPr lang="en-US" b="1" dirty="0"/>
              <a:t>Martial masculinity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9341" y="3778896"/>
            <a:ext cx="9449983" cy="1276579"/>
          </a:xfrm>
        </p:spPr>
        <p:txBody>
          <a:bodyPr>
            <a:noAutofit/>
          </a:bodyPr>
          <a:lstStyle/>
          <a:p>
            <a:r>
              <a:rPr lang="en-US" sz="3600" b="1" dirty="0"/>
              <a:t>Recruitment, conscription and </a:t>
            </a:r>
          </a:p>
          <a:p>
            <a:r>
              <a:rPr lang="en-US" sz="3600" b="1" dirty="0"/>
              <a:t>the ‘making of men’</a:t>
            </a:r>
          </a:p>
          <a:p>
            <a:r>
              <a:rPr lang="en-US" sz="2800" dirty="0"/>
              <a:t>Hi2C9 week 2</a:t>
            </a:r>
          </a:p>
        </p:txBody>
      </p:sp>
    </p:spTree>
    <p:extLst>
      <p:ext uri="{BB962C8B-B14F-4D97-AF65-F5344CB8AC3E}">
        <p14:creationId xmlns:p14="http://schemas.microsoft.com/office/powerpoint/2010/main" val="132880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51"/>
    </mc:Choice>
    <mc:Fallback xmlns="">
      <p:transition spd="slow" advTm="1535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CC746-0A2C-FCBD-B48B-DFE454BE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2079117"/>
            <a:ext cx="4678285" cy="2286000"/>
          </a:xfrm>
        </p:spPr>
        <p:txBody>
          <a:bodyPr/>
          <a:lstStyle/>
          <a:p>
            <a:r>
              <a:rPr lang="en-US" sz="4800" dirty="0"/>
              <a:t>How did the US state usher men into uniform?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A3402-33AE-6379-1F38-C19A2B9A8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8755" y="2195716"/>
            <a:ext cx="5297425" cy="2286000"/>
          </a:xfrm>
        </p:spPr>
        <p:txBody>
          <a:bodyPr>
            <a:noAutofit/>
          </a:bodyPr>
          <a:lstStyle/>
          <a:p>
            <a:r>
              <a:rPr lang="en-US" sz="3200" b="1" dirty="0"/>
              <a:t>What expectations– about different forms of compensation—did men take with them into the armed forces?</a:t>
            </a:r>
          </a:p>
        </p:txBody>
      </p:sp>
    </p:spTree>
    <p:extLst>
      <p:ext uri="{BB962C8B-B14F-4D97-AF65-F5344CB8AC3E}">
        <p14:creationId xmlns:p14="http://schemas.microsoft.com/office/powerpoint/2010/main" val="13185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445" y="2027551"/>
            <a:ext cx="4343400" cy="2286000"/>
          </a:xfrm>
        </p:spPr>
        <p:txBody>
          <a:bodyPr/>
          <a:lstStyle/>
          <a:p>
            <a:r>
              <a:rPr lang="en-US" sz="4400" b="1" dirty="0"/>
              <a:t>Conscripting</a:t>
            </a:r>
            <a:br>
              <a:rPr lang="en-US" sz="4400" b="1" dirty="0"/>
            </a:br>
            <a:r>
              <a:rPr lang="en-US" sz="4400" b="1" dirty="0"/>
              <a:t>masculinity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90288" y="1636987"/>
            <a:ext cx="5307725" cy="4298730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The </a:t>
            </a:r>
            <a:r>
              <a:rPr lang="en-US" sz="2800" b="1" dirty="0"/>
              <a:t>formal mechanisms </a:t>
            </a:r>
            <a:r>
              <a:rPr lang="en-US" sz="2800" dirty="0"/>
              <a:t>by which the us state mustered men into military service via draft boards</a:t>
            </a:r>
          </a:p>
          <a:p>
            <a:pPr marL="457200" indent="-457200">
              <a:buAutoNum type="arabicPeriod"/>
            </a:pPr>
            <a:r>
              <a:rPr lang="en-US" sz="2800" dirty="0"/>
              <a:t>The more </a:t>
            </a:r>
            <a:r>
              <a:rPr lang="en-US" sz="2800" b="1" dirty="0"/>
              <a:t>diffuse ways </a:t>
            </a:r>
            <a:r>
              <a:rPr lang="en-US" sz="2800" dirty="0"/>
              <a:t>in which men were enticed into military service via appeals to masculinity, among other inducements </a:t>
            </a:r>
          </a:p>
        </p:txBody>
      </p:sp>
    </p:spTree>
    <p:extLst>
      <p:ext uri="{BB962C8B-B14F-4D97-AF65-F5344CB8AC3E}">
        <p14:creationId xmlns:p14="http://schemas.microsoft.com/office/powerpoint/2010/main" val="148120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439"/>
    </mc:Choice>
    <mc:Fallback xmlns="">
      <p:transition spd="slow" advTm="12943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938" y="877559"/>
            <a:ext cx="8825659" cy="704088"/>
          </a:xfrm>
        </p:spPr>
        <p:txBody>
          <a:bodyPr/>
          <a:lstStyle/>
          <a:p>
            <a:r>
              <a:rPr lang="en-US" b="1" dirty="0"/>
              <a:t>“Giving All I’ve Got” (2019)</a:t>
            </a:r>
          </a:p>
        </p:txBody>
      </p:sp>
      <p:pic>
        <p:nvPicPr>
          <p:cNvPr id="1026" name="Picture 2" descr="mage result for giving all i got army 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220" y="2305646"/>
            <a:ext cx="573405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593569" y="2426017"/>
            <a:ext cx="520617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‘“</a:t>
            </a:r>
            <a:r>
              <a:rPr lang="en-US" sz="2400" b="1" i="1" dirty="0"/>
              <a:t>Our research tells us that hip-hop and urban culture is a powerful influence in the lives of young Americans</a:t>
            </a:r>
            <a:r>
              <a:rPr lang="en-US" sz="2400" dirty="0"/>
              <a:t>," the leader of the Army's Strategic Outreach Directorate said... </a:t>
            </a:r>
            <a:r>
              <a:rPr lang="en-US" sz="2400" i="1" dirty="0"/>
              <a:t>"I want them to say, </a:t>
            </a:r>
            <a:r>
              <a:rPr lang="en-US" sz="2400" b="1" i="1" dirty="0">
                <a:solidFill>
                  <a:schemeClr val="accent1"/>
                </a:solidFill>
              </a:rPr>
              <a:t>'Hey, the Army was here — the Army is cool!'”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https://www.stripes.com/news/army/army-recruiters-rap-video-brings-mixed-reviews-1.593422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760B3D-D8CE-D9C2-9354-492DB63D7CAA}"/>
              </a:ext>
            </a:extLst>
          </p:cNvPr>
          <p:cNvSpPr txBox="1"/>
          <p:nvPr/>
        </p:nvSpPr>
        <p:spPr>
          <a:xfrm>
            <a:off x="392254" y="612517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https://www.youtube.com/watch?v=yyRArsGcYIY</a:t>
            </a:r>
            <a:endParaRPr lang="en-US" dirty="0"/>
          </a:p>
          <a:p>
            <a:r>
              <a:rPr lang="en-US" dirty="0"/>
              <a:t>[at 1.19 min]</a:t>
            </a:r>
          </a:p>
        </p:txBody>
      </p:sp>
    </p:spTree>
    <p:extLst>
      <p:ext uri="{BB962C8B-B14F-4D97-AF65-F5344CB8AC3E}">
        <p14:creationId xmlns:p14="http://schemas.microsoft.com/office/powerpoint/2010/main" val="121565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559"/>
    </mc:Choice>
    <mc:Fallback xmlns="">
      <p:transition spd="slow" advTm="17155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ttysburg-photograph-by-timothy-osullivan-july-186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3601" y="0"/>
            <a:ext cx="89079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814344" y="591493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Gettysburg</a:t>
            </a:r>
          </a:p>
          <a:p>
            <a:r>
              <a:rPr lang="en-US" dirty="0"/>
              <a:t>Timothy O'Sullivan</a:t>
            </a:r>
          </a:p>
          <a:p>
            <a:r>
              <a:rPr lang="en-US" dirty="0"/>
              <a:t>July 1863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25555" y="2085988"/>
            <a:ext cx="271741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War and the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un</a:t>
            </a:r>
            <a:r>
              <a:rPr lang="en-US" sz="2400" b="1" dirty="0"/>
              <a:t>making</a:t>
            </a:r>
          </a:p>
          <a:p>
            <a:r>
              <a:rPr lang="en-US" sz="2400" b="1" dirty="0"/>
              <a:t>of men—</a:t>
            </a:r>
          </a:p>
          <a:p>
            <a:r>
              <a:rPr lang="en-US" sz="2400" b="1" dirty="0"/>
              <a:t>physically &amp; </a:t>
            </a:r>
          </a:p>
          <a:p>
            <a:r>
              <a:rPr lang="en-US" sz="2400" b="1" dirty="0"/>
              <a:t>morally</a:t>
            </a:r>
          </a:p>
          <a:p>
            <a:endParaRPr lang="en-US" sz="2400" b="1" dirty="0"/>
          </a:p>
          <a:p>
            <a:r>
              <a:rPr lang="en-US" sz="2400" b="1" dirty="0"/>
              <a:t>What if war does</a:t>
            </a:r>
          </a:p>
          <a:p>
            <a:r>
              <a:rPr lang="en-US" sz="2400" b="1" dirty="0"/>
              <a:t>more to damage</a:t>
            </a:r>
          </a:p>
          <a:p>
            <a:r>
              <a:rPr lang="en-US" sz="2400" b="1" dirty="0"/>
              <a:t>soldiers than</a:t>
            </a:r>
          </a:p>
          <a:p>
            <a:r>
              <a:rPr lang="en-US" sz="2400" b="1" dirty="0"/>
              <a:t>improve them?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75DC26-9DEF-2F48-B761-B5FB959523E7}"/>
              </a:ext>
            </a:extLst>
          </p:cNvPr>
          <p:cNvSpPr txBox="1"/>
          <p:nvPr/>
        </p:nvSpPr>
        <p:spPr>
          <a:xfrm>
            <a:off x="8814344" y="1334813"/>
            <a:ext cx="32127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Obfuscation</a:t>
            </a:r>
          </a:p>
        </p:txBody>
      </p:sp>
    </p:spTree>
    <p:extLst>
      <p:ext uri="{BB962C8B-B14F-4D97-AF65-F5344CB8AC3E}">
        <p14:creationId xmlns:p14="http://schemas.microsoft.com/office/powerpoint/2010/main" val="128294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93"/>
    </mc:Choice>
    <mc:Fallback xmlns="">
      <p:transition spd="slow" advTm="5499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tps://www.nlm.nih.gov/exhibition/lifeandlimb/images/OB121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221" y="1389652"/>
            <a:ext cx="5614185" cy="447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7221" y="5861969"/>
            <a:ext cx="74297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Amputation being performed in front of a hospital </a:t>
            </a:r>
          </a:p>
          <a:p>
            <a:r>
              <a:rPr lang="en-US" dirty="0"/>
              <a:t>tent, Gettysburg, July 1863</a:t>
            </a:r>
            <a:br>
              <a:rPr lang="en-US" sz="1400" dirty="0"/>
            </a:br>
            <a:r>
              <a:rPr lang="en-US" sz="1200" dirty="0"/>
              <a:t>Courtesy National Archives and Records Administration</a:t>
            </a:r>
            <a:endParaRPr lang="en-US" sz="1200" dirty="0">
              <a:hlinkClick r:id="rId3"/>
            </a:endParaRPr>
          </a:p>
          <a:p>
            <a:r>
              <a:rPr lang="en-US" sz="1200" dirty="0">
                <a:hlinkClick r:id="rId3"/>
              </a:rPr>
              <a:t>https://www.nlm.nih.gov/exhibition/lifeandlimb/maimedmen.html</a:t>
            </a:r>
            <a:endParaRPr lang="en-US" sz="1200" dirty="0"/>
          </a:p>
          <a:p>
            <a:endParaRPr lang="en-US" sz="1200" dirty="0"/>
          </a:p>
        </p:txBody>
      </p:sp>
      <p:pic>
        <p:nvPicPr>
          <p:cNvPr id="3076" name="Picture 4" descr=" sepia photograph of Private Lemon, a man whose left leg was amp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9219" y="1193181"/>
            <a:ext cx="3617251" cy="341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93727" y="478230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Private George W. Lemon, from George A. Otis, </a:t>
            </a:r>
          </a:p>
          <a:p>
            <a:r>
              <a:rPr lang="en-US" sz="1600" i="1" dirty="0"/>
              <a:t>Drawings, Photographs and Lithographs Illustrating the Histories of Seven Survivors of the Operation of </a:t>
            </a:r>
          </a:p>
          <a:p>
            <a:r>
              <a:rPr lang="en-US" sz="1600" i="1" dirty="0"/>
              <a:t>Amputation at the </a:t>
            </a:r>
            <a:r>
              <a:rPr lang="en-US" sz="1600" i="1" dirty="0" err="1"/>
              <a:t>Hipjoint</a:t>
            </a:r>
            <a:r>
              <a:rPr lang="en-US" sz="1600" i="1" dirty="0"/>
              <a:t>, During the War of the </a:t>
            </a:r>
          </a:p>
          <a:p>
            <a:r>
              <a:rPr lang="en-US" sz="1600" i="1" dirty="0"/>
              <a:t>Rebellion, Together with Abstracts of these Seven </a:t>
            </a:r>
          </a:p>
          <a:p>
            <a:r>
              <a:rPr lang="en-US" sz="1600" i="1" dirty="0"/>
              <a:t>Successful Cases</a:t>
            </a:r>
            <a:r>
              <a:rPr lang="en-US" sz="1600" dirty="0"/>
              <a:t> (1867)</a:t>
            </a:r>
          </a:p>
          <a:p>
            <a:br>
              <a:rPr lang="en-US" dirty="0"/>
            </a:br>
            <a:r>
              <a:rPr lang="en-US" sz="1200" dirty="0"/>
              <a:t>Courtesy National Library of Medicine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254327" y="135261"/>
            <a:ext cx="94599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/>
              <a:t>"The limbs of soldiers are in as much danger from the ardor of young surgeons as from the missiles of the enemy.” </a:t>
            </a:r>
          </a:p>
          <a:p>
            <a:r>
              <a:rPr lang="en-US" sz="2400" b="1" dirty="0"/>
              <a:t>Surgeon Julian John Chisholm, 1864</a:t>
            </a:r>
          </a:p>
        </p:txBody>
      </p:sp>
    </p:spTree>
    <p:extLst>
      <p:ext uri="{BB962C8B-B14F-4D97-AF65-F5344CB8AC3E}">
        <p14:creationId xmlns:p14="http://schemas.microsoft.com/office/powerpoint/2010/main" val="25106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366"/>
    </mc:Choice>
    <mc:Fallback xmlns="">
      <p:transition spd="slow" advTm="13736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852" y="636737"/>
            <a:ext cx="4343400" cy="2286000"/>
          </a:xfrm>
        </p:spPr>
        <p:txBody>
          <a:bodyPr/>
          <a:lstStyle/>
          <a:p>
            <a:r>
              <a:rPr lang="en-US" b="1" dirty="0"/>
              <a:t>“Bring me men!”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5962" y="2922737"/>
            <a:ext cx="3758184" cy="2286000"/>
          </a:xfrm>
        </p:spPr>
        <p:txBody>
          <a:bodyPr/>
          <a:lstStyle/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Cajolery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Compulsion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</a:rPr>
              <a:t>Coercion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8194" name="Picture 2" descr="S Army recruiting poster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6110" y="474279"/>
            <a:ext cx="4004442" cy="542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9A4479-0B7A-45EB-9FAC-CF27C4E75F74}"/>
              </a:ext>
            </a:extLst>
          </p:cNvPr>
          <p:cNvSpPr txBox="1"/>
          <p:nvPr/>
        </p:nvSpPr>
        <p:spPr>
          <a:xfrm>
            <a:off x="6716110" y="5901351"/>
            <a:ext cx="409599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James Montgomery Flagg (1917)</a:t>
            </a:r>
          </a:p>
          <a:p>
            <a:r>
              <a:rPr lang="en-US" sz="1400" dirty="0"/>
              <a:t>Library of Congress</a:t>
            </a:r>
          </a:p>
          <a:p>
            <a:r>
              <a:rPr lang="en-US" sz="1400" dirty="0">
                <a:hlinkClick r:id="rId3"/>
              </a:rPr>
              <a:t>https://www.loc.gov/resource/ppmsc.03521/</a:t>
            </a:r>
            <a:endParaRPr lang="en-US" sz="14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4590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178"/>
    </mc:Choice>
    <mc:Fallback xmlns="">
      <p:transition spd="slow" advTm="12317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62455" y="300476"/>
            <a:ext cx="8824913" cy="708025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The US army in the Civil War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264038" y="1244270"/>
            <a:ext cx="7082693" cy="5223916"/>
          </a:xfrm>
        </p:spPr>
        <p:txBody>
          <a:bodyPr>
            <a:normAutofit/>
          </a:bodyPr>
          <a:lstStyle/>
          <a:p>
            <a:r>
              <a:rPr lang="en-US" dirty="0"/>
              <a:t>mistrust of large armies as potential instruments of tyranny</a:t>
            </a:r>
          </a:p>
          <a:p>
            <a:r>
              <a:rPr lang="en-US" dirty="0"/>
              <a:t>locally mustered militias Constitutionally enshrined, along with the individual right to bear arms (2</a:t>
            </a:r>
            <a:r>
              <a:rPr lang="en-US" baseline="30000" dirty="0"/>
              <a:t>nd</a:t>
            </a:r>
            <a:r>
              <a:rPr lang="en-US" dirty="0"/>
              <a:t> Amendment)</a:t>
            </a:r>
          </a:p>
          <a:p>
            <a:r>
              <a:rPr lang="en-US" dirty="0">
                <a:solidFill>
                  <a:schemeClr val="accent1"/>
                </a:solidFill>
              </a:rPr>
              <a:t>Dec. 1860</a:t>
            </a:r>
            <a:r>
              <a:rPr lang="en-US" dirty="0"/>
              <a:t>: US army’s authorized strength totaled </a:t>
            </a:r>
            <a:r>
              <a:rPr lang="en-US" dirty="0">
                <a:solidFill>
                  <a:schemeClr val="accent1"/>
                </a:solidFill>
              </a:rPr>
              <a:t>18,000</a:t>
            </a:r>
            <a:r>
              <a:rPr lang="en-US" dirty="0"/>
              <a:t> (incl. 1,108 commissioned officers)</a:t>
            </a:r>
          </a:p>
          <a:p>
            <a:r>
              <a:rPr lang="en-US" dirty="0"/>
              <a:t>the army had fought a major war with Mexico (1846-48) and was constantly engaged in “frontier wars” in the south and south-west against Native Americans</a:t>
            </a:r>
          </a:p>
          <a:p>
            <a:r>
              <a:rPr lang="en-US" dirty="0"/>
              <a:t>Secession in 1861 splintered the army along sectional lines</a:t>
            </a:r>
          </a:p>
          <a:p>
            <a:r>
              <a:rPr lang="en-US" dirty="0"/>
              <a:t>about 20% of the officer class joined the Confederate forces</a:t>
            </a:r>
          </a:p>
          <a:p>
            <a:r>
              <a:rPr lang="fi-FI" b="1" dirty="0">
                <a:solidFill>
                  <a:schemeClr val="accent1"/>
                </a:solidFill>
              </a:rPr>
              <a:t>2,128,948 </a:t>
            </a:r>
            <a:r>
              <a:rPr lang="fi-FI" b="1" dirty="0" err="1">
                <a:solidFill>
                  <a:schemeClr val="accent1"/>
                </a:solidFill>
              </a:rPr>
              <a:t>men</a:t>
            </a:r>
            <a:r>
              <a:rPr lang="fi-FI" b="1" dirty="0">
                <a:solidFill>
                  <a:schemeClr val="accent1"/>
                </a:solidFill>
              </a:rPr>
              <a:t> </a:t>
            </a:r>
            <a:r>
              <a:rPr lang="fi-FI" b="1" dirty="0" err="1">
                <a:solidFill>
                  <a:schemeClr val="accent1"/>
                </a:solidFill>
              </a:rPr>
              <a:t>served</a:t>
            </a:r>
            <a:r>
              <a:rPr lang="fi-FI" b="1" dirty="0">
                <a:solidFill>
                  <a:schemeClr val="accent1"/>
                </a:solidFill>
              </a:rPr>
              <a:t> in </a:t>
            </a:r>
            <a:r>
              <a:rPr lang="fi-FI" b="1" dirty="0" err="1">
                <a:solidFill>
                  <a:schemeClr val="accent1"/>
                </a:solidFill>
              </a:rPr>
              <a:t>the</a:t>
            </a:r>
            <a:r>
              <a:rPr lang="fi-FI" b="1" dirty="0">
                <a:solidFill>
                  <a:schemeClr val="accent1"/>
                </a:solidFill>
              </a:rPr>
              <a:t> Union </a:t>
            </a:r>
            <a:r>
              <a:rPr lang="fi-FI" b="1" dirty="0" err="1">
                <a:solidFill>
                  <a:schemeClr val="accent1"/>
                </a:solidFill>
              </a:rPr>
              <a:t>Army</a:t>
            </a:r>
            <a:r>
              <a:rPr lang="fi-FI" b="1" dirty="0">
                <a:solidFill>
                  <a:schemeClr val="accent1"/>
                </a:solidFill>
              </a:rPr>
              <a:t> </a:t>
            </a:r>
            <a:r>
              <a:rPr lang="fi-FI" dirty="0"/>
              <a:t>(</a:t>
            </a:r>
            <a:r>
              <a:rPr lang="fi-FI" dirty="0" err="1"/>
              <a:t>uniform</a:t>
            </a:r>
            <a:r>
              <a:rPr lang="fi-FI" dirty="0"/>
              <a:t> </a:t>
            </a:r>
            <a:r>
              <a:rPr lang="fi-FI" dirty="0" err="1"/>
              <a:t>shown</a:t>
            </a:r>
            <a:r>
              <a:rPr lang="fi-FI" dirty="0"/>
              <a:t>, </a:t>
            </a:r>
            <a:r>
              <a:rPr lang="fi-FI" dirty="0" err="1"/>
              <a:t>left</a:t>
            </a:r>
            <a:r>
              <a:rPr lang="fi-FI" dirty="0"/>
              <a:t>)</a:t>
            </a:r>
          </a:p>
          <a:p>
            <a:r>
              <a:rPr lang="is-IS" b="1" dirty="0">
                <a:solidFill>
                  <a:schemeClr val="accent1"/>
                </a:solidFill>
              </a:rPr>
              <a:t>1,082,119 served in the Confederate States Army</a:t>
            </a:r>
            <a:r>
              <a:rPr lang="is-IS" b="1" dirty="0"/>
              <a:t> </a:t>
            </a:r>
            <a:r>
              <a:rPr lang="is-IS" dirty="0"/>
              <a:t>(right)</a:t>
            </a:r>
            <a:endParaRPr lang="en-US" dirty="0"/>
          </a:p>
        </p:txBody>
      </p:sp>
      <p:pic>
        <p:nvPicPr>
          <p:cNvPr id="6146" name="Picture 2" descr="https://upload.wikimedia.org/wikipedia/commons/thumb/4/41/Union_Private_infantry_uniform.png/200px-Union_Private_infantry_unifor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6126" y="1408112"/>
            <a:ext cx="2107852" cy="439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upload.wikimedia.org/wikipedia/commons/thumb/8/82/Corporal_Artillery_CS_Army.jpg/320px-Corporal_Artillery_CS_Arm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0834" y="1408112"/>
            <a:ext cx="1994502" cy="45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65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531"/>
    </mc:Choice>
    <mc:Fallback xmlns="">
      <p:transition spd="slow" advTm="14553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420615" y="89172"/>
            <a:ext cx="8826500" cy="7032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1863: Enrollment Act of Conscription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615" y="941442"/>
            <a:ext cx="10305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all </a:t>
            </a:r>
            <a:r>
              <a:rPr lang="en-US" b="1" dirty="0"/>
              <a:t>single men (20-45 y/o) </a:t>
            </a:r>
            <a:r>
              <a:rPr lang="en-US" dirty="0"/>
              <a:t>&amp; </a:t>
            </a:r>
            <a:r>
              <a:rPr lang="en-US" b="1" dirty="0"/>
              <a:t>married men (20-35) </a:t>
            </a:r>
            <a:r>
              <a:rPr lang="en-US" dirty="0"/>
              <a:t>subject to the draft </a:t>
            </a:r>
            <a:r>
              <a:rPr lang="en-US" b="1" dirty="0">
                <a:solidFill>
                  <a:schemeClr val="accent1"/>
                </a:solidFill>
              </a:rPr>
              <a:t>unless they could pay $300 for a “substitute” to take their place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draftees chosen by lottery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July 13-16, 1863: New York City draft riot.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Rioters attacked African Americans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120 fatalities ensued; 4000 Federal troops called in.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4" y="2702395"/>
            <a:ext cx="3060996" cy="3714801"/>
          </a:xfrm>
          <a:prstGeom prst="rect">
            <a:avLst/>
          </a:prstGeom>
        </p:spPr>
      </p:pic>
      <p:pic>
        <p:nvPicPr>
          <p:cNvPr id="10" name="Picture 9" descr="ew York Draft Riot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060" y="2774112"/>
            <a:ext cx="5886156" cy="311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upload.wikimedia.org/wikipedia/commons/6/6e/NYRio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26" y="2738253"/>
            <a:ext cx="2907168" cy="364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51972" y="6042782"/>
            <a:ext cx="4796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Rioters attack a building on Lexington Avenue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6941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54"/>
    </mc:Choice>
    <mc:Fallback xmlns="">
      <p:transition spd="slow" advTm="13825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22" y="187092"/>
            <a:ext cx="3962400" cy="635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088" y="187092"/>
            <a:ext cx="4876800" cy="635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AC9AC7-C2D6-C644-844E-CAA4A10EFB68}"/>
              </a:ext>
            </a:extLst>
          </p:cNvPr>
          <p:cNvSpPr txBox="1"/>
          <p:nvPr/>
        </p:nvSpPr>
        <p:spPr>
          <a:xfrm>
            <a:off x="9352414" y="2828835"/>
            <a:ext cx="26388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President Lincoln signs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chemeClr val="accent1"/>
                </a:solidFill>
              </a:rPr>
              <a:t>Emancipation</a:t>
            </a:r>
          </a:p>
          <a:p>
            <a:r>
              <a:rPr lang="en-US" b="1" dirty="0">
                <a:solidFill>
                  <a:schemeClr val="accent1"/>
                </a:solidFill>
              </a:rPr>
              <a:t>Proclamation</a:t>
            </a:r>
          </a:p>
          <a:p>
            <a:r>
              <a:rPr lang="en-US" dirty="0"/>
              <a:t>January 1, 1863</a:t>
            </a:r>
          </a:p>
        </p:txBody>
      </p:sp>
    </p:spTree>
    <p:extLst>
      <p:ext uri="{BB962C8B-B14F-4D97-AF65-F5344CB8AC3E}">
        <p14:creationId xmlns:p14="http://schemas.microsoft.com/office/powerpoint/2010/main" val="14282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21"/>
    </mc:Choice>
    <mc:Fallback xmlns="">
      <p:transition spd="slow" advTm="4652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7C36C96-B1AE-5CE1-9EB3-DA094A2D2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64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E10B20-86A5-D726-4521-C557C89DFB85}"/>
              </a:ext>
            </a:extLst>
          </p:cNvPr>
          <p:cNvSpPr txBox="1"/>
          <p:nvPr/>
        </p:nvSpPr>
        <p:spPr>
          <a:xfrm>
            <a:off x="4626360" y="6424887"/>
            <a:ext cx="740965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0" i="0" u="none" strike="noStrike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4th Regt. U.S. </a:t>
            </a:r>
            <a:r>
              <a:rPr lang="en-GB" sz="1600" b="0" i="0" u="none" strike="noStrike" dirty="0" err="1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Colored</a:t>
            </a:r>
            <a:r>
              <a:rPr lang="en-GB" sz="1600" b="0" i="0" u="none" strike="noStrike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 Troops. “Let Soldiers in War, Be Citizens in Peace”</a:t>
            </a:r>
          </a:p>
          <a:p>
            <a:pPr algn="l"/>
            <a:endParaRPr lang="en-GB" b="0" i="0" u="none" strike="noStrike" dirty="0">
              <a:solidFill>
                <a:srgbClr val="242424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BFF4E5EE-23DE-07E4-E74D-5E90EDD30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5339" y="97056"/>
            <a:ext cx="4874136" cy="612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FFE771-3D82-32C3-BDF3-03EE94994A74}"/>
              </a:ext>
            </a:extLst>
          </p:cNvPr>
          <p:cNvSpPr txBox="1"/>
          <p:nvPr/>
        </p:nvSpPr>
        <p:spPr>
          <a:xfrm>
            <a:off x="9520751" y="1177159"/>
            <a:ext cx="236060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Sergeant Tom Strawn of Company B, 3rd U.S. </a:t>
            </a:r>
            <a:r>
              <a:rPr lang="en-GB" b="0" i="0" u="none" strike="noStrike" dirty="0" err="1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Colored</a:t>
            </a:r>
            <a:r>
              <a:rPr lang="en-GB" b="0" i="0" u="none" strike="noStrike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 Troops (USCT) Heavy Artillery Regiment, with revolver in front of painted backdrop showing balustrade and landscape</a:t>
            </a:r>
          </a:p>
          <a:p>
            <a:endParaRPr lang="en-US" dirty="0"/>
          </a:p>
          <a:p>
            <a:r>
              <a:rPr lang="en-US" sz="1400" dirty="0"/>
              <a:t>Library of Congress: African Americans in the Civil War:</a:t>
            </a:r>
            <a:endParaRPr lang="en-US" dirty="0"/>
          </a:p>
          <a:p>
            <a:r>
              <a:rPr lang="en-US" sz="1200" dirty="0">
                <a:hlinkClick r:id="rId4"/>
              </a:rPr>
              <a:t>https://www.loc.gov/classroom-materials/civil-war-images-depictions-of-african-americans-in-the-war-effort/</a:t>
            </a: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828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38600" cy="635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11" y="0"/>
            <a:ext cx="4089400" cy="635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43639" y="3512634"/>
            <a:ext cx="20585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Appeals to </a:t>
            </a:r>
          </a:p>
          <a:p>
            <a:r>
              <a:rPr lang="en-US" dirty="0"/>
              <a:t>ethnic pride and</a:t>
            </a:r>
          </a:p>
          <a:p>
            <a:r>
              <a:rPr lang="en-US" dirty="0"/>
              <a:t>solidarity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500" y="0"/>
            <a:ext cx="4127500" cy="635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456" y="6350000"/>
            <a:ext cx="1000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About 100,000 German Americans and 100,000 Irish </a:t>
            </a:r>
            <a:r>
              <a:rPr lang="en-US"/>
              <a:t>Americans served in the Union Army</a:t>
            </a:r>
          </a:p>
        </p:txBody>
      </p:sp>
    </p:spTree>
    <p:extLst>
      <p:ext uri="{BB962C8B-B14F-4D97-AF65-F5344CB8AC3E}">
        <p14:creationId xmlns:p14="http://schemas.microsoft.com/office/powerpoint/2010/main" val="130756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32"/>
    </mc:Choice>
    <mc:Fallback xmlns="">
      <p:transition spd="slow" advTm="9003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80" y="276303"/>
            <a:ext cx="5041900" cy="635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001" y="276303"/>
            <a:ext cx="47879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1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07"/>
    </mc:Choice>
    <mc:Fallback xmlns="">
      <p:transition spd="slow" advTm="5020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72465" cy="6803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581" y="365512"/>
            <a:ext cx="7620000" cy="50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3581" y="544551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Lyon Text" charset="0"/>
              </a:rPr>
              <a:t>Collection of the New-York Historical Society, Neg. #ac03171ac03149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062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035"/>
    </mc:Choice>
    <mc:Fallback xmlns="">
      <p:transition spd="slow" advTm="64035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0" y="231697"/>
            <a:ext cx="5194300" cy="635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494" y="823320"/>
            <a:ext cx="6394295" cy="42628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670F75-9F7B-F406-AB44-AC13E3BC1FD8}"/>
              </a:ext>
            </a:extLst>
          </p:cNvPr>
          <p:cNvSpPr txBox="1"/>
          <p:nvPr/>
        </p:nvSpPr>
        <p:spPr>
          <a:xfrm>
            <a:off x="5419494" y="5342182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Review a gallery of Civil War recruitment posters:</a:t>
            </a:r>
          </a:p>
          <a:p>
            <a:r>
              <a:rPr lang="en-US" sz="1800" dirty="0">
                <a:hlinkClick r:id="rId4"/>
              </a:rPr>
              <a:t>https://www.theatlantic.com/national/archive/2011/10/civil-war-recruitment-posters/247420/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7094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256"/>
    </mc:Choice>
    <mc:Fallback xmlns="">
      <p:transition spd="slow" advTm="9725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4177" y="267436"/>
            <a:ext cx="8824913" cy="703262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Gendered appeals: World War I</a:t>
            </a:r>
          </a:p>
        </p:txBody>
      </p:sp>
      <p:pic>
        <p:nvPicPr>
          <p:cNvPr id="10242" name="Picture 2" descr="https://cdn.loc.gov/service/pnp/ppmsca/40900/40985v.jpg#h=1024&amp;w=69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177" y="1163444"/>
            <a:ext cx="3864957" cy="569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cdn.loc.gov/service/pnp/ppmsca/50000/50012v.jpg#h=1024&amp;w=76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2860" y="1213845"/>
            <a:ext cx="3461282" cy="465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99134" y="5915942"/>
            <a:ext cx="39631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https://www.loc.gov/collections/world-war-i-posters/about-this-collection/</a:t>
            </a:r>
            <a:endParaRPr lang="en-US" sz="1200" dirty="0"/>
          </a:p>
          <a:p>
            <a:endParaRPr lang="en-US" dirty="0"/>
          </a:p>
        </p:txBody>
      </p:sp>
      <p:pic>
        <p:nvPicPr>
          <p:cNvPr id="10246" name="Picture 6" descr="mage result for WWI rape of belgium pos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2868" y="-30495"/>
            <a:ext cx="3647135" cy="631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184995" y="6285274"/>
            <a:ext cx="3834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https://commons.wikimedia.org/wiki/File:Atrocity_Propaganda_--_The_Rape_of_Belgium.jpg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0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277"/>
    </mc:Choice>
    <mc:Fallback xmlns="">
      <p:transition spd="slow" advTm="10727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6111" y="215333"/>
            <a:ext cx="8824913" cy="703262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Marine Corps recruitment</a:t>
            </a:r>
          </a:p>
        </p:txBody>
      </p:sp>
      <p:pic>
        <p:nvPicPr>
          <p:cNvPr id="4098" name="Picture 2" descr="mage result for US marine corps recruitment posters WWI era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111" y="990535"/>
            <a:ext cx="4006396" cy="536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2708" y="638067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hlinkClick r:id="rId3"/>
              </a:rPr>
              <a:t>https://digital.libraries.psu.edu/digital/collection/warposters/id/48/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5812221" y="6288344"/>
            <a:ext cx="6572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https://www.worldwar1centennial.org/index.php/usmc-ww1-centennial-home/1162-marine-corps-recruiting-posters-of-the-great-war.html</a:t>
            </a:r>
            <a:endParaRPr lang="en-US" sz="1200" dirty="0"/>
          </a:p>
          <a:p>
            <a:endParaRPr lang="en-US" sz="1200" dirty="0"/>
          </a:p>
        </p:txBody>
      </p:sp>
      <p:pic>
        <p:nvPicPr>
          <p:cNvPr id="4102" name="Picture 6" descr="elated imag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8684" y="0"/>
            <a:ext cx="4467225" cy="6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446640" y="6080595"/>
            <a:ext cx="26356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James Montgomery Flagg (1917)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6EF841-50A6-4B9C-3E88-7C64E078F403}"/>
              </a:ext>
            </a:extLst>
          </p:cNvPr>
          <p:cNvSpPr txBox="1"/>
          <p:nvPr/>
        </p:nvSpPr>
        <p:spPr>
          <a:xfrm>
            <a:off x="5337703" y="3793525"/>
            <a:ext cx="13051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“Huns Kill</a:t>
            </a:r>
          </a:p>
          <a:p>
            <a:r>
              <a:rPr lang="en-US" dirty="0"/>
              <a:t>Women </a:t>
            </a:r>
          </a:p>
          <a:p>
            <a:r>
              <a:rPr lang="en-US" dirty="0"/>
              <a:t>And</a:t>
            </a:r>
          </a:p>
          <a:p>
            <a:r>
              <a:rPr lang="en-US" dirty="0"/>
              <a:t>Children!”</a:t>
            </a:r>
          </a:p>
        </p:txBody>
      </p:sp>
    </p:spTree>
    <p:extLst>
      <p:ext uri="{BB962C8B-B14F-4D97-AF65-F5344CB8AC3E}">
        <p14:creationId xmlns:p14="http://schemas.microsoft.com/office/powerpoint/2010/main" val="107438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30"/>
    </mc:Choice>
    <mc:Fallback xmlns="">
      <p:transition spd="slow" advTm="5673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45307F-C19F-3630-B2CE-91F6809687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703" y="0"/>
            <a:ext cx="54955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F16D58-C9BC-5A88-3DBF-6820840A94D4}"/>
              </a:ext>
            </a:extLst>
          </p:cNvPr>
          <p:cNvSpPr txBox="1"/>
          <p:nvPr/>
        </p:nvSpPr>
        <p:spPr>
          <a:xfrm>
            <a:off x="5940726" y="1113927"/>
            <a:ext cx="6100762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In this chromolithograph, a World War I infantryman bids farewell to his sweetheart while his comrades march carrying their nation's flag. Despite conflicting opinions on the war, and segregation and prejudice in the military, </a:t>
            </a:r>
            <a:r>
              <a:rPr lang="en-GB" b="1" dirty="0">
                <a:solidFill>
                  <a:schemeClr val="accent1"/>
                </a:solidFill>
              </a:rPr>
              <a:t>more then 350,000 African Americans served in World War I</a:t>
            </a:r>
            <a:r>
              <a:rPr lang="en-GB" dirty="0"/>
              <a:t>, soundly confirming the slogan on this military recruitment poster: </a:t>
            </a:r>
            <a:r>
              <a:rPr lang="en-GB" b="1" dirty="0">
                <a:solidFill>
                  <a:schemeClr val="accent1"/>
                </a:solidFill>
              </a:rPr>
              <a:t>"The </a:t>
            </a:r>
            <a:r>
              <a:rPr lang="en-GB" b="1" dirty="0" err="1">
                <a:solidFill>
                  <a:schemeClr val="accent1"/>
                </a:solidFill>
              </a:rPr>
              <a:t>Colored</a:t>
            </a:r>
            <a:r>
              <a:rPr lang="en-GB" b="1" dirty="0">
                <a:solidFill>
                  <a:schemeClr val="accent1"/>
                </a:solidFill>
              </a:rPr>
              <a:t> Man Is No Slacker.” </a:t>
            </a:r>
          </a:p>
          <a:p>
            <a:r>
              <a:rPr lang="en-GB" dirty="0"/>
              <a:t>	Though the slogan prevailed, many Black men were drafted and had no choice but to serve. In 1917, </a:t>
            </a:r>
            <a:r>
              <a:rPr lang="en-GB" b="1" dirty="0">
                <a:solidFill>
                  <a:schemeClr val="accent1"/>
                </a:solidFill>
              </a:rPr>
              <a:t>36% of African Americans were placed in the highest draft category (Class I) </a:t>
            </a:r>
            <a:r>
              <a:rPr lang="en-GB" dirty="0"/>
              <a:t>compared to 24 % of white men. By war’s end, the military had inducted approx. 33% of Black draft registrants compared to roughly 25% of whites. Paradoxically, about half of all Black World War I soldiers served stateside, largely as </a:t>
            </a:r>
            <a:r>
              <a:rPr lang="en-GB" dirty="0" err="1"/>
              <a:t>laborers</a:t>
            </a:r>
            <a:r>
              <a:rPr lang="en-GB" dirty="0"/>
              <a:t> in uniform, with little hope of receiving combat training and deploying to France.</a:t>
            </a:r>
          </a:p>
          <a:p>
            <a:r>
              <a:rPr lang="en-GB" sz="1400" b="1" dirty="0">
                <a:effectLst/>
                <a:latin typeface="Calibri" panose="020F0502020204030204" pitchFamily="34" charset="0"/>
              </a:rPr>
              <a:t>Credit: print by E.G. </a:t>
            </a:r>
            <a:r>
              <a:rPr lang="en-GB" sz="1400" b="1" dirty="0" err="1">
                <a:effectLst/>
                <a:latin typeface="Calibri" panose="020F0502020204030204" pitchFamily="34" charset="0"/>
              </a:rPr>
              <a:t>Renesch</a:t>
            </a:r>
            <a:r>
              <a:rPr lang="en-GB" sz="1400" b="1" dirty="0">
                <a:effectLst/>
                <a:latin typeface="Calibri" panose="020F0502020204030204" pitchFamily="34" charset="0"/>
              </a:rPr>
              <a:t>, Chicago, Illinois, 1918 </a:t>
            </a:r>
            <a:endParaRPr lang="en-GB" sz="1400" b="1" dirty="0"/>
          </a:p>
          <a:p>
            <a:r>
              <a:rPr lang="en-GB" sz="1200" dirty="0"/>
              <a:t>Collection of the Smithsonian National Museum of African American History and Culture </a:t>
            </a:r>
            <a:r>
              <a:rPr lang="en-US" sz="1200" dirty="0">
                <a:hlinkClick r:id="rId3"/>
              </a:rPr>
              <a:t>https://nmaahc.si.edu/object/nmaahc_2008.2.3</a:t>
            </a:r>
            <a:endParaRPr lang="en-GB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60763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“Bring me men!”</a:t>
            </a:r>
            <a:br>
              <a:rPr lang="en-US" dirty="0"/>
            </a:br>
            <a:r>
              <a:rPr lang="en-US" dirty="0"/>
              <a:t>but not just </a:t>
            </a:r>
            <a:r>
              <a:rPr lang="en-US" i="1" dirty="0"/>
              <a:t>any</a:t>
            </a:r>
            <a:br>
              <a:rPr lang="en-US" dirty="0"/>
            </a:br>
            <a:r>
              <a:rPr lang="en-US" dirty="0"/>
              <a:t>man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Determining “Fitness”</a:t>
            </a:r>
          </a:p>
        </p:txBody>
      </p:sp>
    </p:spTree>
    <p:extLst>
      <p:ext uri="{BB962C8B-B14F-4D97-AF65-F5344CB8AC3E}">
        <p14:creationId xmlns:p14="http://schemas.microsoft.com/office/powerpoint/2010/main" val="106854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95"/>
    </mc:Choice>
    <mc:Fallback xmlns="">
      <p:transition spd="slow" advTm="5379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8420" y="118838"/>
            <a:ext cx="8826500" cy="706438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Selective Service in World War I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309342" y="2120732"/>
            <a:ext cx="6096000" cy="473726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May 18, 1917</a:t>
            </a:r>
            <a:r>
              <a:rPr lang="en-US" dirty="0"/>
              <a:t>: </a:t>
            </a:r>
            <a:r>
              <a:rPr lang="en-US" b="1" dirty="0">
                <a:solidFill>
                  <a:schemeClr val="tx1"/>
                </a:solidFill>
              </a:rPr>
              <a:t>Selective Service Act </a:t>
            </a:r>
            <a:r>
              <a:rPr lang="en-US" dirty="0"/>
              <a:t>passed</a:t>
            </a:r>
          </a:p>
          <a:p>
            <a:r>
              <a:rPr lang="en-US" dirty="0"/>
              <a:t>4,648 local boards (approx. 1 for every 30,000 people) interviewed men to determine fitness for military service</a:t>
            </a:r>
          </a:p>
          <a:p>
            <a:r>
              <a:rPr lang="en-US" b="1" dirty="0"/>
              <a:t>June 5, 1917: all men 21-31 required to register</a:t>
            </a:r>
          </a:p>
          <a:p>
            <a:r>
              <a:rPr lang="en-US" dirty="0"/>
              <a:t>June 5, 1918: all men who reached 21 after June 5, 1917 required to register</a:t>
            </a:r>
          </a:p>
          <a:p>
            <a:r>
              <a:rPr lang="en-US" b="1" dirty="0"/>
              <a:t>Sept. 12, 1918: all men 18-45 required to register</a:t>
            </a:r>
          </a:p>
          <a:p>
            <a:r>
              <a:rPr lang="en-US" dirty="0"/>
              <a:t>24 million registered; approx. </a:t>
            </a:r>
            <a:r>
              <a:rPr lang="en-US" b="1" dirty="0"/>
              <a:t>3 m inducted</a:t>
            </a:r>
          </a:p>
          <a:p>
            <a:r>
              <a:rPr lang="en-US" b="1" dirty="0"/>
              <a:t>Approx. 11% draft eligible pop. refused to register</a:t>
            </a:r>
          </a:p>
          <a:p>
            <a:r>
              <a:rPr lang="en-US" dirty="0"/>
              <a:t>70% of army troops were conscripts</a:t>
            </a:r>
          </a:p>
          <a:p>
            <a:r>
              <a:rPr lang="en-US" dirty="0"/>
              <a:t>Further Library of Congress resources:</a:t>
            </a:r>
          </a:p>
          <a:p>
            <a:r>
              <a:rPr lang="en-US" sz="1300" dirty="0">
                <a:hlinkClick r:id="rId2"/>
              </a:rPr>
              <a:t>https://blogs.loc.gov/headlinesandheroes/2018/06/wwi-draft/</a:t>
            </a:r>
            <a:endParaRPr lang="en-US" sz="1300" dirty="0"/>
          </a:p>
          <a:p>
            <a:r>
              <a:rPr lang="en-US" sz="1300" dirty="0">
                <a:hlinkClick r:id="rId3"/>
              </a:rPr>
              <a:t>https://www.loc.gov/rr/news/topics/ww1draft.html?loclr=blogser</a:t>
            </a:r>
            <a:endParaRPr lang="en-US" sz="1300" dirty="0"/>
          </a:p>
          <a:p>
            <a:endParaRPr lang="en-US" sz="1300" dirty="0"/>
          </a:p>
          <a:p>
            <a:endParaRPr lang="en-US" sz="1300" dirty="0"/>
          </a:p>
        </p:txBody>
      </p:sp>
      <p:sp>
        <p:nvSpPr>
          <p:cNvPr id="3" name="Rectangle 2"/>
          <p:cNvSpPr/>
          <p:nvPr/>
        </p:nvSpPr>
        <p:spPr>
          <a:xfrm>
            <a:off x="628186" y="6183572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200" dirty="0"/>
          </a:p>
          <a:p>
            <a:endParaRPr lang="en-US" dirty="0"/>
          </a:p>
        </p:txBody>
      </p:sp>
      <p:pic>
        <p:nvPicPr>
          <p:cNvPr id="7170" name="Picture 2" descr="https://blogs.loc.gov/headlinesandheroes/files/2018/06/The-Evening-World-Sept-6-1918-quarter-300x2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5485" y="1615379"/>
            <a:ext cx="5163247" cy="434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08854" y="6368238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i="1" dirty="0">
                <a:solidFill>
                  <a:srgbClr val="333333"/>
                </a:solidFill>
              </a:rPr>
              <a:t>The Evening World</a:t>
            </a:r>
            <a:r>
              <a:rPr lang="en-US" sz="1200" dirty="0">
                <a:solidFill>
                  <a:srgbClr val="333333"/>
                </a:solidFill>
              </a:rPr>
              <a:t> (New York, NY), September 6, 1918, p. 16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309342" y="757742"/>
            <a:ext cx="97379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“It is in no sense a conscription of the unwilling, It is rather selection from a nation which has volunteered its mass.” </a:t>
            </a:r>
            <a:r>
              <a:rPr lang="en-US" sz="2400" dirty="0"/>
              <a:t>(Woodrow Wilson)</a:t>
            </a:r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65485" y="5998906"/>
            <a:ext cx="435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“Mr. Slacker gets his marching orders”</a:t>
            </a:r>
          </a:p>
        </p:txBody>
      </p:sp>
    </p:spTree>
    <p:extLst>
      <p:ext uri="{BB962C8B-B14F-4D97-AF65-F5344CB8AC3E}">
        <p14:creationId xmlns:p14="http://schemas.microsoft.com/office/powerpoint/2010/main" val="85832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066"/>
    </mc:Choice>
    <mc:Fallback xmlns="">
      <p:transition spd="slow" advTm="10106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2508" y="240186"/>
            <a:ext cx="8824913" cy="703262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Selective Service in World War II</a:t>
            </a:r>
          </a:p>
        </p:txBody>
      </p:sp>
      <p:sp>
        <p:nvSpPr>
          <p:cNvPr id="4" name="Rectangle 3"/>
          <p:cNvSpPr/>
          <p:nvPr/>
        </p:nvSpPr>
        <p:spPr>
          <a:xfrm>
            <a:off x="7546684" y="6466619"/>
            <a:ext cx="4511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https://twu-ir.tdl.org/handle/11274/325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2" descr="mage result for frank sinat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8125" y="1959358"/>
            <a:ext cx="2982498" cy="379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2508" y="879753"/>
            <a:ext cx="8585617" cy="5800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Sept. 1940: Selective Training and Service Act</a:t>
            </a:r>
            <a:endParaRPr lang="en-US" sz="2400" dirty="0"/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the first peacetime draft in US history re-established the Selective Service </a:t>
            </a:r>
          </a:p>
          <a:p>
            <a:r>
              <a:rPr lang="en-US" dirty="0"/>
              <a:t>System of draft boards (6,400 in operation during WWII)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all men, 19-57, required to register</a:t>
            </a:r>
            <a:r>
              <a:rPr lang="en-US" b="1" dirty="0"/>
              <a:t>. </a:t>
            </a:r>
            <a:r>
              <a:rPr lang="en-US" b="1" dirty="0">
                <a:solidFill>
                  <a:schemeClr val="accent1"/>
                </a:solidFill>
              </a:rPr>
              <a:t>49 million did so</a:t>
            </a:r>
            <a:r>
              <a:rPr lang="en-US" dirty="0"/>
              <a:t>.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The initial term of service was the </a:t>
            </a:r>
            <a:r>
              <a:rPr lang="en-US" b="1" dirty="0">
                <a:solidFill>
                  <a:schemeClr val="accent1"/>
                </a:solidFill>
              </a:rPr>
              <a:t>duration of the war + 6 months</a:t>
            </a:r>
          </a:p>
          <a:p>
            <a:endParaRPr lang="en-US" b="1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From a 1940 strength of 460,000, the US military grew to </a:t>
            </a:r>
            <a:r>
              <a:rPr lang="en-US" b="1" dirty="0">
                <a:solidFill>
                  <a:schemeClr val="accent1"/>
                </a:solidFill>
              </a:rPr>
              <a:t>approx. 16m</a:t>
            </a:r>
            <a:r>
              <a:rPr lang="en-US" dirty="0"/>
              <a:t>,</a:t>
            </a:r>
          </a:p>
          <a:p>
            <a:r>
              <a:rPr lang="en-US" dirty="0"/>
              <a:t>of whom 10 million entered the services via conscription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72,000 registered as </a:t>
            </a:r>
            <a:r>
              <a:rPr lang="en-US" b="1" dirty="0">
                <a:solidFill>
                  <a:schemeClr val="accent1"/>
                </a:solidFill>
              </a:rPr>
              <a:t>conscientious objectors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Psychiatric screening deemed </a:t>
            </a:r>
            <a:r>
              <a:rPr lang="en-US" b="1" dirty="0">
                <a:solidFill>
                  <a:schemeClr val="accent1"/>
                </a:solidFill>
              </a:rPr>
              <a:t>1,846,000 men ineligible </a:t>
            </a:r>
            <a:r>
              <a:rPr lang="en-US" dirty="0"/>
              <a:t>for </a:t>
            </a:r>
          </a:p>
          <a:p>
            <a:r>
              <a:rPr lang="en-US" b="1" dirty="0">
                <a:solidFill>
                  <a:schemeClr val="accent1"/>
                </a:solidFill>
              </a:rPr>
              <a:t>“neuropsychiatric” reasons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4-F</a:t>
            </a:r>
            <a:r>
              <a:rPr lang="en-US" dirty="0"/>
              <a:t> was the military designation for a man unfit for service– whether on </a:t>
            </a:r>
          </a:p>
          <a:p>
            <a:r>
              <a:rPr lang="en-US" dirty="0"/>
              <a:t>grounds of physical unfitness, mental health, or suspected homosexuality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353C77-7DBA-E94E-CA0B-5783AEF726D3}"/>
              </a:ext>
            </a:extLst>
          </p:cNvPr>
          <p:cNvSpPr txBox="1"/>
          <p:nvPr/>
        </p:nvSpPr>
        <p:spPr>
          <a:xfrm>
            <a:off x="8938125" y="5875283"/>
            <a:ext cx="27061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Frank Sinatra: the most</a:t>
            </a:r>
          </a:p>
          <a:p>
            <a:r>
              <a:rPr lang="en-US" dirty="0"/>
              <a:t>reviled ”4-Fer”</a:t>
            </a:r>
          </a:p>
        </p:txBody>
      </p:sp>
    </p:spTree>
    <p:extLst>
      <p:ext uri="{BB962C8B-B14F-4D97-AF65-F5344CB8AC3E}">
        <p14:creationId xmlns:p14="http://schemas.microsoft.com/office/powerpoint/2010/main" val="127223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212"/>
    </mc:Choice>
    <mc:Fallback xmlns="">
      <p:transition spd="slow" advTm="15721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4954" y="973669"/>
            <a:ext cx="9449984" cy="706964"/>
          </a:xfrm>
        </p:spPr>
        <p:txBody>
          <a:bodyPr/>
          <a:lstStyle/>
          <a:p>
            <a:r>
              <a:rPr lang="en-US" dirty="0"/>
              <a:t>Attributes of interest to military recruiters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50458" y="2603500"/>
            <a:ext cx="11352356" cy="3416300"/>
          </a:xfrm>
        </p:spPr>
        <p:txBody>
          <a:bodyPr>
            <a:noAutofit/>
          </a:bodyPr>
          <a:lstStyle/>
          <a:p>
            <a:r>
              <a:rPr lang="en-US" sz="2400" dirty="0"/>
              <a:t>Physical fitness (including physique; absence of illnesses/addictions)</a:t>
            </a:r>
          </a:p>
          <a:p>
            <a:r>
              <a:rPr lang="en-US" sz="2400" dirty="0"/>
              <a:t>Intelligence </a:t>
            </a:r>
          </a:p>
          <a:p>
            <a:r>
              <a:rPr lang="en-US" sz="2400" dirty="0"/>
              <a:t>Psychological stability/sanity– men who won’t “crack up” under duress</a:t>
            </a:r>
          </a:p>
          <a:p>
            <a:r>
              <a:rPr lang="en-US" sz="2400" dirty="0"/>
              <a:t>Literacy—though this could be, and was, taught by the armed forces</a:t>
            </a:r>
          </a:p>
          <a:p>
            <a:r>
              <a:rPr lang="en-US" sz="2400" dirty="0"/>
              <a:t>Marital status/fatherhood</a:t>
            </a:r>
          </a:p>
          <a:p>
            <a:r>
              <a:rPr lang="en-US" sz="2400" dirty="0"/>
              <a:t>Sexual orientation</a:t>
            </a:r>
          </a:p>
          <a:p>
            <a:r>
              <a:rPr lang="en-US" sz="2400" dirty="0"/>
              <a:t>Citizenship (?)</a:t>
            </a:r>
          </a:p>
        </p:txBody>
      </p:sp>
    </p:spTree>
    <p:extLst>
      <p:ext uri="{BB962C8B-B14F-4D97-AF65-F5344CB8AC3E}">
        <p14:creationId xmlns:p14="http://schemas.microsoft.com/office/powerpoint/2010/main" val="108049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213"/>
    </mc:Choice>
    <mc:Fallback xmlns="">
      <p:transition spd="slow" advTm="14621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122" y="401444"/>
            <a:ext cx="3871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Physical fitness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353122" y="1316176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World War I brought </a:t>
            </a:r>
            <a:r>
              <a:rPr lang="en-US" dirty="0">
                <a:hlinkClick r:id="rId2"/>
              </a:rPr>
              <a:t>new fitness requirements</a:t>
            </a:r>
            <a:r>
              <a:rPr lang="en-US" dirty="0"/>
              <a:t> for the Army. </a:t>
            </a:r>
          </a:p>
          <a:p>
            <a:endParaRPr lang="en-US" dirty="0"/>
          </a:p>
          <a:p>
            <a:r>
              <a:rPr lang="en-US" dirty="0"/>
              <a:t>The first manual to identify quantifiable physical objectives was developed. </a:t>
            </a:r>
          </a:p>
          <a:p>
            <a:endParaRPr lang="en-US" dirty="0"/>
          </a:p>
          <a:p>
            <a:r>
              <a:rPr lang="en-US" dirty="0"/>
              <a:t>This </a:t>
            </a:r>
            <a:r>
              <a:rPr lang="en-US" b="1" dirty="0">
                <a:solidFill>
                  <a:schemeClr val="accent1"/>
                </a:solidFill>
              </a:rPr>
              <a:t>Individual Efficiency Test </a:t>
            </a:r>
            <a:r>
              <a:rPr lang="en-US" dirty="0"/>
              <a:t>measured combat physical readiness with the following requirements: </a:t>
            </a:r>
          </a:p>
          <a:p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running 100 yards in 14 seconds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a 12-foot broad running jump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an unassisted 8-foot wall climb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throwing a hand grenade for 30 yards into a 10’ diameter circle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an obstacle course run</a:t>
            </a:r>
          </a:p>
          <a:p>
            <a:endParaRPr lang="en-US" dirty="0"/>
          </a:p>
        </p:txBody>
      </p:sp>
      <p:pic>
        <p:nvPicPr>
          <p:cNvPr id="12290" name="Picture 2" descr="ayonet soldier ww1 world war 1 training uniform army u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9122" y="2870802"/>
            <a:ext cx="5742878" cy="398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3122" y="604733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https://www.businessinsider.com/us-armys-fitness-standards-2016-7?r=US&amp;IR=T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85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63"/>
    </mc:Choice>
    <mc:Fallback xmlns="">
      <p:transition spd="slow" advTm="15263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 long questionnaire to test literacy, including questions like '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680" y="210312"/>
            <a:ext cx="5749182" cy="660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8199" y="1381693"/>
            <a:ext cx="5336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“Do imbeciles usually hold responsible office?”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6144323" y="616606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hlinkClick r:id="rId3"/>
              </a:rPr>
              <a:t>http://mentalfloss.com/article/535841/would-you-be-able-pass-</a:t>
            </a:r>
            <a:endParaRPr lang="en-US" sz="1200" dirty="0"/>
          </a:p>
          <a:p>
            <a:r>
              <a:rPr lang="en-US" sz="1200" dirty="0"/>
              <a:t>world-war-</a:t>
            </a:r>
            <a:r>
              <a:rPr lang="en-US" sz="1200" dirty="0" err="1"/>
              <a:t>i</a:t>
            </a:r>
            <a:r>
              <a:rPr lang="en-US" sz="1200" dirty="0"/>
              <a:t>-military-literary-test</a:t>
            </a:r>
          </a:p>
          <a:p>
            <a:endParaRPr lang="en-US" sz="1200" dirty="0"/>
          </a:p>
        </p:txBody>
      </p:sp>
      <p:pic>
        <p:nvPicPr>
          <p:cNvPr id="11268" name="Picture 4" descr="ergeant Marshall/Department of Defense, NARA // Public Domain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680119"/>
            <a:ext cx="6096000" cy="342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63195" y="1892406"/>
            <a:ext cx="5649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Tests found a 50% rate of “mental defectiveness”</a:t>
            </a:r>
          </a:p>
          <a:p>
            <a:r>
              <a:rPr lang="en-US" dirty="0"/>
              <a:t>among WWI recruits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351F5-1124-B97F-9EA2-77AB3724BFDE}"/>
              </a:ext>
            </a:extLst>
          </p:cNvPr>
          <p:cNvSpPr txBox="1"/>
          <p:nvPr/>
        </p:nvSpPr>
        <p:spPr>
          <a:xfrm>
            <a:off x="6063195" y="387469"/>
            <a:ext cx="25971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IQ Testing</a:t>
            </a:r>
          </a:p>
        </p:txBody>
      </p:sp>
    </p:spTree>
    <p:extLst>
      <p:ext uri="{BB962C8B-B14F-4D97-AF65-F5344CB8AC3E}">
        <p14:creationId xmlns:p14="http://schemas.microsoft.com/office/powerpoint/2010/main" val="12226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85"/>
    </mc:Choice>
    <mc:Fallback xmlns="">
      <p:transition spd="slow" advTm="5738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51" y="155219"/>
            <a:ext cx="446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Sexuality and “unfitness”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468351" y="6119336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hlinkClick r:id="rId2"/>
              </a:rPr>
              <a:t>https://www.rollingstone.com/culture/culture-news/how-exclusion-from-the-military-strengthened-gay-identity-in-america-125267/</a:t>
            </a:r>
            <a:endParaRPr lang="en-US" sz="12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51520" y="807448"/>
            <a:ext cx="6459572" cy="48446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0208" y="767255"/>
            <a:ext cx="6642538" cy="59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March 1918</a:t>
            </a:r>
            <a:r>
              <a:rPr lang="en-US" sz="2000" dirty="0"/>
              <a:t>: US draft boards received revised instructions barring the </a:t>
            </a:r>
            <a:r>
              <a:rPr lang="en-US" sz="2000" b="1" dirty="0">
                <a:solidFill>
                  <a:schemeClr val="accent1"/>
                </a:solidFill>
              </a:rPr>
              <a:t>“psychopathic character, including the homosexual” </a:t>
            </a:r>
            <a:r>
              <a:rPr lang="en-US" sz="2000" dirty="0"/>
              <a:t>from service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During WWII, the US military made more extensive efforts to prevent gay men and lesbians from serving—“degenerates” liable to corrupt esprit and discipline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Homosexuality understood as psychopathology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Draft Boards asked questions designed to establish whether young men </a:t>
            </a:r>
            <a:r>
              <a:rPr lang="en-US" sz="2000" i="1" dirty="0"/>
              <a:t>“liked girls”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Some Boards used </a:t>
            </a:r>
            <a:r>
              <a:rPr lang="en-US" sz="2000" i="1" dirty="0"/>
              <a:t>“homosexual vocabulary</a:t>
            </a:r>
            <a:r>
              <a:rPr lang="en-US" sz="2000" dirty="0"/>
              <a:t>” to see whether it elicited a response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They also evaluated appearance, thinking that </a:t>
            </a:r>
            <a:r>
              <a:rPr lang="en-US" sz="2000" i="1" dirty="0"/>
              <a:t>“effeminate” bodily traits </a:t>
            </a:r>
            <a:r>
              <a:rPr lang="en-US" sz="2000" dirty="0"/>
              <a:t>offered tell-tale clues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/>
              <a:t>Attempts to keep gay men out led some men to feign queerness to get themselves exempted– “</a:t>
            </a:r>
            <a:r>
              <a:rPr lang="en-US" sz="2000" dirty="0" err="1"/>
              <a:t>hoaxosexuals</a:t>
            </a:r>
            <a:r>
              <a:rPr lang="en-US" sz="2000" dirty="0"/>
              <a:t>”</a:t>
            </a:r>
          </a:p>
          <a:p>
            <a:endParaRPr lang="en-US" sz="2000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58966" y="6488668"/>
            <a:ext cx="3703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From Margot </a:t>
            </a:r>
            <a:r>
              <a:rPr lang="en-US" sz="1200" dirty="0" err="1"/>
              <a:t>Canaday</a:t>
            </a:r>
            <a:r>
              <a:rPr lang="en-US" sz="1200" dirty="0"/>
              <a:t>, </a:t>
            </a:r>
            <a:r>
              <a:rPr lang="en-US" sz="1200" i="1" dirty="0"/>
              <a:t>The Straight State</a:t>
            </a:r>
            <a:r>
              <a:rPr lang="en-US" sz="1200" dirty="0"/>
              <a:t>, p.63</a:t>
            </a:r>
          </a:p>
        </p:txBody>
      </p:sp>
    </p:spTree>
    <p:extLst>
      <p:ext uri="{BB962C8B-B14F-4D97-AF65-F5344CB8AC3E}">
        <p14:creationId xmlns:p14="http://schemas.microsoft.com/office/powerpoint/2010/main" val="6072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725"/>
    </mc:Choice>
    <mc:Fallback xmlns="">
      <p:transition spd="slow" advTm="243725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7804</TotalTime>
  <Words>1695</Words>
  <Application>Microsoft Macintosh PowerPoint</Application>
  <PresentationFormat>Widescreen</PresentationFormat>
  <Paragraphs>171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Century Gothic</vt:lpstr>
      <vt:lpstr>Lyon Text</vt:lpstr>
      <vt:lpstr>Open Sans</vt:lpstr>
      <vt:lpstr>Wingdings 3</vt:lpstr>
      <vt:lpstr>Ion Boardroom</vt:lpstr>
      <vt:lpstr>Martial masculinity</vt:lpstr>
      <vt:lpstr>How did the US state usher men into uniform?</vt:lpstr>
      <vt:lpstr>Conscripting masculinity</vt:lpstr>
      <vt:lpstr>“Giving All I’ve Got” (2019)</vt:lpstr>
      <vt:lpstr>PowerPoint Presentation</vt:lpstr>
      <vt:lpstr>PowerPoint Presentation</vt:lpstr>
      <vt:lpstr>“Bring me men!”</vt:lpstr>
      <vt:lpstr>The US army in the Civil War</vt:lpstr>
      <vt:lpstr>1863: Enrollment Act of Conscription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Gendered appeals: World War I</vt:lpstr>
      <vt:lpstr>Marine Corps recruitment</vt:lpstr>
      <vt:lpstr>PowerPoint Presentation</vt:lpstr>
      <vt:lpstr>“Bring me men!” but not just any man</vt:lpstr>
      <vt:lpstr>Selective Service in World War I </vt:lpstr>
      <vt:lpstr>Selective Service in World War II</vt:lpstr>
      <vt:lpstr>Attributes of interest to military recruiters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Martial masculinity</dc:title>
  <dc:creator>Susan Carruthers</dc:creator>
  <cp:lastModifiedBy>Carruthers, Susan</cp:lastModifiedBy>
  <cp:revision>78</cp:revision>
  <dcterms:created xsi:type="dcterms:W3CDTF">2019-10-05T11:55:08Z</dcterms:created>
  <dcterms:modified xsi:type="dcterms:W3CDTF">2026-10-12T11:34:03Z</dcterms:modified>
</cp:coreProperties>
</file>