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1"/>
  </p:sldMasterIdLst>
  <p:sldIdLst>
    <p:sldId id="256" r:id="rId2"/>
    <p:sldId id="257" r:id="rId3"/>
    <p:sldId id="281" r:id="rId4"/>
    <p:sldId id="292" r:id="rId5"/>
    <p:sldId id="259" r:id="rId6"/>
    <p:sldId id="264" r:id="rId7"/>
    <p:sldId id="265" r:id="rId8"/>
    <p:sldId id="293" r:id="rId9"/>
    <p:sldId id="295" r:id="rId10"/>
    <p:sldId id="294" r:id="rId11"/>
    <p:sldId id="261" r:id="rId12"/>
    <p:sldId id="296" r:id="rId13"/>
    <p:sldId id="269" r:id="rId14"/>
    <p:sldId id="270" r:id="rId15"/>
    <p:sldId id="297" r:id="rId16"/>
    <p:sldId id="272" r:id="rId17"/>
    <p:sldId id="273" r:id="rId18"/>
    <p:sldId id="284" r:id="rId19"/>
    <p:sldId id="275" r:id="rId20"/>
    <p:sldId id="291" r:id="rId21"/>
    <p:sldId id="290" r:id="rId22"/>
    <p:sldId id="289" r:id="rId23"/>
    <p:sldId id="276" r:id="rId24"/>
    <p:sldId id="277" r:id="rId25"/>
    <p:sldId id="280"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201"/>
    <p:restoredTop sz="94613"/>
  </p:normalViewPr>
  <p:slideViewPr>
    <p:cSldViewPr snapToGrid="0" snapToObjects="1">
      <p:cViewPr varScale="1">
        <p:scale>
          <a:sx n="118" d="100"/>
          <a:sy n="118" d="100"/>
        </p:scale>
        <p:origin x="216" y="2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27D2E0DB-7EE0-EA49-8404-BCCFE1A59C86}" type="datetimeFigureOut">
              <a:rPr lang="en-US" smtClean="0"/>
              <a:t>10/19/25</a:t>
            </a:fld>
            <a:endParaRPr lang="en-US"/>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DFBCE31A-0B38-8F44-9B69-689E970E455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7D2E0DB-7EE0-EA49-8404-BCCFE1A59C86}" type="datetimeFigureOut">
              <a:rPr lang="en-US" smtClean="0"/>
              <a:t>10/19/25</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FBCE31A-0B38-8F44-9B69-689E970E455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27D2E0DB-7EE0-EA49-8404-BCCFE1A59C86}" type="datetimeFigureOut">
              <a:rPr lang="en-US" smtClean="0"/>
              <a:t>10/19/25</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FBCE31A-0B38-8F44-9B69-689E970E455B}"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27D2E0DB-7EE0-EA49-8404-BCCFE1A59C86}" type="datetimeFigureOut">
              <a:rPr lang="en-US" smtClean="0"/>
              <a:t>10/19/25</a:t>
            </a:fld>
            <a:endParaRPr lang="en-US"/>
          </a:p>
        </p:txBody>
      </p:sp>
      <p:sp>
        <p:nvSpPr>
          <p:cNvPr id="5" name="Footer Placeholder 4"/>
          <p:cNvSpPr>
            <a:spLocks noGrp="1"/>
          </p:cNvSpPr>
          <p:nvPr>
            <p:ph type="ftr" sz="quarter" idx="11"/>
          </p:nvPr>
        </p:nvSpPr>
        <p:spPr/>
        <p:txBody>
          <a:bodyPr/>
          <a:lstStyle/>
          <a:p>
            <a:endParaRPr lang="en-US"/>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FBCE31A-0B38-8F44-9B69-689E970E455B}"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7D2E0DB-7EE0-EA49-8404-BCCFE1A59C86}" type="datetimeFigureOut">
              <a:rPr lang="en-US" smtClean="0"/>
              <a:t>10/19/25</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FBCE31A-0B38-8F44-9B69-689E970E455B}"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27D2E0DB-7EE0-EA49-8404-BCCFE1A59C86}" type="datetimeFigureOut">
              <a:rPr lang="en-US" smtClean="0"/>
              <a:t>10/19/25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BCE31A-0B38-8F44-9B69-689E970E455B}"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27D2E0DB-7EE0-EA49-8404-BCCFE1A59C86}" type="datetimeFigureOut">
              <a:rPr lang="en-US" smtClean="0"/>
              <a:t>10/19/25</a:t>
            </a:fld>
            <a:endParaRPr lang="en-US"/>
          </a:p>
        </p:txBody>
      </p:sp>
      <p:sp>
        <p:nvSpPr>
          <p:cNvPr id="8" name="Footer Placeholder 7"/>
          <p:cNvSpPr>
            <a:spLocks noGrp="1"/>
          </p:cNvSpPr>
          <p:nvPr>
            <p:ph type="ftr" sz="quarter" idx="11"/>
          </p:nvPr>
        </p:nvSpPr>
        <p:spPr>
          <a:xfrm>
            <a:off x="561111" y="6391838"/>
            <a:ext cx="3644282" cy="304801"/>
          </a:xfrm>
        </p:spPr>
        <p:txBody>
          <a:bodyPr/>
          <a:lstStyle/>
          <a:p>
            <a:endParaRPr lang="en-US"/>
          </a:p>
        </p:txBody>
      </p:sp>
      <p:sp>
        <p:nvSpPr>
          <p:cNvPr id="9" name="Slide Number Placeholder 8"/>
          <p:cNvSpPr>
            <a:spLocks noGrp="1"/>
          </p:cNvSpPr>
          <p:nvPr>
            <p:ph type="sldNum" sz="quarter" idx="12"/>
          </p:nvPr>
        </p:nvSpPr>
        <p:spPr/>
        <p:txBody>
          <a:bodyPr/>
          <a:lstStyle/>
          <a:p>
            <a:fld id="{DFBCE31A-0B38-8F44-9B69-689E970E455B}"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27D2E0DB-7EE0-EA49-8404-BCCFE1A59C86}" type="datetimeFigureOut">
              <a:rPr lang="en-US" smtClean="0"/>
              <a:t>10/19/25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BCE31A-0B38-8F44-9B69-689E970E455B}"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27D2E0DB-7EE0-EA49-8404-BCCFE1A59C86}" type="datetimeFigureOut">
              <a:rPr lang="en-US" smtClean="0"/>
              <a:t>10/19/25</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FBCE31A-0B38-8F44-9B69-689E970E455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7D2E0DB-7EE0-EA49-8404-BCCFE1A59C86}" type="datetimeFigureOut">
              <a:rPr lang="en-US" smtClean="0"/>
              <a:t>10/19/25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BCE31A-0B38-8F44-9B69-689E970E455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7D2E0DB-7EE0-EA49-8404-BCCFE1A59C86}" type="datetimeFigureOut">
              <a:rPr lang="en-US" smtClean="0"/>
              <a:t>10/19/25</a:t>
            </a:fld>
            <a:endParaRPr lang="en-US"/>
          </a:p>
        </p:txBody>
      </p:sp>
      <p:sp>
        <p:nvSpPr>
          <p:cNvPr id="5" name="Footer Placeholder 4"/>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FBCE31A-0B38-8F44-9B69-689E970E455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7D2E0DB-7EE0-EA49-8404-BCCFE1A59C86}" type="datetimeFigureOut">
              <a:rPr lang="en-US" smtClean="0"/>
              <a:t>10/19/25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BCE31A-0B38-8F44-9B69-689E970E455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7D2E0DB-7EE0-EA49-8404-BCCFE1A59C86}" type="datetimeFigureOut">
              <a:rPr lang="en-US" smtClean="0"/>
              <a:t>10/19/25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BCE31A-0B38-8F44-9B69-689E970E455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7D2E0DB-7EE0-EA49-8404-BCCFE1A59C86}" type="datetimeFigureOut">
              <a:rPr lang="en-US" smtClean="0"/>
              <a:t>10/19/25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FBCE31A-0B38-8F44-9B69-689E970E455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D2E0DB-7EE0-EA49-8404-BCCFE1A59C86}" type="datetimeFigureOut">
              <a:rPr lang="en-US" smtClean="0"/>
              <a:t>10/19/25</a:t>
            </a:fld>
            <a:endParaRPr lang="en-US"/>
          </a:p>
        </p:txBody>
      </p:sp>
      <p:sp>
        <p:nvSpPr>
          <p:cNvPr id="3" name="Footer Placeholder 2"/>
          <p:cNvSpPr>
            <a:spLocks noGrp="1"/>
          </p:cNvSpPr>
          <p:nvPr>
            <p:ph type="ftr" sz="quarter" idx="11"/>
          </p:nvPr>
        </p:nvSpPr>
        <p:spPr/>
        <p:txBody>
          <a:bodyPr/>
          <a:lstStyle/>
          <a:p>
            <a:endParaRPr lang="en-US"/>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FBCE31A-0B38-8F44-9B69-689E970E455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7D2E0DB-7EE0-EA49-8404-BCCFE1A59C86}" type="datetimeFigureOut">
              <a:rPr lang="en-US" smtClean="0"/>
              <a:t>10/19/25</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FBCE31A-0B38-8F44-9B69-689E970E455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a:t>Drag picture to placeholder or click icon to add</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7D2E0DB-7EE0-EA49-8404-BCCFE1A59C86}" type="datetimeFigureOut">
              <a:rPr lang="en-US" smtClean="0"/>
              <a:t>10/19/25</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FBCE31A-0B38-8F44-9B69-689E970E455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27D2E0DB-7EE0-EA49-8404-BCCFE1A59C86}" type="datetimeFigureOut">
              <a:rPr lang="en-US" smtClean="0"/>
              <a:t>10/19/25</a:t>
            </a:fld>
            <a:endParaRPr lang="en-US"/>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FBCE31A-0B38-8F44-9B69-689E970E455B}" type="slidenum">
              <a:rPr lang="en-US" smtClean="0"/>
              <a:t>‹#›</a:t>
            </a:fld>
            <a:endParaRPr lang="en-US"/>
          </a:p>
        </p:txBody>
      </p:sp>
    </p:spTree>
    <p:extLst>
      <p:ext uri="{BB962C8B-B14F-4D97-AF65-F5344CB8AC3E}">
        <p14:creationId xmlns:p14="http://schemas.microsoft.com/office/powerpoint/2010/main" val="153931277"/>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 id="2147483746" r:id="rId14"/>
    <p:sldLayoutId id="2147483747" r:id="rId15"/>
    <p:sldLayoutId id="2147483748" r:id="rId16"/>
    <p:sldLayoutId id="2147483749"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www.lib.berkeley.edu/goldman/MeetEmmaGoldman/index.html" TargetMode="External"/><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 Id="rId4" Type="http://schemas.openxmlformats.org/officeDocument/2006/relationships/hyperlink" Target="http://exhibitions.nysm.nysed.gov/WWI/phone/war-at-home.html"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 Id="rId4" Type="http://schemas.openxmlformats.org/officeDocument/2006/relationships/hyperlink" Target="https://americanhistory.si.edu/blog/mothers-world-war-i"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shec.ashp.cuny.edu/items/show/2471" TargetMode="External"/><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hyperlink" Target="https://catalog.archives.gov/id/6011397" TargetMode="External"/><Relationship Id="rId2" Type="http://schemas.openxmlformats.org/officeDocument/2006/relationships/image" Target="../media/image23.jpeg"/><Relationship Id="rId1" Type="http://schemas.openxmlformats.org/officeDocument/2006/relationships/slideLayout" Target="../slideLayouts/slideLayout7.xml"/><Relationship Id="rId4" Type="http://schemas.openxmlformats.org/officeDocument/2006/relationships/hyperlink" Target="https://museum.archives.gov/featured-document-display-write-mom-thats-order"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catalog.archives.gov/id/5756966" TargetMode="External"/><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https://en.wikipedia.org/wiki/John_Bull" TargetMode="External"/><Relationship Id="rId7" Type="http://schemas.openxmlformats.org/officeDocument/2006/relationships/hyperlink" Target="https://en.wikipedia.org/wiki/The_White_Man%27s_Burden#/media/File:%22The_White_Man's_Burden%22_Judge_1899_(cropped).png" TargetMode="External"/><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hyperlink" Target="https://en.wikipedia.org/wiki/Judge_(magazine)" TargetMode="External"/><Relationship Id="rId5" Type="http://schemas.openxmlformats.org/officeDocument/2006/relationships/hyperlink" Target="https://en.wikipedia.org/wiki/Victor_Gillam" TargetMode="External"/><Relationship Id="rId4" Type="http://schemas.openxmlformats.org/officeDocument/2006/relationships/hyperlink" Target="https://en.wikipedia.org/wiki/Uncle_Sam" TargetMode="External"/><Relationship Id="rId9" Type="http://schemas.openxmlformats.org/officeDocument/2006/relationships/hyperlink" Target="https://en.wikipedia.org/wiki/Detroit_Journal"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www.womenshistory.org/resources/general/woman-suffrage-movement" TargetMode="External"/><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s://www.womenshistory.org/education-resources/biographies/jane-addams" TargetMode="External"/><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54954" y="2530442"/>
            <a:ext cx="9589245" cy="2677648"/>
          </a:xfrm>
        </p:spPr>
        <p:txBody>
          <a:bodyPr/>
          <a:lstStyle/>
          <a:p>
            <a:r>
              <a:rPr lang="en-US" dirty="0"/>
              <a:t>Pacifism, feminism and anti-war resistance:</a:t>
            </a:r>
            <a:br>
              <a:rPr lang="en-US" dirty="0"/>
            </a:br>
            <a:r>
              <a:rPr lang="en-US" dirty="0"/>
              <a:t>the politics of maternalism</a:t>
            </a:r>
            <a:br>
              <a:rPr lang="en-US" dirty="0"/>
            </a:br>
            <a:endParaRPr lang="en-US" dirty="0"/>
          </a:p>
        </p:txBody>
      </p:sp>
      <p:sp>
        <p:nvSpPr>
          <p:cNvPr id="3" name="Subtitle 2"/>
          <p:cNvSpPr>
            <a:spLocks noGrp="1"/>
          </p:cNvSpPr>
          <p:nvPr>
            <p:ph type="subTitle" idx="1"/>
          </p:nvPr>
        </p:nvSpPr>
        <p:spPr/>
        <p:txBody>
          <a:bodyPr>
            <a:normAutofit/>
          </a:bodyPr>
          <a:lstStyle/>
          <a:p>
            <a:r>
              <a:rPr lang="en-US" sz="3200" b="1" dirty="0"/>
              <a:t>Hi2c9 	week 3</a:t>
            </a:r>
          </a:p>
          <a:p>
            <a:endParaRPr lang="en-US" dirty="0"/>
          </a:p>
        </p:txBody>
      </p:sp>
    </p:spTree>
    <p:extLst>
      <p:ext uri="{BB962C8B-B14F-4D97-AF65-F5344CB8AC3E}">
        <p14:creationId xmlns:p14="http://schemas.microsoft.com/office/powerpoint/2010/main" val="16131889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98433C8-5DA9-4785-C8DB-C8B0DC633DFD}"/>
              </a:ext>
            </a:extLst>
          </p:cNvPr>
          <p:cNvSpPr txBox="1"/>
          <p:nvPr/>
        </p:nvSpPr>
        <p:spPr>
          <a:xfrm>
            <a:off x="511630" y="216933"/>
            <a:ext cx="8145178" cy="830997"/>
          </a:xfrm>
          <a:prstGeom prst="rect">
            <a:avLst/>
          </a:prstGeom>
          <a:noFill/>
        </p:spPr>
        <p:txBody>
          <a:bodyPr wrap="none" rtlCol="0">
            <a:spAutoFit/>
          </a:bodyPr>
          <a:lstStyle/>
          <a:p>
            <a:r>
              <a:rPr lang="en-US" sz="2800" b="1" dirty="0">
                <a:solidFill>
                  <a:srgbClr val="FF0000"/>
                </a:solidFill>
              </a:rPr>
              <a:t>A transnational movement of feminist pacifists</a:t>
            </a:r>
          </a:p>
          <a:p>
            <a:endParaRPr lang="en-US" sz="2000" b="1" dirty="0">
              <a:solidFill>
                <a:srgbClr val="FF0000"/>
              </a:solidFill>
            </a:endParaRPr>
          </a:p>
        </p:txBody>
      </p:sp>
      <p:sp>
        <p:nvSpPr>
          <p:cNvPr id="3" name="TextBox 2">
            <a:extLst>
              <a:ext uri="{FF2B5EF4-FFF2-40B4-BE49-F238E27FC236}">
                <a16:creationId xmlns:a16="http://schemas.microsoft.com/office/drawing/2014/main" id="{EAA151C7-C728-D2BA-5F35-689BA367165C}"/>
              </a:ext>
            </a:extLst>
          </p:cNvPr>
          <p:cNvSpPr txBox="1"/>
          <p:nvPr/>
        </p:nvSpPr>
        <p:spPr>
          <a:xfrm>
            <a:off x="490822" y="765684"/>
            <a:ext cx="8145178" cy="6001643"/>
          </a:xfrm>
          <a:prstGeom prst="rect">
            <a:avLst/>
          </a:prstGeom>
          <a:noFill/>
        </p:spPr>
        <p:txBody>
          <a:bodyPr wrap="square" rtlCol="0">
            <a:spAutoFit/>
          </a:bodyPr>
          <a:lstStyle/>
          <a:p>
            <a:pPr marL="285750" indent="-285750">
              <a:buFont typeface="Arial" panose="020B0604020202020204" pitchFamily="34" charset="0"/>
              <a:buChar char="•"/>
            </a:pPr>
            <a:r>
              <a:rPr lang="en-US" dirty="0"/>
              <a:t>Global backdrop: intensification of conflict, particularly imperialist wars in the late c19/early c20th</a:t>
            </a:r>
          </a:p>
          <a:p>
            <a:pPr marL="285750" indent="-285750">
              <a:buFont typeface="Arial" panose="020B0604020202020204" pitchFamily="34" charset="0"/>
              <a:buChar char="•"/>
            </a:pPr>
            <a:r>
              <a:rPr lang="en-US" dirty="0"/>
              <a:t>Increasing lethality of weaponry</a:t>
            </a:r>
          </a:p>
          <a:p>
            <a:pPr marL="285750" indent="-285750">
              <a:buFont typeface="Arial" panose="020B0604020202020204" pitchFamily="34" charset="0"/>
              <a:buChar char="•"/>
            </a:pPr>
            <a:r>
              <a:rPr lang="en-US" dirty="0"/>
              <a:t>An international movement in </a:t>
            </a:r>
            <a:r>
              <a:rPr lang="en-US" dirty="0" err="1"/>
              <a:t>favour</a:t>
            </a:r>
            <a:r>
              <a:rPr lang="en-US" dirty="0"/>
              <a:t> of </a:t>
            </a:r>
            <a:r>
              <a:rPr lang="en-US" b="1" dirty="0"/>
              <a:t>‘arbitration’ </a:t>
            </a:r>
          </a:p>
          <a:p>
            <a:pPr marL="285750" indent="-285750">
              <a:buFont typeface="Arial" panose="020B0604020202020204" pitchFamily="34" charset="0"/>
              <a:buChar char="•"/>
            </a:pPr>
            <a:r>
              <a:rPr lang="en-US" dirty="0"/>
              <a:t>Attempts to establish norms governing the conduct of warfare</a:t>
            </a:r>
          </a:p>
          <a:p>
            <a:pPr marL="285750" indent="-285750">
              <a:buFont typeface="Arial" panose="020B0604020202020204" pitchFamily="34" charset="0"/>
              <a:buChar char="•"/>
            </a:pPr>
            <a:r>
              <a:rPr lang="en-US" b="1" dirty="0"/>
              <a:t>Hague Conference first convenes 1893</a:t>
            </a:r>
          </a:p>
          <a:p>
            <a:pPr marL="285750" indent="-285750">
              <a:buFont typeface="Arial" panose="020B0604020202020204" pitchFamily="34" charset="0"/>
              <a:buChar char="•"/>
            </a:pPr>
            <a:r>
              <a:rPr lang="en-US" dirty="0"/>
              <a:t>Women’s leading role in this transnational movement</a:t>
            </a:r>
          </a:p>
          <a:p>
            <a:pPr marL="285750" indent="-285750">
              <a:buFont typeface="Arial" panose="020B0604020202020204" pitchFamily="34" charset="0"/>
              <a:buChar char="•"/>
            </a:pPr>
            <a:r>
              <a:rPr lang="en-US" dirty="0"/>
              <a:t>Varied invocations of gender </a:t>
            </a:r>
          </a:p>
          <a:p>
            <a:pPr marL="285750" indent="-285750">
              <a:buFont typeface="Arial" panose="020B0604020202020204" pitchFamily="34" charset="0"/>
              <a:buChar char="•"/>
            </a:pPr>
            <a:r>
              <a:rPr lang="en-US" b="1" dirty="0"/>
              <a:t>Peace construed as a women’s issue</a:t>
            </a:r>
            <a:r>
              <a:rPr lang="en-US" dirty="0"/>
              <a:t>– or a </a:t>
            </a:r>
            <a:r>
              <a:rPr lang="en-US" b="1" i="1" dirty="0"/>
              <a:t>mother’s</a:t>
            </a:r>
            <a:r>
              <a:rPr lang="en-US" dirty="0"/>
              <a:t> issue</a:t>
            </a:r>
          </a:p>
          <a:p>
            <a:pPr marL="285750" indent="-285750">
              <a:buFont typeface="Arial" panose="020B0604020202020204" pitchFamily="34" charset="0"/>
              <a:buChar char="•"/>
            </a:pPr>
            <a:r>
              <a:rPr lang="en-US" dirty="0"/>
              <a:t>Some peace activists adopted this view, tapping into biologically deterministic constructions of women as life-giving ‘reproducers of humanity’; intrinsically nurturing; inculcators of civilized values; </a:t>
            </a:r>
            <a:r>
              <a:rPr lang="en-US" dirty="0" err="1"/>
              <a:t>etc</a:t>
            </a:r>
            <a:endParaRPr lang="en-US" dirty="0"/>
          </a:p>
          <a:p>
            <a:pPr marL="285750" indent="-285750">
              <a:buFont typeface="Arial" panose="020B0604020202020204" pitchFamily="34" charset="0"/>
              <a:buChar char="•"/>
            </a:pPr>
            <a:r>
              <a:rPr lang="en-US" dirty="0"/>
              <a:t>Some invoked the </a:t>
            </a:r>
            <a:r>
              <a:rPr lang="en-US" b="1" dirty="0"/>
              <a:t>gendered harms </a:t>
            </a:r>
            <a:r>
              <a:rPr lang="en-US" dirty="0"/>
              <a:t>war entails; that women always suffer more– not only by losing their sons but also as victims of sexual violence/rape</a:t>
            </a:r>
          </a:p>
          <a:p>
            <a:pPr marL="285750" indent="-285750">
              <a:buFont typeface="Arial" panose="020B0604020202020204" pitchFamily="34" charset="0"/>
              <a:buChar char="•"/>
            </a:pPr>
            <a:r>
              <a:rPr lang="en-US" dirty="0"/>
              <a:t>Many female activists also connected the cause of </a:t>
            </a:r>
            <a:r>
              <a:rPr lang="en-US" b="1" dirty="0"/>
              <a:t>peace with that of suffrage</a:t>
            </a:r>
            <a:r>
              <a:rPr lang="en-US" dirty="0"/>
              <a:t>: if women were more active in the national political sphere, and on the international stage, there’d be less emphasis on combative displays of strength, and less recourse to aggression as a means of dispute settlement</a:t>
            </a:r>
          </a:p>
          <a:p>
            <a:pPr marL="285750" indent="-285750">
              <a:buFont typeface="Arial" panose="020B0604020202020204" pitchFamily="34" charset="0"/>
              <a:buChar char="•"/>
            </a:pPr>
            <a:r>
              <a:rPr lang="en-US" sz="1200" b="1" dirty="0"/>
              <a:t>Recommended further reading: Patricia Owens et al (eds), </a:t>
            </a:r>
            <a:r>
              <a:rPr lang="en-US" sz="1200" b="1" i="1" dirty="0"/>
              <a:t>Women’s International Thought: Towards A New Canon</a:t>
            </a:r>
            <a:r>
              <a:rPr lang="en-US" sz="1200" b="1" dirty="0"/>
              <a:t> (Cambridge University Press, 2021), </a:t>
            </a:r>
            <a:r>
              <a:rPr lang="en-US" sz="1200" b="1" dirty="0" err="1"/>
              <a:t>ch.</a:t>
            </a:r>
            <a:r>
              <a:rPr lang="en-US" sz="1200" b="1" dirty="0"/>
              <a:t> 7, ‘World Peace’</a:t>
            </a:r>
          </a:p>
        </p:txBody>
      </p:sp>
      <p:pic>
        <p:nvPicPr>
          <p:cNvPr id="4" name="Picture 2" descr="undefined">
            <a:extLst>
              <a:ext uri="{FF2B5EF4-FFF2-40B4-BE49-F238E27FC236}">
                <a16:creationId xmlns:a16="http://schemas.microsoft.com/office/drawing/2014/main" id="{A3CBFE45-F57D-FBC0-B4A7-927E0213E5DB}"/>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636000" y="896312"/>
            <a:ext cx="3556000" cy="50292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3541C534-8B0D-7AA2-EFEF-19DFCC9C4F64}"/>
              </a:ext>
            </a:extLst>
          </p:cNvPr>
          <p:cNvSpPr txBox="1"/>
          <p:nvPr/>
        </p:nvSpPr>
        <p:spPr>
          <a:xfrm>
            <a:off x="8636000" y="5961688"/>
            <a:ext cx="6100996" cy="646331"/>
          </a:xfrm>
          <a:prstGeom prst="rect">
            <a:avLst/>
          </a:prstGeom>
          <a:noFill/>
        </p:spPr>
        <p:txBody>
          <a:bodyPr wrap="square">
            <a:spAutoFit/>
          </a:bodyPr>
          <a:lstStyle/>
          <a:p>
            <a:r>
              <a:rPr lang="en-GB" b="0" i="0" u="none" strike="noStrike" dirty="0">
                <a:solidFill>
                  <a:srgbClr val="202122"/>
                </a:solidFill>
                <a:effectLst/>
                <a:latin typeface="Arial" panose="020B0604020202020204" pitchFamily="34" charset="0"/>
              </a:rPr>
              <a:t>Bertha von Suttner, </a:t>
            </a:r>
          </a:p>
          <a:p>
            <a:r>
              <a:rPr lang="en-GB" b="0" i="0" u="none" strike="noStrike" dirty="0">
                <a:solidFill>
                  <a:srgbClr val="202122"/>
                </a:solidFill>
                <a:effectLst/>
                <a:latin typeface="Arial" panose="020B0604020202020204" pitchFamily="34" charset="0"/>
              </a:rPr>
              <a:t>Nobel Peace Prize 1905</a:t>
            </a:r>
            <a:endParaRPr lang="en-US" dirty="0"/>
          </a:p>
        </p:txBody>
      </p:sp>
    </p:spTree>
    <p:extLst>
      <p:ext uri="{BB962C8B-B14F-4D97-AF65-F5344CB8AC3E}">
        <p14:creationId xmlns:p14="http://schemas.microsoft.com/office/powerpoint/2010/main" val="25665034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oordam-delegates-1915.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140495"/>
            <a:ext cx="10243457" cy="665083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 y="6027003"/>
            <a:ext cx="10459844" cy="830997"/>
          </a:xfrm>
          <a:prstGeom prst="rect">
            <a:avLst/>
          </a:prstGeom>
        </p:spPr>
        <p:txBody>
          <a:bodyPr wrap="square">
            <a:spAutoFit/>
          </a:bodyPr>
          <a:lstStyle/>
          <a:p>
            <a:r>
              <a:rPr lang="en-US" sz="1200" dirty="0">
                <a:solidFill>
                  <a:schemeClr val="accent1"/>
                </a:solidFill>
              </a:rPr>
              <a:t>Female delegates to the </a:t>
            </a:r>
            <a:r>
              <a:rPr lang="en-US" sz="1200" b="1" dirty="0">
                <a:solidFill>
                  <a:schemeClr val="accent1"/>
                </a:solidFill>
              </a:rPr>
              <a:t>1915 Women's Peace Conference in The Hague</a:t>
            </a:r>
            <a:r>
              <a:rPr lang="en-US" sz="1200" dirty="0">
                <a:solidFill>
                  <a:schemeClr val="accent1"/>
                </a:solidFill>
              </a:rPr>
              <a:t>, aboard the </a:t>
            </a:r>
            <a:r>
              <a:rPr lang="en-US" sz="1200" i="1" dirty="0">
                <a:solidFill>
                  <a:schemeClr val="accent1"/>
                </a:solidFill>
              </a:rPr>
              <a:t>MS </a:t>
            </a:r>
            <a:r>
              <a:rPr lang="en-US" sz="1200" i="1" dirty="0" err="1">
                <a:solidFill>
                  <a:schemeClr val="accent1"/>
                </a:solidFill>
              </a:rPr>
              <a:t>Noordam</a:t>
            </a:r>
            <a:r>
              <a:rPr lang="en-US" sz="1200" i="1" dirty="0">
                <a:solidFill>
                  <a:schemeClr val="accent1"/>
                </a:solidFill>
              </a:rPr>
              <a:t>.</a:t>
            </a:r>
            <a:r>
              <a:rPr lang="en-US" sz="1200" dirty="0">
                <a:solidFill>
                  <a:schemeClr val="accent1"/>
                </a:solidFill>
              </a:rPr>
              <a:t> April 1915. 1,300 delegates from 12 countries participated. Photograph shows the American delegates to the International Congress of Women held at the Hague, the Netherlands in 1915. The delegates include: feminist and peace activist Emmeline </a:t>
            </a:r>
            <a:r>
              <a:rPr lang="en-US" sz="1200" dirty="0" err="1">
                <a:solidFill>
                  <a:schemeClr val="accent1"/>
                </a:solidFill>
              </a:rPr>
              <a:t>Pethick</a:t>
            </a:r>
            <a:r>
              <a:rPr lang="en-US" sz="1200" dirty="0">
                <a:solidFill>
                  <a:schemeClr val="accent1"/>
                </a:solidFill>
              </a:rPr>
              <a:t>-Lawrence (1867-1954), social activist and writer Jane Addams (1860-1935), and Annie E. Malloy, president of the Boston Telephone Operators Union. (Photo credit: Library of Congress)</a:t>
            </a:r>
            <a:endParaRPr lang="en-US" dirty="0">
              <a:solidFill>
                <a:schemeClr val="accent1"/>
              </a:solidFill>
            </a:endParaRPr>
          </a:p>
        </p:txBody>
      </p:sp>
      <p:sp>
        <p:nvSpPr>
          <p:cNvPr id="3" name="TextBox 2">
            <a:extLst>
              <a:ext uri="{FF2B5EF4-FFF2-40B4-BE49-F238E27FC236}">
                <a16:creationId xmlns:a16="http://schemas.microsoft.com/office/drawing/2014/main" id="{E68487A4-3FD6-6785-198E-807CF81FE83F}"/>
              </a:ext>
            </a:extLst>
          </p:cNvPr>
          <p:cNvSpPr txBox="1"/>
          <p:nvPr/>
        </p:nvSpPr>
        <p:spPr>
          <a:xfrm>
            <a:off x="10243457" y="1305341"/>
            <a:ext cx="1684564" cy="2308324"/>
          </a:xfrm>
          <a:prstGeom prst="rect">
            <a:avLst/>
          </a:prstGeom>
          <a:noFill/>
        </p:spPr>
        <p:txBody>
          <a:bodyPr wrap="square">
            <a:spAutoFit/>
          </a:bodyPr>
          <a:lstStyle/>
          <a:p>
            <a:r>
              <a:rPr lang="en-US" dirty="0"/>
              <a:t>1915: </a:t>
            </a:r>
          </a:p>
          <a:p>
            <a:r>
              <a:rPr lang="en-US" dirty="0"/>
              <a:t>Henry Ford chartered an ocean liner, inviting anti-war activists to sail to Europe.</a:t>
            </a:r>
          </a:p>
        </p:txBody>
      </p:sp>
    </p:spTree>
    <p:extLst>
      <p:ext uri="{BB962C8B-B14F-4D97-AF65-F5344CB8AC3E}">
        <p14:creationId xmlns:p14="http://schemas.microsoft.com/office/powerpoint/2010/main" val="36144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8D533ED-C978-9614-D818-BBF0C53DE6DC}"/>
              </a:ext>
            </a:extLst>
          </p:cNvPr>
          <p:cNvSpPr txBox="1"/>
          <p:nvPr/>
        </p:nvSpPr>
        <p:spPr>
          <a:xfrm>
            <a:off x="329678" y="215742"/>
            <a:ext cx="5458546" cy="584775"/>
          </a:xfrm>
          <a:prstGeom prst="rect">
            <a:avLst/>
          </a:prstGeom>
          <a:noFill/>
        </p:spPr>
        <p:txBody>
          <a:bodyPr wrap="none" rtlCol="0">
            <a:spAutoFit/>
          </a:bodyPr>
          <a:lstStyle/>
          <a:p>
            <a:r>
              <a:rPr lang="en-US" sz="3200" b="1" dirty="0">
                <a:solidFill>
                  <a:schemeClr val="accent2"/>
                </a:solidFill>
              </a:rPr>
              <a:t>Women’s postwar activism</a:t>
            </a:r>
          </a:p>
        </p:txBody>
      </p:sp>
      <p:pic>
        <p:nvPicPr>
          <p:cNvPr id="3" name="Picture 2" descr="Mary Church Terrell (71214)">
            <a:extLst>
              <a:ext uri="{FF2B5EF4-FFF2-40B4-BE49-F238E27FC236}">
                <a16:creationId xmlns:a16="http://schemas.microsoft.com/office/drawing/2014/main" id="{E0DD9670-21DB-D5CE-CDEA-474E1EFB1B2C}"/>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012113" y="0"/>
            <a:ext cx="4179887"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6F086533-08B6-9F70-3F1B-B7EE2C6A6AA3}"/>
              </a:ext>
            </a:extLst>
          </p:cNvPr>
          <p:cNvSpPr txBox="1"/>
          <p:nvPr/>
        </p:nvSpPr>
        <p:spPr>
          <a:xfrm>
            <a:off x="5413769" y="6034299"/>
            <a:ext cx="2332690" cy="646331"/>
          </a:xfrm>
          <a:prstGeom prst="rect">
            <a:avLst/>
          </a:prstGeom>
          <a:noFill/>
        </p:spPr>
        <p:txBody>
          <a:bodyPr wrap="none" rtlCol="0">
            <a:spAutoFit/>
          </a:bodyPr>
          <a:lstStyle/>
          <a:p>
            <a:r>
              <a:rPr lang="en-US" dirty="0"/>
              <a:t>Mary Church Terrell</a:t>
            </a:r>
          </a:p>
          <a:p>
            <a:r>
              <a:rPr lang="en-US" dirty="0"/>
              <a:t>(1863-1954)</a:t>
            </a:r>
          </a:p>
        </p:txBody>
      </p:sp>
      <p:sp>
        <p:nvSpPr>
          <p:cNvPr id="6" name="TextBox 5">
            <a:extLst>
              <a:ext uri="{FF2B5EF4-FFF2-40B4-BE49-F238E27FC236}">
                <a16:creationId xmlns:a16="http://schemas.microsoft.com/office/drawing/2014/main" id="{BA4D186E-7DC2-9582-155C-45448DB2E003}"/>
              </a:ext>
            </a:extLst>
          </p:cNvPr>
          <p:cNvSpPr txBox="1"/>
          <p:nvPr/>
        </p:nvSpPr>
        <p:spPr>
          <a:xfrm>
            <a:off x="329678" y="856357"/>
            <a:ext cx="6495665" cy="5016758"/>
          </a:xfrm>
          <a:prstGeom prst="rect">
            <a:avLst/>
          </a:prstGeom>
          <a:noFill/>
        </p:spPr>
        <p:txBody>
          <a:bodyPr wrap="square" rtlCol="0">
            <a:spAutoFit/>
          </a:bodyPr>
          <a:lstStyle/>
          <a:p>
            <a:r>
              <a:rPr lang="en-US" sz="2000" dirty="0"/>
              <a:t>Women activists gathered in Paris and Zurich in 1919 to continue the fight for a more just and lasting peace.</a:t>
            </a:r>
          </a:p>
          <a:p>
            <a:endParaRPr lang="en-US" sz="2000" dirty="0"/>
          </a:p>
          <a:p>
            <a:r>
              <a:rPr lang="en-US" sz="2000" b="1" dirty="0"/>
              <a:t>Mary Church Terrell</a:t>
            </a:r>
            <a:r>
              <a:rPr lang="en-US" sz="2000" dirty="0"/>
              <a:t>, a founding member of the </a:t>
            </a:r>
            <a:r>
              <a:rPr lang="en-US" sz="2000" b="1" dirty="0"/>
              <a:t>National Association for the Advancement of Colored People </a:t>
            </a:r>
            <a:r>
              <a:rPr lang="en-US" sz="2000" dirty="0"/>
              <a:t>(NAACP) and the Women’s International League for Peace and Freedom (WILPF) warns that racism will be an ongoing source of conflict unless eradicated.</a:t>
            </a:r>
          </a:p>
          <a:p>
            <a:endParaRPr lang="en-US" sz="2000" dirty="0"/>
          </a:p>
          <a:p>
            <a:r>
              <a:rPr lang="en-US" sz="2000" dirty="0"/>
              <a:t>She called on white mothers to </a:t>
            </a:r>
            <a:r>
              <a:rPr lang="en-US" sz="2000" b="1" dirty="0"/>
              <a:t>“teach their children to accord by the sublime principles of justice and liberty and equality” </a:t>
            </a:r>
            <a:r>
              <a:rPr lang="en-US" sz="2000" dirty="0"/>
              <a:t>and to </a:t>
            </a:r>
            <a:r>
              <a:rPr lang="en-US" sz="2000" b="1" dirty="0"/>
              <a:t>“teach them to judge men and women by their intrinsic merits rather than their race, color or religion.”</a:t>
            </a:r>
          </a:p>
        </p:txBody>
      </p:sp>
    </p:spTree>
    <p:extLst>
      <p:ext uri="{BB962C8B-B14F-4D97-AF65-F5344CB8AC3E}">
        <p14:creationId xmlns:p14="http://schemas.microsoft.com/office/powerpoint/2010/main" val="15490563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01444" y="359821"/>
            <a:ext cx="8761413" cy="708025"/>
          </a:xfrm>
        </p:spPr>
        <p:txBody>
          <a:bodyPr/>
          <a:lstStyle/>
          <a:p>
            <a:r>
              <a:rPr lang="en-US" b="1" dirty="0">
                <a:solidFill>
                  <a:schemeClr val="accent2"/>
                </a:solidFill>
              </a:rPr>
              <a:t>Radical resistance to WWI </a:t>
            </a:r>
          </a:p>
        </p:txBody>
      </p:sp>
      <p:pic>
        <p:nvPicPr>
          <p:cNvPr id="8194" name="Picture 2" descr="ttp://www.lib.berkeley.edu/goldman/images/red%20emma%20960402008-large.jpe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01444" y="1067846"/>
            <a:ext cx="6734175" cy="519112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7501052" y="1828543"/>
            <a:ext cx="3943814" cy="2954655"/>
          </a:xfrm>
          <a:prstGeom prst="rect">
            <a:avLst/>
          </a:prstGeom>
        </p:spPr>
        <p:txBody>
          <a:bodyPr wrap="square">
            <a:spAutoFit/>
          </a:bodyPr>
          <a:lstStyle/>
          <a:p>
            <a:r>
              <a:rPr lang="en-US" dirty="0"/>
              <a:t>The notorious Emma Goldman, feared and revered, who dedicated her life to the cause of freedom</a:t>
            </a:r>
          </a:p>
          <a:p>
            <a:endParaRPr lang="en-US" dirty="0"/>
          </a:p>
          <a:p>
            <a:r>
              <a:rPr lang="en-US" dirty="0"/>
              <a:t>(b. 1869, </a:t>
            </a:r>
            <a:r>
              <a:rPr lang="en-US" dirty="0" err="1"/>
              <a:t>Kovno</a:t>
            </a:r>
            <a:r>
              <a:rPr lang="en-US" dirty="0"/>
              <a:t>, Lithuania)</a:t>
            </a:r>
          </a:p>
          <a:p>
            <a:endParaRPr lang="en-US" dirty="0"/>
          </a:p>
          <a:p>
            <a:br>
              <a:rPr lang="en-US" dirty="0"/>
            </a:br>
            <a:r>
              <a:rPr lang="en-US" sz="1400" i="1" dirty="0"/>
              <a:t>Mug shot taken in 1901 when Goldman was implicated in the assassination of President McKinley. Library of Congress</a:t>
            </a:r>
            <a:endParaRPr lang="en-US" sz="1400" dirty="0"/>
          </a:p>
        </p:txBody>
      </p:sp>
      <p:sp>
        <p:nvSpPr>
          <p:cNvPr id="5" name="TextBox 4"/>
          <p:cNvSpPr txBox="1"/>
          <p:nvPr/>
        </p:nvSpPr>
        <p:spPr>
          <a:xfrm>
            <a:off x="7399356" y="5612640"/>
            <a:ext cx="3877985" cy="646331"/>
          </a:xfrm>
          <a:prstGeom prst="rect">
            <a:avLst/>
          </a:prstGeom>
          <a:noFill/>
        </p:spPr>
        <p:txBody>
          <a:bodyPr wrap="none" rtlCol="0">
            <a:spAutoFit/>
          </a:bodyPr>
          <a:lstStyle/>
          <a:p>
            <a:r>
              <a:rPr lang="en-US" dirty="0"/>
              <a:t>Read more about Goldman’s life</a:t>
            </a:r>
          </a:p>
          <a:p>
            <a:r>
              <a:rPr lang="en-US" dirty="0"/>
              <a:t>and politics:</a:t>
            </a:r>
          </a:p>
        </p:txBody>
      </p:sp>
      <p:sp>
        <p:nvSpPr>
          <p:cNvPr id="6" name="Rectangle 5"/>
          <p:cNvSpPr/>
          <p:nvPr/>
        </p:nvSpPr>
        <p:spPr>
          <a:xfrm>
            <a:off x="3159511" y="6262080"/>
            <a:ext cx="8683083" cy="646331"/>
          </a:xfrm>
          <a:prstGeom prst="rect">
            <a:avLst/>
          </a:prstGeom>
        </p:spPr>
        <p:txBody>
          <a:bodyPr wrap="square">
            <a:spAutoFit/>
          </a:bodyPr>
          <a:lstStyle/>
          <a:p>
            <a:r>
              <a:rPr lang="en-US" dirty="0">
                <a:hlinkClick r:id="rId3"/>
              </a:rPr>
              <a:t>http://www.lib.berkeley.edu/goldman/MeetEmmaGoldman/index.html</a:t>
            </a:r>
            <a:endParaRPr lang="en-US" dirty="0"/>
          </a:p>
          <a:p>
            <a:endParaRPr lang="en-US" dirty="0"/>
          </a:p>
        </p:txBody>
      </p:sp>
    </p:spTree>
    <p:extLst>
      <p:ext uri="{BB962C8B-B14F-4D97-AF65-F5344CB8AC3E}">
        <p14:creationId xmlns:p14="http://schemas.microsoft.com/office/powerpoint/2010/main" val="3402865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19742" y="201887"/>
            <a:ext cx="8870950" cy="295275"/>
          </a:xfrm>
        </p:spPr>
        <p:txBody>
          <a:bodyPr/>
          <a:lstStyle/>
          <a:p>
            <a:r>
              <a:rPr lang="en-US" b="1" dirty="0">
                <a:solidFill>
                  <a:srgbClr val="FF0000"/>
                </a:solidFill>
              </a:rPr>
              <a:t>Coercive state powers</a:t>
            </a:r>
          </a:p>
        </p:txBody>
      </p:sp>
      <p:sp>
        <p:nvSpPr>
          <p:cNvPr id="3" name="Content Placeholder 2"/>
          <p:cNvSpPr>
            <a:spLocks noGrp="1"/>
          </p:cNvSpPr>
          <p:nvPr>
            <p:ph idx="4294967295"/>
          </p:nvPr>
        </p:nvSpPr>
        <p:spPr>
          <a:xfrm>
            <a:off x="119742" y="717120"/>
            <a:ext cx="4435475" cy="4562475"/>
          </a:xfrm>
        </p:spPr>
        <p:txBody>
          <a:bodyPr>
            <a:noAutofit/>
          </a:bodyPr>
          <a:lstStyle/>
          <a:p>
            <a:r>
              <a:rPr lang="en-US" b="1" dirty="0"/>
              <a:t>Espionage Act </a:t>
            </a:r>
            <a:r>
              <a:rPr lang="en-US" dirty="0"/>
              <a:t>(1917) intended to prohibit interference with military operations or recruitment, to prevent insubordination in the military, and to prevent the support of US enemies during wartime</a:t>
            </a:r>
          </a:p>
          <a:p>
            <a:r>
              <a:rPr lang="en-US" b="1" dirty="0"/>
              <a:t>Goldman</a:t>
            </a:r>
            <a:r>
              <a:rPr lang="en-US" dirty="0"/>
              <a:t> was charged under this Act. More recently so, too, were Chelsea Manning, Julian Assange, and Edward Snowden</a:t>
            </a:r>
          </a:p>
          <a:p>
            <a:r>
              <a:rPr lang="en-US" b="1" dirty="0"/>
              <a:t>Sedition Act </a:t>
            </a:r>
            <a:r>
              <a:rPr lang="en-US" dirty="0"/>
              <a:t>(1918) made it a crime to </a:t>
            </a:r>
            <a:r>
              <a:rPr lang="en-US" dirty="0">
                <a:solidFill>
                  <a:srgbClr val="FF0000"/>
                </a:solidFill>
              </a:rPr>
              <a:t>"willfully utter, print, write, or publish any disloyal, profane, scurrilous, or abusive language about the form of the Government of the United States" or to "willfully urge, incite, or advocate any curtailment of the production" of the things "necessary or essential to the prosecution of the war."</a:t>
            </a:r>
          </a:p>
        </p:txBody>
      </p:sp>
      <p:pic>
        <p:nvPicPr>
          <p:cNvPr id="13314" name="Picture 2" descr="mage result for 100% Americanism"/>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955124" y="32109"/>
            <a:ext cx="4236876" cy="6476366"/>
          </a:xfrm>
          <a:prstGeom prst="rect">
            <a:avLst/>
          </a:prstGeom>
          <a:noFill/>
          <a:extLst>
            <a:ext uri="{909E8E84-426E-40DD-AFC4-6F175D3DCCD1}">
              <a14:hiddenFill xmlns:a14="http://schemas.microsoft.com/office/drawing/2010/main">
                <a:solidFill>
                  <a:srgbClr val="FFFFFF"/>
                </a:solidFill>
              </a14:hiddenFill>
            </a:ext>
          </a:extLst>
        </p:spPr>
      </p:pic>
      <p:pic>
        <p:nvPicPr>
          <p:cNvPr id="13316" name="Picture 4" descr="mage result for 100% Americanism"/>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784847" y="946141"/>
            <a:ext cx="2815918" cy="443195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723840" y="5499554"/>
            <a:ext cx="3231284" cy="923330"/>
          </a:xfrm>
          <a:prstGeom prst="rect">
            <a:avLst/>
          </a:prstGeom>
          <a:noFill/>
        </p:spPr>
        <p:txBody>
          <a:bodyPr wrap="square" rtlCol="0">
            <a:spAutoFit/>
          </a:bodyPr>
          <a:lstStyle/>
          <a:p>
            <a:r>
              <a:rPr lang="en-US" dirty="0">
                <a:solidFill>
                  <a:srgbClr val="FF0000"/>
                </a:solidFill>
              </a:rPr>
              <a:t>“</a:t>
            </a:r>
            <a:r>
              <a:rPr lang="en-US" b="1" dirty="0">
                <a:solidFill>
                  <a:srgbClr val="FF0000"/>
                </a:solidFill>
              </a:rPr>
              <a:t>report every disloyal </a:t>
            </a:r>
          </a:p>
          <a:p>
            <a:r>
              <a:rPr lang="en-US" b="1" dirty="0">
                <a:solidFill>
                  <a:srgbClr val="FF0000"/>
                </a:solidFill>
              </a:rPr>
              <a:t>person and action in your </a:t>
            </a:r>
          </a:p>
          <a:p>
            <a:r>
              <a:rPr lang="en-US" b="1" dirty="0">
                <a:solidFill>
                  <a:srgbClr val="FF0000"/>
                </a:solidFill>
              </a:rPr>
              <a:t>community”</a:t>
            </a:r>
          </a:p>
        </p:txBody>
      </p:sp>
      <p:sp>
        <p:nvSpPr>
          <p:cNvPr id="5" name="Rectangle 4"/>
          <p:cNvSpPr/>
          <p:nvPr/>
        </p:nvSpPr>
        <p:spPr>
          <a:xfrm>
            <a:off x="4555218" y="6544104"/>
            <a:ext cx="6096000" cy="461665"/>
          </a:xfrm>
          <a:prstGeom prst="rect">
            <a:avLst/>
          </a:prstGeom>
        </p:spPr>
        <p:txBody>
          <a:bodyPr>
            <a:spAutoFit/>
          </a:bodyPr>
          <a:lstStyle/>
          <a:p>
            <a:r>
              <a:rPr lang="en-US" sz="1200" dirty="0">
                <a:hlinkClick r:id="rId4"/>
              </a:rPr>
              <a:t>http://exhibitions.nysm.nysed.gov/WWI/phone/war-at-home.html</a:t>
            </a:r>
            <a:endParaRPr lang="en-US" sz="1200" dirty="0"/>
          </a:p>
          <a:p>
            <a:endParaRPr lang="en-US" sz="1200" dirty="0"/>
          </a:p>
        </p:txBody>
      </p:sp>
    </p:spTree>
    <p:extLst>
      <p:ext uri="{BB962C8B-B14F-4D97-AF65-F5344CB8AC3E}">
        <p14:creationId xmlns:p14="http://schemas.microsoft.com/office/powerpoint/2010/main" val="4478670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a:extLst>
              <a:ext uri="{FF2B5EF4-FFF2-40B4-BE49-F238E27FC236}">
                <a16:creationId xmlns:a16="http://schemas.microsoft.com/office/drawing/2014/main" id="{CEFB8B4F-0FE9-39BE-3990-82919303B472}"/>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52578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a:extLst>
              <a:ext uri="{FF2B5EF4-FFF2-40B4-BE49-F238E27FC236}">
                <a16:creationId xmlns:a16="http://schemas.microsoft.com/office/drawing/2014/main" id="{4269B0DD-71E0-27C9-04D7-370D47CA3602}"/>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564474" y="0"/>
            <a:ext cx="5558228"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78519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The US military</a:t>
            </a:r>
          </a:p>
        </p:txBody>
      </p:sp>
      <p:sp>
        <p:nvSpPr>
          <p:cNvPr id="5" name="Text Placeholder 4"/>
          <p:cNvSpPr>
            <a:spLocks noGrp="1"/>
          </p:cNvSpPr>
          <p:nvPr>
            <p:ph type="body" idx="1"/>
          </p:nvPr>
        </p:nvSpPr>
        <p:spPr/>
        <p:txBody>
          <a:bodyPr>
            <a:normAutofit/>
          </a:bodyPr>
          <a:lstStyle/>
          <a:p>
            <a:r>
              <a:rPr lang="en-US" sz="2800" dirty="0"/>
              <a:t>And mothers</a:t>
            </a:r>
          </a:p>
        </p:txBody>
      </p:sp>
    </p:spTree>
    <p:extLst>
      <p:ext uri="{BB962C8B-B14F-4D97-AF65-F5344CB8AC3E}">
        <p14:creationId xmlns:p14="http://schemas.microsoft.com/office/powerpoint/2010/main" val="14588090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337457" y="410592"/>
            <a:ext cx="9772650" cy="708025"/>
          </a:xfrm>
        </p:spPr>
        <p:txBody>
          <a:bodyPr/>
          <a:lstStyle/>
          <a:p>
            <a:r>
              <a:rPr lang="en-US" b="1" dirty="0">
                <a:solidFill>
                  <a:schemeClr val="accent2"/>
                </a:solidFill>
              </a:rPr>
              <a:t>Soldiers and sentimentality: </a:t>
            </a:r>
            <a:br>
              <a:rPr lang="en-US" b="1" dirty="0">
                <a:solidFill>
                  <a:schemeClr val="accent2"/>
                </a:solidFill>
              </a:rPr>
            </a:br>
            <a:r>
              <a:rPr lang="en-US" b="1" dirty="0">
                <a:solidFill>
                  <a:schemeClr val="accent2"/>
                </a:solidFill>
              </a:rPr>
              <a:t>the Civil War</a:t>
            </a:r>
          </a:p>
        </p:txBody>
      </p:sp>
      <p:sp>
        <p:nvSpPr>
          <p:cNvPr id="5" name="TextBox 4"/>
          <p:cNvSpPr txBox="1"/>
          <p:nvPr/>
        </p:nvSpPr>
        <p:spPr>
          <a:xfrm>
            <a:off x="337457" y="1828800"/>
            <a:ext cx="5195653" cy="3970318"/>
          </a:xfrm>
          <a:prstGeom prst="rect">
            <a:avLst/>
          </a:prstGeom>
          <a:noFill/>
        </p:spPr>
        <p:txBody>
          <a:bodyPr wrap="none" rtlCol="0">
            <a:spAutoFit/>
          </a:bodyPr>
          <a:lstStyle/>
          <a:p>
            <a:r>
              <a:rPr lang="en-US" dirty="0"/>
              <a:t>While mothers have worried about war,</a:t>
            </a:r>
          </a:p>
          <a:p>
            <a:r>
              <a:rPr lang="en-US" dirty="0"/>
              <a:t>sometimes hesitating to deliver their sons</a:t>
            </a:r>
          </a:p>
          <a:p>
            <a:r>
              <a:rPr lang="en-US" dirty="0"/>
              <a:t>into the arms of the military, the latter has </a:t>
            </a:r>
          </a:p>
          <a:p>
            <a:r>
              <a:rPr lang="en-US" dirty="0"/>
              <a:t>also persistently worried about mothers:</a:t>
            </a:r>
          </a:p>
          <a:p>
            <a:endParaRPr lang="en-US" dirty="0"/>
          </a:p>
          <a:p>
            <a:pPr marL="285750" indent="-285750">
              <a:buFont typeface="Arial" charset="0"/>
              <a:buChar char="•"/>
            </a:pPr>
            <a:r>
              <a:rPr lang="en-US" dirty="0"/>
              <a:t>Can maternal love be </a:t>
            </a:r>
            <a:r>
              <a:rPr lang="en-US" dirty="0" err="1"/>
              <a:t>instrumentalized</a:t>
            </a:r>
            <a:r>
              <a:rPr lang="en-US" dirty="0"/>
              <a:t>?</a:t>
            </a:r>
          </a:p>
          <a:p>
            <a:endParaRPr lang="en-US" dirty="0"/>
          </a:p>
          <a:p>
            <a:pPr marL="285750" indent="-285750">
              <a:buFont typeface="Arial" charset="0"/>
              <a:buChar char="•"/>
            </a:pPr>
            <a:r>
              <a:rPr lang="en-US" dirty="0"/>
              <a:t>What if soldiers yearn for home too much?</a:t>
            </a:r>
          </a:p>
          <a:p>
            <a:endParaRPr lang="en-US" dirty="0"/>
          </a:p>
          <a:p>
            <a:pPr marL="285750" indent="-285750">
              <a:buFont typeface="Arial" charset="0"/>
              <a:buChar char="•"/>
            </a:pPr>
            <a:r>
              <a:rPr lang="en-US" dirty="0"/>
              <a:t>Do American “moms” raise sons that are</a:t>
            </a:r>
          </a:p>
          <a:p>
            <a:r>
              <a:rPr lang="en-US" dirty="0"/>
              <a:t>suitable stuff for martial recruitment, or</a:t>
            </a:r>
          </a:p>
          <a:p>
            <a:r>
              <a:rPr lang="en-US" dirty="0"/>
              <a:t>do intrusive, suffocating mothers raise</a:t>
            </a:r>
          </a:p>
          <a:p>
            <a:r>
              <a:rPr lang="en-US" dirty="0"/>
              <a:t>“namby-pamby,” “sissified” sons liable</a:t>
            </a:r>
          </a:p>
          <a:p>
            <a:r>
              <a:rPr lang="en-US" dirty="0"/>
              <a:t>to crack under pressure?</a:t>
            </a:r>
          </a:p>
        </p:txBody>
      </p:sp>
      <p:pic>
        <p:nvPicPr>
          <p:cNvPr id="15362" name="Picture 2" descr="https://c7.alamy.com/zooms/638dfc06-210d-4e49-a8cc-c1c9f3e252e2/G6CGXW.jpg?noiptc=true"/>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442857" y="1457213"/>
            <a:ext cx="6262207" cy="4559669"/>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5525960" y="6080734"/>
            <a:ext cx="6096000" cy="646331"/>
          </a:xfrm>
          <a:prstGeom prst="rect">
            <a:avLst/>
          </a:prstGeom>
        </p:spPr>
        <p:txBody>
          <a:bodyPr>
            <a:spAutoFit/>
          </a:bodyPr>
          <a:lstStyle/>
          <a:p>
            <a:r>
              <a:rPr lang="en-US" sz="1200" dirty="0"/>
              <a:t>Jan. 1862: THE MOTHERS SACRIFICE KISSING HER YOUNG SON ABOUT TO BECOME A DRUMMER BOY FOR UNION TROOPS IN AMERICAN CIVIL WAR, </a:t>
            </a:r>
          </a:p>
          <a:p>
            <a:r>
              <a:rPr lang="en-US" sz="1200" dirty="0"/>
              <a:t>Charles Phelps Cushing</a:t>
            </a:r>
          </a:p>
        </p:txBody>
      </p:sp>
    </p:spTree>
    <p:extLst>
      <p:ext uri="{BB962C8B-B14F-4D97-AF65-F5344CB8AC3E}">
        <p14:creationId xmlns:p14="http://schemas.microsoft.com/office/powerpoint/2010/main" val="10908196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ttps://upload.wikimedia.org/wikipedia/commons/b/b6/Soldiers-Dream_CI_AmericanCivilWar.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44965" y="139621"/>
            <a:ext cx="9393492" cy="660686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9538457" y="1602324"/>
            <a:ext cx="2565126" cy="4924425"/>
          </a:xfrm>
          <a:prstGeom prst="rect">
            <a:avLst/>
          </a:prstGeom>
          <a:noFill/>
        </p:spPr>
        <p:txBody>
          <a:bodyPr wrap="none" rtlCol="0">
            <a:spAutoFit/>
          </a:bodyPr>
          <a:lstStyle/>
          <a:p>
            <a:r>
              <a:rPr lang="en-US" sz="2000" b="1" dirty="0">
                <a:solidFill>
                  <a:schemeClr val="accent1"/>
                </a:solidFill>
              </a:rPr>
              <a:t>“Nostalgia” </a:t>
            </a:r>
            <a:r>
              <a:rPr lang="en-US" sz="2000" dirty="0"/>
              <a:t>was</a:t>
            </a:r>
          </a:p>
          <a:p>
            <a:r>
              <a:rPr lang="en-US" sz="2000" dirty="0"/>
              <a:t>understood as a</a:t>
            </a:r>
          </a:p>
          <a:p>
            <a:r>
              <a:rPr lang="en-US" sz="2000" dirty="0"/>
              <a:t>clinical condition—</a:t>
            </a:r>
          </a:p>
          <a:p>
            <a:r>
              <a:rPr lang="en-US" sz="2000" dirty="0"/>
              <a:t>one that might</a:t>
            </a:r>
          </a:p>
          <a:p>
            <a:r>
              <a:rPr lang="en-US" sz="2000" dirty="0"/>
              <a:t>prove fatal</a:t>
            </a:r>
          </a:p>
          <a:p>
            <a:endParaRPr lang="en-US" sz="2000" dirty="0"/>
          </a:p>
          <a:p>
            <a:endParaRPr lang="en-US" sz="2000" dirty="0"/>
          </a:p>
          <a:p>
            <a:endParaRPr lang="en-US" dirty="0"/>
          </a:p>
          <a:p>
            <a:endParaRPr lang="en-US" dirty="0"/>
          </a:p>
          <a:p>
            <a:endParaRPr lang="en-US" dirty="0"/>
          </a:p>
          <a:p>
            <a:endParaRPr lang="en-US" dirty="0"/>
          </a:p>
          <a:p>
            <a:endParaRPr lang="en-US" dirty="0"/>
          </a:p>
          <a:p>
            <a:r>
              <a:rPr lang="en-US" dirty="0"/>
              <a:t>“The Soldier’s</a:t>
            </a:r>
          </a:p>
          <a:p>
            <a:r>
              <a:rPr lang="en-US" dirty="0"/>
              <a:t>Dream of Home”</a:t>
            </a:r>
          </a:p>
          <a:p>
            <a:r>
              <a:rPr lang="en-US" dirty="0"/>
              <a:t>Currier &amp; Ives</a:t>
            </a:r>
          </a:p>
          <a:p>
            <a:endParaRPr lang="en-US" dirty="0"/>
          </a:p>
          <a:p>
            <a:r>
              <a:rPr lang="en-US" sz="1200" dirty="0"/>
              <a:t>Library of Congress</a:t>
            </a:r>
          </a:p>
        </p:txBody>
      </p:sp>
    </p:spTree>
    <p:extLst>
      <p:ext uri="{BB962C8B-B14F-4D97-AF65-F5344CB8AC3E}">
        <p14:creationId xmlns:p14="http://schemas.microsoft.com/office/powerpoint/2010/main" val="10572728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97625" y="291344"/>
            <a:ext cx="8761413" cy="708025"/>
          </a:xfrm>
        </p:spPr>
        <p:txBody>
          <a:bodyPr/>
          <a:lstStyle/>
          <a:p>
            <a:r>
              <a:rPr lang="en-US" b="1" dirty="0">
                <a:solidFill>
                  <a:schemeClr val="accent2"/>
                </a:solidFill>
              </a:rPr>
              <a:t>“Mother love” in the Great War</a:t>
            </a:r>
          </a:p>
        </p:txBody>
      </p:sp>
      <p:pic>
        <p:nvPicPr>
          <p:cNvPr id="18434" name="Picture 2" descr="oster with illustration of a smiling soldier in uniform hugging his mother and w"/>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137708" y="1071066"/>
            <a:ext cx="4671261" cy="5839076"/>
          </a:xfrm>
          <a:prstGeom prst="rect">
            <a:avLst/>
          </a:prstGeom>
          <a:noFill/>
          <a:extLst>
            <a:ext uri="{909E8E84-426E-40DD-AFC4-6F175D3DCCD1}">
              <a14:hiddenFill xmlns:a14="http://schemas.microsoft.com/office/drawing/2010/main">
                <a:solidFill>
                  <a:srgbClr val="FFFFFF"/>
                </a:solidFill>
              </a14:hiddenFill>
            </a:ext>
          </a:extLst>
        </p:spPr>
      </p:pic>
      <p:pic>
        <p:nvPicPr>
          <p:cNvPr id="18438" name="Picture 6" descr="oster with striking orange background. Color illustration of a young man with ha"/>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83030" y="1191827"/>
            <a:ext cx="5238750" cy="41148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383030" y="5366327"/>
            <a:ext cx="6279027" cy="1200329"/>
          </a:xfrm>
          <a:prstGeom prst="rect">
            <a:avLst/>
          </a:prstGeom>
        </p:spPr>
        <p:txBody>
          <a:bodyPr wrap="square">
            <a:spAutoFit/>
          </a:bodyPr>
          <a:lstStyle/>
          <a:p>
            <a:r>
              <a:rPr lang="en-US" dirty="0"/>
              <a:t>British World War I recruitment poster (above). Published by the Parliamentary Recruiting Committee, London, 1915.</a:t>
            </a:r>
          </a:p>
          <a:p>
            <a:endParaRPr lang="en-US" dirty="0"/>
          </a:p>
        </p:txBody>
      </p:sp>
      <p:sp>
        <p:nvSpPr>
          <p:cNvPr id="5" name="Rectangle 4"/>
          <p:cNvSpPr/>
          <p:nvPr/>
        </p:nvSpPr>
        <p:spPr>
          <a:xfrm>
            <a:off x="534328" y="6506957"/>
            <a:ext cx="8698881" cy="646331"/>
          </a:xfrm>
          <a:prstGeom prst="rect">
            <a:avLst/>
          </a:prstGeom>
        </p:spPr>
        <p:txBody>
          <a:bodyPr wrap="square">
            <a:spAutoFit/>
          </a:bodyPr>
          <a:lstStyle/>
          <a:p>
            <a:r>
              <a:rPr lang="en-US" dirty="0">
                <a:hlinkClick r:id="rId4"/>
              </a:rPr>
              <a:t>https://americanhistory.si.edu/blog/mothers-world-war-i</a:t>
            </a:r>
            <a:endParaRPr lang="en-US" dirty="0"/>
          </a:p>
          <a:p>
            <a:endParaRPr lang="en-US" dirty="0"/>
          </a:p>
        </p:txBody>
      </p:sp>
    </p:spTree>
    <p:extLst>
      <p:ext uri="{BB962C8B-B14F-4D97-AF65-F5344CB8AC3E}">
        <p14:creationId xmlns:p14="http://schemas.microsoft.com/office/powerpoint/2010/main" val="13926603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52412" y="310892"/>
            <a:ext cx="10208759" cy="708025"/>
          </a:xfrm>
        </p:spPr>
        <p:txBody>
          <a:bodyPr/>
          <a:lstStyle/>
          <a:p>
            <a:r>
              <a:rPr lang="en-US" b="1" dirty="0">
                <a:solidFill>
                  <a:srgbClr val="FF0000"/>
                </a:solidFill>
              </a:rPr>
              <a:t>America’s anti-war and anti-imperialist traditions</a:t>
            </a:r>
          </a:p>
        </p:txBody>
      </p:sp>
      <p:pic>
        <p:nvPicPr>
          <p:cNvPr id="2050" name="Picture 2">
            <a:extLst>
              <a:ext uri="{FF2B5EF4-FFF2-40B4-BE49-F238E27FC236}">
                <a16:creationId xmlns:a16="http://schemas.microsoft.com/office/drawing/2014/main" id="{A5B776FA-BB61-EBE2-982F-EE2445912A42}"/>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52412" y="1409075"/>
            <a:ext cx="7576781" cy="544892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5D717DBE-9F95-92F8-32B4-5FDF130A9F64}"/>
              </a:ext>
            </a:extLst>
          </p:cNvPr>
          <p:cNvSpPr txBox="1"/>
          <p:nvPr/>
        </p:nvSpPr>
        <p:spPr>
          <a:xfrm>
            <a:off x="7931388" y="2780284"/>
            <a:ext cx="3640126" cy="3416320"/>
          </a:xfrm>
          <a:prstGeom prst="rect">
            <a:avLst/>
          </a:prstGeom>
          <a:noFill/>
        </p:spPr>
        <p:txBody>
          <a:bodyPr wrap="square">
            <a:spAutoFit/>
          </a:bodyPr>
          <a:lstStyle/>
          <a:p>
            <a:r>
              <a:rPr lang="en-GB" b="0" u="none" strike="noStrike" dirty="0">
                <a:solidFill>
                  <a:srgbClr val="828487"/>
                </a:solidFill>
                <a:effectLst/>
              </a:rPr>
              <a:t>From the </a:t>
            </a:r>
            <a:r>
              <a:rPr lang="en-GB" b="0" i="1" u="none" strike="noStrike" dirty="0">
                <a:solidFill>
                  <a:srgbClr val="828487"/>
                </a:solidFill>
                <a:effectLst/>
              </a:rPr>
              <a:t>Boston Globe</a:t>
            </a:r>
            <a:r>
              <a:rPr lang="en-GB" b="0" u="none" strike="noStrike" dirty="0">
                <a:solidFill>
                  <a:srgbClr val="828487"/>
                </a:solidFill>
                <a:effectLst/>
              </a:rPr>
              <a:t>, May 28, 1898. This cartoon illustrates the anti-imperialist sentiment of the period, depicting Uncle Sam as a smug diner pondering which country to consume first, as President William McKinley waits on him. </a:t>
            </a:r>
          </a:p>
          <a:p>
            <a:endParaRPr lang="en-GB" dirty="0">
              <a:solidFill>
                <a:srgbClr val="828487"/>
              </a:solidFill>
            </a:endParaRPr>
          </a:p>
          <a:p>
            <a:r>
              <a:rPr lang="en-US" dirty="0">
                <a:hlinkClick r:id="rId3"/>
              </a:rPr>
              <a:t>https://shec.ashp.cuny.edu/items/show/2471</a:t>
            </a:r>
            <a:endParaRPr lang="en-GB" dirty="0">
              <a:solidFill>
                <a:srgbClr val="828487"/>
              </a:solidFill>
            </a:endParaRPr>
          </a:p>
          <a:p>
            <a:endParaRPr lang="en-US" dirty="0"/>
          </a:p>
        </p:txBody>
      </p:sp>
    </p:spTree>
    <p:extLst>
      <p:ext uri="{BB962C8B-B14F-4D97-AF65-F5344CB8AC3E}">
        <p14:creationId xmlns:p14="http://schemas.microsoft.com/office/powerpoint/2010/main" val="12826634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DF283D92-5212-A34A-992B-1BD3355AC9C1}"/>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53648" y="0"/>
            <a:ext cx="4595813"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73EF7F53-F22F-3254-0334-9FDE80FEE878}"/>
              </a:ext>
            </a:extLst>
          </p:cNvPr>
          <p:cNvSpPr txBox="1"/>
          <p:nvPr/>
        </p:nvSpPr>
        <p:spPr>
          <a:xfrm>
            <a:off x="5461595" y="5274574"/>
            <a:ext cx="3613490" cy="1200329"/>
          </a:xfrm>
          <a:prstGeom prst="rect">
            <a:avLst/>
          </a:prstGeom>
          <a:noFill/>
        </p:spPr>
        <p:txBody>
          <a:bodyPr wrap="none" rtlCol="0">
            <a:spAutoFit/>
          </a:bodyPr>
          <a:lstStyle/>
          <a:p>
            <a:r>
              <a:rPr lang="en-US" dirty="0"/>
              <a:t>Movie poster, 1917</a:t>
            </a:r>
          </a:p>
          <a:p>
            <a:endParaRPr lang="en-US" dirty="0"/>
          </a:p>
          <a:p>
            <a:endParaRPr lang="en-US" dirty="0"/>
          </a:p>
          <a:p>
            <a:r>
              <a:rPr lang="en-US" dirty="0"/>
              <a:t>See discussion in Zeiger’s essay</a:t>
            </a:r>
          </a:p>
        </p:txBody>
      </p:sp>
      <p:sp>
        <p:nvSpPr>
          <p:cNvPr id="3" name="TextBox 2">
            <a:extLst>
              <a:ext uri="{FF2B5EF4-FFF2-40B4-BE49-F238E27FC236}">
                <a16:creationId xmlns:a16="http://schemas.microsoft.com/office/drawing/2014/main" id="{5F33E21D-E5A8-DCE7-9707-00B9A59EB7C0}"/>
              </a:ext>
            </a:extLst>
          </p:cNvPr>
          <p:cNvSpPr txBox="1"/>
          <p:nvPr/>
        </p:nvSpPr>
        <p:spPr>
          <a:xfrm>
            <a:off x="5649686" y="1513114"/>
            <a:ext cx="3424335" cy="646331"/>
          </a:xfrm>
          <a:prstGeom prst="rect">
            <a:avLst/>
          </a:prstGeom>
          <a:noFill/>
        </p:spPr>
        <p:txBody>
          <a:bodyPr wrap="none" rtlCol="0">
            <a:spAutoFit/>
          </a:bodyPr>
          <a:lstStyle/>
          <a:p>
            <a:r>
              <a:rPr lang="en-US" sz="3600" b="1" dirty="0">
                <a:solidFill>
                  <a:schemeClr val="accent2"/>
                </a:solidFill>
              </a:rPr>
              <a:t>“Bad” mothers</a:t>
            </a:r>
          </a:p>
        </p:txBody>
      </p:sp>
    </p:spTree>
    <p:extLst>
      <p:ext uri="{BB962C8B-B14F-4D97-AF65-F5344CB8AC3E}">
        <p14:creationId xmlns:p14="http://schemas.microsoft.com/office/powerpoint/2010/main" val="6382596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lifford Berryman illustration, Mother’s Day, May 12, 1918">
            <a:extLst>
              <a:ext uri="{FF2B5EF4-FFF2-40B4-BE49-F238E27FC236}">
                <a16:creationId xmlns:a16="http://schemas.microsoft.com/office/drawing/2014/main" id="{25933064-63A8-8B94-899C-5FF4489B1CE9}"/>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31475" y="0"/>
            <a:ext cx="7451725"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B742481-217F-86AF-EB04-D953AEC98A5C}"/>
              </a:ext>
            </a:extLst>
          </p:cNvPr>
          <p:cNvSpPr txBox="1"/>
          <p:nvPr/>
        </p:nvSpPr>
        <p:spPr>
          <a:xfrm>
            <a:off x="8080593" y="1859274"/>
            <a:ext cx="3556236" cy="2862322"/>
          </a:xfrm>
          <a:prstGeom prst="rect">
            <a:avLst/>
          </a:prstGeom>
          <a:noFill/>
        </p:spPr>
        <p:txBody>
          <a:bodyPr wrap="square">
            <a:spAutoFit/>
          </a:bodyPr>
          <a:lstStyle/>
          <a:p>
            <a:r>
              <a:rPr lang="en-GB" b="0" i="0" u="none" strike="noStrike" dirty="0">
                <a:solidFill>
                  <a:srgbClr val="0071BC"/>
                </a:solidFill>
                <a:effectLst/>
                <a:latin typeface="Source Sans Pro" panose="020B0503030403020204" pitchFamily="34" charset="0"/>
                <a:hlinkClick r:id="rId3"/>
              </a:rPr>
              <a:t>Mother’s Day,  May 12, 1918</a:t>
            </a:r>
            <a:br>
              <a:rPr lang="en-GB" dirty="0"/>
            </a:br>
            <a:r>
              <a:rPr lang="en-GB" b="0" i="0" u="none" strike="noStrike" dirty="0">
                <a:solidFill>
                  <a:srgbClr val="212121"/>
                </a:solidFill>
                <a:effectLst/>
                <a:latin typeface="Source Sans Pro" panose="020B0503030403020204" pitchFamily="34" charset="0"/>
              </a:rPr>
              <a:t>Cartoonist Clifford Berryman captures the spirit of Mother's Day. Here, amidst the chaos of battle, a soldier writes a letter to his mother, her image clearly in his mind. </a:t>
            </a:r>
          </a:p>
          <a:p>
            <a:br>
              <a:rPr lang="en-GB" dirty="0"/>
            </a:br>
            <a:r>
              <a:rPr lang="en-GB" b="0" i="1" u="none" strike="noStrike" dirty="0">
                <a:solidFill>
                  <a:srgbClr val="212121"/>
                </a:solidFill>
                <a:effectLst/>
                <a:latin typeface="Source Sans Pro" panose="020B0503030403020204" pitchFamily="34" charset="0"/>
              </a:rPr>
              <a:t>National Archives, Records of the U.S. Senate</a:t>
            </a:r>
            <a:endParaRPr lang="en-US" dirty="0"/>
          </a:p>
        </p:txBody>
      </p:sp>
      <p:sp>
        <p:nvSpPr>
          <p:cNvPr id="6" name="TextBox 5">
            <a:extLst>
              <a:ext uri="{FF2B5EF4-FFF2-40B4-BE49-F238E27FC236}">
                <a16:creationId xmlns:a16="http://schemas.microsoft.com/office/drawing/2014/main" id="{C8E23C22-7C61-0CBF-052A-07FDDD766970}"/>
              </a:ext>
            </a:extLst>
          </p:cNvPr>
          <p:cNvSpPr txBox="1"/>
          <p:nvPr/>
        </p:nvSpPr>
        <p:spPr>
          <a:xfrm>
            <a:off x="6428553" y="6200783"/>
            <a:ext cx="6096000" cy="923330"/>
          </a:xfrm>
          <a:prstGeom prst="rect">
            <a:avLst/>
          </a:prstGeom>
          <a:noFill/>
        </p:spPr>
        <p:txBody>
          <a:bodyPr wrap="square">
            <a:spAutoFit/>
          </a:bodyPr>
          <a:lstStyle/>
          <a:p>
            <a:r>
              <a:rPr lang="en-US" dirty="0">
                <a:hlinkClick r:id="rId4"/>
              </a:rPr>
              <a:t>https://museum.archives.gov/featured-document-display-write-mom-thats-order</a:t>
            </a:r>
            <a:endParaRPr lang="en-US" dirty="0"/>
          </a:p>
          <a:p>
            <a:endParaRPr lang="en-US" dirty="0"/>
          </a:p>
        </p:txBody>
      </p:sp>
    </p:spTree>
    <p:extLst>
      <p:ext uri="{BB962C8B-B14F-4D97-AF65-F5344CB8AC3E}">
        <p14:creationId xmlns:p14="http://schemas.microsoft.com/office/powerpoint/2010/main" val="2494505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Mother's Day Telegram; May 6, 1919">
            <a:extLst>
              <a:ext uri="{FF2B5EF4-FFF2-40B4-BE49-F238E27FC236}">
                <a16:creationId xmlns:a16="http://schemas.microsoft.com/office/drawing/2014/main" id="{7C913541-A862-D1B6-0A2A-08278BB4CAFD}"/>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8493125"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A91493EC-5973-0201-2C0D-BA46DEFCF889}"/>
              </a:ext>
            </a:extLst>
          </p:cNvPr>
          <p:cNvSpPr txBox="1"/>
          <p:nvPr/>
        </p:nvSpPr>
        <p:spPr>
          <a:xfrm>
            <a:off x="8567058" y="5159487"/>
            <a:ext cx="2500323" cy="1477328"/>
          </a:xfrm>
          <a:prstGeom prst="rect">
            <a:avLst/>
          </a:prstGeom>
          <a:noFill/>
        </p:spPr>
        <p:txBody>
          <a:bodyPr wrap="square">
            <a:spAutoFit/>
          </a:bodyPr>
          <a:lstStyle/>
          <a:p>
            <a:r>
              <a:rPr lang="en-GB" b="0" i="0" u="none" strike="noStrike" dirty="0">
                <a:solidFill>
                  <a:srgbClr val="0071BC"/>
                </a:solidFill>
                <a:effectLst/>
                <a:latin typeface="Source Sans Pro" panose="020F0502020204030204" pitchFamily="34" charset="0"/>
                <a:hlinkClick r:id="rId3"/>
              </a:rPr>
              <a:t>Mother's Day Telegram, May 6, 1919</a:t>
            </a:r>
            <a:br>
              <a:rPr lang="en-GB" dirty="0"/>
            </a:br>
            <a:r>
              <a:rPr lang="en-GB" b="0" i="1" u="none" strike="noStrike" dirty="0">
                <a:solidFill>
                  <a:srgbClr val="212121"/>
                </a:solidFill>
                <a:effectLst/>
                <a:latin typeface="Source Sans Pro" panose="020B0503030403020204" pitchFamily="34" charset="0"/>
              </a:rPr>
              <a:t>National Archives, Records of the Army Air Forces</a:t>
            </a:r>
            <a:endParaRPr lang="en-US" dirty="0"/>
          </a:p>
        </p:txBody>
      </p:sp>
      <p:sp>
        <p:nvSpPr>
          <p:cNvPr id="6" name="TextBox 5">
            <a:extLst>
              <a:ext uri="{FF2B5EF4-FFF2-40B4-BE49-F238E27FC236}">
                <a16:creationId xmlns:a16="http://schemas.microsoft.com/office/drawing/2014/main" id="{F8EF4030-F8B9-D620-4369-1A99A5871C4A}"/>
              </a:ext>
            </a:extLst>
          </p:cNvPr>
          <p:cNvSpPr txBox="1"/>
          <p:nvPr/>
        </p:nvSpPr>
        <p:spPr>
          <a:xfrm>
            <a:off x="8567058" y="1601765"/>
            <a:ext cx="3363686" cy="3139321"/>
          </a:xfrm>
          <a:prstGeom prst="rect">
            <a:avLst/>
          </a:prstGeom>
          <a:noFill/>
        </p:spPr>
        <p:txBody>
          <a:bodyPr wrap="square">
            <a:spAutoFit/>
          </a:bodyPr>
          <a:lstStyle/>
          <a:p>
            <a:r>
              <a:rPr lang="en-GB" b="0" i="0" u="none" strike="noStrike" dirty="0">
                <a:solidFill>
                  <a:srgbClr val="5B616B"/>
                </a:solidFill>
                <a:effectLst/>
                <a:latin typeface="Source Sans Pro" panose="020B0503030403020204" pitchFamily="34" charset="0"/>
              </a:rPr>
              <a:t>“By the date of this communication, May 6, 1919, those moms had been waiting almost six months for their children to come home. Although the Armistice was announced in November 1918, it took over a year to transport the millions of American troops stationed overseas back to the United States.”</a:t>
            </a:r>
            <a:endParaRPr lang="en-US" dirty="0"/>
          </a:p>
        </p:txBody>
      </p:sp>
    </p:spTree>
    <p:extLst>
      <p:ext uri="{BB962C8B-B14F-4D97-AF65-F5344CB8AC3E}">
        <p14:creationId xmlns:p14="http://schemas.microsoft.com/office/powerpoint/2010/main" val="16151015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5127" name="Group 5126">
            <a:extLst>
              <a:ext uri="{FF2B5EF4-FFF2-40B4-BE49-F238E27FC236}">
                <a16:creationId xmlns:a16="http://schemas.microsoft.com/office/drawing/2014/main" id="{FAEF28A3-012D-4640-B8B8-1EF6EAF7233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5128" name="Rectangle 5127">
              <a:extLst>
                <a:ext uri="{FF2B5EF4-FFF2-40B4-BE49-F238E27FC236}">
                  <a16:creationId xmlns:a16="http://schemas.microsoft.com/office/drawing/2014/main" id="{F3B2F1C2-14D3-4A53-B329-323795BCFD5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5129" name="Oval 5128">
              <a:extLst>
                <a:ext uri="{FF2B5EF4-FFF2-40B4-BE49-F238E27FC236}">
                  <a16:creationId xmlns:a16="http://schemas.microsoft.com/office/drawing/2014/main" id="{194E879E-1515-4211-8F1B-B68A92B2C20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5130" name="Oval 5129">
              <a:extLst>
                <a:ext uri="{FF2B5EF4-FFF2-40B4-BE49-F238E27FC236}">
                  <a16:creationId xmlns:a16="http://schemas.microsoft.com/office/drawing/2014/main" id="{F7137E7D-1F4E-498A-97D1-0E1FE6FC6F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5131" name="Oval 5130">
              <a:extLst>
                <a:ext uri="{FF2B5EF4-FFF2-40B4-BE49-F238E27FC236}">
                  <a16:creationId xmlns:a16="http://schemas.microsoft.com/office/drawing/2014/main" id="{91375183-B6E5-43E0-B28F-39EC908385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5132" name="Oval 5131">
              <a:extLst>
                <a:ext uri="{FF2B5EF4-FFF2-40B4-BE49-F238E27FC236}">
                  <a16:creationId xmlns:a16="http://schemas.microsoft.com/office/drawing/2014/main" id="{267F36BD-A8AF-4304-A662-1007CC1748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5133" name="Oval 5132">
              <a:extLst>
                <a:ext uri="{FF2B5EF4-FFF2-40B4-BE49-F238E27FC236}">
                  <a16:creationId xmlns:a16="http://schemas.microsoft.com/office/drawing/2014/main" id="{15D9095F-2809-4A90-A032-250AC21C35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5134" name="Freeform 5">
              <a:extLst>
                <a:ext uri="{FF2B5EF4-FFF2-40B4-BE49-F238E27FC236}">
                  <a16:creationId xmlns:a16="http://schemas.microsoft.com/office/drawing/2014/main" id="{9027D7BF-C282-4477-A406-245C3F26521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txBody>
            <a:bodyPr/>
            <a:lstStyle/>
            <a:p>
              <a:endParaRPr lang="en-US"/>
            </a:p>
          </p:txBody>
        </p:sp>
        <p:sp>
          <p:nvSpPr>
            <p:cNvPr id="5135" name="Freeform 5">
              <a:extLst>
                <a:ext uri="{FF2B5EF4-FFF2-40B4-BE49-F238E27FC236}">
                  <a16:creationId xmlns:a16="http://schemas.microsoft.com/office/drawing/2014/main" id="{AC3C43D8-426E-472E-A8E8-C41BF7A876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txBody>
            <a:bodyPr/>
            <a:lstStyle/>
            <a:p>
              <a:endParaRPr lang="en-US"/>
            </a:p>
          </p:txBody>
        </p:sp>
        <p:sp>
          <p:nvSpPr>
            <p:cNvPr id="5136" name="Freeform 5">
              <a:extLst>
                <a:ext uri="{FF2B5EF4-FFF2-40B4-BE49-F238E27FC236}">
                  <a16:creationId xmlns:a16="http://schemas.microsoft.com/office/drawing/2014/main" id="{52DCAE0E-B8DE-4C42-A48F-FA0C8345AC9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txBody>
            <a:bodyPr/>
            <a:lstStyle/>
            <a:p>
              <a:endParaRPr lang="en-US"/>
            </a:p>
          </p:txBody>
        </p:sp>
      </p:grpSp>
      <p:sp>
        <p:nvSpPr>
          <p:cNvPr id="5138" name="Rectangle 5137">
            <a:extLst>
              <a:ext uri="{FF2B5EF4-FFF2-40B4-BE49-F238E27FC236}">
                <a16:creationId xmlns:a16="http://schemas.microsoft.com/office/drawing/2014/main" id="{59647F54-801D-44AB-8284-EDDFF77631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5140" name="Rectangle 5139">
            <a:extLst>
              <a:ext uri="{FF2B5EF4-FFF2-40B4-BE49-F238E27FC236}">
                <a16:creationId xmlns:a16="http://schemas.microsoft.com/office/drawing/2014/main" id="{510C9632-BB6F-48EE-AB65-501878BA5D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587"/>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a:lstStyle/>
          <a:p>
            <a:endParaRPr lang="en-US"/>
          </a:p>
        </p:txBody>
      </p:sp>
      <p:sp>
        <p:nvSpPr>
          <p:cNvPr id="5142" name="Freeform: Shape 5141">
            <a:extLst>
              <a:ext uri="{FF2B5EF4-FFF2-40B4-BE49-F238E27FC236}">
                <a16:creationId xmlns:a16="http://schemas.microsoft.com/office/drawing/2014/main" id="{4EC8AAB6-953B-4D29-9967-3C44D06BB4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5171964" y="-140866"/>
            <a:ext cx="6053670" cy="7139732"/>
          </a:xfrm>
          <a:custGeom>
            <a:avLst/>
            <a:gdLst>
              <a:gd name="connsiteX0" fmla="*/ 6053670 w 6053670"/>
              <a:gd name="connsiteY0" fmla="*/ 1098 h 7139732"/>
              <a:gd name="connsiteX1" fmla="*/ 6053670 w 6053670"/>
              <a:gd name="connsiteY1" fmla="*/ 1084479 h 7139732"/>
              <a:gd name="connsiteX2" fmla="*/ 6053670 w 6053670"/>
              <a:gd name="connsiteY2" fmla="*/ 1254558 h 7139732"/>
              <a:gd name="connsiteX3" fmla="*/ 6053670 w 6053670"/>
              <a:gd name="connsiteY3" fmla="*/ 7139732 h 7139732"/>
              <a:gd name="connsiteX4" fmla="*/ 0 w 6053670"/>
              <a:gd name="connsiteY4" fmla="*/ 7139732 h 7139732"/>
              <a:gd name="connsiteX5" fmla="*/ 0 w 6053670"/>
              <a:gd name="connsiteY5" fmla="*/ 1249853 h 7139732"/>
              <a:gd name="connsiteX6" fmla="*/ 0 w 6053670"/>
              <a:gd name="connsiteY6" fmla="*/ 1084479 h 7139732"/>
              <a:gd name="connsiteX7" fmla="*/ 0 w 6053670"/>
              <a:gd name="connsiteY7" fmla="*/ 0 h 7139732"/>
              <a:gd name="connsiteX8" fmla="*/ 35717 w 6053670"/>
              <a:gd name="connsiteY8" fmla="*/ 5488 h 7139732"/>
              <a:gd name="connsiteX9" fmla="*/ 140445 w 6053670"/>
              <a:gd name="connsiteY9" fmla="*/ 21641 h 7139732"/>
              <a:gd name="connsiteX10" fmla="*/ 216722 w 6053670"/>
              <a:gd name="connsiteY10" fmla="*/ 32932 h 7139732"/>
              <a:gd name="connsiteX11" fmla="*/ 307527 w 6053670"/>
              <a:gd name="connsiteY11" fmla="*/ 44850 h 7139732"/>
              <a:gd name="connsiteX12" fmla="*/ 415282 w 6053670"/>
              <a:gd name="connsiteY12" fmla="*/ 59121 h 7139732"/>
              <a:gd name="connsiteX13" fmla="*/ 534539 w 6053670"/>
              <a:gd name="connsiteY13" fmla="*/ 74175 h 7139732"/>
              <a:gd name="connsiteX14" fmla="*/ 668931 w 6053670"/>
              <a:gd name="connsiteY14" fmla="*/ 90014 h 7139732"/>
              <a:gd name="connsiteX15" fmla="*/ 815430 w 6053670"/>
              <a:gd name="connsiteY15" fmla="*/ 106794 h 7139732"/>
              <a:gd name="connsiteX16" fmla="*/ 974641 w 6053670"/>
              <a:gd name="connsiteY16" fmla="*/ 123574 h 7139732"/>
              <a:gd name="connsiteX17" fmla="*/ 1144144 w 6053670"/>
              <a:gd name="connsiteY17" fmla="*/ 140667 h 7139732"/>
              <a:gd name="connsiteX18" fmla="*/ 1326965 w 6053670"/>
              <a:gd name="connsiteY18" fmla="*/ 156506 h 7139732"/>
              <a:gd name="connsiteX19" fmla="*/ 1518261 w 6053670"/>
              <a:gd name="connsiteY19" fmla="*/ 171717 h 7139732"/>
              <a:gd name="connsiteX20" fmla="*/ 1720453 w 6053670"/>
              <a:gd name="connsiteY20" fmla="*/ 185518 h 7139732"/>
              <a:gd name="connsiteX21" fmla="*/ 1931121 w 6053670"/>
              <a:gd name="connsiteY21" fmla="*/ 198690 h 7139732"/>
              <a:gd name="connsiteX22" fmla="*/ 2150869 w 6053670"/>
              <a:gd name="connsiteY22" fmla="*/ 211079 h 7139732"/>
              <a:gd name="connsiteX23" fmla="*/ 2263467 w 6053670"/>
              <a:gd name="connsiteY23" fmla="*/ 215470 h 7139732"/>
              <a:gd name="connsiteX24" fmla="*/ 2378487 w 6053670"/>
              <a:gd name="connsiteY24" fmla="*/ 220332 h 7139732"/>
              <a:gd name="connsiteX25" fmla="*/ 2495323 w 6053670"/>
              <a:gd name="connsiteY25" fmla="*/ 224879 h 7139732"/>
              <a:gd name="connsiteX26" fmla="*/ 2612764 w 6053670"/>
              <a:gd name="connsiteY26" fmla="*/ 227859 h 7139732"/>
              <a:gd name="connsiteX27" fmla="*/ 2732627 w 6053670"/>
              <a:gd name="connsiteY27" fmla="*/ 230525 h 7139732"/>
              <a:gd name="connsiteX28" fmla="*/ 2853700 w 6053670"/>
              <a:gd name="connsiteY28" fmla="*/ 233348 h 7139732"/>
              <a:gd name="connsiteX29" fmla="*/ 2977195 w 6053670"/>
              <a:gd name="connsiteY29" fmla="*/ 235229 h 7139732"/>
              <a:gd name="connsiteX30" fmla="*/ 3101901 w 6053670"/>
              <a:gd name="connsiteY30" fmla="*/ 235229 h 7139732"/>
              <a:gd name="connsiteX31" fmla="*/ 3227817 w 6053670"/>
              <a:gd name="connsiteY31" fmla="*/ 236170 h 7139732"/>
              <a:gd name="connsiteX32" fmla="*/ 3354944 w 6053670"/>
              <a:gd name="connsiteY32" fmla="*/ 235229 h 7139732"/>
              <a:gd name="connsiteX33" fmla="*/ 3483887 w 6053670"/>
              <a:gd name="connsiteY33" fmla="*/ 233348 h 7139732"/>
              <a:gd name="connsiteX34" fmla="*/ 3612830 w 6053670"/>
              <a:gd name="connsiteY34" fmla="*/ 231623 h 7139732"/>
              <a:gd name="connsiteX35" fmla="*/ 3743590 w 6053670"/>
              <a:gd name="connsiteY35" fmla="*/ 227859 h 7139732"/>
              <a:gd name="connsiteX36" fmla="*/ 3875560 w 6053670"/>
              <a:gd name="connsiteY36" fmla="*/ 223938 h 7139732"/>
              <a:gd name="connsiteX37" fmla="*/ 4007530 w 6053670"/>
              <a:gd name="connsiteY37" fmla="*/ 219391 h 7139732"/>
              <a:gd name="connsiteX38" fmla="*/ 4140710 w 6053670"/>
              <a:gd name="connsiteY38" fmla="*/ 212961 h 7139732"/>
              <a:gd name="connsiteX39" fmla="*/ 4275102 w 6053670"/>
              <a:gd name="connsiteY39" fmla="*/ 205277 h 7139732"/>
              <a:gd name="connsiteX40" fmla="*/ 4410098 w 6053670"/>
              <a:gd name="connsiteY40" fmla="*/ 197907 h 7139732"/>
              <a:gd name="connsiteX41" fmla="*/ 4545096 w 6053670"/>
              <a:gd name="connsiteY41" fmla="*/ 188498 h 7139732"/>
              <a:gd name="connsiteX42" fmla="*/ 4681909 w 6053670"/>
              <a:gd name="connsiteY42" fmla="*/ 177207 h 7139732"/>
              <a:gd name="connsiteX43" fmla="*/ 4816905 w 6053670"/>
              <a:gd name="connsiteY43" fmla="*/ 165916 h 7139732"/>
              <a:gd name="connsiteX44" fmla="*/ 4954323 w 6053670"/>
              <a:gd name="connsiteY44" fmla="*/ 152899 h 7139732"/>
              <a:gd name="connsiteX45" fmla="*/ 5092347 w 6053670"/>
              <a:gd name="connsiteY45" fmla="*/ 138629 h 7139732"/>
              <a:gd name="connsiteX46" fmla="*/ 5228555 w 6053670"/>
              <a:gd name="connsiteY46" fmla="*/ 123574 h 7139732"/>
              <a:gd name="connsiteX47" fmla="*/ 5366578 w 6053670"/>
              <a:gd name="connsiteY47" fmla="*/ 106010 h 7139732"/>
              <a:gd name="connsiteX48" fmla="*/ 5503997 w 6053670"/>
              <a:gd name="connsiteY48" fmla="*/ 87192 h 7139732"/>
              <a:gd name="connsiteX49" fmla="*/ 5642020 w 6053670"/>
              <a:gd name="connsiteY49" fmla="*/ 68530 h 7139732"/>
              <a:gd name="connsiteX50" fmla="*/ 5779438 w 6053670"/>
              <a:gd name="connsiteY50" fmla="*/ 46733 h 7139732"/>
              <a:gd name="connsiteX51" fmla="*/ 5916251 w 6053670"/>
              <a:gd name="connsiteY51" fmla="*/ 24464 h 7139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3670" h="7139732">
                <a:moveTo>
                  <a:pt x="6053670" y="1098"/>
                </a:moveTo>
                <a:lnTo>
                  <a:pt x="6053670" y="1084479"/>
                </a:lnTo>
                <a:lnTo>
                  <a:pt x="6053670" y="1254558"/>
                </a:lnTo>
                <a:lnTo>
                  <a:pt x="6053670" y="7139732"/>
                </a:lnTo>
                <a:lnTo>
                  <a:pt x="0" y="7139732"/>
                </a:lnTo>
                <a:lnTo>
                  <a:pt x="0" y="1249853"/>
                </a:lnTo>
                <a:lnTo>
                  <a:pt x="0" y="1084479"/>
                </a:lnTo>
                <a:lnTo>
                  <a:pt x="0" y="0"/>
                </a:lnTo>
                <a:lnTo>
                  <a:pt x="35717" y="5488"/>
                </a:lnTo>
                <a:lnTo>
                  <a:pt x="140445" y="21641"/>
                </a:lnTo>
                <a:lnTo>
                  <a:pt x="216722" y="32932"/>
                </a:lnTo>
                <a:lnTo>
                  <a:pt x="307527" y="44850"/>
                </a:lnTo>
                <a:lnTo>
                  <a:pt x="415282" y="59121"/>
                </a:lnTo>
                <a:lnTo>
                  <a:pt x="534539" y="74175"/>
                </a:lnTo>
                <a:lnTo>
                  <a:pt x="668931" y="90014"/>
                </a:lnTo>
                <a:lnTo>
                  <a:pt x="815430" y="106794"/>
                </a:lnTo>
                <a:lnTo>
                  <a:pt x="974641" y="123574"/>
                </a:lnTo>
                <a:lnTo>
                  <a:pt x="1144144" y="140667"/>
                </a:lnTo>
                <a:lnTo>
                  <a:pt x="1326965" y="156506"/>
                </a:lnTo>
                <a:lnTo>
                  <a:pt x="1518261" y="171717"/>
                </a:lnTo>
                <a:lnTo>
                  <a:pt x="1720453" y="185518"/>
                </a:lnTo>
                <a:lnTo>
                  <a:pt x="1931121" y="198690"/>
                </a:lnTo>
                <a:lnTo>
                  <a:pt x="2150869" y="211079"/>
                </a:lnTo>
                <a:lnTo>
                  <a:pt x="2263467" y="215470"/>
                </a:lnTo>
                <a:lnTo>
                  <a:pt x="2378487" y="220332"/>
                </a:lnTo>
                <a:lnTo>
                  <a:pt x="2495323" y="224879"/>
                </a:lnTo>
                <a:lnTo>
                  <a:pt x="2612764" y="227859"/>
                </a:lnTo>
                <a:lnTo>
                  <a:pt x="2732627" y="230525"/>
                </a:lnTo>
                <a:lnTo>
                  <a:pt x="2853700" y="233348"/>
                </a:lnTo>
                <a:lnTo>
                  <a:pt x="2977195" y="235229"/>
                </a:lnTo>
                <a:lnTo>
                  <a:pt x="3101901" y="235229"/>
                </a:lnTo>
                <a:lnTo>
                  <a:pt x="3227817" y="236170"/>
                </a:lnTo>
                <a:lnTo>
                  <a:pt x="3354944" y="235229"/>
                </a:lnTo>
                <a:lnTo>
                  <a:pt x="3483887" y="233348"/>
                </a:lnTo>
                <a:lnTo>
                  <a:pt x="3612830" y="231623"/>
                </a:lnTo>
                <a:lnTo>
                  <a:pt x="3743590" y="227859"/>
                </a:lnTo>
                <a:lnTo>
                  <a:pt x="3875560" y="223938"/>
                </a:lnTo>
                <a:lnTo>
                  <a:pt x="4007530" y="219391"/>
                </a:lnTo>
                <a:lnTo>
                  <a:pt x="4140710" y="212961"/>
                </a:lnTo>
                <a:lnTo>
                  <a:pt x="4275102" y="205277"/>
                </a:lnTo>
                <a:lnTo>
                  <a:pt x="4410098" y="197907"/>
                </a:lnTo>
                <a:lnTo>
                  <a:pt x="4545096" y="188498"/>
                </a:lnTo>
                <a:lnTo>
                  <a:pt x="4681909" y="177207"/>
                </a:lnTo>
                <a:lnTo>
                  <a:pt x="4816905" y="165916"/>
                </a:lnTo>
                <a:lnTo>
                  <a:pt x="4954323" y="152899"/>
                </a:lnTo>
                <a:lnTo>
                  <a:pt x="5092347" y="138629"/>
                </a:lnTo>
                <a:lnTo>
                  <a:pt x="5228555" y="123574"/>
                </a:lnTo>
                <a:lnTo>
                  <a:pt x="5366578" y="106010"/>
                </a:lnTo>
                <a:lnTo>
                  <a:pt x="5503997" y="87192"/>
                </a:lnTo>
                <a:lnTo>
                  <a:pt x="5642020" y="68530"/>
                </a:lnTo>
                <a:lnTo>
                  <a:pt x="5779438" y="46733"/>
                </a:lnTo>
                <a:lnTo>
                  <a:pt x="5916251" y="24464"/>
                </a:lnTo>
                <a:close/>
              </a:path>
            </a:pathLst>
          </a:custGeom>
          <a:solidFill>
            <a:schemeClr val="tx1"/>
          </a:solidFill>
          <a:ln>
            <a:noFill/>
          </a:ln>
        </p:spPr>
        <p:txBody>
          <a:bodyPr/>
          <a:lstStyle/>
          <a:p>
            <a:endParaRPr lang="en-US"/>
          </a:p>
        </p:txBody>
      </p:sp>
      <p:sp>
        <p:nvSpPr>
          <p:cNvPr id="5144" name="Freeform 5">
            <a:extLst>
              <a:ext uri="{FF2B5EF4-FFF2-40B4-BE49-F238E27FC236}">
                <a16:creationId xmlns:a16="http://schemas.microsoft.com/office/drawing/2014/main" id="{C89ED458-2326-40DC-9C7B-1A717B6551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txBody>
          <a:bodyPr/>
          <a:lstStyle/>
          <a:p>
            <a:endParaRPr lang="en-US"/>
          </a:p>
        </p:txBody>
      </p:sp>
      <p:sp>
        <p:nvSpPr>
          <p:cNvPr id="2" name="Title 1"/>
          <p:cNvSpPr>
            <a:spLocks noGrp="1"/>
          </p:cNvSpPr>
          <p:nvPr>
            <p:ph type="title" idx="4294967295"/>
          </p:nvPr>
        </p:nvSpPr>
        <p:spPr>
          <a:xfrm>
            <a:off x="1154955" y="973668"/>
            <a:ext cx="2942210" cy="1020232"/>
          </a:xfrm>
        </p:spPr>
        <p:txBody>
          <a:bodyPr vert="horz" lIns="91440" tIns="45720" rIns="91440" bIns="45720" rtlCol="0" anchor="ctr">
            <a:normAutofit/>
          </a:bodyPr>
          <a:lstStyle/>
          <a:p>
            <a:pPr>
              <a:lnSpc>
                <a:spcPct val="90000"/>
              </a:lnSpc>
            </a:pPr>
            <a:r>
              <a:rPr lang="en-US" sz="2500">
                <a:solidFill>
                  <a:schemeClr val="tx1"/>
                </a:solidFill>
              </a:rPr>
              <a:t>Shifting interwar views on mothers</a:t>
            </a:r>
          </a:p>
        </p:txBody>
      </p:sp>
      <p:pic>
        <p:nvPicPr>
          <p:cNvPr id="5122" name="Picture 2" descr=" mother and sleeping baby"/>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194607" y="803751"/>
            <a:ext cx="6391533" cy="5250498"/>
          </a:xfrm>
          <a:prstGeom prst="rect">
            <a:avLst/>
          </a:prstGeom>
          <a:noFill/>
          <a:extLst>
            <a:ext uri="{909E8E84-426E-40DD-AFC4-6F175D3DCCD1}">
              <a14:hiddenFill xmlns:a14="http://schemas.microsoft.com/office/drawing/2010/main">
                <a:solidFill>
                  <a:srgbClr val="FFFFFF"/>
                </a:solidFill>
              </a14:hiddenFill>
            </a:ext>
          </a:extLst>
        </p:spPr>
      </p:pic>
      <p:sp>
        <p:nvSpPr>
          <p:cNvPr id="5146" name="Rectangle 5145">
            <a:extLst>
              <a:ext uri="{FF2B5EF4-FFF2-40B4-BE49-F238E27FC236}">
                <a16:creationId xmlns:a16="http://schemas.microsoft.com/office/drawing/2014/main" id="{6F9D1DE6-E368-4F07-85F9-D5B767477D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5148" name="Oval 5147">
            <a:extLst>
              <a:ext uri="{FF2B5EF4-FFF2-40B4-BE49-F238E27FC236}">
                <a16:creationId xmlns:a16="http://schemas.microsoft.com/office/drawing/2014/main" id="{F63B1F66-4ACE-4A01-8ADF-F175A9C358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5150" name="Oval 5149">
            <a:extLst>
              <a:ext uri="{FF2B5EF4-FFF2-40B4-BE49-F238E27FC236}">
                <a16:creationId xmlns:a16="http://schemas.microsoft.com/office/drawing/2014/main" id="{CF8448ED-9332-4A9B-8CAB-B1985E596E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3" name="Rectangle 2"/>
          <p:cNvSpPr/>
          <p:nvPr/>
        </p:nvSpPr>
        <p:spPr>
          <a:xfrm>
            <a:off x="1154955" y="2120900"/>
            <a:ext cx="3133726" cy="3898900"/>
          </a:xfrm>
          <a:prstGeom prst="rect">
            <a:avLst/>
          </a:prstGeom>
        </p:spPr>
        <p:txBody>
          <a:bodyPr vert="horz" lIns="91440" tIns="45720" rIns="91440" bIns="45720" rtlCol="0">
            <a:normAutofit/>
          </a:bodyPr>
          <a:lstStyle/>
          <a:p>
            <a:pPr defTabSz="457200">
              <a:spcBef>
                <a:spcPts val="1000"/>
              </a:spcBef>
              <a:buClr>
                <a:schemeClr val="accent1"/>
              </a:buClr>
              <a:buSzPct val="80000"/>
              <a:buFont typeface="Wingdings 3" charset="2"/>
              <a:buChar char=""/>
            </a:pPr>
            <a:r>
              <a:rPr lang="en-US"/>
              <a:t>A turn-of-the-century mother watches over her sleeping baby.</a:t>
            </a:r>
          </a:p>
          <a:p>
            <a:pPr defTabSz="457200">
              <a:spcBef>
                <a:spcPts val="1000"/>
              </a:spcBef>
              <a:buClr>
                <a:schemeClr val="accent1"/>
              </a:buClr>
              <a:buSzPct val="80000"/>
              <a:buFont typeface="Wingdings 3" charset="2"/>
              <a:buChar char=""/>
            </a:pPr>
            <a:r>
              <a:rPr lang="en-US"/>
              <a:t>(Image: © Henry Essenhigh Corke (1883-1919); Autochrome. Collection of National Media Museum)</a:t>
            </a:r>
          </a:p>
        </p:txBody>
      </p:sp>
      <p:sp>
        <p:nvSpPr>
          <p:cNvPr id="5152" name="Freeform 5">
            <a:extLst>
              <a:ext uri="{FF2B5EF4-FFF2-40B4-BE49-F238E27FC236}">
                <a16:creationId xmlns:a16="http://schemas.microsoft.com/office/drawing/2014/main" id="{ED3A2261-1C75-40FF-8CD6-18C5900C1C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tx1">
              <a:alpha val="20000"/>
            </a:schemeClr>
          </a:solidFill>
          <a:ln>
            <a:noFill/>
          </a:ln>
        </p:spPr>
        <p:txBody>
          <a:bodyPr/>
          <a:lstStyle/>
          <a:p>
            <a:endParaRPr lang="en-US"/>
          </a:p>
        </p:txBody>
      </p:sp>
    </p:spTree>
    <p:extLst>
      <p:ext uri="{BB962C8B-B14F-4D97-AF65-F5344CB8AC3E}">
        <p14:creationId xmlns:p14="http://schemas.microsoft.com/office/powerpoint/2010/main" val="1256498223"/>
      </p:ext>
    </p:extLst>
  </p:cSld>
  <p:clrMapOvr>
    <a:overrideClrMapping bg1="dk1" tx1="lt1" bg2="dk2" tx2="lt2" accent1="accent1" accent2="accent2" accent3="accent3" accent4="accent4" accent5="accent5" accent6="accent6" hlink="hlink" folHlink="folHlink"/>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mage result for philip wylie generation of vipers"/>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48799" y="791797"/>
            <a:ext cx="4754688" cy="5957345"/>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5303487" y="1499822"/>
            <a:ext cx="6096000" cy="4924425"/>
          </a:xfrm>
          <a:prstGeom prst="rect">
            <a:avLst/>
          </a:prstGeom>
        </p:spPr>
        <p:txBody>
          <a:bodyPr>
            <a:spAutoFit/>
          </a:bodyPr>
          <a:lstStyle/>
          <a:p>
            <a:r>
              <a:rPr lang="en-US" sz="2000" dirty="0"/>
              <a:t>"[L]et us look at mom. She is a middle-aged puffin with an eye like a hawk that has just seen a rabbit twitch far below. She is about twenty-five pounds overweight, with no sprint, but sharp heels and a hard backhand which she does not regard as a foul but a womanly defense. In a thousand of her there is not sex appeal enough to budge a hermit ten paces off a rock ledge. She none the less spends several hundred dollars a year on permanents and transformations, pomades, cleansers, rouges, lipsticks, and the like  — and fools nobody except herself.”</a:t>
            </a:r>
          </a:p>
          <a:p>
            <a:endParaRPr lang="en-US" dirty="0"/>
          </a:p>
          <a:p>
            <a:endParaRPr lang="en-US" dirty="0"/>
          </a:p>
          <a:p>
            <a:r>
              <a:rPr lang="en-US" dirty="0"/>
              <a:t>1942</a:t>
            </a:r>
          </a:p>
        </p:txBody>
      </p:sp>
      <p:sp>
        <p:nvSpPr>
          <p:cNvPr id="4" name="Title 1">
            <a:extLst>
              <a:ext uri="{FF2B5EF4-FFF2-40B4-BE49-F238E27FC236}">
                <a16:creationId xmlns:a16="http://schemas.microsoft.com/office/drawing/2014/main" id="{5F94E7F2-B9A3-8BDC-5C29-88459713FB0F}"/>
              </a:ext>
            </a:extLst>
          </p:cNvPr>
          <p:cNvSpPr txBox="1">
            <a:spLocks/>
          </p:cNvSpPr>
          <p:nvPr/>
        </p:nvSpPr>
        <p:spPr bwMode="gray">
          <a:xfrm>
            <a:off x="690314" y="150725"/>
            <a:ext cx="8761413" cy="708025"/>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a:solidFill>
                  <a:schemeClr val="accent2"/>
                </a:solidFill>
              </a:rPr>
              <a:t>“Mom”: an all-American monster</a:t>
            </a:r>
          </a:p>
        </p:txBody>
      </p:sp>
    </p:spTree>
    <p:extLst>
      <p:ext uri="{BB962C8B-B14F-4D97-AF65-F5344CB8AC3E}">
        <p14:creationId xmlns:p14="http://schemas.microsoft.com/office/powerpoint/2010/main" val="17589330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Neuro-psychiatric (NP) cases in WWII</a:t>
            </a:r>
          </a:p>
        </p:txBody>
      </p:sp>
      <p:sp>
        <p:nvSpPr>
          <p:cNvPr id="3" name="AutoShape 2" descr="mage result for neuropsychiatric cases World War II and mothers"/>
          <p:cNvSpPr>
            <a:spLocks noChangeAspect="1" noChangeArrowheads="1"/>
          </p:cNvSpPr>
          <p:nvPr/>
        </p:nvSpPr>
        <p:spPr bwMode="auto">
          <a:xfrm>
            <a:off x="0" y="0"/>
            <a:ext cx="4762500" cy="42672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AutoShape 4" descr="elated image"/>
          <p:cNvSpPr>
            <a:spLocks noChangeAspect="1" noChangeArrowheads="1"/>
          </p:cNvSpPr>
          <p:nvPr/>
        </p:nvSpPr>
        <p:spPr bwMode="auto">
          <a:xfrm>
            <a:off x="0" y="0"/>
            <a:ext cx="4762500" cy="4343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0486" name="Picture 6" descr="mage result for neuropsychiatric cases World War II and mothers"/>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74391" y="2315698"/>
            <a:ext cx="3495443" cy="4542301"/>
          </a:xfrm>
          <a:prstGeom prst="rect">
            <a:avLst/>
          </a:prstGeom>
          <a:noFill/>
          <a:extLst>
            <a:ext uri="{909E8E84-426E-40DD-AFC4-6F175D3DCCD1}">
              <a14:hiddenFill xmlns:a14="http://schemas.microsoft.com/office/drawing/2010/main">
                <a:solidFill>
                  <a:srgbClr val="FFFFFF"/>
                </a:solidFill>
              </a14:hiddenFill>
            </a:ext>
          </a:extLst>
        </p:spPr>
      </p:pic>
      <p:pic>
        <p:nvPicPr>
          <p:cNvPr id="20488" name="Picture 8" descr="mage result for neuropsychiatric cases World War II and mothers"/>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787793" y="2315697"/>
            <a:ext cx="2656844" cy="400704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997392" y="2559040"/>
            <a:ext cx="4762842" cy="3416320"/>
          </a:xfrm>
          <a:prstGeom prst="rect">
            <a:avLst/>
          </a:prstGeom>
          <a:noFill/>
        </p:spPr>
        <p:txBody>
          <a:bodyPr wrap="none" rtlCol="0">
            <a:spAutoFit/>
          </a:bodyPr>
          <a:lstStyle/>
          <a:p>
            <a:r>
              <a:rPr lang="en-US" i="1" dirty="0"/>
              <a:t>“He [the new recruit] probably wouldn’t</a:t>
            </a:r>
          </a:p>
          <a:p>
            <a:r>
              <a:rPr lang="en-US" i="1" dirty="0"/>
              <a:t>admit it, but worst of all for him is the</a:t>
            </a:r>
          </a:p>
          <a:p>
            <a:r>
              <a:rPr lang="en-US" i="1" dirty="0"/>
              <a:t>fact that there are no women in the</a:t>
            </a:r>
          </a:p>
          <a:p>
            <a:r>
              <a:rPr lang="en-US" i="1" dirty="0"/>
              <a:t>Army. He misses his girl friend, his wife,</a:t>
            </a:r>
          </a:p>
          <a:p>
            <a:r>
              <a:rPr lang="en-US" i="1" dirty="0"/>
              <a:t>or his mother. And he secretly longs</a:t>
            </a:r>
          </a:p>
          <a:p>
            <a:r>
              <a:rPr lang="en-US" i="1" dirty="0"/>
              <a:t>for someone in skirts to bake him a cake,</a:t>
            </a:r>
          </a:p>
          <a:p>
            <a:r>
              <a:rPr lang="en-US" i="1" dirty="0"/>
              <a:t>mend his socks, put away his belongings,</a:t>
            </a:r>
          </a:p>
          <a:p>
            <a:r>
              <a:rPr lang="en-US" i="1" dirty="0"/>
              <a:t>or comfort him when he is tired and</a:t>
            </a:r>
          </a:p>
          <a:p>
            <a:r>
              <a:rPr lang="en-US" i="1" dirty="0"/>
              <a:t>aching from the hard work of training.”</a:t>
            </a:r>
          </a:p>
          <a:p>
            <a:endParaRPr lang="en-US" i="1" dirty="0"/>
          </a:p>
          <a:p>
            <a:r>
              <a:rPr lang="en-US" dirty="0"/>
              <a:t>From </a:t>
            </a:r>
            <a:r>
              <a:rPr lang="en-US" dirty="0" err="1"/>
              <a:t>ch.</a:t>
            </a:r>
            <a:r>
              <a:rPr lang="en-US" dirty="0"/>
              <a:t> XV, “The Soldier’s Personal</a:t>
            </a:r>
          </a:p>
          <a:p>
            <a:r>
              <a:rPr lang="en-US" dirty="0"/>
              <a:t>Adjustment” </a:t>
            </a:r>
          </a:p>
        </p:txBody>
      </p:sp>
      <p:sp>
        <p:nvSpPr>
          <p:cNvPr id="6" name="TextBox 5"/>
          <p:cNvSpPr txBox="1"/>
          <p:nvPr/>
        </p:nvSpPr>
        <p:spPr>
          <a:xfrm>
            <a:off x="9277815" y="6456556"/>
            <a:ext cx="1353256" cy="369332"/>
          </a:xfrm>
          <a:prstGeom prst="rect">
            <a:avLst/>
          </a:prstGeom>
          <a:noFill/>
        </p:spPr>
        <p:txBody>
          <a:bodyPr wrap="none" rtlCol="0">
            <a:spAutoFit/>
          </a:bodyPr>
          <a:lstStyle/>
          <a:p>
            <a:r>
              <a:rPr lang="en-US" dirty="0"/>
              <a:t>(July 1943)</a:t>
            </a:r>
          </a:p>
        </p:txBody>
      </p:sp>
    </p:spTree>
    <p:extLst>
      <p:ext uri="{BB962C8B-B14F-4D97-AF65-F5344CB8AC3E}">
        <p14:creationId xmlns:p14="http://schemas.microsoft.com/office/powerpoint/2010/main" val="13924030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s://upload.wikimedia.org/wikipedia/commons/thumb/3/39/Vietnam_War_protesters._1967._Wichita%2C_Kans_-_NARA_-_283625.jpg/1024px-Vietnam_War_protesters._1967._Wichita%2C_Kans_-_NARA_-_283625.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582150" cy="679132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9723864" y="1750741"/>
            <a:ext cx="2152186" cy="4893647"/>
          </a:xfrm>
          <a:prstGeom prst="rect">
            <a:avLst/>
          </a:prstGeom>
        </p:spPr>
        <p:txBody>
          <a:bodyPr wrap="square">
            <a:spAutoFit/>
          </a:bodyPr>
          <a:lstStyle/>
          <a:p>
            <a:r>
              <a:rPr lang="en-US" dirty="0"/>
              <a:t>Protesters carry signs and act out "Saigon Puppet" demonstration in front of Wichita City Building,</a:t>
            </a:r>
          </a:p>
          <a:p>
            <a:r>
              <a:rPr lang="en-US" dirty="0"/>
              <a:t>Kansas.</a:t>
            </a:r>
          </a:p>
          <a:p>
            <a:endParaRPr lang="en-US" dirty="0"/>
          </a:p>
          <a:p>
            <a:r>
              <a:rPr lang="en-US" dirty="0"/>
              <a:t>1967</a:t>
            </a:r>
          </a:p>
          <a:p>
            <a:endParaRPr lang="en-US" dirty="0"/>
          </a:p>
          <a:p>
            <a:endParaRPr lang="en-US" dirty="0"/>
          </a:p>
          <a:p>
            <a:endParaRPr lang="en-US" dirty="0"/>
          </a:p>
          <a:p>
            <a:endParaRPr lang="en-US" dirty="0"/>
          </a:p>
          <a:p>
            <a:endParaRPr lang="en-US" dirty="0"/>
          </a:p>
          <a:p>
            <a:r>
              <a:rPr lang="en-US" sz="1200" dirty="0"/>
              <a:t>Photo credit:</a:t>
            </a:r>
          </a:p>
          <a:p>
            <a:r>
              <a:rPr lang="en-US" sz="1200" dirty="0"/>
              <a:t>US National</a:t>
            </a:r>
          </a:p>
          <a:p>
            <a:r>
              <a:rPr lang="en-US" sz="1200" dirty="0"/>
              <a:t>Archives and</a:t>
            </a:r>
          </a:p>
          <a:p>
            <a:r>
              <a:rPr lang="en-US" sz="1200" dirty="0"/>
              <a:t>Records</a:t>
            </a:r>
          </a:p>
          <a:p>
            <a:r>
              <a:rPr lang="en-US" sz="1200" dirty="0"/>
              <a:t>Administration</a:t>
            </a:r>
          </a:p>
        </p:txBody>
      </p:sp>
    </p:spTree>
    <p:extLst>
      <p:ext uri="{BB962C8B-B14F-4D97-AF65-F5344CB8AC3E}">
        <p14:creationId xmlns:p14="http://schemas.microsoft.com/office/powerpoint/2010/main" val="10726030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43C156E-FDB2-E02A-994E-81E45026BBE2}"/>
              </a:ext>
            </a:extLst>
          </p:cNvPr>
          <p:cNvPicPr>
            <a:picLocks noChangeAspect="1"/>
          </p:cNvPicPr>
          <p:nvPr/>
        </p:nvPicPr>
        <p:blipFill>
          <a:blip r:embed="rId2"/>
          <a:stretch>
            <a:fillRect/>
          </a:stretch>
        </p:blipFill>
        <p:spPr>
          <a:xfrm>
            <a:off x="359229" y="741962"/>
            <a:ext cx="7585023" cy="4960094"/>
          </a:xfrm>
          <a:prstGeom prst="rect">
            <a:avLst/>
          </a:prstGeom>
        </p:spPr>
      </p:pic>
      <p:sp>
        <p:nvSpPr>
          <p:cNvPr id="4" name="TextBox 3">
            <a:extLst>
              <a:ext uri="{FF2B5EF4-FFF2-40B4-BE49-F238E27FC236}">
                <a16:creationId xmlns:a16="http://schemas.microsoft.com/office/drawing/2014/main" id="{0A05DE39-3158-60CD-831A-60F50A1BC903}"/>
              </a:ext>
            </a:extLst>
          </p:cNvPr>
          <p:cNvSpPr txBox="1"/>
          <p:nvPr/>
        </p:nvSpPr>
        <p:spPr>
          <a:xfrm>
            <a:off x="207772" y="175465"/>
            <a:ext cx="6336991" cy="523220"/>
          </a:xfrm>
          <a:prstGeom prst="rect">
            <a:avLst/>
          </a:prstGeom>
          <a:noFill/>
        </p:spPr>
        <p:txBody>
          <a:bodyPr wrap="none" rtlCol="0">
            <a:spAutoFit/>
          </a:bodyPr>
          <a:lstStyle/>
          <a:p>
            <a:r>
              <a:rPr lang="en-US" sz="2800" b="1" dirty="0">
                <a:solidFill>
                  <a:srgbClr val="FF0000"/>
                </a:solidFill>
              </a:rPr>
              <a:t>Racially motivated anti-imperialism</a:t>
            </a:r>
          </a:p>
        </p:txBody>
      </p:sp>
      <p:sp>
        <p:nvSpPr>
          <p:cNvPr id="6" name="TextBox 5">
            <a:extLst>
              <a:ext uri="{FF2B5EF4-FFF2-40B4-BE49-F238E27FC236}">
                <a16:creationId xmlns:a16="http://schemas.microsoft.com/office/drawing/2014/main" id="{96F60254-2688-208C-E501-EFF8B25EAA1E}"/>
              </a:ext>
            </a:extLst>
          </p:cNvPr>
          <p:cNvSpPr txBox="1"/>
          <p:nvPr/>
        </p:nvSpPr>
        <p:spPr>
          <a:xfrm>
            <a:off x="359229" y="5688449"/>
            <a:ext cx="8476580" cy="1415772"/>
          </a:xfrm>
          <a:prstGeom prst="rect">
            <a:avLst/>
          </a:prstGeom>
          <a:noFill/>
        </p:spPr>
        <p:txBody>
          <a:bodyPr wrap="square">
            <a:spAutoFit/>
          </a:bodyPr>
          <a:lstStyle/>
          <a:p>
            <a:r>
              <a:rPr lang="en-GB" sz="1200" b="0" i="0" u="none" strike="noStrike" dirty="0">
                <a:solidFill>
                  <a:srgbClr val="202122"/>
                </a:solidFill>
                <a:effectLst/>
                <a:latin typeface="Arial" panose="020B0604020202020204" pitchFamily="34" charset="0"/>
              </a:rPr>
              <a:t>"'The White Man's Burden' (Apologies to Rudyard Kipling)" shows </a:t>
            </a:r>
            <a:r>
              <a:rPr lang="en-GB" sz="1200" b="0" i="0" u="none" strike="noStrike" dirty="0">
                <a:effectLst/>
                <a:latin typeface="Arial" panose="020B0604020202020204" pitchFamily="34" charset="0"/>
                <a:hlinkClick r:id="rId3" tooltip="John Bull"/>
              </a:rPr>
              <a:t>John Bull</a:t>
            </a:r>
            <a:r>
              <a:rPr lang="en-GB" sz="1200" b="0" i="0" u="none" strike="noStrike" dirty="0">
                <a:solidFill>
                  <a:srgbClr val="202122"/>
                </a:solidFill>
                <a:effectLst/>
                <a:latin typeface="Arial" panose="020B0604020202020204" pitchFamily="34" charset="0"/>
              </a:rPr>
              <a:t> (U.K.) and </a:t>
            </a:r>
            <a:r>
              <a:rPr lang="en-GB" sz="1200" b="0" i="0" u="none" strike="noStrike" dirty="0">
                <a:effectLst/>
                <a:latin typeface="Arial" panose="020B0604020202020204" pitchFamily="34" charset="0"/>
                <a:hlinkClick r:id="rId4" tooltip="Uncle Sam"/>
              </a:rPr>
              <a:t>Uncle Sam</a:t>
            </a:r>
            <a:r>
              <a:rPr lang="en-GB" sz="1200" b="0" i="0" u="none" strike="noStrike" dirty="0">
                <a:solidFill>
                  <a:srgbClr val="202122"/>
                </a:solidFill>
                <a:effectLst/>
                <a:latin typeface="Arial" panose="020B0604020202020204" pitchFamily="34" charset="0"/>
              </a:rPr>
              <a:t> (U.S.) delivering colonized populations to civilization (</a:t>
            </a:r>
            <a:r>
              <a:rPr lang="en-GB" sz="1200" b="0" i="0" u="none" strike="noStrike" dirty="0">
                <a:effectLst/>
                <a:latin typeface="Arial" panose="020B0604020202020204" pitchFamily="34" charset="0"/>
                <a:hlinkClick r:id="rId5" tooltip="Victor Gillam"/>
              </a:rPr>
              <a:t>Victor Gillam</a:t>
            </a:r>
            <a:r>
              <a:rPr lang="en-GB" sz="1200" b="0" i="0" u="none" strike="noStrike" dirty="0">
                <a:solidFill>
                  <a:srgbClr val="202122"/>
                </a:solidFill>
                <a:effectLst/>
                <a:latin typeface="Arial" panose="020B0604020202020204" pitchFamily="34" charset="0"/>
              </a:rPr>
              <a:t>, </a:t>
            </a:r>
            <a:r>
              <a:rPr lang="en-GB" sz="1200" b="0" i="1" u="none" strike="noStrike" dirty="0">
                <a:solidFill>
                  <a:srgbClr val="202122"/>
                </a:solidFill>
                <a:effectLst/>
                <a:latin typeface="Arial" panose="020B0604020202020204" pitchFamily="34" charset="0"/>
                <a:hlinkClick r:id="rId6" tooltip="Judge (magazine)"/>
              </a:rPr>
              <a:t>Judge</a:t>
            </a:r>
            <a:r>
              <a:rPr lang="en-GB" sz="1200" b="0" i="0" u="none" strike="noStrike" dirty="0">
                <a:solidFill>
                  <a:srgbClr val="202122"/>
                </a:solidFill>
                <a:effectLst/>
                <a:latin typeface="Arial" panose="020B0604020202020204" pitchFamily="34" charset="0"/>
              </a:rPr>
              <a:t> magazine, 1 April 1899). The people in the basket carried by Uncle Sam are labelled Cuba, Hawaii, Samoa, "Porto Rico", and the Philippines, while the people in the basket carried by John Bull are labelled Zulu, China, India, "Soudan", and Egypt. </a:t>
            </a:r>
            <a:r>
              <a:rPr lang="en-GB" sz="1200" b="0" i="0" u="none" strike="noStrike" dirty="0">
                <a:solidFill>
                  <a:srgbClr val="202122"/>
                </a:solidFill>
                <a:effectLst/>
                <a:latin typeface="Arial" panose="020B0604020202020204" pitchFamily="34" charset="0"/>
                <a:hlinkClick r:id="rId7"/>
              </a:rPr>
              <a:t>https://en.wikipedia.org/wiki/The_White_Man%27s_Burden#/media/File:%22The_White_Man's_Burden%22_Judge_1899_(cropped).png</a:t>
            </a:r>
            <a:endParaRPr lang="en-GB" sz="1200" b="0" i="0" u="none" strike="noStrike" dirty="0">
              <a:solidFill>
                <a:srgbClr val="202122"/>
              </a:solidFill>
              <a:effectLst/>
              <a:latin typeface="Arial" panose="020B0604020202020204" pitchFamily="34" charset="0"/>
            </a:endParaRPr>
          </a:p>
          <a:p>
            <a:endParaRPr lang="en-US" sz="1400" dirty="0"/>
          </a:p>
        </p:txBody>
      </p:sp>
      <p:pic>
        <p:nvPicPr>
          <p:cNvPr id="8" name="Picture 7">
            <a:extLst>
              <a:ext uri="{FF2B5EF4-FFF2-40B4-BE49-F238E27FC236}">
                <a16:creationId xmlns:a16="http://schemas.microsoft.com/office/drawing/2014/main" id="{1BF0FE2C-ADB4-49BE-7741-1B07DB5B12E4}"/>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095709" y="1928110"/>
            <a:ext cx="4002373" cy="3001780"/>
          </a:xfrm>
          <a:prstGeom prst="rect">
            <a:avLst/>
          </a:prstGeom>
        </p:spPr>
      </p:pic>
      <p:sp>
        <p:nvSpPr>
          <p:cNvPr id="10" name="TextBox 9">
            <a:extLst>
              <a:ext uri="{FF2B5EF4-FFF2-40B4-BE49-F238E27FC236}">
                <a16:creationId xmlns:a16="http://schemas.microsoft.com/office/drawing/2014/main" id="{9A177866-ACAA-950E-FBA3-3D39058F256C}"/>
              </a:ext>
            </a:extLst>
          </p:cNvPr>
          <p:cNvSpPr txBox="1"/>
          <p:nvPr/>
        </p:nvSpPr>
        <p:spPr>
          <a:xfrm>
            <a:off x="8199441" y="5077334"/>
            <a:ext cx="6100996" cy="523220"/>
          </a:xfrm>
          <a:prstGeom prst="rect">
            <a:avLst/>
          </a:prstGeom>
          <a:noFill/>
        </p:spPr>
        <p:txBody>
          <a:bodyPr wrap="square">
            <a:spAutoFit/>
          </a:bodyPr>
          <a:lstStyle/>
          <a:p>
            <a:r>
              <a:rPr lang="en-GB" sz="1400" b="0" i="0" u="none" strike="noStrike" dirty="0">
                <a:solidFill>
                  <a:srgbClr val="202122"/>
                </a:solidFill>
                <a:effectLst/>
                <a:latin typeface="Arial" panose="020B0604020202020204" pitchFamily="34" charset="0"/>
              </a:rPr>
              <a:t>"The White Man's Burden" illustration</a:t>
            </a:r>
          </a:p>
          <a:p>
            <a:r>
              <a:rPr lang="en-GB" sz="1400" b="0" i="0" u="none" strike="noStrike" dirty="0">
                <a:solidFill>
                  <a:srgbClr val="202122"/>
                </a:solidFill>
                <a:effectLst/>
                <a:latin typeface="Arial" panose="020B0604020202020204" pitchFamily="34" charset="0"/>
              </a:rPr>
              <a:t> (</a:t>
            </a:r>
            <a:r>
              <a:rPr lang="en-GB" sz="1400" b="0" i="1" u="none" strike="noStrike" dirty="0">
                <a:solidFill>
                  <a:srgbClr val="202122"/>
                </a:solidFill>
                <a:effectLst/>
                <a:latin typeface="Arial" panose="020B0604020202020204" pitchFamily="34" charset="0"/>
                <a:hlinkClick r:id="rId9" tooltip="Detroit Journal"/>
              </a:rPr>
              <a:t>Detroit Journal</a:t>
            </a:r>
            <a:r>
              <a:rPr lang="en-GB" sz="1400" b="0" i="0" u="none" strike="noStrike" dirty="0">
                <a:solidFill>
                  <a:srgbClr val="202122"/>
                </a:solidFill>
                <a:effectLst/>
                <a:latin typeface="Arial" panose="020B0604020202020204" pitchFamily="34" charset="0"/>
              </a:rPr>
              <a:t>, 1898)</a:t>
            </a:r>
            <a:endParaRPr lang="en-US" sz="1400" dirty="0"/>
          </a:p>
        </p:txBody>
      </p:sp>
    </p:spTree>
    <p:extLst>
      <p:ext uri="{BB962C8B-B14F-4D97-AF65-F5344CB8AC3E}">
        <p14:creationId xmlns:p14="http://schemas.microsoft.com/office/powerpoint/2010/main" val="9001286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Women’s peace activism</a:t>
            </a:r>
          </a:p>
        </p:txBody>
      </p:sp>
      <p:sp>
        <p:nvSpPr>
          <p:cNvPr id="5" name="Text Placeholder 4"/>
          <p:cNvSpPr>
            <a:spLocks noGrp="1"/>
          </p:cNvSpPr>
          <p:nvPr>
            <p:ph type="body" idx="1"/>
          </p:nvPr>
        </p:nvSpPr>
        <p:spPr/>
        <p:txBody>
          <a:bodyPr>
            <a:normAutofit/>
          </a:bodyPr>
          <a:lstStyle/>
          <a:p>
            <a:r>
              <a:rPr lang="en-US" sz="3200" b="1" dirty="0"/>
              <a:t>A convergence of causes</a:t>
            </a:r>
          </a:p>
        </p:txBody>
      </p:sp>
    </p:spTree>
    <p:extLst>
      <p:ext uri="{BB962C8B-B14F-4D97-AF65-F5344CB8AC3E}">
        <p14:creationId xmlns:p14="http://schemas.microsoft.com/office/powerpoint/2010/main" val="6299749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238832" y="216750"/>
            <a:ext cx="8761413" cy="706438"/>
          </a:xfrm>
        </p:spPr>
        <p:txBody>
          <a:bodyPr/>
          <a:lstStyle/>
          <a:p>
            <a:r>
              <a:rPr lang="en-US" b="1" dirty="0">
                <a:solidFill>
                  <a:srgbClr val="FF0000"/>
                </a:solidFill>
              </a:rPr>
              <a:t>The women’s suffrage movement</a:t>
            </a:r>
          </a:p>
        </p:txBody>
      </p:sp>
      <p:pic>
        <p:nvPicPr>
          <p:cNvPr id="9218" name="Picture 2" descr="https://www.womenshistory.org/sites/default/files/styles/embedded/public/images/2017-10/College_day_in_the_picket_line_LOC_3a32338v.jpg?itok=bHun0H07"/>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771329" y="1394384"/>
            <a:ext cx="7420671" cy="3391632"/>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238832" y="1032250"/>
            <a:ext cx="5296828" cy="646331"/>
          </a:xfrm>
          <a:prstGeom prst="rect">
            <a:avLst/>
          </a:prstGeom>
          <a:noFill/>
        </p:spPr>
        <p:txBody>
          <a:bodyPr wrap="square" rtlCol="0">
            <a:spAutoFit/>
          </a:bodyPr>
          <a:lstStyle/>
          <a:p>
            <a:r>
              <a:rPr lang="en-US" b="1" dirty="0"/>
              <a:t>1848</a:t>
            </a:r>
            <a:r>
              <a:rPr lang="en-US" dirty="0"/>
              <a:t>: Women’s rights convention, </a:t>
            </a:r>
          </a:p>
          <a:p>
            <a:r>
              <a:rPr lang="en-US" dirty="0"/>
              <a:t>Seneca Falls, NY</a:t>
            </a:r>
          </a:p>
        </p:txBody>
      </p:sp>
      <p:sp>
        <p:nvSpPr>
          <p:cNvPr id="7" name="Rectangle 6"/>
          <p:cNvSpPr/>
          <p:nvPr/>
        </p:nvSpPr>
        <p:spPr>
          <a:xfrm>
            <a:off x="238832" y="1763716"/>
            <a:ext cx="4534829" cy="4524315"/>
          </a:xfrm>
          <a:prstGeom prst="rect">
            <a:avLst/>
          </a:prstGeom>
        </p:spPr>
        <p:txBody>
          <a:bodyPr wrap="square">
            <a:spAutoFit/>
          </a:bodyPr>
          <a:lstStyle/>
          <a:p>
            <a:r>
              <a:rPr lang="en-US" b="1" dirty="0"/>
              <a:t>Early 1900s</a:t>
            </a:r>
            <a:r>
              <a:rPr lang="en-US" dirty="0"/>
              <a:t>: leadership of the suffrage movement passed to two organizations. </a:t>
            </a:r>
          </a:p>
          <a:p>
            <a:endParaRPr lang="en-US" dirty="0"/>
          </a:p>
          <a:p>
            <a:r>
              <a:rPr lang="en-US" dirty="0"/>
              <a:t>The </a:t>
            </a:r>
            <a:r>
              <a:rPr lang="en-US" b="1" dirty="0"/>
              <a:t>National American Woman Suffrage Association </a:t>
            </a:r>
            <a:r>
              <a:rPr lang="en-US" dirty="0"/>
              <a:t>(NAWSA), led by Carrie Chapman Catt, was a moderate organization. The NAWSA undertook campaigns to enfranchise women in individual states, while lobbying Wilson and Congress to pass a woman suffrage Constitutional Amendment. </a:t>
            </a:r>
          </a:p>
          <a:p>
            <a:endParaRPr lang="en-US" dirty="0"/>
          </a:p>
          <a:p>
            <a:r>
              <a:rPr lang="en-US" dirty="0"/>
              <a:t>In the 1910s, NAWSA’s membership numbered in the millions.</a:t>
            </a:r>
          </a:p>
        </p:txBody>
      </p:sp>
      <p:sp>
        <p:nvSpPr>
          <p:cNvPr id="8" name="Rectangle 7"/>
          <p:cNvSpPr/>
          <p:nvPr/>
        </p:nvSpPr>
        <p:spPr>
          <a:xfrm>
            <a:off x="4773661" y="4903037"/>
            <a:ext cx="7418339" cy="1754326"/>
          </a:xfrm>
          <a:prstGeom prst="rect">
            <a:avLst/>
          </a:prstGeom>
        </p:spPr>
        <p:txBody>
          <a:bodyPr wrap="square">
            <a:spAutoFit/>
          </a:bodyPr>
          <a:lstStyle/>
          <a:p>
            <a:r>
              <a:rPr lang="en-US" dirty="0"/>
              <a:t>The </a:t>
            </a:r>
            <a:r>
              <a:rPr lang="en-US" b="1" dirty="0"/>
              <a:t>National Woman’s Party </a:t>
            </a:r>
            <a:r>
              <a:rPr lang="en-US" dirty="0"/>
              <a:t>(NWP), led by Alice Paul, was more militant. The NWP took more radical actions, including picketing the White House to convince President Wilson and Congress to pass a woman suffrage amendment. </a:t>
            </a:r>
          </a:p>
          <a:p>
            <a:endParaRPr lang="en-US" sz="1200" dirty="0">
              <a:hlinkClick r:id="rId3"/>
            </a:endParaRPr>
          </a:p>
          <a:p>
            <a:r>
              <a:rPr lang="en-US" sz="1200" dirty="0">
                <a:hlinkClick r:id="rId3"/>
              </a:rPr>
              <a:t>https://www.womenshistory.org/resources/general/woman-suffrage-movement</a:t>
            </a:r>
            <a:endParaRPr lang="en-US" sz="1200" dirty="0"/>
          </a:p>
          <a:p>
            <a:endParaRPr lang="en-US" sz="1200" dirty="0"/>
          </a:p>
        </p:txBody>
      </p:sp>
      <p:sp>
        <p:nvSpPr>
          <p:cNvPr id="9" name="TextBox 8"/>
          <p:cNvSpPr txBox="1"/>
          <p:nvPr/>
        </p:nvSpPr>
        <p:spPr>
          <a:xfrm>
            <a:off x="238832" y="6288031"/>
            <a:ext cx="3591048" cy="369332"/>
          </a:xfrm>
          <a:prstGeom prst="rect">
            <a:avLst/>
          </a:prstGeom>
          <a:noFill/>
        </p:spPr>
        <p:txBody>
          <a:bodyPr wrap="none" rtlCol="0">
            <a:spAutoFit/>
          </a:bodyPr>
          <a:lstStyle/>
          <a:p>
            <a:r>
              <a:rPr lang="en-US" b="1" dirty="0">
                <a:solidFill>
                  <a:srgbClr val="FF0000"/>
                </a:solidFill>
              </a:rPr>
              <a:t>1920: 19</a:t>
            </a:r>
            <a:r>
              <a:rPr lang="en-US" b="1" baseline="30000" dirty="0">
                <a:solidFill>
                  <a:srgbClr val="FF0000"/>
                </a:solidFill>
              </a:rPr>
              <a:t>th</a:t>
            </a:r>
            <a:r>
              <a:rPr lang="en-US" b="1" dirty="0">
                <a:solidFill>
                  <a:srgbClr val="FF0000"/>
                </a:solidFill>
              </a:rPr>
              <a:t> Amendment ratified</a:t>
            </a:r>
          </a:p>
        </p:txBody>
      </p:sp>
    </p:spTree>
    <p:extLst>
      <p:ext uri="{BB962C8B-B14F-4D97-AF65-F5344CB8AC3E}">
        <p14:creationId xmlns:p14="http://schemas.microsoft.com/office/powerpoint/2010/main" val="8798814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37892" y="436873"/>
            <a:ext cx="8761413" cy="708025"/>
          </a:xfrm>
        </p:spPr>
        <p:txBody>
          <a:bodyPr/>
          <a:lstStyle/>
          <a:p>
            <a:r>
              <a:rPr lang="en-US" sz="3200" b="1" dirty="0">
                <a:solidFill>
                  <a:srgbClr val="FF0000"/>
                </a:solidFill>
              </a:rPr>
              <a:t>The Progressive Era and women’s activism</a:t>
            </a:r>
            <a:br>
              <a:rPr lang="en-US" sz="3200" b="1" dirty="0">
                <a:solidFill>
                  <a:srgbClr val="FF0000"/>
                </a:solidFill>
              </a:rPr>
            </a:br>
            <a:r>
              <a:rPr lang="en-US" sz="3200" b="1" dirty="0">
                <a:solidFill>
                  <a:srgbClr val="FF0000"/>
                </a:solidFill>
              </a:rPr>
              <a:t>(1890s-1920s)</a:t>
            </a:r>
          </a:p>
        </p:txBody>
      </p:sp>
      <p:sp>
        <p:nvSpPr>
          <p:cNvPr id="3" name="Content Placeholder 2"/>
          <p:cNvSpPr>
            <a:spLocks noGrp="1"/>
          </p:cNvSpPr>
          <p:nvPr>
            <p:ph idx="4294967295"/>
          </p:nvPr>
        </p:nvSpPr>
        <p:spPr>
          <a:xfrm>
            <a:off x="237892" y="1474560"/>
            <a:ext cx="6924908" cy="4860926"/>
          </a:xfrm>
        </p:spPr>
        <p:txBody>
          <a:bodyPr>
            <a:noAutofit/>
          </a:bodyPr>
          <a:lstStyle/>
          <a:p>
            <a:r>
              <a:rPr lang="en-US" sz="2000" dirty="0"/>
              <a:t>Reform movements dedicated primarily to mitigating the “evils” associated with rapid industrialization, urbanization and immigration,</a:t>
            </a:r>
          </a:p>
          <a:p>
            <a:r>
              <a:rPr lang="en-US" sz="2000" dirty="0"/>
              <a:t>Women figured prominently in Progressive social welfare reform-- ”Maternalism”</a:t>
            </a:r>
          </a:p>
          <a:p>
            <a:r>
              <a:rPr lang="en-US" sz="2000" dirty="0"/>
              <a:t>The </a:t>
            </a:r>
            <a:r>
              <a:rPr lang="en-US" sz="2000" b="1" dirty="0">
                <a:solidFill>
                  <a:schemeClr val="accent2"/>
                </a:solidFill>
              </a:rPr>
              <a:t>“Club Movement”</a:t>
            </a:r>
          </a:p>
          <a:p>
            <a:r>
              <a:rPr lang="en-US" sz="2000" dirty="0"/>
              <a:t>Particularly involved in causes relating to women, children and the family</a:t>
            </a:r>
          </a:p>
          <a:p>
            <a:r>
              <a:rPr lang="en-US" sz="2000" dirty="0"/>
              <a:t>“Demoralizing” conditions in overcrowded slums</a:t>
            </a:r>
          </a:p>
          <a:p>
            <a:r>
              <a:rPr lang="en-US" sz="2000" dirty="0"/>
              <a:t>Child </a:t>
            </a:r>
            <a:r>
              <a:rPr lang="en-US" sz="2000" dirty="0" err="1"/>
              <a:t>labour</a:t>
            </a:r>
            <a:endParaRPr lang="en-US" sz="2000" dirty="0"/>
          </a:p>
          <a:p>
            <a:r>
              <a:rPr lang="en-US" sz="2000" dirty="0"/>
              <a:t>Temperance</a:t>
            </a:r>
          </a:p>
          <a:p>
            <a:r>
              <a:rPr lang="en-US" sz="2000" dirty="0"/>
              <a:t>Birth control (eugenics)</a:t>
            </a:r>
          </a:p>
        </p:txBody>
      </p:sp>
      <p:pic>
        <p:nvPicPr>
          <p:cNvPr id="12290" name="Picture 2" descr="odgers in a Crowded Bayard Street Tenement - "/>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069874" y="1550760"/>
            <a:ext cx="4884234" cy="392831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7061422" y="5582778"/>
            <a:ext cx="4892686" cy="369332"/>
          </a:xfrm>
          <a:prstGeom prst="rect">
            <a:avLst/>
          </a:prstGeom>
          <a:noFill/>
        </p:spPr>
        <p:txBody>
          <a:bodyPr wrap="none" rtlCol="0">
            <a:spAutoFit/>
          </a:bodyPr>
          <a:lstStyle/>
          <a:p>
            <a:r>
              <a:rPr lang="en-US" dirty="0"/>
              <a:t>Jacob Riis, </a:t>
            </a:r>
            <a:r>
              <a:rPr lang="en-US" i="1" dirty="0"/>
              <a:t>How the Other Half Lives </a:t>
            </a:r>
            <a:r>
              <a:rPr lang="en-US" dirty="0"/>
              <a:t>(1900)</a:t>
            </a:r>
          </a:p>
        </p:txBody>
      </p:sp>
    </p:spTree>
    <p:extLst>
      <p:ext uri="{BB962C8B-B14F-4D97-AF65-F5344CB8AC3E}">
        <p14:creationId xmlns:p14="http://schemas.microsoft.com/office/powerpoint/2010/main" val="20763360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0A26675B-72D1-DC11-DB21-47514D3CD10E}"/>
              </a:ext>
            </a:extLst>
          </p:cNvPr>
          <p:cNvSpPr txBox="1"/>
          <p:nvPr/>
        </p:nvSpPr>
        <p:spPr>
          <a:xfrm>
            <a:off x="424542" y="373521"/>
            <a:ext cx="10058401" cy="523220"/>
          </a:xfrm>
          <a:prstGeom prst="rect">
            <a:avLst/>
          </a:prstGeom>
          <a:noFill/>
        </p:spPr>
        <p:txBody>
          <a:bodyPr wrap="square">
            <a:spAutoFit/>
          </a:bodyPr>
          <a:lstStyle/>
          <a:p>
            <a:r>
              <a:rPr lang="en-US" sz="2800" b="1" dirty="0">
                <a:solidFill>
                  <a:srgbClr val="FF0000"/>
                </a:solidFill>
              </a:rPr>
              <a:t>Jane Addams and the “settlement house” movement</a:t>
            </a:r>
          </a:p>
        </p:txBody>
      </p:sp>
      <p:pic>
        <p:nvPicPr>
          <p:cNvPr id="3074" name="Picture 2">
            <a:extLst>
              <a:ext uri="{FF2B5EF4-FFF2-40B4-BE49-F238E27FC236}">
                <a16:creationId xmlns:a16="http://schemas.microsoft.com/office/drawing/2014/main" id="{4C2DC212-2DE9-14C6-6C60-7F35D287B543}"/>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23341" y="1344118"/>
            <a:ext cx="3810000" cy="38100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3F10BDBB-D4C7-3700-99A5-BE1A8A2BA9AA}"/>
              </a:ext>
            </a:extLst>
          </p:cNvPr>
          <p:cNvSpPr txBox="1"/>
          <p:nvPr/>
        </p:nvSpPr>
        <p:spPr>
          <a:xfrm>
            <a:off x="514126" y="5782793"/>
            <a:ext cx="6100996" cy="800219"/>
          </a:xfrm>
          <a:prstGeom prst="rect">
            <a:avLst/>
          </a:prstGeom>
          <a:noFill/>
        </p:spPr>
        <p:txBody>
          <a:bodyPr wrap="square">
            <a:spAutoFit/>
          </a:bodyPr>
          <a:lstStyle/>
          <a:p>
            <a:r>
              <a:rPr lang="en-US" sz="1400" dirty="0">
                <a:hlinkClick r:id="rId3"/>
              </a:rPr>
              <a:t>https://www.womenshistory.org/education-resources/biographies/jane-addams</a:t>
            </a:r>
            <a:endParaRPr lang="en-US" sz="1400" dirty="0"/>
          </a:p>
          <a:p>
            <a:endParaRPr lang="en-US" dirty="0"/>
          </a:p>
        </p:txBody>
      </p:sp>
      <p:sp>
        <p:nvSpPr>
          <p:cNvPr id="9" name="TextBox 8">
            <a:extLst>
              <a:ext uri="{FF2B5EF4-FFF2-40B4-BE49-F238E27FC236}">
                <a16:creationId xmlns:a16="http://schemas.microsoft.com/office/drawing/2014/main" id="{4A99BAE7-285A-912C-34CF-73D293E76279}"/>
              </a:ext>
            </a:extLst>
          </p:cNvPr>
          <p:cNvSpPr txBox="1"/>
          <p:nvPr/>
        </p:nvSpPr>
        <p:spPr>
          <a:xfrm>
            <a:off x="5034642" y="1221238"/>
            <a:ext cx="6096000" cy="4555093"/>
          </a:xfrm>
          <a:prstGeom prst="rect">
            <a:avLst/>
          </a:prstGeom>
          <a:noFill/>
        </p:spPr>
        <p:txBody>
          <a:bodyPr wrap="square">
            <a:spAutoFit/>
          </a:bodyPr>
          <a:lstStyle/>
          <a:p>
            <a:pPr algn="l">
              <a:spcAft>
                <a:spcPts val="825"/>
              </a:spcAft>
            </a:pPr>
            <a:r>
              <a:rPr lang="en-GB" b="0" i="0" u="none" strike="noStrike" dirty="0">
                <a:solidFill>
                  <a:srgbClr val="333333"/>
                </a:solidFill>
                <a:effectLst/>
                <a:latin typeface="Degular Text"/>
              </a:rPr>
              <a:t>‘Addams found her true calling while in London with her friend Ellen Gates Starr in 1888. The pair visited Toynbee Hall, a settlement house on the city’s East End that provided much-needed services to poor industrial workers. Addams vowed to bring that model to the United States, which was in the early years of escalating industrialization and immigration.   </a:t>
            </a:r>
          </a:p>
          <a:p>
            <a:pPr algn="l">
              <a:spcAft>
                <a:spcPts val="825"/>
              </a:spcAft>
            </a:pPr>
            <a:r>
              <a:rPr lang="en-GB" b="0" i="0" u="none" strike="noStrike" dirty="0">
                <a:solidFill>
                  <a:srgbClr val="333333"/>
                </a:solidFill>
                <a:effectLst/>
                <a:latin typeface="Degular Text"/>
              </a:rPr>
              <a:t>In 1889, Addams and Starr founded </a:t>
            </a:r>
            <a:r>
              <a:rPr lang="en-GB" b="0" i="0" u="none" strike="noStrike" dirty="0">
                <a:solidFill>
                  <a:srgbClr val="FF0000"/>
                </a:solidFill>
                <a:effectLst/>
                <a:latin typeface="Degular Text"/>
              </a:rPr>
              <a:t>Hull House </a:t>
            </a:r>
            <a:r>
              <a:rPr lang="en-GB" b="0" i="0" u="none" strike="noStrike" dirty="0">
                <a:solidFill>
                  <a:srgbClr val="333333"/>
                </a:solidFill>
                <a:effectLst/>
                <a:latin typeface="Degular Text"/>
              </a:rPr>
              <a:t>in Chicago’s poor, industrial west side, the first settlement house in the United States. The goal was for educated women to share all kinds of knowledge, from basic skills to arts and literature with poorer people in the </a:t>
            </a:r>
            <a:r>
              <a:rPr lang="en-GB" b="0" i="0" u="none" strike="noStrike" dirty="0" err="1">
                <a:solidFill>
                  <a:srgbClr val="333333"/>
                </a:solidFill>
                <a:effectLst/>
                <a:latin typeface="Degular Text"/>
              </a:rPr>
              <a:t>neighborhood</a:t>
            </a:r>
            <a:r>
              <a:rPr lang="en-GB" b="0" i="0" u="none" strike="noStrike" dirty="0">
                <a:solidFill>
                  <a:srgbClr val="333333"/>
                </a:solidFill>
                <a:effectLst/>
                <a:latin typeface="Degular Text"/>
              </a:rPr>
              <a:t>.</a:t>
            </a:r>
          </a:p>
          <a:p>
            <a:pPr algn="l">
              <a:spcAft>
                <a:spcPts val="825"/>
              </a:spcAft>
            </a:pPr>
            <a:r>
              <a:rPr lang="en-GB" b="0" i="0" u="none" strike="noStrike" dirty="0">
                <a:solidFill>
                  <a:srgbClr val="333333"/>
                </a:solidFill>
                <a:effectLst/>
                <a:latin typeface="Degular Text"/>
              </a:rPr>
              <a:t>In 1915, she headed the</a:t>
            </a:r>
            <a:r>
              <a:rPr lang="en-GB" b="0" i="0" u="none" strike="noStrike" dirty="0">
                <a:solidFill>
                  <a:srgbClr val="FF0000"/>
                </a:solidFill>
                <a:effectLst/>
                <a:latin typeface="Degular Text"/>
              </a:rPr>
              <a:t> Women's Peace Party </a:t>
            </a:r>
            <a:r>
              <a:rPr lang="en-GB" b="0" i="0" u="none" strike="noStrike" dirty="0">
                <a:solidFill>
                  <a:srgbClr val="333333"/>
                </a:solidFill>
                <a:effectLst/>
                <a:latin typeface="Degular Text"/>
              </a:rPr>
              <a:t>and shortly thereafter also became president of the International Congress of Women. </a:t>
            </a:r>
          </a:p>
          <a:p>
            <a:pPr algn="l">
              <a:spcAft>
                <a:spcPts val="825"/>
              </a:spcAft>
            </a:pPr>
            <a:r>
              <a:rPr lang="en-GB" dirty="0">
                <a:solidFill>
                  <a:srgbClr val="333333"/>
                </a:solidFill>
                <a:latin typeface="Degular Text"/>
              </a:rPr>
              <a:t>She was awarded the </a:t>
            </a:r>
            <a:r>
              <a:rPr lang="en-GB" dirty="0">
                <a:solidFill>
                  <a:srgbClr val="FF0000"/>
                </a:solidFill>
                <a:latin typeface="Degular Text"/>
              </a:rPr>
              <a:t>Nobel Prize for Peace in 1931.</a:t>
            </a:r>
            <a:endParaRPr lang="en-GB" b="0" i="0" u="none" strike="noStrike" dirty="0">
              <a:solidFill>
                <a:srgbClr val="FF0000"/>
              </a:solidFill>
              <a:effectLst/>
              <a:latin typeface="Degular Text"/>
            </a:endParaRPr>
          </a:p>
        </p:txBody>
      </p:sp>
      <p:sp>
        <p:nvSpPr>
          <p:cNvPr id="11" name="TextBox 10">
            <a:extLst>
              <a:ext uri="{FF2B5EF4-FFF2-40B4-BE49-F238E27FC236}">
                <a16:creationId xmlns:a16="http://schemas.microsoft.com/office/drawing/2014/main" id="{60257BEE-DBF4-DF15-CFE5-90C3E8688B44}"/>
              </a:ext>
            </a:extLst>
          </p:cNvPr>
          <p:cNvSpPr txBox="1"/>
          <p:nvPr/>
        </p:nvSpPr>
        <p:spPr>
          <a:xfrm>
            <a:off x="519122" y="5293949"/>
            <a:ext cx="6096000" cy="369332"/>
          </a:xfrm>
          <a:prstGeom prst="rect">
            <a:avLst/>
          </a:prstGeom>
          <a:noFill/>
        </p:spPr>
        <p:txBody>
          <a:bodyPr wrap="square">
            <a:spAutoFit/>
          </a:bodyPr>
          <a:lstStyle/>
          <a:p>
            <a:r>
              <a:rPr lang="en-GB" b="0" i="0" u="none" strike="noStrike" dirty="0">
                <a:solidFill>
                  <a:srgbClr val="333333"/>
                </a:solidFill>
                <a:effectLst/>
                <a:latin typeface="Degular Text"/>
              </a:rPr>
              <a:t> Jane Addams (1860-1935)</a:t>
            </a:r>
            <a:endParaRPr lang="en-US" dirty="0"/>
          </a:p>
        </p:txBody>
      </p:sp>
    </p:spTree>
    <p:extLst>
      <p:ext uri="{BB962C8B-B14F-4D97-AF65-F5344CB8AC3E}">
        <p14:creationId xmlns:p14="http://schemas.microsoft.com/office/powerpoint/2010/main" val="40355109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Jane Addams &amp; Hull-House — Edgar Miller Legacy">
            <a:extLst>
              <a:ext uri="{FF2B5EF4-FFF2-40B4-BE49-F238E27FC236}">
                <a16:creationId xmlns:a16="http://schemas.microsoft.com/office/drawing/2014/main" id="{23B3EF34-CFE1-27FD-F54F-4BAB7EACEF19}"/>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694863"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4F51663D-3525-1A8C-A4BD-30BA5433EE8E}"/>
              </a:ext>
            </a:extLst>
          </p:cNvPr>
          <p:cNvSpPr txBox="1"/>
          <p:nvPr/>
        </p:nvSpPr>
        <p:spPr>
          <a:xfrm>
            <a:off x="9968459" y="2698230"/>
            <a:ext cx="1858201" cy="3139321"/>
          </a:xfrm>
          <a:prstGeom prst="rect">
            <a:avLst/>
          </a:prstGeom>
          <a:noFill/>
        </p:spPr>
        <p:txBody>
          <a:bodyPr wrap="none" rtlCol="0">
            <a:spAutoFit/>
          </a:bodyPr>
          <a:lstStyle/>
          <a:p>
            <a:r>
              <a:rPr lang="en-US" b="1" dirty="0"/>
              <a:t>Hull House,</a:t>
            </a:r>
          </a:p>
          <a:p>
            <a:r>
              <a:rPr lang="en-US" b="1" dirty="0"/>
              <a:t>Chicago</a:t>
            </a:r>
          </a:p>
          <a:p>
            <a:endParaRPr lang="en-US" b="1" dirty="0"/>
          </a:p>
          <a:p>
            <a:r>
              <a:rPr lang="en-US" b="1" dirty="0"/>
              <a:t>Settlement</a:t>
            </a:r>
          </a:p>
          <a:p>
            <a:r>
              <a:rPr lang="en-US" b="1" dirty="0"/>
              <a:t>houses as</a:t>
            </a:r>
          </a:p>
          <a:p>
            <a:r>
              <a:rPr lang="en-US" b="1" dirty="0"/>
              <a:t>incubators of</a:t>
            </a:r>
          </a:p>
          <a:p>
            <a:r>
              <a:rPr lang="en-US" b="1" dirty="0"/>
              <a:t>tolerance:</a:t>
            </a:r>
          </a:p>
          <a:p>
            <a:r>
              <a:rPr lang="en-US" b="1" dirty="0"/>
              <a:t>a microcosmic</a:t>
            </a:r>
          </a:p>
          <a:p>
            <a:r>
              <a:rPr lang="en-US" b="1" dirty="0"/>
              <a:t>model of</a:t>
            </a:r>
          </a:p>
          <a:p>
            <a:r>
              <a:rPr lang="en-US" b="1" dirty="0"/>
              <a:t>peaceful</a:t>
            </a:r>
          </a:p>
          <a:p>
            <a:r>
              <a:rPr lang="en-US" b="1" dirty="0"/>
              <a:t>co-existence</a:t>
            </a:r>
          </a:p>
        </p:txBody>
      </p:sp>
    </p:spTree>
    <p:extLst>
      <p:ext uri="{BB962C8B-B14F-4D97-AF65-F5344CB8AC3E}">
        <p14:creationId xmlns:p14="http://schemas.microsoft.com/office/powerpoint/2010/main" val="285434404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Ion Boardroom</Template>
  <TotalTime>1936</TotalTime>
  <Words>1972</Words>
  <Application>Microsoft Macintosh PowerPoint</Application>
  <PresentationFormat>Widescreen</PresentationFormat>
  <Paragraphs>180</Paragraphs>
  <Slides>25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Arial</vt:lpstr>
      <vt:lpstr>Century Gothic</vt:lpstr>
      <vt:lpstr>Degular Text</vt:lpstr>
      <vt:lpstr>Source Sans Pro</vt:lpstr>
      <vt:lpstr>Wingdings 3</vt:lpstr>
      <vt:lpstr>Ion Boardroom</vt:lpstr>
      <vt:lpstr>Pacifism, feminism and anti-war resistance: the politics of maternalism </vt:lpstr>
      <vt:lpstr>America’s anti-war and anti-imperialist traditions</vt:lpstr>
      <vt:lpstr>PowerPoint Presentation</vt:lpstr>
      <vt:lpstr>PowerPoint Presentation</vt:lpstr>
      <vt:lpstr>Women’s peace activism</vt:lpstr>
      <vt:lpstr>The women’s suffrage movement</vt:lpstr>
      <vt:lpstr>The Progressive Era and women’s activism (1890s-1920s)</vt:lpstr>
      <vt:lpstr>PowerPoint Presentation</vt:lpstr>
      <vt:lpstr>PowerPoint Presentation</vt:lpstr>
      <vt:lpstr>PowerPoint Presentation</vt:lpstr>
      <vt:lpstr>PowerPoint Presentation</vt:lpstr>
      <vt:lpstr>PowerPoint Presentation</vt:lpstr>
      <vt:lpstr>Radical resistance to WWI </vt:lpstr>
      <vt:lpstr>Coercive state powers</vt:lpstr>
      <vt:lpstr>PowerPoint Presentation</vt:lpstr>
      <vt:lpstr>The US military</vt:lpstr>
      <vt:lpstr>Soldiers and sentimentality:  the Civil War</vt:lpstr>
      <vt:lpstr>PowerPoint Presentation</vt:lpstr>
      <vt:lpstr>“Mother love” in the Great War</vt:lpstr>
      <vt:lpstr>PowerPoint Presentation</vt:lpstr>
      <vt:lpstr>PowerPoint Presentation</vt:lpstr>
      <vt:lpstr>PowerPoint Presentation</vt:lpstr>
      <vt:lpstr>Shifting interwar views on mothers</vt:lpstr>
      <vt:lpstr>PowerPoint Presentation</vt:lpstr>
      <vt:lpstr>Neuro-psychiatric (NP) cases in WWII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Pacifism, feminism and anti-war resistance </dc:title>
  <dc:creator>Susan Carruthers</dc:creator>
  <cp:lastModifiedBy>Carruthers, Susan</cp:lastModifiedBy>
  <cp:revision>44</cp:revision>
  <dcterms:created xsi:type="dcterms:W3CDTF">2019-10-14T06:25:37Z</dcterms:created>
  <dcterms:modified xsi:type="dcterms:W3CDTF">2025-10-19T09:51:55Z</dcterms:modified>
</cp:coreProperties>
</file>