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70" r:id="rId1"/>
  </p:sldMasterIdLst>
  <p:sldIdLst>
    <p:sldId id="256" r:id="rId2"/>
    <p:sldId id="282" r:id="rId3"/>
    <p:sldId id="286" r:id="rId4"/>
    <p:sldId id="257" r:id="rId5"/>
    <p:sldId id="259" r:id="rId6"/>
    <p:sldId id="281" r:id="rId7"/>
    <p:sldId id="267" r:id="rId8"/>
    <p:sldId id="277" r:id="rId9"/>
    <p:sldId id="289" r:id="rId10"/>
    <p:sldId id="276" r:id="rId11"/>
    <p:sldId id="283" r:id="rId12"/>
    <p:sldId id="268" r:id="rId13"/>
    <p:sldId id="278" r:id="rId14"/>
    <p:sldId id="275" r:id="rId15"/>
    <p:sldId id="274" r:id="rId16"/>
    <p:sldId id="288" r:id="rId17"/>
    <p:sldId id="287" r:id="rId18"/>
    <p:sldId id="258" r:id="rId19"/>
    <p:sldId id="269" r:id="rId20"/>
    <p:sldId id="270" r:id="rId21"/>
    <p:sldId id="290" r:id="rId22"/>
    <p:sldId id="271" r:id="rId23"/>
    <p:sldId id="279" r:id="rId24"/>
    <p:sldId id="291" r:id="rId25"/>
    <p:sldId id="260" r:id="rId26"/>
    <p:sldId id="285" r:id="rId27"/>
    <p:sldId id="262" r:id="rId28"/>
    <p:sldId id="264" r:id="rId29"/>
    <p:sldId id="263" r:id="rId30"/>
    <p:sldId id="265" r:id="rId31"/>
    <p:sldId id="266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40"/>
    <p:restoredTop sz="94613"/>
  </p:normalViewPr>
  <p:slideViewPr>
    <p:cSldViewPr snapToGrid="0" snapToObjects="1">
      <p:cViewPr varScale="1">
        <p:scale>
          <a:sx n="106" d="100"/>
          <a:sy n="106" d="100"/>
        </p:scale>
        <p:origin x="216" y="5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8D6667C1-141F-4F46-A6F5-148D5841EE02}" type="datetimeFigureOut">
              <a:rPr lang="en-US" smtClean="0"/>
              <a:t>11/29/25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A36CF44F-4251-394C-A5B2-E83EA9C73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667C1-141F-4F46-A6F5-148D5841EE02}" type="datetimeFigureOut">
              <a:rPr lang="en-US" smtClean="0"/>
              <a:t>11/29/25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F44F-4251-394C-A5B2-E83EA9C73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667C1-141F-4F46-A6F5-148D5841EE02}" type="datetimeFigureOut">
              <a:rPr lang="en-US" smtClean="0"/>
              <a:t>11/29/25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F44F-4251-394C-A5B2-E83EA9C73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667C1-141F-4F46-A6F5-148D5841EE02}" type="datetimeFigureOut">
              <a:rPr lang="en-US" smtClean="0"/>
              <a:t>11/29/25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F44F-4251-394C-A5B2-E83EA9C73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667C1-141F-4F46-A6F5-148D5841EE02}" type="datetimeFigureOut">
              <a:rPr lang="en-US" smtClean="0"/>
              <a:t>11/29/25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F44F-4251-394C-A5B2-E83EA9C73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667C1-141F-4F46-A6F5-148D5841EE02}" type="datetimeFigureOut">
              <a:rPr lang="en-US" smtClean="0"/>
              <a:t>11/29/25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F44F-4251-394C-A5B2-E83EA9C73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667C1-141F-4F46-A6F5-148D5841EE02}" type="datetimeFigureOut">
              <a:rPr lang="en-US" smtClean="0"/>
              <a:t>11/29/25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F44F-4251-394C-A5B2-E83EA9C73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667C1-141F-4F46-A6F5-148D5841EE02}" type="datetimeFigureOut">
              <a:rPr lang="en-US" smtClean="0"/>
              <a:t>11/29/25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F44F-4251-394C-A5B2-E83EA9C73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667C1-141F-4F46-A6F5-148D5841EE02}" type="datetimeFigureOut">
              <a:rPr lang="en-US" smtClean="0"/>
              <a:t>11/29/25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F44F-4251-394C-A5B2-E83EA9C73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667C1-141F-4F46-A6F5-148D5841EE02}" type="datetimeFigureOut">
              <a:rPr lang="en-US" smtClean="0"/>
              <a:t>11/29/25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F44F-4251-394C-A5B2-E83EA9C73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667C1-141F-4F46-A6F5-148D5841EE02}" type="datetimeFigureOut">
              <a:rPr lang="en-US" smtClean="0"/>
              <a:t>11/29/25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F44F-4251-394C-A5B2-E83EA9C73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667C1-141F-4F46-A6F5-148D5841EE02}" type="datetimeFigureOut">
              <a:rPr lang="en-US" smtClean="0"/>
              <a:t>11/29/25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F44F-4251-394C-A5B2-E83EA9C73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667C1-141F-4F46-A6F5-148D5841EE02}" type="datetimeFigureOut">
              <a:rPr lang="en-US" smtClean="0"/>
              <a:t>11/29/25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F44F-4251-394C-A5B2-E83EA9C73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667C1-141F-4F46-A6F5-148D5841EE02}" type="datetimeFigureOut">
              <a:rPr lang="en-US" smtClean="0"/>
              <a:t>11/29/25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F44F-4251-394C-A5B2-E83EA9C73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667C1-141F-4F46-A6F5-148D5841EE02}" type="datetimeFigureOut">
              <a:rPr lang="en-US" smtClean="0"/>
              <a:t>11/29/25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F44F-4251-394C-A5B2-E83EA9C73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667C1-141F-4F46-A6F5-148D5841EE02}" type="datetimeFigureOut">
              <a:rPr lang="en-US" smtClean="0"/>
              <a:t>11/29/25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F44F-4251-394C-A5B2-E83EA9C73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667C1-141F-4F46-A6F5-148D5841EE02}" type="datetimeFigureOut">
              <a:rPr lang="en-US" smtClean="0"/>
              <a:t>11/29/25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F44F-4251-394C-A5B2-E83EA9C73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8D6667C1-141F-4F46-A6F5-148D5841EE02}" type="datetimeFigureOut">
              <a:rPr lang="en-US" smtClean="0"/>
              <a:t>11/29/25</a:t>
            </a:fld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A36CF44F-4251-394C-A5B2-E83EA9C73B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05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  <p:sldLayoutId id="2147483882" r:id="rId12"/>
    <p:sldLayoutId id="2147483883" r:id="rId13"/>
    <p:sldLayoutId id="2147483884" r:id="rId14"/>
    <p:sldLayoutId id="2147483885" r:id="rId15"/>
    <p:sldLayoutId id="2147483886" r:id="rId16"/>
    <p:sldLayoutId id="214748388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smithsonianmag.com/arts-culture/faces-of-war-145799854/" TargetMode="External"/><Relationship Id="rId4" Type="http://schemas.openxmlformats.org/officeDocument/2006/relationships/image" Target="../media/image14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ohiomemory.ohiohistory.org/archives/4211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blogs.loc.gov/loc/2017/12/world-war-i-injured-veterans-and-the-disability-rights-movement/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nytimes.com/2019/07/31/magazine/world-war-i-veterans-treatment.html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oc.gov/item/00652156/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s://www.npca.org/articles/1915-the-forgotten-march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tsd.va.gov/professional/treat/essentials/history_ptsd.asp" TargetMode="Externa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nvisioningtheamericandream.com/2014/05/26/gi-joe-to-joe-college-2/" TargetMode="External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graphics.wsj.com/100-legacies-from-world-war-1/shell-shock" TargetMode="External"/><Relationship Id="rId2" Type="http://schemas.openxmlformats.org/officeDocument/2006/relationships/hyperlink" Target="https://blogs.loc.gov/loc/2017/12/world-war-i-injured-veterans-and-the-disability-rights-movement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encyclopedia.1914-1918-online.net/article/war-psychiatry-and-shell-shock-2-0/" TargetMode="External"/><Relationship Id="rId4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27337026@N03/2653489628" TargetMode="Externa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theconversation.com/from-shell-shock-to-ptsd-a-century-of-invisible-war-trauma-74911" TargetMode="External"/><Relationship Id="rId4" Type="http://schemas.openxmlformats.org/officeDocument/2006/relationships/hyperlink" Target="http://creativecommons.org/licenses/by/4.0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tif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achh.army.mil/history/book-wwii-neuropsychiatryinwwiivoli-chapter20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historycollection.com/bringing-the-boys-home-americas-demobilization-after-wwii/" TargetMode="Externa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ve.org/details/veterancomesback00wallrich" TargetMode="Externa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N1lXQVLZeA" TargetMode="External"/><Relationship Id="rId2" Type="http://schemas.openxmlformats.org/officeDocument/2006/relationships/hyperlink" Target="https://www.youtube.com/watch?v=w0UnTPbk4nQ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tif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tiff"/><Relationship Id="rId2" Type="http://schemas.openxmlformats.org/officeDocument/2006/relationships/image" Target="../media/image36.tif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tif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hyperlink" Target="https://www.historynet.com/let-there-be-light-how-a-ptsd-film-worried-army.htm" TargetMode="Externa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ewyorker.com/news/news-desk/the-tragic-forgotten-history-of-black-military-veterans" TargetMode="External"/><Relationship Id="rId2" Type="http://schemas.openxmlformats.org/officeDocument/2006/relationships/hyperlink" Target="https://eji.org/reports/targeting-black-veterans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ohiomemory.ohiohistory.org/archives/4211" TargetMode="External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oc.gov/resource/ppmsca.53066/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Wounded bodies, disordered minds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The remasculinization of injured veterans</a:t>
            </a:r>
          </a:p>
          <a:p>
            <a:r>
              <a:rPr lang="en-US" sz="2800" dirty="0"/>
              <a:t>HI2C9 week 9</a:t>
            </a:r>
          </a:p>
        </p:txBody>
      </p:sp>
    </p:spTree>
    <p:extLst>
      <p:ext uri="{BB962C8B-B14F-4D97-AF65-F5344CB8AC3E}">
        <p14:creationId xmlns:p14="http://schemas.microsoft.com/office/powerpoint/2010/main" val="523772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7536"/>
    </mc:Choice>
    <mc:Fallback xmlns="">
      <p:transition spd="slow" advTm="87536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50607" y="291522"/>
            <a:ext cx="8761413" cy="728662"/>
          </a:xfrm>
        </p:spPr>
        <p:txBody>
          <a:bodyPr/>
          <a:lstStyle/>
          <a:p>
            <a:r>
              <a:rPr lang="en-US" dirty="0"/>
              <a:t> 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3829057" y="3550024"/>
            <a:ext cx="5753100" cy="3098800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4294967295"/>
          </p:nvPr>
        </p:nvPicPr>
        <p:blipFill>
          <a:blip r:embed="rId3"/>
          <a:stretch>
            <a:fillRect/>
          </a:stretch>
        </p:blipFill>
        <p:spPr>
          <a:xfrm>
            <a:off x="6957638" y="0"/>
            <a:ext cx="5249037" cy="337154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0607" y="160275"/>
            <a:ext cx="584967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Facial reconstruction and the </a:t>
            </a:r>
          </a:p>
          <a:p>
            <a:r>
              <a:rPr lang="en-US" sz="2800" b="1" dirty="0">
                <a:solidFill>
                  <a:srgbClr val="C00000"/>
                </a:solidFill>
              </a:rPr>
              <a:t>restoration of romantic possibility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91534" y="1333948"/>
            <a:ext cx="360729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“Thanks to you,” </a:t>
            </a:r>
            <a:r>
              <a:rPr lang="en-US" dirty="0"/>
              <a:t>one veteran wrote to American sculptor Anna Ladd, </a:t>
            </a:r>
            <a:r>
              <a:rPr lang="en-US" b="1" dirty="0">
                <a:solidFill>
                  <a:srgbClr val="C00000"/>
                </a:solidFill>
              </a:rPr>
              <a:t>“I will have a home</a:t>
            </a:r>
            <a:r>
              <a:rPr lang="is-IS" b="1" dirty="0">
                <a:solidFill>
                  <a:srgbClr val="C00000"/>
                </a:solidFill>
              </a:rPr>
              <a:t>…. The </a:t>
            </a:r>
            <a:r>
              <a:rPr lang="en-US" b="1" dirty="0">
                <a:solidFill>
                  <a:srgbClr val="C00000"/>
                </a:solidFill>
              </a:rPr>
              <a:t>w</a:t>
            </a:r>
            <a:r>
              <a:rPr lang="is-IS" b="1" dirty="0">
                <a:solidFill>
                  <a:srgbClr val="C00000"/>
                </a:solidFill>
              </a:rPr>
              <a:t>oman I love... </a:t>
            </a:r>
            <a:r>
              <a:rPr lang="en-US" b="1" dirty="0">
                <a:solidFill>
                  <a:srgbClr val="C00000"/>
                </a:solidFill>
              </a:rPr>
              <a:t>w</a:t>
            </a:r>
            <a:r>
              <a:rPr lang="is-IS" b="1" dirty="0">
                <a:solidFill>
                  <a:srgbClr val="C00000"/>
                </a:solidFill>
              </a:rPr>
              <a:t>ill be my wife.”</a:t>
            </a:r>
          </a:p>
          <a:p>
            <a:endParaRPr lang="is-IS" dirty="0"/>
          </a:p>
          <a:p>
            <a:r>
              <a:rPr lang="is-IS" sz="1200" dirty="0"/>
              <a:t>Anna Coleman Ladd Papers, Archives </a:t>
            </a:r>
          </a:p>
          <a:p>
            <a:r>
              <a:rPr lang="en-US" sz="1200" dirty="0"/>
              <a:t>O</a:t>
            </a:r>
            <a:r>
              <a:rPr lang="is-IS" sz="1200" dirty="0"/>
              <a:t>f American Art, SI</a:t>
            </a:r>
            <a:endParaRPr lang="en-US" sz="1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607" y="1208581"/>
            <a:ext cx="3040927" cy="494150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43534" y="6140686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>
                <a:hlinkClick r:id="rId5"/>
              </a:rPr>
              <a:t>https://www.smithsonianmag.com/arts-culture/faces-of-war-145799854/</a:t>
            </a:r>
            <a:endParaRPr lang="en-US" sz="1400" dirty="0"/>
          </a:p>
        </p:txBody>
      </p:sp>
      <p:sp>
        <p:nvSpPr>
          <p:cNvPr id="11" name="Rectangle 10"/>
          <p:cNvSpPr/>
          <p:nvPr/>
        </p:nvSpPr>
        <p:spPr>
          <a:xfrm>
            <a:off x="9582157" y="3679334"/>
            <a:ext cx="342876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0" dirty="0">
                <a:solidFill>
                  <a:srgbClr val="C00000"/>
                </a:solidFill>
                <a:effectLst/>
              </a:rPr>
              <a:t>"...The woman I love </a:t>
            </a:r>
          </a:p>
          <a:p>
            <a:r>
              <a:rPr lang="en-US" b="1" i="0" dirty="0">
                <a:solidFill>
                  <a:srgbClr val="C00000"/>
                </a:solidFill>
                <a:effectLst/>
              </a:rPr>
              <a:t>no longer finds me </a:t>
            </a:r>
          </a:p>
          <a:p>
            <a:r>
              <a:rPr lang="en-US" b="1" i="0" dirty="0">
                <a:solidFill>
                  <a:srgbClr val="C00000"/>
                </a:solidFill>
                <a:effectLst/>
              </a:rPr>
              <a:t>repulsive, </a:t>
            </a:r>
            <a:r>
              <a:rPr lang="en-US" b="1" i="1" dirty="0">
                <a:solidFill>
                  <a:srgbClr val="C00000"/>
                </a:solidFill>
                <a:effectLst/>
              </a:rPr>
              <a:t>as she had </a:t>
            </a:r>
          </a:p>
          <a:p>
            <a:r>
              <a:rPr lang="en-US" b="1" i="1" dirty="0">
                <a:solidFill>
                  <a:srgbClr val="C00000"/>
                </a:solidFill>
                <a:effectLst/>
              </a:rPr>
              <a:t>a right to do</a:t>
            </a:r>
            <a:r>
              <a:rPr lang="en-US" b="1" i="0" dirty="0">
                <a:solidFill>
                  <a:srgbClr val="C00000"/>
                </a:solidFill>
                <a:effectLst/>
              </a:rPr>
              <a:t>."</a:t>
            </a:r>
            <a:br>
              <a:rPr lang="en-US" b="1" i="0" dirty="0">
                <a:solidFill>
                  <a:srgbClr val="C00000"/>
                </a:solidFill>
                <a:effectLst/>
              </a:rPr>
            </a:b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738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6900"/>
    </mc:Choice>
    <mc:Fallback xmlns="">
      <p:transition spd="slow" advTm="669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887B672F-D7CF-4C43-8888-4712418424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171" y="235"/>
            <a:ext cx="5274067" cy="6875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E3246E5-9D28-BB47-8417-5CD45B25A454}"/>
              </a:ext>
            </a:extLst>
          </p:cNvPr>
          <p:cNvSpPr/>
          <p:nvPr/>
        </p:nvSpPr>
        <p:spPr>
          <a:xfrm>
            <a:off x="5739829" y="2043065"/>
            <a:ext cx="6096000" cy="43396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During </a:t>
            </a:r>
            <a:r>
              <a:rPr lang="en-US" dirty="0">
                <a:solidFill>
                  <a:srgbClr val="C00000"/>
                </a:solidFill>
              </a:rPr>
              <a:t>WWI, 224,000 US soldiers suffered injuries</a:t>
            </a:r>
            <a:r>
              <a:rPr lang="en-US" dirty="0"/>
              <a:t> that sidelined them from the front. </a:t>
            </a:r>
          </a:p>
          <a:p>
            <a:endParaRPr lang="en-US" dirty="0"/>
          </a:p>
          <a:p>
            <a:r>
              <a:rPr lang="en-US" dirty="0"/>
              <a:t>Roughly 4,400 returned home missing part or all of a limb. </a:t>
            </a:r>
          </a:p>
          <a:p>
            <a:endParaRPr lang="en-US" dirty="0"/>
          </a:p>
          <a:p>
            <a:r>
              <a:rPr lang="en-US" dirty="0"/>
              <a:t>Some suffered life-long disability as a result of having</a:t>
            </a:r>
          </a:p>
          <a:p>
            <a:r>
              <a:rPr lang="en-US" dirty="0"/>
              <a:t>been gassed in the trenches.</a:t>
            </a:r>
          </a:p>
          <a:p>
            <a:endParaRPr lang="en-US" dirty="0"/>
          </a:p>
          <a:p>
            <a:r>
              <a:rPr lang="en-US" dirty="0"/>
              <a:t>This was the fate of veteran Clarence </a:t>
            </a:r>
            <a:r>
              <a:rPr lang="en-GB" dirty="0" err="1"/>
              <a:t>Matlack</a:t>
            </a:r>
            <a:r>
              <a:rPr lang="en-GB" dirty="0"/>
              <a:t>, who submitted an affidavit complaining of lung trouble after gas exposure during World War I. </a:t>
            </a:r>
          </a:p>
          <a:p>
            <a:endParaRPr lang="en-GB" dirty="0"/>
          </a:p>
          <a:p>
            <a:r>
              <a:rPr lang="en-GB" sz="1400" dirty="0"/>
              <a:t>Via Ohio Memory.</a:t>
            </a:r>
          </a:p>
          <a:p>
            <a:r>
              <a:rPr lang="en-US" sz="1400" dirty="0">
                <a:hlinkClick r:id="rId3"/>
              </a:rPr>
              <a:t>https://ohiomemory.ohiohistory.org/archives/4211</a:t>
            </a:r>
            <a:endParaRPr lang="en-US" sz="1400" dirty="0"/>
          </a:p>
          <a:p>
            <a:endParaRPr lang="en-US" sz="1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E41C46-89F0-7643-53C1-DE12D7FD57EE}"/>
              </a:ext>
            </a:extLst>
          </p:cNvPr>
          <p:cNvSpPr txBox="1"/>
          <p:nvPr/>
        </p:nvSpPr>
        <p:spPr>
          <a:xfrm>
            <a:off x="5739829" y="872836"/>
            <a:ext cx="51026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Declining fatalities,</a:t>
            </a:r>
          </a:p>
          <a:p>
            <a:r>
              <a:rPr lang="en-US" sz="2400" b="1" dirty="0">
                <a:solidFill>
                  <a:srgbClr val="C00000"/>
                </a:solidFill>
              </a:rPr>
              <a:t>rising rates of ’survivable’ injuries</a:t>
            </a:r>
          </a:p>
        </p:txBody>
      </p:sp>
    </p:spTree>
    <p:extLst>
      <p:ext uri="{BB962C8B-B14F-4D97-AF65-F5344CB8AC3E}">
        <p14:creationId xmlns:p14="http://schemas.microsoft.com/office/powerpoint/2010/main" val="1612107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428"/>
    </mc:Choice>
    <mc:Fallback xmlns="">
      <p:transition spd="slow" advTm="64428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ttps://cdn.loc.gov/service/pnp/ppmsca/53500/53591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845" y="80962"/>
            <a:ext cx="4609313" cy="6696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5273286" y="1865969"/>
            <a:ext cx="6096000" cy="437042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The American Red Cross founded the </a:t>
            </a:r>
            <a:r>
              <a:rPr lang="en-US" b="1" dirty="0">
                <a:solidFill>
                  <a:srgbClr val="C00000"/>
                </a:solidFill>
              </a:rPr>
              <a:t>Institute for Crippled and Disabled Men</a:t>
            </a:r>
            <a:r>
              <a:rPr lang="en-US" b="1" dirty="0">
                <a:solidFill>
                  <a:schemeClr val="accent2"/>
                </a:solidFill>
              </a:rPr>
              <a:t> </a:t>
            </a:r>
            <a:r>
              <a:rPr lang="en-US" dirty="0"/>
              <a:t>in New York City in 1917 to train amputees and individuals with damaged limbs. </a:t>
            </a:r>
          </a:p>
          <a:p>
            <a:endParaRPr lang="en-US" dirty="0"/>
          </a:p>
          <a:p>
            <a:r>
              <a:rPr lang="en-US" dirty="0"/>
              <a:t>Soon, injured veterans became a main constituency.</a:t>
            </a:r>
          </a:p>
          <a:p>
            <a:endParaRPr lang="en-US" dirty="0"/>
          </a:p>
          <a:p>
            <a:r>
              <a:rPr lang="en-US" dirty="0"/>
              <a:t>Here men with partial arm amputations are taught welding.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sz="1400" dirty="0"/>
              <a:t>Library of Congress</a:t>
            </a:r>
          </a:p>
          <a:p>
            <a:endParaRPr lang="en-US" sz="1200" dirty="0"/>
          </a:p>
          <a:p>
            <a:r>
              <a:rPr lang="en-US" sz="1200" dirty="0">
                <a:hlinkClick r:id="rId3"/>
              </a:rPr>
              <a:t>https://blogs.loc.gov/loc/2017/12/world-war-i-injured-veterans-and-the-disability-rights-movement/</a:t>
            </a:r>
            <a:endParaRPr lang="en-US" sz="1200" dirty="0"/>
          </a:p>
          <a:p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5318313" y="697046"/>
            <a:ext cx="5145961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dirty="0">
              <a:solidFill>
                <a:schemeClr val="accent1"/>
              </a:solidFill>
            </a:endParaRPr>
          </a:p>
          <a:p>
            <a:r>
              <a:rPr lang="en-US" sz="2800" b="1" dirty="0">
                <a:solidFill>
                  <a:srgbClr val="C00000"/>
                </a:solidFill>
              </a:rPr>
              <a:t>Making the body productive</a:t>
            </a:r>
          </a:p>
        </p:txBody>
      </p:sp>
    </p:spTree>
    <p:extLst>
      <p:ext uri="{BB962C8B-B14F-4D97-AF65-F5344CB8AC3E}">
        <p14:creationId xmlns:p14="http://schemas.microsoft.com/office/powerpoint/2010/main" val="734283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248"/>
    </mc:Choice>
    <mc:Fallback xmlns="">
      <p:transition spd="slow" advTm="56248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y the 1920s, the American public started to question the governm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7407" y="1456280"/>
            <a:ext cx="4321376" cy="540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ne of the posters designed after World War I to show America’s service members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611" y="1751380"/>
            <a:ext cx="6485750" cy="5102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2611" y="212277"/>
            <a:ext cx="942140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Re-education for WWI veterans</a:t>
            </a:r>
          </a:p>
          <a:p>
            <a:endParaRPr lang="en-US" sz="2400" b="1" dirty="0">
              <a:solidFill>
                <a:srgbClr val="C00000"/>
              </a:solidFill>
            </a:endParaRPr>
          </a:p>
          <a:p>
            <a:r>
              <a:rPr lang="en-US" sz="2000" dirty="0">
                <a:solidFill>
                  <a:srgbClr val="C00000"/>
                </a:solidFill>
              </a:rPr>
              <a:t>Instructions for veterans on how to comport</a:t>
            </a:r>
          </a:p>
          <a:p>
            <a:r>
              <a:rPr lang="en-US" sz="2000" dirty="0">
                <a:solidFill>
                  <a:srgbClr val="C00000"/>
                </a:solidFill>
              </a:rPr>
              <a:t>oneself in pursuit of a job</a:t>
            </a:r>
          </a:p>
        </p:txBody>
      </p:sp>
      <p:sp>
        <p:nvSpPr>
          <p:cNvPr id="3" name="Rectangle 2"/>
          <p:cNvSpPr/>
          <p:nvPr/>
        </p:nvSpPr>
        <p:spPr>
          <a:xfrm>
            <a:off x="6944522" y="809949"/>
            <a:ext cx="38976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4"/>
              </a:rPr>
              <a:t>https://www.nytimes.com/2019/07/31/magazine/world-war-i-veterans-treatment.html</a:t>
            </a:r>
            <a:endParaRPr lang="en-US" sz="1200" dirty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6535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204"/>
    </mc:Choice>
    <mc:Fallback xmlns="">
      <p:transition spd="slow" advTm="40204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www.loc.gov/static/exhibitions/world-war-i-american-experiences/images/objects/world-overturned/wwi0180-standar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835" y="163821"/>
            <a:ext cx="8469680" cy="5838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616771" y="6002767"/>
            <a:ext cx="100870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Dan Smith. </a:t>
            </a:r>
            <a:r>
              <a:rPr lang="en-US" sz="1200" i="1" dirty="0">
                <a:hlinkClick r:id="rId3"/>
              </a:rPr>
              <a:t>Put Fighting Blood in Your Business. Here's His record! Does He Get a Job!—Arthur Woods, Assistant to the Secretary of War</a:t>
            </a:r>
            <a:r>
              <a:rPr lang="en-US" sz="1200" dirty="0">
                <a:hlinkClick r:id="rId3"/>
              </a:rPr>
              <a:t> [lists the Battles of St. Mihiel and Meuse-Argonne]</a:t>
            </a:r>
            <a:r>
              <a:rPr lang="en-US" sz="1200" dirty="0"/>
              <a:t>. Baltimore, New York: Thomsen-Ellis Company, between 1917–1919. Lithograph. Prints and Photographs Division, Library of Congress (180.00.00)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CD3AC1-E1AF-974D-AEF6-B1DDD2B321EE}"/>
              </a:ext>
            </a:extLst>
          </p:cNvPr>
          <p:cNvSpPr txBox="1"/>
          <p:nvPr/>
        </p:nvSpPr>
        <p:spPr>
          <a:xfrm>
            <a:off x="9456234" y="2564780"/>
            <a:ext cx="22429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Re-educating</a:t>
            </a:r>
          </a:p>
          <a:p>
            <a:r>
              <a:rPr lang="en-US" sz="2400" b="1" dirty="0">
                <a:solidFill>
                  <a:srgbClr val="C00000"/>
                </a:solidFill>
              </a:rPr>
              <a:t>employers</a:t>
            </a:r>
          </a:p>
        </p:txBody>
      </p:sp>
    </p:spTree>
    <p:extLst>
      <p:ext uri="{BB962C8B-B14F-4D97-AF65-F5344CB8AC3E}">
        <p14:creationId xmlns:p14="http://schemas.microsoft.com/office/powerpoint/2010/main" val="1656962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352"/>
    </mc:Choice>
    <mc:Fallback xmlns="">
      <p:transition spd="slow" advTm="35352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www.loc.gov/static/exhibitions/world-war-i-american-experiences/images/objects/world-overturned/wwi0183-standar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98" y="193638"/>
            <a:ext cx="5149734" cy="6664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5253318" y="1078995"/>
            <a:ext cx="6096000" cy="57246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Congress passed the </a:t>
            </a:r>
            <a:r>
              <a:rPr lang="en-US" b="1" dirty="0">
                <a:solidFill>
                  <a:srgbClr val="C00000"/>
                </a:solidFill>
              </a:rPr>
              <a:t>Smith-Sears Vocational Rehabilitation Act (1918)</a:t>
            </a:r>
          </a:p>
          <a:p>
            <a:endParaRPr lang="en-US" b="1" dirty="0"/>
          </a:p>
          <a:p>
            <a:r>
              <a:rPr lang="en-US" dirty="0"/>
              <a:t>This legislation expanded the role of a federal board in assisting disabled veterans with rehabilitation and in finding productive employment.</a:t>
            </a:r>
          </a:p>
          <a:p>
            <a:endParaRPr lang="en-US" dirty="0"/>
          </a:p>
          <a:p>
            <a:r>
              <a:rPr lang="en-US" b="1" dirty="0">
                <a:solidFill>
                  <a:srgbClr val="C00000"/>
                </a:solidFill>
              </a:rPr>
              <a:t>1930</a:t>
            </a:r>
            <a:r>
              <a:rPr lang="en-US" dirty="0"/>
              <a:t>: establishment of the </a:t>
            </a:r>
            <a:r>
              <a:rPr lang="en-US" b="1" dirty="0">
                <a:solidFill>
                  <a:srgbClr val="C00000"/>
                </a:solidFill>
              </a:rPr>
              <a:t>Veterans Administration</a:t>
            </a:r>
            <a:r>
              <a:rPr lang="en-US" dirty="0"/>
              <a:t>,</a:t>
            </a:r>
          </a:p>
          <a:p>
            <a:r>
              <a:rPr lang="en-US" dirty="0"/>
              <a:t>a federal agency tasked with providing welfare and healthcare services to veterans. It is still in existence.</a:t>
            </a:r>
          </a:p>
          <a:p>
            <a:endParaRPr lang="en-US" dirty="0"/>
          </a:p>
          <a:p>
            <a:r>
              <a:rPr lang="en-US" b="1" dirty="0">
                <a:solidFill>
                  <a:srgbClr val="C00000"/>
                </a:solidFill>
              </a:rPr>
              <a:t>Aug. 1945</a:t>
            </a:r>
            <a:r>
              <a:rPr lang="en-US" dirty="0">
                <a:solidFill>
                  <a:srgbClr val="C00000"/>
                </a:solidFill>
              </a:rPr>
              <a:t>: </a:t>
            </a:r>
            <a:r>
              <a:rPr lang="en-US" dirty="0"/>
              <a:t>WWI veterans occupied ¾ of the VA hospital system’s 51,000 psychiatric beds.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sz="1600" dirty="0"/>
              <a:t>In this letter to President Woodrow Wilson, Louisiana Congressman James B. </a:t>
            </a:r>
            <a:r>
              <a:rPr lang="en-US" sz="1600" dirty="0" err="1"/>
              <a:t>Aswell</a:t>
            </a:r>
            <a:r>
              <a:rPr lang="en-US" sz="1600" dirty="0"/>
              <a:t> argued that the armed forces should be the proper agencies to assist disabled veterans. </a:t>
            </a:r>
          </a:p>
          <a:p>
            <a:endParaRPr lang="en-US" sz="1600" dirty="0"/>
          </a:p>
          <a:p>
            <a:r>
              <a:rPr lang="en-US" sz="1600" dirty="0"/>
              <a:t>Library of Congress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53318" y="320561"/>
            <a:ext cx="28216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Footing the bill </a:t>
            </a:r>
          </a:p>
        </p:txBody>
      </p:sp>
    </p:spTree>
    <p:extLst>
      <p:ext uri="{BB962C8B-B14F-4D97-AF65-F5344CB8AC3E}">
        <p14:creationId xmlns:p14="http://schemas.microsoft.com/office/powerpoint/2010/main" val="1609883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4875"/>
    </mc:Choice>
    <mc:Fallback xmlns="">
      <p:transition spd="slow" advTm="74875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A3721579-E815-218A-28F3-C0E7D3C827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121888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2BF9905-DC86-1AFA-5A66-2B6C1267B29D}"/>
              </a:ext>
            </a:extLst>
          </p:cNvPr>
          <p:cNvSpPr txBox="1"/>
          <p:nvPr/>
        </p:nvSpPr>
        <p:spPr>
          <a:xfrm>
            <a:off x="7037798" y="154112"/>
            <a:ext cx="4830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The Bonus Army encampment, Anacostia</a:t>
            </a:r>
          </a:p>
        </p:txBody>
      </p:sp>
    </p:spTree>
    <p:extLst>
      <p:ext uri="{BB962C8B-B14F-4D97-AF65-F5344CB8AC3E}">
        <p14:creationId xmlns:p14="http://schemas.microsoft.com/office/powerpoint/2010/main" val="2315680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324536-CD59-E31E-4E28-655C20DCC26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87379" y="166902"/>
            <a:ext cx="8761413" cy="728662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The “bonus march” (1932)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87275C2-4901-2D44-64AE-43B3F4CE951F}"/>
              </a:ext>
            </a:extLst>
          </p:cNvPr>
          <p:cNvSpPr txBox="1"/>
          <p:nvPr/>
        </p:nvSpPr>
        <p:spPr>
          <a:xfrm>
            <a:off x="921872" y="6400744"/>
            <a:ext cx="749242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https://www.npca.org/articles/1915-the-forgotten-march</a:t>
            </a:r>
            <a:endParaRPr lang="en-US" dirty="0"/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8FEB04-5B70-5FE1-B3C3-608DFB3F4AC8}"/>
              </a:ext>
            </a:extLst>
          </p:cNvPr>
          <p:cNvSpPr txBox="1"/>
          <p:nvPr/>
        </p:nvSpPr>
        <p:spPr>
          <a:xfrm>
            <a:off x="809462" y="5435608"/>
            <a:ext cx="619237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en-GB" b="0" i="0" u="none" strike="noStrike" dirty="0">
                <a:effectLst/>
              </a:rPr>
              <a:t>The bonus marchers, who were demanding wages for their service in World War I, spent the night in front of the U.S. Capitol on July 13, 1932. Library of Congress</a:t>
            </a:r>
            <a:endParaRPr lang="en-US" dirty="0"/>
          </a:p>
        </p:txBody>
      </p:sp>
      <p:pic>
        <p:nvPicPr>
          <p:cNvPr id="3076" name="Picture 4" descr="The Forgotten March · National Parks Conservation Association">
            <a:extLst>
              <a:ext uri="{FF2B5EF4-FFF2-40B4-BE49-F238E27FC236}">
                <a16:creationId xmlns:a16="http://schemas.microsoft.com/office/drawing/2014/main" id="{0798CB9B-E2F9-D1A2-5A76-5939DC2C05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580" y="1192138"/>
            <a:ext cx="7132548" cy="4012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A7A6002-38C1-3DBB-0E41-4CB920B07C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3914" y="68816"/>
            <a:ext cx="4668086" cy="6290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70678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“Invisible injuries”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778" y="2085362"/>
            <a:ext cx="3757545" cy="2283824"/>
          </a:xfrm>
        </p:spPr>
        <p:txBody>
          <a:bodyPr>
            <a:normAutofit fontScale="92500" lnSpcReduction="20000"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Evolving</a:t>
            </a:r>
          </a:p>
          <a:p>
            <a:r>
              <a:rPr lang="en-US" sz="2800" b="1" dirty="0">
                <a:solidFill>
                  <a:srgbClr val="C00000"/>
                </a:solidFill>
              </a:rPr>
              <a:t>understandings of</a:t>
            </a:r>
          </a:p>
          <a:p>
            <a:r>
              <a:rPr lang="en-US" sz="2800" b="1" dirty="0">
                <a:solidFill>
                  <a:srgbClr val="C00000"/>
                </a:solidFill>
              </a:rPr>
              <a:t>psychological/</a:t>
            </a:r>
          </a:p>
          <a:p>
            <a:r>
              <a:rPr lang="en-US" sz="2800" b="1" dirty="0">
                <a:solidFill>
                  <a:srgbClr val="C00000"/>
                </a:solidFill>
              </a:rPr>
              <a:t>Traumatic</a:t>
            </a:r>
          </a:p>
          <a:p>
            <a:r>
              <a:rPr lang="en-US" sz="2800" b="1" dirty="0">
                <a:solidFill>
                  <a:srgbClr val="C00000"/>
                </a:solidFill>
              </a:rPr>
              <a:t>injury in wartime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6CCD0F-13BD-9AEC-D97D-9F2AA38964E7}"/>
              </a:ext>
            </a:extLst>
          </p:cNvPr>
          <p:cNvSpPr txBox="1"/>
          <p:nvPr/>
        </p:nvSpPr>
        <p:spPr>
          <a:xfrm>
            <a:off x="6540550" y="4966470"/>
            <a:ext cx="5485797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NB: The clinical diagnosis </a:t>
            </a:r>
            <a:r>
              <a:rPr lang="en-US" b="1" dirty="0">
                <a:solidFill>
                  <a:srgbClr val="C00000"/>
                </a:solidFill>
              </a:rPr>
              <a:t>Post-Traumatic</a:t>
            </a:r>
          </a:p>
          <a:p>
            <a:r>
              <a:rPr lang="en-US" b="1" dirty="0">
                <a:solidFill>
                  <a:srgbClr val="C00000"/>
                </a:solidFill>
              </a:rPr>
              <a:t>Stress Disorder</a:t>
            </a:r>
            <a:r>
              <a:rPr lang="en-US" dirty="0"/>
              <a:t> (PTSD) was first included in</a:t>
            </a:r>
          </a:p>
          <a:p>
            <a:r>
              <a:rPr lang="en-US" dirty="0"/>
              <a:t>the </a:t>
            </a:r>
            <a:r>
              <a:rPr lang="en-US" i="1" dirty="0">
                <a:solidFill>
                  <a:srgbClr val="C00000"/>
                </a:solidFill>
              </a:rPr>
              <a:t>Diagnostic and Statistical Manual (DSM III) </a:t>
            </a:r>
          </a:p>
          <a:p>
            <a:r>
              <a:rPr lang="en-US" dirty="0"/>
              <a:t>of the American Psychiatric Association in 1980.</a:t>
            </a:r>
          </a:p>
          <a:p>
            <a:r>
              <a:rPr lang="en-US" sz="1200" dirty="0">
                <a:hlinkClick r:id="rId2"/>
              </a:rPr>
              <a:t>https://www.ptsd.va.gov/professional/treat/essentials/history_ptsd.asp</a:t>
            </a:r>
            <a:endParaRPr lang="en-US" sz="1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726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1167"/>
    </mc:Choice>
    <mc:Fallback xmlns="">
      <p:transition spd="slow" advTm="201167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441788" y="261880"/>
            <a:ext cx="8761413" cy="728662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“Nostalgia” in the Civil War</a:t>
            </a:r>
          </a:p>
        </p:txBody>
      </p:sp>
      <p:sp>
        <p:nvSpPr>
          <p:cNvPr id="5" name="Rectangle 4"/>
          <p:cNvSpPr/>
          <p:nvPr/>
        </p:nvSpPr>
        <p:spPr>
          <a:xfrm>
            <a:off x="441788" y="1093487"/>
            <a:ext cx="468176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222222"/>
                </a:solidFill>
                <a:effectLst/>
              </a:rPr>
              <a:t>American medical handbooks from the mid-19th century offered wide-ranging definitions of </a:t>
            </a:r>
            <a:r>
              <a:rPr lang="en-US" b="1" i="0" dirty="0">
                <a:solidFill>
                  <a:srgbClr val="222222"/>
                </a:solidFill>
                <a:effectLst/>
              </a:rPr>
              <a:t>nostalgia,</a:t>
            </a:r>
            <a:r>
              <a:rPr lang="en-US" b="0" i="0" dirty="0">
                <a:solidFill>
                  <a:srgbClr val="222222"/>
                </a:solidFill>
                <a:effectLst/>
              </a:rPr>
              <a:t> combining both </a:t>
            </a:r>
            <a:r>
              <a:rPr lang="en-US" b="1" i="0" dirty="0">
                <a:solidFill>
                  <a:srgbClr val="C00000"/>
                </a:solidFill>
                <a:effectLst/>
              </a:rPr>
              <a:t>psychological</a:t>
            </a:r>
            <a:r>
              <a:rPr lang="en-US" b="0" i="0" dirty="0">
                <a:solidFill>
                  <a:srgbClr val="C00000"/>
                </a:solidFill>
                <a:effectLst/>
              </a:rPr>
              <a:t> </a:t>
            </a:r>
            <a:r>
              <a:rPr lang="en-US" b="0" i="0" dirty="0">
                <a:solidFill>
                  <a:srgbClr val="222222"/>
                </a:solidFill>
                <a:effectLst/>
              </a:rPr>
              <a:t>and </a:t>
            </a:r>
            <a:r>
              <a:rPr lang="en-US" b="1" i="0" dirty="0">
                <a:solidFill>
                  <a:srgbClr val="C00000"/>
                </a:solidFill>
                <a:effectLst/>
              </a:rPr>
              <a:t>physiological</a:t>
            </a:r>
            <a:r>
              <a:rPr lang="en-US" b="1" i="0" dirty="0">
                <a:solidFill>
                  <a:schemeClr val="accent1"/>
                </a:solidFill>
                <a:effectLst/>
              </a:rPr>
              <a:t> </a:t>
            </a:r>
            <a:r>
              <a:rPr lang="en-US" b="0" i="0" dirty="0">
                <a:solidFill>
                  <a:srgbClr val="222222"/>
                </a:solidFill>
                <a:effectLst/>
              </a:rPr>
              <a:t>effects of the malady.</a:t>
            </a:r>
          </a:p>
          <a:p>
            <a:endParaRPr lang="en-US" dirty="0">
              <a:solidFill>
                <a:srgbClr val="222222"/>
              </a:solidFill>
              <a:latin typeface="Independent Serif" charset="0"/>
            </a:endParaRPr>
          </a:p>
          <a:p>
            <a:r>
              <a:rPr lang="en-US" dirty="0"/>
              <a:t>Statistics recorded in the multi-volume </a:t>
            </a:r>
            <a:r>
              <a:rPr lang="en-US" b="1" i="1" dirty="0"/>
              <a:t>Medical and Surgical History of the War of Rebellion</a:t>
            </a:r>
            <a:r>
              <a:rPr lang="en-US" b="1" dirty="0"/>
              <a:t> </a:t>
            </a:r>
            <a:r>
              <a:rPr lang="en-US" dirty="0"/>
              <a:t>(1888), show the malaise </a:t>
            </a:r>
            <a:r>
              <a:rPr lang="en-US" b="1" dirty="0">
                <a:solidFill>
                  <a:srgbClr val="C00000"/>
                </a:solidFill>
              </a:rPr>
              <a:t>“developed to a morbid degree”</a:t>
            </a:r>
            <a:r>
              <a:rPr lang="en-US" dirty="0"/>
              <a:t> among white Union soldiers over the course of the war with some </a:t>
            </a:r>
            <a:r>
              <a:rPr lang="en-US" dirty="0">
                <a:solidFill>
                  <a:srgbClr val="C00000"/>
                </a:solidFill>
              </a:rPr>
              <a:t>5,213 cases </a:t>
            </a:r>
            <a:r>
              <a:rPr lang="en-US" dirty="0"/>
              <a:t>identified, resulting in </a:t>
            </a:r>
            <a:r>
              <a:rPr lang="en-US" dirty="0">
                <a:solidFill>
                  <a:srgbClr val="C00000"/>
                </a:solidFill>
              </a:rPr>
              <a:t>58</a:t>
            </a:r>
            <a:r>
              <a:rPr lang="en-US" dirty="0"/>
              <a:t> deaths. </a:t>
            </a:r>
          </a:p>
          <a:p>
            <a:endParaRPr lang="en-US" dirty="0"/>
          </a:p>
          <a:p>
            <a:r>
              <a:rPr lang="en-US" dirty="0"/>
              <a:t>The statistics also reveal </a:t>
            </a:r>
            <a:r>
              <a:rPr lang="en-US" dirty="0">
                <a:solidFill>
                  <a:srgbClr val="C00000"/>
                </a:solidFill>
              </a:rPr>
              <a:t>334</a:t>
            </a:r>
            <a:r>
              <a:rPr lang="en-US" dirty="0"/>
              <a:t> cases and </a:t>
            </a:r>
            <a:r>
              <a:rPr lang="en-US" dirty="0">
                <a:solidFill>
                  <a:srgbClr val="C00000"/>
                </a:solidFill>
              </a:rPr>
              <a:t>16 </a:t>
            </a:r>
            <a:r>
              <a:rPr lang="en-US" dirty="0"/>
              <a:t>deaths among the Union’s Black soldiers.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16B848B7-5630-794E-B6F0-4D0240310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2419" y="1286276"/>
            <a:ext cx="6667397" cy="4692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4A52D71-A1A4-26EC-E1DC-8CB2E09414F8}"/>
              </a:ext>
            </a:extLst>
          </p:cNvPr>
          <p:cNvSpPr txBox="1"/>
          <p:nvPr/>
        </p:nvSpPr>
        <p:spPr>
          <a:xfrm>
            <a:off x="5123552" y="6098202"/>
            <a:ext cx="6295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Currier &amp; Ives, “The Soldiers’ Dream of Home” (1861-65)</a:t>
            </a:r>
          </a:p>
        </p:txBody>
      </p:sp>
    </p:spTree>
    <p:extLst>
      <p:ext uri="{BB962C8B-B14F-4D97-AF65-F5344CB8AC3E}">
        <p14:creationId xmlns:p14="http://schemas.microsoft.com/office/powerpoint/2010/main" val="819472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7804"/>
    </mc:Choice>
    <mc:Fallback xmlns="">
      <p:transition spd="slow" advTm="167804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5B3063-71B8-8045-AEAD-F6EE9D6FB5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070" y="1424103"/>
            <a:ext cx="10982280" cy="497223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C36E65E-62AA-6E40-AF1C-64EF81962579}"/>
              </a:ext>
            </a:extLst>
          </p:cNvPr>
          <p:cNvSpPr txBox="1"/>
          <p:nvPr/>
        </p:nvSpPr>
        <p:spPr>
          <a:xfrm>
            <a:off x="544368" y="194639"/>
            <a:ext cx="610455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From soldier to civilian: </a:t>
            </a:r>
          </a:p>
          <a:p>
            <a:r>
              <a:rPr lang="en-US" sz="2800" b="1" dirty="0">
                <a:solidFill>
                  <a:srgbClr val="C00000"/>
                </a:solidFill>
              </a:rPr>
              <a:t>as simple as a change of clothes?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3D4A0D6-6AA3-6F42-8A4C-4A3CC2DAE41D}"/>
              </a:ext>
            </a:extLst>
          </p:cNvPr>
          <p:cNvSpPr/>
          <p:nvPr/>
        </p:nvSpPr>
        <p:spPr>
          <a:xfrm>
            <a:off x="411070" y="6396335"/>
            <a:ext cx="97365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3"/>
              </a:rPr>
              <a:t>https://envisioningtheamericandream.com/2014/05/26/gi-joe-to-joe-college-2/</a:t>
            </a:r>
            <a:endParaRPr lang="en-US" sz="1200" dirty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567351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193"/>
    </mc:Choice>
    <mc:Fallback xmlns="">
      <p:transition spd="slow" advTm="67193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84465" y="110356"/>
            <a:ext cx="8761413" cy="728662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“Shell shock” in the Great War</a:t>
            </a:r>
          </a:p>
        </p:txBody>
      </p:sp>
      <p:sp>
        <p:nvSpPr>
          <p:cNvPr id="3" name="Rectangle 2"/>
          <p:cNvSpPr/>
          <p:nvPr/>
        </p:nvSpPr>
        <p:spPr>
          <a:xfrm>
            <a:off x="7252854" y="1280729"/>
            <a:ext cx="4806516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“Nearly 100,000 US soldiers were removed from fighting for psychiatric injuries; 40,000 of them were discharged. </a:t>
            </a:r>
            <a:r>
              <a:rPr lang="en-US" b="1" dirty="0"/>
              <a:t>By 1921, approximately 9,000 veterans had undergone treatment for psychological disability in veterans’ hospitals. </a:t>
            </a:r>
          </a:p>
          <a:p>
            <a:endParaRPr lang="en-US" dirty="0"/>
          </a:p>
          <a:p>
            <a:r>
              <a:rPr lang="en-US" dirty="0"/>
              <a:t>As the decade progressed, greater numbers of veterans received treatment for </a:t>
            </a:r>
            <a:r>
              <a:rPr lang="en-US" b="1" dirty="0">
                <a:solidFill>
                  <a:schemeClr val="accent2"/>
                </a:solidFill>
              </a:rPr>
              <a:t>“war neurosis”.</a:t>
            </a:r>
            <a:endParaRPr lang="en-US" dirty="0"/>
          </a:p>
          <a:p>
            <a:endParaRPr lang="en-US" dirty="0"/>
          </a:p>
          <a:p>
            <a:r>
              <a:rPr lang="en-US" dirty="0"/>
              <a:t>Ultimately, whether mental or physical, 200,000 veterans would return home with a permanent disability.</a:t>
            </a:r>
          </a:p>
          <a:p>
            <a:endParaRPr lang="en-US" dirty="0"/>
          </a:p>
          <a:p>
            <a:r>
              <a:rPr lang="en-US" sz="1200" dirty="0">
                <a:hlinkClick r:id="rId2"/>
              </a:rPr>
              <a:t>https://blogs.loc.gov/loc/2017/12/world-war-i-injured-veterans-and-the-disability-rights-movement/</a:t>
            </a:r>
            <a:endParaRPr lang="en-US" sz="12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B681272-9722-F341-A1F8-BD34C96D18E0}"/>
              </a:ext>
            </a:extLst>
          </p:cNvPr>
          <p:cNvSpPr/>
          <p:nvPr/>
        </p:nvSpPr>
        <p:spPr>
          <a:xfrm>
            <a:off x="555296" y="4004552"/>
            <a:ext cx="54380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>
              <a:hlinkClick r:id="rId3"/>
            </a:endParaRPr>
          </a:p>
          <a:p>
            <a:endParaRPr lang="en-US" dirty="0">
              <a:hlinkClick r:id="rId3"/>
            </a:endParaRPr>
          </a:p>
          <a:p>
            <a:endParaRPr lang="en-US" dirty="0">
              <a:hlinkClick r:id="rId3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E920FF-1B24-4A2D-8246-01C9D39DBA6F}"/>
              </a:ext>
            </a:extLst>
          </p:cNvPr>
          <p:cNvSpPr txBox="1"/>
          <p:nvPr/>
        </p:nvSpPr>
        <p:spPr>
          <a:xfrm>
            <a:off x="495791" y="5904822"/>
            <a:ext cx="69025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2052" name="Picture 4" descr="THOUSANDS LEAVE THE BATTLEFIELD WITH SHELL-SHOCK |">
            <a:extLst>
              <a:ext uri="{FF2B5EF4-FFF2-40B4-BE49-F238E27FC236}">
                <a16:creationId xmlns:a16="http://schemas.microsoft.com/office/drawing/2014/main" id="{AE21AF00-3422-E716-7139-0A00C62AC9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1219" y="1037712"/>
            <a:ext cx="3471635" cy="4417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AF80F97-020F-74A0-F656-8A0F177AC3B5}"/>
              </a:ext>
            </a:extLst>
          </p:cNvPr>
          <p:cNvSpPr txBox="1"/>
          <p:nvPr/>
        </p:nvSpPr>
        <p:spPr>
          <a:xfrm>
            <a:off x="228600" y="707312"/>
            <a:ext cx="3380873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The term “shell shock” first appeared in </a:t>
            </a:r>
            <a:r>
              <a:rPr lang="en-US" b="1" i="1" dirty="0"/>
              <a:t>The Lancet </a:t>
            </a:r>
            <a:r>
              <a:rPr lang="en-US" dirty="0"/>
              <a:t>in 1915.</a:t>
            </a:r>
          </a:p>
          <a:p>
            <a:endParaRPr lang="en-US" dirty="0"/>
          </a:p>
          <a:p>
            <a:r>
              <a:rPr lang="en-US" dirty="0"/>
              <a:t>Symptoms were bafflingly varied: amnesia; mutism; paralysis; </a:t>
            </a:r>
            <a:r>
              <a:rPr lang="en-US" dirty="0">
                <a:solidFill>
                  <a:schemeClr val="tx2"/>
                </a:solidFill>
              </a:rPr>
              <a:t>hysteria– a female malady.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b="1" dirty="0">
                <a:solidFill>
                  <a:schemeClr val="tx2"/>
                </a:solidFill>
              </a:rPr>
              <a:t>Shellshock was often seen as a failure of manliness.</a:t>
            </a:r>
            <a:endParaRPr lang="en-US" b="1" dirty="0"/>
          </a:p>
          <a:p>
            <a:endParaRPr lang="en-US" dirty="0"/>
          </a:p>
          <a:p>
            <a:r>
              <a:rPr lang="en-US" dirty="0"/>
              <a:t>Opinions differed as to the source of injury: whether it resulted from percussive  blasts or from microscopic</a:t>
            </a:r>
          </a:p>
          <a:p>
            <a:r>
              <a:rPr lang="en-US" dirty="0"/>
              <a:t>fragments of shell that had embedded themselves in soldiers’ brains.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70D7850-545C-0625-E637-A7EFC84BAF20}"/>
              </a:ext>
            </a:extLst>
          </p:cNvPr>
          <p:cNvSpPr txBox="1"/>
          <p:nvPr/>
        </p:nvSpPr>
        <p:spPr>
          <a:xfrm>
            <a:off x="3152274" y="6204738"/>
            <a:ext cx="890709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5"/>
              </a:rPr>
              <a:t>https://encyclopedia.1914-1918-online.net/article/war-psychiatry-and-shell-shock-2-0/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904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5713"/>
    </mc:Choice>
    <mc:Fallback xmlns="">
      <p:transition spd="slow" advTm="185713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2389C608-DA79-05B6-115E-48601E0528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575800" cy="678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02D3214-6765-7817-BA37-C29B9B91048C}"/>
              </a:ext>
            </a:extLst>
          </p:cNvPr>
          <p:cNvSpPr txBox="1"/>
          <p:nvPr/>
        </p:nvSpPr>
        <p:spPr>
          <a:xfrm>
            <a:off x="9545053" y="1863994"/>
            <a:ext cx="2646947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dirty="0">
                <a:solidFill>
                  <a:srgbClr val="4B4B4E"/>
                </a:solidFill>
                <a:effectLst/>
              </a:rPr>
              <a:t>Electric treatments were prescribed in psychoneurotic cases post-WWI. </a:t>
            </a:r>
          </a:p>
          <a:p>
            <a:endParaRPr lang="en-GB" dirty="0">
              <a:solidFill>
                <a:srgbClr val="4B4B4E"/>
              </a:solidFill>
              <a:hlinkClick r:id="rId3"/>
            </a:endParaRPr>
          </a:p>
          <a:p>
            <a:r>
              <a:rPr lang="en-GB" b="0" i="0" u="none" strike="noStrike" dirty="0">
                <a:solidFill>
                  <a:srgbClr val="4B4B4E"/>
                </a:solidFill>
                <a:effectLst/>
                <a:hlinkClick r:id="rId3"/>
              </a:rPr>
              <a:t>Otis Historical Archives National Museum of Health and Medicine</a:t>
            </a:r>
            <a:r>
              <a:rPr lang="en-GB" b="0" i="0" u="none" strike="noStrike" dirty="0">
                <a:solidFill>
                  <a:srgbClr val="212121"/>
                </a:solidFill>
                <a:effectLst/>
              </a:rPr>
              <a:t>, </a:t>
            </a:r>
            <a:r>
              <a:rPr lang="en-GB" b="0" i="0" u="none" strike="noStrike" dirty="0">
                <a:solidFill>
                  <a:srgbClr val="4B4B4E"/>
                </a:solidFill>
                <a:effectLst/>
                <a:hlinkClick r:id="rId4"/>
              </a:rPr>
              <a:t>CC BY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5BEC9B2-7E95-8B7B-BDBB-2726B2ECAD92}"/>
              </a:ext>
            </a:extLst>
          </p:cNvPr>
          <p:cNvSpPr txBox="1"/>
          <p:nvPr/>
        </p:nvSpPr>
        <p:spPr>
          <a:xfrm>
            <a:off x="493295" y="5858470"/>
            <a:ext cx="855445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5"/>
              </a:rPr>
              <a:t>https://theconversation.com/from-shell-shock-to-ptsd-a-century-of-invisible-war-trauma-74911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84052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8CB284D6-5D06-4075-8F79-B2450811AB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25BD14E-E80C-4D5D-9B7F-682599FC65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C41E91B6-51C9-4B71-BAC1-94D383F098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307A699-7B11-4E75-B662-6F118EC2DC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D783F439-A42B-4B48-8120-82C1E64647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31D9CE6-FAEC-4760-BF2C-10BFC9AB30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5744417C-DD05-42C9-9506-7A7DBF83BA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D4D17555-3BE5-4AB0-95A5-6E1DC3622F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78C257EF-1C1B-40D8-90AF-D6E24B280A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69D8E58C-4D5E-4113-BDFE-39E3EC7615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A11B6204-F711-4482-AB08-EF7223B2FF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6AA49B63-178B-41DF-B739-5C277707CB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AC19C03-DD2C-48BD-9DD6-D8C4F8993B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18D3AA0-122A-4F23-BF74-A803B9272E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4D19BC2-2A8F-4CAE-87DA-3812B75DBD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1A563DEF-B12E-4A38-BDB9-B376F748FE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58006844-F680-4FFB-B20A-4BCCE924CD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0C7E6504-4B9F-45FD-97D4-A5C66D5108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758A9C7C-6CEF-4D9C-BFAC-71ECFB90DC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B0A1D942-8105-4F58-8B1B-BCDBB68431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2" name="Freeform 5">
              <a:extLst>
                <a:ext uri="{FF2B5EF4-FFF2-40B4-BE49-F238E27FC236}">
                  <a16:creationId xmlns:a16="http://schemas.microsoft.com/office/drawing/2014/main" id="{ED4B74EC-599A-4840-9B3B-B599B4F78D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63015" y="756430"/>
            <a:ext cx="4243367" cy="1020232"/>
          </a:xfr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3200" b="1" dirty="0">
                <a:solidFill>
                  <a:schemeClr val="accent1"/>
                </a:solidFill>
              </a:rPr>
              <a:t>“Neuro-psychiatric” (NP) cases in WW II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FE83AA-23EF-894F-BB5C-E3C4FA1432CA}"/>
              </a:ext>
            </a:extLst>
          </p:cNvPr>
          <p:cNvSpPr txBox="1"/>
          <p:nvPr/>
        </p:nvSpPr>
        <p:spPr>
          <a:xfrm>
            <a:off x="595517" y="1856222"/>
            <a:ext cx="4588747" cy="443363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dirty="0">
              <a:solidFill>
                <a:schemeClr val="bg1"/>
              </a:solidFill>
            </a:endParaRPr>
          </a:p>
          <a:p>
            <a:pPr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dirty="0">
                <a:solidFill>
                  <a:schemeClr val="bg1"/>
                </a:solidFill>
              </a:rPr>
              <a:t>By the end of WWII, the US military had rejected or discharged approx. 2.5 million Americans from service on ”neuro-psychiatric” grounds </a:t>
            </a:r>
          </a:p>
          <a:p>
            <a:pPr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dirty="0">
                <a:solidFill>
                  <a:schemeClr val="bg1"/>
                </a:solidFill>
              </a:rPr>
              <a:t> But WHY (even after attempts to screen out likely ‘NP’ cases) did some men break down? And would EVERY man “crack” if exposed to sufficient duress?</a:t>
            </a:r>
          </a:p>
          <a:p>
            <a:pPr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b="1" dirty="0">
                <a:solidFill>
                  <a:schemeClr val="accent1"/>
                </a:solidFill>
              </a:rPr>
              <a:t>“Battle fatigue” </a:t>
            </a:r>
            <a:r>
              <a:rPr lang="en-US" dirty="0">
                <a:solidFill>
                  <a:schemeClr val="bg1"/>
                </a:solidFill>
              </a:rPr>
              <a:t>an alternative name</a:t>
            </a:r>
          </a:p>
          <a:p>
            <a:pPr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dirty="0">
                <a:solidFill>
                  <a:schemeClr val="bg1"/>
                </a:solidFill>
              </a:rPr>
              <a:t>Photos show US soldiers in World War II exhibiting signs of psychological stress.</a:t>
            </a:r>
          </a:p>
          <a:p>
            <a:pPr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dirty="0">
                <a:solidFill>
                  <a:schemeClr val="bg1"/>
                </a:solidFill>
              </a:rPr>
              <a:t>National Archives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94607" y="803751"/>
            <a:ext cx="3113903" cy="525049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72236" y="803751"/>
            <a:ext cx="3113904" cy="5250498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57FF10A7-02F0-493C-A4B4-E9A7392F47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066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2414"/>
    </mc:Choice>
    <mc:Fallback xmlns="">
      <p:transition spd="slow" advTm="162414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F3AE7C6-1914-3546-8227-A95E3311019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24806" y="380771"/>
            <a:ext cx="10179092" cy="728662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“Invisible injuries” and social stigma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B36D150-7FAF-2441-AA85-33847B9B5F5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24806" y="1017235"/>
            <a:ext cx="6392562" cy="409457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Greater social stigma attached to mental illness</a:t>
            </a:r>
          </a:p>
          <a:p>
            <a:r>
              <a:rPr lang="en-US" dirty="0"/>
              <a:t>The possibility that “unseen” injuries might be faked by malingerers</a:t>
            </a:r>
          </a:p>
          <a:p>
            <a:r>
              <a:rPr lang="en-US" dirty="0"/>
              <a:t>Malingerers and “goldbricks” = cowards (by definition, unmanly, un-military men)</a:t>
            </a:r>
          </a:p>
          <a:p>
            <a:r>
              <a:rPr lang="en-US" dirty="0"/>
              <a:t>Medical uncertainty about the causes of psychological harm in wartime</a:t>
            </a:r>
          </a:p>
          <a:p>
            <a:r>
              <a:rPr lang="en-US" dirty="0"/>
              <a:t>Dispute over whether every man had a “breaking point” in wartime</a:t>
            </a:r>
          </a:p>
          <a:p>
            <a:r>
              <a:rPr lang="en-US" dirty="0"/>
              <a:t>Ethical dilemmas for clinicians– ”fixing” traumatized soldiers only to send them back again into battle</a:t>
            </a:r>
          </a:p>
          <a:p>
            <a:r>
              <a:rPr lang="en-US" dirty="0"/>
              <a:t>Treatment and cure uncertain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4A19A77-C7B6-F044-9BE8-F69BB2F065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8376" y="1823063"/>
            <a:ext cx="5683623" cy="371708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0EC51F4-0850-624A-9553-1D69492D0BFA}"/>
              </a:ext>
            </a:extLst>
          </p:cNvPr>
          <p:cNvSpPr/>
          <p:nvPr/>
        </p:nvSpPr>
        <p:spPr>
          <a:xfrm>
            <a:off x="6722216" y="5632350"/>
            <a:ext cx="525594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555555"/>
                </a:solidFill>
              </a:rPr>
              <a:t>General George Patton drew critical attention in 1943 for assaulting two soldiers suffering from shell shock in Sicily. </a:t>
            </a:r>
          </a:p>
          <a:p>
            <a:r>
              <a:rPr lang="en-GB" sz="1600" dirty="0">
                <a:solidFill>
                  <a:srgbClr val="555555"/>
                </a:solidFill>
              </a:rPr>
              <a:t>Image source: Associated Press</a:t>
            </a:r>
            <a:endParaRPr lang="en-US" sz="16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3F33A32-AB17-3A46-AA8D-CD0B7E33B1D3}"/>
              </a:ext>
            </a:extLst>
          </p:cNvPr>
          <p:cNvSpPr/>
          <p:nvPr/>
        </p:nvSpPr>
        <p:spPr>
          <a:xfrm>
            <a:off x="224806" y="5204012"/>
            <a:ext cx="5987735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b="1" i="1" dirty="0">
                <a:solidFill>
                  <a:schemeClr val="accent2"/>
                </a:solidFill>
                <a:latin typeface="Cantata One"/>
              </a:rPr>
              <a:t>“</a:t>
            </a:r>
            <a:r>
              <a:rPr lang="en-GB" sz="2000" b="1" i="1" dirty="0">
                <a:solidFill>
                  <a:schemeClr val="accent2"/>
                </a:solidFill>
                <a:latin typeface="Cantata One"/>
              </a:rPr>
              <a:t>Firm and drastic measures are at times necessary… but this does not excuse brutality, abuse of the sick, nor exhibition of uncontrollable temper in front of subordinates.”</a:t>
            </a:r>
            <a:endParaRPr lang="en-GB" sz="2000" b="1" dirty="0">
              <a:solidFill>
                <a:schemeClr val="accent2"/>
              </a:solidFill>
              <a:latin typeface="Cantata One"/>
            </a:endParaRPr>
          </a:p>
          <a:p>
            <a:pPr algn="r"/>
            <a:r>
              <a:rPr lang="en-GB" i="1" dirty="0">
                <a:solidFill>
                  <a:srgbClr val="333333"/>
                </a:solidFill>
                <a:latin typeface="Cantata One"/>
              </a:rPr>
              <a:t>            — Gen. Dwight D. Eisenhower</a:t>
            </a:r>
            <a:endParaRPr lang="en-GB" b="0" i="0" dirty="0">
              <a:solidFill>
                <a:srgbClr val="333333"/>
              </a:solidFill>
              <a:effectLst/>
              <a:latin typeface="Cantata One"/>
            </a:endParaRPr>
          </a:p>
        </p:txBody>
      </p:sp>
    </p:spTree>
    <p:extLst>
      <p:ext uri="{BB962C8B-B14F-4D97-AF65-F5344CB8AC3E}">
        <p14:creationId xmlns:p14="http://schemas.microsoft.com/office/powerpoint/2010/main" val="373695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8898"/>
    </mc:Choice>
    <mc:Fallback xmlns="">
      <p:transition spd="slow" advTm="238898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3D17E75-1FAC-1434-DBA7-72F0121CC7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52" y="685235"/>
            <a:ext cx="5223711" cy="580818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DD662F1-9722-36AA-1CCD-7E472DEE5208}"/>
              </a:ext>
            </a:extLst>
          </p:cNvPr>
          <p:cNvSpPr txBox="1"/>
          <p:nvPr/>
        </p:nvSpPr>
        <p:spPr>
          <a:xfrm>
            <a:off x="300789" y="179917"/>
            <a:ext cx="10320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The wartime and postwar rise of the American psychiatric profession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1605CAE-F004-3D3A-E5E5-65F43C2226F2}"/>
              </a:ext>
            </a:extLst>
          </p:cNvPr>
          <p:cNvSpPr txBox="1"/>
          <p:nvPr/>
        </p:nvSpPr>
        <p:spPr>
          <a:xfrm>
            <a:off x="300789" y="6352404"/>
            <a:ext cx="6110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Membership of the American Psychiatric Association</a:t>
            </a:r>
          </a:p>
        </p:txBody>
      </p:sp>
      <p:pic>
        <p:nvPicPr>
          <p:cNvPr id="6" name="Picture 2" descr="History | AMEDD Center of History &amp; Heritage">
            <a:extLst>
              <a:ext uri="{FF2B5EF4-FFF2-40B4-BE49-F238E27FC236}">
                <a16:creationId xmlns:a16="http://schemas.microsoft.com/office/drawing/2014/main" id="{2A802EA2-9BF6-8D83-E83C-E24A859C8F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8645" y="1174701"/>
            <a:ext cx="5936067" cy="5318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0B29F0F-D702-5208-087B-9DAFBA9CB8A8}"/>
              </a:ext>
            </a:extLst>
          </p:cNvPr>
          <p:cNvSpPr txBox="1"/>
          <p:nvPr/>
        </p:nvSpPr>
        <p:spPr>
          <a:xfrm>
            <a:off x="6255222" y="6493417"/>
            <a:ext cx="61060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hlinkClick r:id="rId4"/>
              </a:rPr>
              <a:t>https://achh.army.mil/history/book-wwii-neuropsychiatryinwwiivoli-chapter20</a:t>
            </a:r>
            <a:endParaRPr lang="en-US" sz="1200" dirty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77308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0665" y="2677645"/>
            <a:ext cx="5335335" cy="2283823"/>
          </a:xfrm>
        </p:spPr>
        <p:txBody>
          <a:bodyPr/>
          <a:lstStyle/>
          <a:p>
            <a:r>
              <a:rPr lang="en-US" dirty="0"/>
              <a:t>Gendered prescriptions for the</a:t>
            </a:r>
            <a:br>
              <a:rPr lang="en-US" dirty="0"/>
            </a:br>
            <a:r>
              <a:rPr lang="en-US" dirty="0"/>
              <a:t>“remasculinization”</a:t>
            </a:r>
            <a:br>
              <a:rPr lang="en-US" dirty="0"/>
            </a:br>
            <a:r>
              <a:rPr lang="en-US" dirty="0"/>
              <a:t>of returning veterans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F9C9E71-A1AA-2BC2-2CDF-F72832F5E4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Bringing the Boys Home: America&amp;#8217;s Demobilization After WWII">
            <a:extLst>
              <a:ext uri="{FF2B5EF4-FFF2-40B4-BE49-F238E27FC236}">
                <a16:creationId xmlns:a16="http://schemas.microsoft.com/office/drawing/2014/main" id="{8ACF0EC9-F18D-B46A-CEFB-A93BFA3A75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2365" y="1333435"/>
            <a:ext cx="5629635" cy="4733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E2BA96A-8CAA-1D99-0855-5BD870124310}"/>
              </a:ext>
            </a:extLst>
          </p:cNvPr>
          <p:cNvSpPr txBox="1"/>
          <p:nvPr/>
        </p:nvSpPr>
        <p:spPr>
          <a:xfrm>
            <a:off x="6562365" y="6066799"/>
            <a:ext cx="60982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dirty="0">
                <a:solidFill>
                  <a:srgbClr val="808080"/>
                </a:solidFill>
                <a:effectLst/>
                <a:latin typeface="Verdana" panose="020B0604030504040204" pitchFamily="34" charset="0"/>
              </a:rPr>
              <a:t>Returning veterans arrive at New York Harbor. </a:t>
            </a:r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FB68EDA-293C-C994-ECEF-C5AA67D38CB4}"/>
              </a:ext>
            </a:extLst>
          </p:cNvPr>
          <p:cNvSpPr txBox="1"/>
          <p:nvPr/>
        </p:nvSpPr>
        <p:spPr>
          <a:xfrm>
            <a:off x="381864" y="6488668"/>
            <a:ext cx="1069484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https://historycollection.com/bringing-the-boys-home-americas-demobilization-after-wwii/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02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998"/>
    </mc:Choice>
    <mc:Fallback xmlns="">
      <p:transition spd="slow" advTm="35998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Book page image">
            <a:extLst>
              <a:ext uri="{FF2B5EF4-FFF2-40B4-BE49-F238E27FC236}">
                <a16:creationId xmlns:a16="http://schemas.microsoft.com/office/drawing/2014/main" id="{399B0256-E9CA-C247-9F85-06F056C0B2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232" y="25969"/>
            <a:ext cx="4391073" cy="6832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70CFB6B-D629-754E-A7C4-3194250C656B}"/>
              </a:ext>
            </a:extLst>
          </p:cNvPr>
          <p:cNvSpPr/>
          <p:nvPr/>
        </p:nvSpPr>
        <p:spPr>
          <a:xfrm>
            <a:off x="4890246" y="6211669"/>
            <a:ext cx="67683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https://archive.org/details/veterancomesback00wallrich</a:t>
            </a:r>
            <a:endParaRPr lang="en-US" dirty="0"/>
          </a:p>
          <a:p>
            <a:endParaRPr lang="en-US" dirty="0"/>
          </a:p>
        </p:txBody>
      </p:sp>
      <p:pic>
        <p:nvPicPr>
          <p:cNvPr id="3074" name="Picture 2" descr="Bringing the Boys Home: America&amp;#8217;s Demobilization After WWII">
            <a:extLst>
              <a:ext uri="{FF2B5EF4-FFF2-40B4-BE49-F238E27FC236}">
                <a16:creationId xmlns:a16="http://schemas.microsoft.com/office/drawing/2014/main" id="{F33DA6C9-F56D-EC24-3BC3-17FB73A0C8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6642" y="1269532"/>
            <a:ext cx="5168714" cy="4961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EEA2031-357C-1EE4-6AB3-2AAA1E874CB7}"/>
              </a:ext>
            </a:extLst>
          </p:cNvPr>
          <p:cNvSpPr txBox="1"/>
          <p:nvPr/>
        </p:nvSpPr>
        <p:spPr>
          <a:xfrm>
            <a:off x="5186642" y="192314"/>
            <a:ext cx="415851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Demobilization and </a:t>
            </a:r>
          </a:p>
          <a:p>
            <a:r>
              <a:rPr lang="en-US" sz="3200" b="1" dirty="0">
                <a:solidFill>
                  <a:srgbClr val="C00000"/>
                </a:solidFill>
              </a:rPr>
              <a:t>re-integration</a:t>
            </a:r>
          </a:p>
        </p:txBody>
      </p:sp>
    </p:spTree>
    <p:extLst>
      <p:ext uri="{BB962C8B-B14F-4D97-AF65-F5344CB8AC3E}">
        <p14:creationId xmlns:p14="http://schemas.microsoft.com/office/powerpoint/2010/main" val="3503316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751"/>
    </mc:Choice>
    <mc:Fallback xmlns="">
      <p:transition spd="slow" advTm="70751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322" y="803541"/>
            <a:ext cx="9468930" cy="728480"/>
          </a:xfrm>
        </p:spPr>
        <p:txBody>
          <a:bodyPr/>
          <a:lstStyle/>
          <a:p>
            <a:r>
              <a:rPr lang="en-US" sz="3200" b="1" dirty="0"/>
              <a:t>Hollywood and the romance of rehabilitation: </a:t>
            </a:r>
            <a:r>
              <a:rPr lang="en-US" sz="3200" i="1" dirty="0"/>
              <a:t>The Best Years of Our Lives </a:t>
            </a:r>
            <a:r>
              <a:rPr lang="en-US" sz="3200" dirty="0"/>
              <a:t>(Nov. 1946)</a:t>
            </a:r>
            <a:endParaRPr lang="en-US" sz="3200" i="1" dirty="0"/>
          </a:p>
        </p:txBody>
      </p:sp>
      <p:sp>
        <p:nvSpPr>
          <p:cNvPr id="5" name="Rectangle 4"/>
          <p:cNvSpPr/>
          <p:nvPr/>
        </p:nvSpPr>
        <p:spPr>
          <a:xfrm>
            <a:off x="351156" y="4868175"/>
            <a:ext cx="647805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>
              <a:hlinkClick r:id="rId2"/>
            </a:endParaRPr>
          </a:p>
          <a:p>
            <a:r>
              <a:rPr lang="en-US" dirty="0"/>
              <a:t>Homer’s homecoming:</a:t>
            </a:r>
            <a:endParaRPr lang="en-US" dirty="0">
              <a:hlinkClick r:id="rId2"/>
            </a:endParaRPr>
          </a:p>
          <a:p>
            <a:r>
              <a:rPr lang="en-US" dirty="0">
                <a:hlinkClick r:id="rId2"/>
              </a:rPr>
              <a:t>https://www.youtube.com/watch?v=w0UnTPbk4nQ</a:t>
            </a:r>
            <a:endParaRPr lang="en-US" dirty="0"/>
          </a:p>
          <a:p>
            <a:endParaRPr lang="en-US" dirty="0"/>
          </a:p>
          <a:p>
            <a:r>
              <a:rPr lang="en-US" dirty="0"/>
              <a:t>Fred’s traumatic flashback:</a:t>
            </a:r>
          </a:p>
          <a:p>
            <a:r>
              <a:rPr lang="en-US" dirty="0">
                <a:hlinkClick r:id="rId3"/>
              </a:rPr>
              <a:t>https://www.youtube.com/watch?v=xN1lXQVLZeA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51156" y="2274519"/>
            <a:ext cx="5965095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Dir. William Wyler</a:t>
            </a:r>
          </a:p>
          <a:p>
            <a:r>
              <a:rPr lang="en-US" dirty="0"/>
              <a:t>The plot follows the homecoming of three newly</a:t>
            </a:r>
          </a:p>
          <a:p>
            <a:r>
              <a:rPr lang="en-US" dirty="0"/>
              <a:t>demobilized veterans: Homer Parrish, Al Stephenson</a:t>
            </a:r>
          </a:p>
          <a:p>
            <a:r>
              <a:rPr lang="en-US" dirty="0"/>
              <a:t>and Fred Derry.</a:t>
            </a:r>
          </a:p>
          <a:p>
            <a:endParaRPr lang="en-US" dirty="0"/>
          </a:p>
          <a:p>
            <a:r>
              <a:rPr lang="en-US" dirty="0"/>
              <a:t>Each man suffers from a war-induced condition:</a:t>
            </a:r>
          </a:p>
          <a:p>
            <a:r>
              <a:rPr lang="en-US" dirty="0"/>
              <a:t>Homer is a </a:t>
            </a:r>
            <a:r>
              <a:rPr lang="en-US" b="1" dirty="0"/>
              <a:t>double amputee</a:t>
            </a:r>
            <a:r>
              <a:rPr lang="en-US" dirty="0"/>
              <a:t>; Al an </a:t>
            </a:r>
            <a:r>
              <a:rPr lang="en-US" b="1" dirty="0"/>
              <a:t>alcoholic</a:t>
            </a:r>
            <a:r>
              <a:rPr lang="en-US" dirty="0"/>
              <a:t>, and</a:t>
            </a:r>
          </a:p>
          <a:p>
            <a:r>
              <a:rPr lang="en-US" dirty="0"/>
              <a:t>Fred a </a:t>
            </a:r>
            <a:r>
              <a:rPr lang="en-US" b="1" dirty="0"/>
              <a:t>“neuropsychiatric case</a:t>
            </a:r>
            <a:r>
              <a:rPr lang="en-US" dirty="0"/>
              <a:t>.” Their recoveries are</a:t>
            </a:r>
          </a:p>
          <a:p>
            <a:r>
              <a:rPr lang="en-US" dirty="0"/>
              <a:t>all contingent on their finding– and accepting– the</a:t>
            </a:r>
          </a:p>
          <a:p>
            <a:r>
              <a:rPr lang="en-US" dirty="0"/>
              <a:t>love of a good woman.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7462" y="2274519"/>
            <a:ext cx="5704538" cy="4495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907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3813"/>
    </mc:Choice>
    <mc:Fallback xmlns="">
      <p:transition spd="slow" advTm="143813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203734"/>
            <a:ext cx="5397809" cy="421444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96000" y="226456"/>
            <a:ext cx="38331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Romantic rejections and</a:t>
            </a:r>
          </a:p>
          <a:p>
            <a:r>
              <a:rPr lang="en-US" sz="2400" b="1" dirty="0">
                <a:solidFill>
                  <a:srgbClr val="C00000"/>
                </a:solidFill>
              </a:rPr>
              <a:t>accommodations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64382" y="5564458"/>
            <a:ext cx="60897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Fred’s faithless wife, Marie, represents an</a:t>
            </a:r>
          </a:p>
          <a:p>
            <a:r>
              <a:rPr lang="en-US" dirty="0"/>
              <a:t>obstacle to his recovery and happiness (left).</a:t>
            </a:r>
          </a:p>
          <a:p>
            <a:r>
              <a:rPr lang="en-US" dirty="0"/>
              <a:t>Wilma must reassure Homer of her steadfastness</a:t>
            </a:r>
          </a:p>
          <a:p>
            <a:r>
              <a:rPr lang="en-US" dirty="0"/>
              <a:t>despite his disability (above).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FF8FC7-41A6-F0A0-25F4-E1B025C4C81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783" y="0"/>
            <a:ext cx="501275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701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733"/>
    </mc:Choice>
    <mc:Fallback xmlns="">
      <p:transition spd="slow" advTm="84733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8CB284D6-5D06-4075-8F79-B2450811AB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25BD14E-E80C-4D5D-9B7F-682599FC65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41E91B6-51C9-4B71-BAC1-94D383F098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307A699-7B11-4E75-B662-6F118EC2DC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783F439-A42B-4B48-8120-82C1E64647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31D9CE6-FAEC-4760-BF2C-10BFC9AB30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744417C-DD05-42C9-9506-7A7DBF83BA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D4D17555-3BE5-4AB0-95A5-6E1DC3622F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78C257EF-1C1B-40D8-90AF-D6E24B280A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5">
              <a:extLst>
                <a:ext uri="{FF2B5EF4-FFF2-40B4-BE49-F238E27FC236}">
                  <a16:creationId xmlns:a16="http://schemas.microsoft.com/office/drawing/2014/main" id="{69D8E58C-4D5E-4113-BDFE-39E3EC7615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A11B6204-F711-4482-AB08-EF7223B2FF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6AA49B63-178B-41DF-B739-5C277707CB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73D3481-3E23-4B7A-A316-DD084230B9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4FBEDF2-EF57-4002-A605-673E5D0B2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43356326-7048-4597-B6F4-5FF27A054E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D067FDE8-B371-4C07-83B4-0F87ACDEFA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BBA6DDD-068A-406A-A1CE-BF27FEBD3A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193FF853-0A46-4F82-8A7D-390B21A89D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B27507DC-79B3-43D3-B630-B66FBD31D8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1DF36C7-D50D-414B-A7EA-9BAB3EA37B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4" name="Freeform 5">
              <a:extLst>
                <a:ext uri="{FF2B5EF4-FFF2-40B4-BE49-F238E27FC236}">
                  <a16:creationId xmlns:a16="http://schemas.microsoft.com/office/drawing/2014/main" id="{A6A3D491-4A77-462A-ABC3-15E024255F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78067" y="648875"/>
            <a:ext cx="6072776" cy="162232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i="1" dirty="0">
                <a:solidFill>
                  <a:schemeClr val="accent1"/>
                </a:solidFill>
              </a:rPr>
              <a:t>Let There Be Light </a:t>
            </a:r>
            <a:r>
              <a:rPr lang="en-US" dirty="0">
                <a:solidFill>
                  <a:schemeClr val="accent1"/>
                </a:solidFill>
              </a:rPr>
              <a:t>(1946)</a:t>
            </a:r>
          </a:p>
        </p:txBody>
      </p:sp>
      <p:sp>
        <p:nvSpPr>
          <p:cNvPr id="5" name="Rectangle 4"/>
          <p:cNvSpPr/>
          <p:nvPr/>
        </p:nvSpPr>
        <p:spPr>
          <a:xfrm>
            <a:off x="988555" y="1866405"/>
            <a:ext cx="6072776" cy="38117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dirty="0">
                <a:solidFill>
                  <a:schemeClr val="bg1"/>
                </a:solidFill>
                <a:effectLst/>
              </a:rPr>
              <a:t>U. S. Army Film (Professional Medical Film) PMF 5019 filmed in spring 1945 at Mason General Hospital, Long Island, NY</a:t>
            </a:r>
          </a:p>
          <a:p>
            <a:pPr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dirty="0">
              <a:solidFill>
                <a:schemeClr val="bg1"/>
              </a:solidFill>
            </a:endParaRPr>
          </a:p>
          <a:p>
            <a:pPr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dirty="0">
                <a:solidFill>
                  <a:schemeClr val="bg1"/>
                </a:solidFill>
              </a:rPr>
              <a:t>Top right</a:t>
            </a:r>
            <a:r>
              <a:rPr lang="en-US" dirty="0">
                <a:solidFill>
                  <a:schemeClr val="bg1"/>
                </a:solidFill>
                <a:effectLst/>
              </a:rPr>
              <a:t>: a still from the film depicting veterans in group therapy</a:t>
            </a:r>
            <a:endParaRPr lang="en-US" dirty="0">
              <a:solidFill>
                <a:schemeClr val="bg1"/>
              </a:solidFill>
            </a:endParaRPr>
          </a:p>
          <a:p>
            <a:pPr defTabSz="457200">
              <a:spcBef>
                <a:spcPts val="1000"/>
              </a:spcBef>
              <a:buClr>
                <a:schemeClr val="accent1"/>
              </a:buClr>
              <a:buSzPct val="80000"/>
            </a:pPr>
            <a:endParaRPr lang="en-US" dirty="0">
              <a:solidFill>
                <a:schemeClr val="bg1"/>
              </a:solidFill>
              <a:effectLst/>
            </a:endParaRPr>
          </a:p>
          <a:p>
            <a:pPr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dirty="0">
                <a:solidFill>
                  <a:schemeClr val="bg1"/>
                </a:solidFill>
                <a:effectLst/>
              </a:rPr>
              <a:t>Right: Director John Huston in officer’s uniform, a captain in the </a:t>
            </a:r>
            <a:r>
              <a:rPr lang="en-US" dirty="0">
                <a:solidFill>
                  <a:schemeClr val="bg1"/>
                </a:solidFill>
              </a:rPr>
              <a:t>Army Signal Corps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" b="-3"/>
          <a:stretch/>
        </p:blipFill>
        <p:spPr>
          <a:xfrm>
            <a:off x="7418226" y="645107"/>
            <a:ext cx="4125317" cy="2710388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20FD2EC6-4CDE-490A-8B7A-0BB301377B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"/>
          <a:stretch/>
        </p:blipFill>
        <p:spPr>
          <a:xfrm>
            <a:off x="7418226" y="3520086"/>
            <a:ext cx="4125317" cy="2710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13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6212"/>
    </mc:Choice>
    <mc:Fallback xmlns="">
      <p:transition spd="slow" advTm="86212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7C320F-DFCC-91C4-07A1-9C4390FBF55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36418" y="458414"/>
            <a:ext cx="8761413" cy="728662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“Remasculinization”</a:t>
            </a:r>
          </a:p>
        </p:txBody>
      </p:sp>
      <p:pic>
        <p:nvPicPr>
          <p:cNvPr id="8" name="Picture 2" descr="Remasculinization of America: Gender and the Vietnam War: No.530 (A Midland  Book): Amazon.co.uk: Jeffords, S: 9780253205308: Books">
            <a:extLst>
              <a:ext uri="{FF2B5EF4-FFF2-40B4-BE49-F238E27FC236}">
                <a16:creationId xmlns:a16="http://schemas.microsoft.com/office/drawing/2014/main" id="{2926DD68-013A-728F-2F5E-0FB71C51EED1}"/>
              </a:ext>
            </a:extLst>
          </p:cNvPr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7439" y="1374879"/>
            <a:ext cx="3213711" cy="5132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7F25668-C75D-7E22-23B4-5D0FB46517A0}"/>
              </a:ext>
            </a:extLst>
          </p:cNvPr>
          <p:cNvSpPr txBox="1"/>
          <p:nvPr/>
        </p:nvSpPr>
        <p:spPr>
          <a:xfrm>
            <a:off x="3315137" y="6488668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1989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9770A14-1E8D-AB36-90E6-E2D2CD79F657}"/>
              </a:ext>
            </a:extLst>
          </p:cNvPr>
          <p:cNvSpPr txBox="1"/>
          <p:nvPr/>
        </p:nvSpPr>
        <p:spPr>
          <a:xfrm>
            <a:off x="9652809" y="2865383"/>
            <a:ext cx="217078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Individual </a:t>
            </a:r>
          </a:p>
          <a:p>
            <a:r>
              <a:rPr lang="en-US" sz="2400" dirty="0">
                <a:solidFill>
                  <a:srgbClr val="C00000"/>
                </a:solidFill>
              </a:rPr>
              <a:t>bodies</a:t>
            </a:r>
          </a:p>
          <a:p>
            <a:r>
              <a:rPr lang="en-US" sz="2400" dirty="0">
                <a:solidFill>
                  <a:srgbClr val="C00000"/>
                </a:solidFill>
              </a:rPr>
              <a:t>and the</a:t>
            </a:r>
          </a:p>
          <a:p>
            <a:r>
              <a:rPr lang="en-US" sz="2400" dirty="0">
                <a:solidFill>
                  <a:srgbClr val="C00000"/>
                </a:solidFill>
              </a:rPr>
              <a:t>‘body politic’</a:t>
            </a:r>
          </a:p>
        </p:txBody>
      </p:sp>
      <p:pic>
        <p:nvPicPr>
          <p:cNvPr id="4" name="Picture 4" descr="The Male Body at War: American Masculinity during World War II:  Amazon.co.uk: Christina Jarvis: Books">
            <a:extLst>
              <a:ext uri="{FF2B5EF4-FFF2-40B4-BE49-F238E27FC236}">
                <a16:creationId xmlns:a16="http://schemas.microsoft.com/office/drawing/2014/main" id="{F79B49DE-2135-4E88-5AF3-C3CD96B533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9109" y="419100"/>
            <a:ext cx="4203700" cy="601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535283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8032" y="230390"/>
            <a:ext cx="10127959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“The army’s own actions seemed to undermine its stated concern for the soldiers’ privacy: it had supplied nearly a dozen still photos from </a:t>
            </a:r>
            <a:r>
              <a:rPr kumimoji="0" lang="en-US" altLang="en-US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Let There Be Light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 to illustrate a 29 October 1945, </a:t>
            </a:r>
            <a:r>
              <a:rPr kumimoji="0" lang="en-US" altLang="en-US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Life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 magazine article on the stateside treatment of battle-fatigue casualties. The photos clearly showed the faces of two men in the film and identified them as psychiatric patients. The army never explained why these photos were acceptable for </a:t>
            </a:r>
            <a:r>
              <a:rPr kumimoji="0" lang="en-US" altLang="en-US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Life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’s civilian readers while the film was not.” </a:t>
            </a:r>
            <a:r>
              <a:rPr lang="en-US" sz="1200" dirty="0">
                <a:hlinkClick r:id="rId2"/>
              </a:rPr>
              <a:t>https://www.historynet.com/let-there-be-light-how-a-ptsd-film-worried-army.htm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 </a:t>
            </a:r>
            <a:endParaRPr kumimoji="0" lang="en-US" altLang="en-US" sz="17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Although the army </a:t>
            </a:r>
            <a:r>
              <a:rPr kumimoji="0" lang="en-US" alt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cit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magazine. 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(LIFE Magazine)</a:t>
            </a:r>
          </a:p>
        </p:txBody>
      </p:sp>
      <p:pic>
        <p:nvPicPr>
          <p:cNvPr id="1026" name="Picture 2" descr="http://263i3m2dw9nnf6zqv39ktpr1-wpengine.netdna-ssl.com/wp-content/uploads/2017/02/LightPTSD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033" y="1871830"/>
            <a:ext cx="11045831" cy="4986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308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2504"/>
    </mc:Choice>
    <mc:Fallback xmlns="">
      <p:transition spd="slow" advTm="172504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to consider as you watch: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C66439-D1A3-BB4B-9AA8-63063D6DE7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7803" y="1908068"/>
            <a:ext cx="10426391" cy="4575859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Which specific audiences do you think this documentary was produced for?</a:t>
            </a:r>
          </a:p>
          <a:p>
            <a:r>
              <a:rPr lang="en-US" dirty="0"/>
              <a:t>How does the film explain the </a:t>
            </a:r>
            <a:r>
              <a:rPr lang="en-US" dirty="0">
                <a:solidFill>
                  <a:schemeClr val="accent1"/>
                </a:solidFill>
              </a:rPr>
              <a:t>origins</a:t>
            </a:r>
            <a:r>
              <a:rPr lang="en-US" dirty="0"/>
              <a:t> of men’s neuro-psychiatric disturbances?</a:t>
            </a:r>
          </a:p>
          <a:p>
            <a:r>
              <a:rPr lang="en-US" dirty="0"/>
              <a:t>Combat exposure vs early childhood experience </a:t>
            </a:r>
          </a:p>
          <a:p>
            <a:r>
              <a:rPr lang="en-US" dirty="0"/>
              <a:t>Where do women figure here–primarily agents of harm and/or tender carers? (Pay attention to how women, particularly mothers and intimate partners, are discussed by the psychiatrists and men in treatment, as well as women directly captured on film.)</a:t>
            </a:r>
          </a:p>
          <a:p>
            <a:r>
              <a:rPr lang="en-US" dirty="0"/>
              <a:t>How do you read the film’s politics of race? Is this a liberal portrayal of Black Americans?</a:t>
            </a:r>
          </a:p>
          <a:p>
            <a:r>
              <a:rPr lang="en-US" dirty="0"/>
              <a:t>What does the film suggest about the prospects of recovery for ‘NP cases’?</a:t>
            </a:r>
          </a:p>
          <a:p>
            <a:r>
              <a:rPr lang="en-US" dirty="0"/>
              <a:t>Why do you imagine the War Department, having commissioned the film, then suppressed it until 1980?</a:t>
            </a:r>
          </a:p>
          <a:p>
            <a:r>
              <a:rPr lang="en-US" b="1" dirty="0">
                <a:solidFill>
                  <a:schemeClr val="accent1"/>
                </a:solidFill>
              </a:rPr>
              <a:t>TASK: Pick out the scene you found most revealing. Come to class prepared to discuss it.</a:t>
            </a:r>
          </a:p>
        </p:txBody>
      </p:sp>
    </p:spTree>
    <p:extLst>
      <p:ext uri="{BB962C8B-B14F-4D97-AF65-F5344CB8AC3E}">
        <p14:creationId xmlns:p14="http://schemas.microsoft.com/office/powerpoint/2010/main" val="1153362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567"/>
    </mc:Choice>
    <mc:Fallback xmlns="">
      <p:transition spd="slow" advTm="49567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veteran:</a:t>
            </a:r>
            <a:br>
              <a:rPr lang="en-US" dirty="0"/>
            </a:br>
            <a:r>
              <a:rPr lang="en-US" dirty="0"/>
              <a:t>hero or social problem?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hero or </a:t>
            </a:r>
          </a:p>
          <a:p>
            <a:r>
              <a:rPr lang="en-US" dirty="0"/>
              <a:t>problem?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8634" y="3489934"/>
            <a:ext cx="2754050" cy="2754050"/>
          </a:xfrm>
          <a:prstGeom prst="rect">
            <a:avLst/>
          </a:prstGeom>
        </p:spPr>
      </p:pic>
      <p:sp>
        <p:nvSpPr>
          <p:cNvPr id="7" name="Text Placeholder 4"/>
          <p:cNvSpPr txBox="1">
            <a:spLocks/>
          </p:cNvSpPr>
          <p:nvPr/>
        </p:nvSpPr>
        <p:spPr>
          <a:xfrm>
            <a:off x="7035409" y="3021889"/>
            <a:ext cx="3757545" cy="22838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000" b="0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hero or </a:t>
            </a:r>
          </a:p>
          <a:p>
            <a:r>
              <a:rPr lang="en-US"/>
              <a:t>problem?</a:t>
            </a:r>
            <a:endParaRPr lang="en-US" dirty="0"/>
          </a:p>
        </p:txBody>
      </p:sp>
      <p:pic>
        <p:nvPicPr>
          <p:cNvPr id="3074" name="Picture 2" descr="Taxi Driver movie analysis – the movie monkeys">
            <a:extLst>
              <a:ext uri="{FF2B5EF4-FFF2-40B4-BE49-F238E27FC236}">
                <a16:creationId xmlns:a16="http://schemas.microsoft.com/office/drawing/2014/main" id="{38D30028-EC19-8645-B903-B561B637D5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6023" y="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0221B69-6C9A-724A-9DCF-78CE700F65CA}"/>
              </a:ext>
            </a:extLst>
          </p:cNvPr>
          <p:cNvSpPr txBox="1"/>
          <p:nvPr/>
        </p:nvSpPr>
        <p:spPr>
          <a:xfrm>
            <a:off x="3122109" y="6488668"/>
            <a:ext cx="2973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Dir. Martin Scorsese, 1976</a:t>
            </a:r>
          </a:p>
        </p:txBody>
      </p:sp>
    </p:spTree>
    <p:extLst>
      <p:ext uri="{BB962C8B-B14F-4D97-AF65-F5344CB8AC3E}">
        <p14:creationId xmlns:p14="http://schemas.microsoft.com/office/powerpoint/2010/main" val="695624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3570"/>
    </mc:Choice>
    <mc:Fallback xmlns="">
      <p:transition spd="slow" advTm="6357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821729" y="375550"/>
            <a:ext cx="8761413" cy="728662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An ambiguous figure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4294967295"/>
          </p:nvPr>
        </p:nvSpPr>
        <p:spPr>
          <a:xfrm>
            <a:off x="821729" y="1187116"/>
            <a:ext cx="6184900" cy="3416300"/>
          </a:xfrm>
        </p:spPr>
        <p:txBody>
          <a:bodyPr>
            <a:noAutofit/>
          </a:bodyPr>
          <a:lstStyle/>
          <a:p>
            <a:r>
              <a:rPr lang="en-US" sz="2400" dirty="0"/>
              <a:t>The homecoming veteran as “conquering hero”</a:t>
            </a:r>
          </a:p>
          <a:p>
            <a:r>
              <a:rPr lang="en-US" sz="2400" dirty="0"/>
              <a:t>The veteran as entitled</a:t>
            </a:r>
          </a:p>
          <a:p>
            <a:r>
              <a:rPr lang="en-US" sz="2400" dirty="0"/>
              <a:t>The veteran as angry &amp; aggrieved</a:t>
            </a:r>
          </a:p>
          <a:p>
            <a:r>
              <a:rPr lang="en-US" sz="2400" dirty="0"/>
              <a:t>The veteran as troubled &amp; disturbed</a:t>
            </a:r>
          </a:p>
          <a:p>
            <a:r>
              <a:rPr lang="en-US" sz="2400" dirty="0"/>
              <a:t>The veteran as a rebuke to militarists</a:t>
            </a:r>
          </a:p>
          <a:p>
            <a:r>
              <a:rPr lang="en-US" sz="2400" dirty="0"/>
              <a:t>The veteran as target</a:t>
            </a:r>
          </a:p>
          <a:p>
            <a:r>
              <a:rPr lang="en-US" sz="2400" dirty="0"/>
              <a:t>The veteran as </a:t>
            </a:r>
            <a:r>
              <a:rPr lang="en-US" sz="2400" b="1" dirty="0">
                <a:solidFill>
                  <a:schemeClr val="accent1"/>
                </a:solidFill>
              </a:rPr>
              <a:t>man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4294967295"/>
          </p:nvPr>
        </p:nvSpPr>
        <p:spPr>
          <a:xfrm>
            <a:off x="2789435" y="5403756"/>
            <a:ext cx="4826000" cy="3378200"/>
          </a:xfrm>
        </p:spPr>
        <p:txBody>
          <a:bodyPr>
            <a:normAutofit/>
          </a:bodyPr>
          <a:lstStyle/>
          <a:p>
            <a:r>
              <a:rPr lang="en-US" sz="1200" dirty="0"/>
              <a:t>U.S. Employment Service, Information and Education Service. </a:t>
            </a:r>
            <a:r>
              <a:rPr lang="en-US" sz="1200" i="1" dirty="0"/>
              <a:t>THE NATION OWES a great debt of gratitude to the soldiers in France and WE WANT THE BOYS HAPPY WHEN THEY COME HOME. HOW?</a:t>
            </a:r>
            <a:r>
              <a:rPr lang="en-US" sz="1200" dirty="0"/>
              <a:t> </a:t>
            </a:r>
          </a:p>
          <a:p>
            <a:r>
              <a:rPr lang="en-US" sz="1200" dirty="0"/>
              <a:t>Broadsides,1919. Printed Ephemera Collection, Rare Book and Special Collections Division, Library of Congress </a:t>
            </a:r>
          </a:p>
        </p:txBody>
      </p:sp>
      <p:pic>
        <p:nvPicPr>
          <p:cNvPr id="7170" name="Picture 2" descr="https://www.loc.gov/static/exhibitions/world-war-i-american-experiences/images/objects/world-overturned/wwi018101-standar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14782" y="0"/>
            <a:ext cx="4577218" cy="6737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984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1936"/>
    </mc:Choice>
    <mc:Fallback xmlns="">
      <p:transition spd="slow" advTm="231936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BDBF3F9-394A-5943-95B4-7ABEF5AF4E5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19546" y="386629"/>
            <a:ext cx="8761413" cy="728662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Racialized violence, lynching, and African American veterans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4F1DD61-61C7-2E43-ABA4-199335708A22}"/>
              </a:ext>
            </a:extLst>
          </p:cNvPr>
          <p:cNvSpPr/>
          <p:nvPr/>
        </p:nvSpPr>
        <p:spPr>
          <a:xfrm>
            <a:off x="519546" y="1451848"/>
            <a:ext cx="6096000" cy="517064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In 2016, the Equal Justice Initiative of Montgomery, Alabama, released an unprecedentedly thorough survey of American racial violence and terror between 1877 and 1950. </a:t>
            </a:r>
          </a:p>
          <a:p>
            <a:endParaRPr lang="en-GB" dirty="0">
              <a:solidFill>
                <a:srgbClr val="000000"/>
              </a:solidFill>
            </a:endParaRPr>
          </a:p>
          <a:p>
            <a:r>
              <a:rPr lang="en-GB" i="1" dirty="0">
                <a:solidFill>
                  <a:srgbClr val="000000"/>
                </a:solidFill>
              </a:rPr>
              <a:t>Lynching in America </a:t>
            </a:r>
            <a:r>
              <a:rPr lang="en-GB" dirty="0">
                <a:solidFill>
                  <a:srgbClr val="000000"/>
                </a:solidFill>
              </a:rPr>
              <a:t>tallied </a:t>
            </a:r>
            <a:r>
              <a:rPr lang="en-GB" dirty="0">
                <a:solidFill>
                  <a:srgbClr val="C00000"/>
                </a:solidFill>
              </a:rPr>
              <a:t>4075 lynchings</a:t>
            </a:r>
            <a:r>
              <a:rPr lang="en-GB" dirty="0">
                <a:solidFill>
                  <a:srgbClr val="000000"/>
                </a:solidFill>
              </a:rPr>
              <a:t>, at least eight hundred more than any previous count. </a:t>
            </a:r>
          </a:p>
          <a:p>
            <a:r>
              <a:rPr lang="en-GB" dirty="0">
                <a:solidFill>
                  <a:srgbClr val="000000"/>
                </a:solidFill>
              </a:rPr>
              <a:t>Read it here:</a:t>
            </a:r>
          </a:p>
          <a:p>
            <a:r>
              <a:rPr lang="en-GB" dirty="0">
                <a:solidFill>
                  <a:srgbClr val="000000"/>
                </a:solidFill>
                <a:hlinkClick r:id="rId2"/>
              </a:rPr>
              <a:t>https://eji.org/reports/targeting-black-veterans/</a:t>
            </a:r>
            <a:endParaRPr lang="en-GB" dirty="0">
              <a:solidFill>
                <a:srgbClr val="000000"/>
              </a:solidFill>
            </a:endParaRPr>
          </a:p>
          <a:p>
            <a:endParaRPr lang="en-GB" dirty="0">
              <a:solidFill>
                <a:srgbClr val="000000"/>
              </a:solidFill>
            </a:endParaRPr>
          </a:p>
          <a:p>
            <a:r>
              <a:rPr lang="en-GB" dirty="0">
                <a:solidFill>
                  <a:srgbClr val="000000"/>
                </a:solidFill>
              </a:rPr>
              <a:t>The report concludes that, during the same period, </a:t>
            </a:r>
          </a:p>
          <a:p>
            <a:r>
              <a:rPr lang="en-GB" sz="2400" b="1" dirty="0">
                <a:solidFill>
                  <a:srgbClr val="C00000"/>
                </a:solidFill>
              </a:rPr>
              <a:t>“no one was more at risk of experiencing violence and targeted racial terror than black veterans.”</a:t>
            </a:r>
          </a:p>
          <a:p>
            <a:endParaRPr lang="en-GB" dirty="0">
              <a:solidFill>
                <a:schemeClr val="accent1"/>
              </a:solidFill>
              <a:latin typeface="Adobe Caslon"/>
            </a:endParaRPr>
          </a:p>
          <a:p>
            <a:r>
              <a:rPr lang="en-US" sz="1200" dirty="0">
                <a:solidFill>
                  <a:schemeClr val="accent1"/>
                </a:solidFill>
                <a:hlinkClick r:id="rId3"/>
              </a:rPr>
              <a:t>https://www.newyorker.com/news/news-desk/the-tragic-forgotten-history-of-black-military-veterans</a:t>
            </a:r>
            <a:endParaRPr lang="en-US" sz="1200" dirty="0">
              <a:solidFill>
                <a:schemeClr val="accent1"/>
              </a:solidFill>
            </a:endParaRPr>
          </a:p>
          <a:p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1025" name="Picture 1" descr="page23image800">
            <a:extLst>
              <a:ext uri="{FF2B5EF4-FFF2-40B4-BE49-F238E27FC236}">
                <a16:creationId xmlns:a16="http://schemas.microsoft.com/office/drawing/2014/main" id="{2CBDE29D-3B0C-8040-970B-29674385C1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1319" y="1361209"/>
            <a:ext cx="5525452" cy="4784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12FD529-5023-8E43-9193-4305021FB95A}"/>
              </a:ext>
            </a:extLst>
          </p:cNvPr>
          <p:cNvSpPr txBox="1"/>
          <p:nvPr/>
        </p:nvSpPr>
        <p:spPr>
          <a:xfrm>
            <a:off x="6710594" y="5822088"/>
            <a:ext cx="3796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Chicago, 1919, </a:t>
            </a:r>
            <a:r>
              <a:rPr lang="en-US" i="1" dirty="0"/>
              <a:t>Chicago Tribune</a:t>
            </a:r>
          </a:p>
        </p:txBody>
      </p:sp>
    </p:spTree>
    <p:extLst>
      <p:ext uri="{BB962C8B-B14F-4D97-AF65-F5344CB8AC3E}">
        <p14:creationId xmlns:p14="http://schemas.microsoft.com/office/powerpoint/2010/main" val="1507714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3722"/>
    </mc:Choice>
    <mc:Fallback xmlns="">
      <p:transition spd="slow" advTm="123722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Damaged bodies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154956" y="4003011"/>
            <a:ext cx="3757545" cy="2283824"/>
          </a:xfrm>
        </p:spPr>
        <p:txBody>
          <a:bodyPr>
            <a:normAutofit/>
          </a:bodyPr>
          <a:lstStyle/>
          <a:p>
            <a:r>
              <a:rPr lang="en-US" sz="2800" dirty="0"/>
              <a:t>Remaking </a:t>
            </a:r>
            <a:r>
              <a:rPr lang="en-US" sz="2800" b="1" dirty="0"/>
              <a:t>men</a:t>
            </a:r>
            <a:r>
              <a:rPr lang="en-US" sz="2800" dirty="0"/>
              <a:t> after war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C09E9C2-EAC2-654D-8385-D87A4881EB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3925" y="0"/>
            <a:ext cx="4361545" cy="64008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624F3AE-A771-8346-B555-403785A57874}"/>
              </a:ext>
            </a:extLst>
          </p:cNvPr>
          <p:cNvSpPr/>
          <p:nvPr/>
        </p:nvSpPr>
        <p:spPr>
          <a:xfrm>
            <a:off x="6034804" y="6488668"/>
            <a:ext cx="57486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https://ohiomemory.ohiohistory.org/archives/4211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834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725"/>
    </mc:Choice>
    <mc:Fallback xmlns="">
      <p:transition spd="slow" advTm="31725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ttps://cdn.loc.gov/service/pnp/ppmsca/49700/49798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112" y="12767"/>
            <a:ext cx="4592549" cy="6832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5077608" y="4884140"/>
            <a:ext cx="6331609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Title: John W. January, veteran of Co. B, 14th Illinois Cavalry Regiment, with prosthetic legs/ Photographed by Bowman, Ottawa, Ills. </a:t>
            </a:r>
          </a:p>
          <a:p>
            <a:endParaRPr lang="en-US" sz="1400" dirty="0"/>
          </a:p>
          <a:p>
            <a:r>
              <a:rPr lang="en-US" sz="1400" dirty="0"/>
              <a:t>Photograph shows identified veteran who was a prisoner of war at Andersonville, Georgia, and lost his feet from scurvy and gangrene. </a:t>
            </a:r>
          </a:p>
          <a:p>
            <a:endParaRPr lang="en-US" sz="1400" dirty="0"/>
          </a:p>
          <a:p>
            <a:r>
              <a:rPr lang="en-US" sz="1400" dirty="0"/>
              <a:t>Library of Congress, Control Number 2016652279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77609" y="828339"/>
            <a:ext cx="6151043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The work of recuperation</a:t>
            </a:r>
          </a:p>
          <a:p>
            <a:endParaRPr lang="en-US" dirty="0">
              <a:solidFill>
                <a:schemeClr val="accent1"/>
              </a:solidFill>
            </a:endParaRPr>
          </a:p>
          <a:p>
            <a:endParaRPr lang="en-US" dirty="0">
              <a:solidFill>
                <a:schemeClr val="accent1"/>
              </a:solidFill>
            </a:endParaRPr>
          </a:p>
          <a:p>
            <a:pPr marL="342900" indent="-342900">
              <a:buFont typeface="Arial" charset="0"/>
              <a:buChar char="•"/>
            </a:pPr>
            <a:r>
              <a:rPr lang="en-US" sz="2000" dirty="0"/>
              <a:t>Engineering normative male bodies</a:t>
            </a:r>
          </a:p>
          <a:p>
            <a:pPr marL="342900" indent="-342900">
              <a:buFont typeface="Arial" charset="0"/>
              <a:buChar char="•"/>
            </a:pPr>
            <a:endParaRPr lang="en-US" sz="2000" dirty="0"/>
          </a:p>
          <a:p>
            <a:pPr marL="342900" indent="-342900">
              <a:buFont typeface="Arial" charset="0"/>
              <a:buChar char="•"/>
            </a:pPr>
            <a:r>
              <a:rPr lang="en-US" sz="2000" dirty="0"/>
              <a:t>Returning men to productive employment</a:t>
            </a:r>
          </a:p>
          <a:p>
            <a:pPr marL="342900" indent="-342900">
              <a:buFont typeface="Arial" charset="0"/>
              <a:buChar char="•"/>
            </a:pPr>
            <a:endParaRPr lang="en-US" sz="2000" dirty="0"/>
          </a:p>
          <a:p>
            <a:pPr marL="342900" indent="-342900">
              <a:buFont typeface="Arial" charset="0"/>
              <a:buChar char="•"/>
            </a:pPr>
            <a:r>
              <a:rPr lang="en-US" sz="2000" dirty="0"/>
              <a:t>Waged work as the key marker of masculinity</a:t>
            </a:r>
          </a:p>
          <a:p>
            <a:pPr marL="342900" indent="-342900">
              <a:buFont typeface="Arial" charset="0"/>
              <a:buChar char="•"/>
            </a:pPr>
            <a:endParaRPr lang="en-US" sz="2000" dirty="0"/>
          </a:p>
          <a:p>
            <a:pPr marL="342900" indent="-342900">
              <a:buFont typeface="Arial" charset="0"/>
              <a:buChar char="•"/>
            </a:pPr>
            <a:r>
              <a:rPr lang="en-US" sz="2000" dirty="0"/>
              <a:t>Restoring reproductive capability</a:t>
            </a:r>
          </a:p>
          <a:p>
            <a:pPr marL="342900" indent="-342900">
              <a:buFont typeface="Arial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16171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3081"/>
    </mc:Choice>
    <mc:Fallback xmlns="">
      <p:transition spd="slow" advTm="29308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3D133A6B-B2F0-4C8D-E940-B0BCEFFEB5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575" y="0"/>
            <a:ext cx="54324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D18D90A-52BC-9CBA-6C16-5FC8AEF44CB2}"/>
              </a:ext>
            </a:extLst>
          </p:cNvPr>
          <p:cNvSpPr txBox="1"/>
          <p:nvPr/>
        </p:nvSpPr>
        <p:spPr>
          <a:xfrm>
            <a:off x="6426166" y="5087192"/>
            <a:ext cx="609824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242424"/>
                </a:solidFill>
                <a:latin typeface="Open Sans" panose="020B0606030504020204" pitchFamily="34" charset="0"/>
              </a:rPr>
              <a:t>P</a:t>
            </a:r>
            <a:r>
              <a:rPr lang="en-GB" b="0" i="0" u="none" strike="noStrike" dirty="0">
                <a:solidFill>
                  <a:srgbClr val="242424"/>
                </a:solidFill>
                <a:effectLst/>
                <a:latin typeface="Open Sans" panose="020B0606030504020204" pitchFamily="34" charset="0"/>
              </a:rPr>
              <a:t>ortrait of New York veteran of the</a:t>
            </a:r>
          </a:p>
          <a:p>
            <a:r>
              <a:rPr lang="en-GB" dirty="0">
                <a:solidFill>
                  <a:srgbClr val="242424"/>
                </a:solidFill>
                <a:latin typeface="Open Sans" panose="020B0606030504020204" pitchFamily="34" charset="0"/>
              </a:rPr>
              <a:t>Civil War </a:t>
            </a:r>
            <a:r>
              <a:rPr lang="en-GB" b="0" i="0" u="none" strike="noStrike" dirty="0">
                <a:solidFill>
                  <a:srgbClr val="242424"/>
                </a:solidFill>
                <a:effectLst/>
                <a:latin typeface="Open Sans" panose="020B0606030504020204" pitchFamily="34" charset="0"/>
              </a:rPr>
              <a:t>with his family.</a:t>
            </a:r>
          </a:p>
          <a:p>
            <a:endParaRPr lang="en-GB" dirty="0">
              <a:solidFill>
                <a:srgbClr val="242424"/>
              </a:solidFill>
              <a:latin typeface="Open Sans" panose="020B0606030504020204" pitchFamily="34" charset="0"/>
            </a:endParaRPr>
          </a:p>
          <a:p>
            <a:r>
              <a:rPr lang="en-GB" dirty="0">
                <a:solidFill>
                  <a:srgbClr val="242424"/>
                </a:solidFill>
                <a:latin typeface="Open Sans" panose="020B0606030504020204" pitchFamily="34" charset="0"/>
              </a:rPr>
              <a:t>Library of Congress</a:t>
            </a:r>
          </a:p>
          <a:p>
            <a:r>
              <a:rPr lang="en-GB" dirty="0">
                <a:solidFill>
                  <a:srgbClr val="242424"/>
                </a:solidFill>
                <a:latin typeface="Open Sans" panose="020B0606030504020204" pitchFamily="34" charset="0"/>
                <a:hlinkClick r:id="rId3"/>
              </a:rPr>
              <a:t>https://www.loc.gov/resource/ppmsca.53066/</a:t>
            </a:r>
            <a:endParaRPr lang="en-GB" dirty="0">
              <a:solidFill>
                <a:srgbClr val="242424"/>
              </a:solidFill>
              <a:latin typeface="Open Sans" panose="020B0606030504020204" pitchFamily="34" charset="0"/>
            </a:endParaRPr>
          </a:p>
          <a:p>
            <a:endParaRPr lang="en-GB" dirty="0">
              <a:solidFill>
                <a:srgbClr val="242424"/>
              </a:solidFill>
              <a:latin typeface="Open Sans" panose="020B0606030504020204" pitchFamily="34" charset="0"/>
            </a:endParaRP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31B33F-C504-9851-F41C-8819024349FA}"/>
              </a:ext>
            </a:extLst>
          </p:cNvPr>
          <p:cNvSpPr txBox="1"/>
          <p:nvPr/>
        </p:nvSpPr>
        <p:spPr>
          <a:xfrm>
            <a:off x="6342427" y="1770808"/>
            <a:ext cx="626571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Reconsolidating male-headed households</a:t>
            </a:r>
          </a:p>
        </p:txBody>
      </p:sp>
    </p:spTree>
    <p:extLst>
      <p:ext uri="{BB962C8B-B14F-4D97-AF65-F5344CB8AC3E}">
        <p14:creationId xmlns:p14="http://schemas.microsoft.com/office/powerpoint/2010/main" val="5289997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4789</TotalTime>
  <Words>2101</Words>
  <Application>Microsoft Macintosh PowerPoint</Application>
  <PresentationFormat>Widescreen</PresentationFormat>
  <Paragraphs>240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Adobe Caslon</vt:lpstr>
      <vt:lpstr>Arial</vt:lpstr>
      <vt:lpstr>Cantata One</vt:lpstr>
      <vt:lpstr>Century Gothic</vt:lpstr>
      <vt:lpstr>Independent Serif</vt:lpstr>
      <vt:lpstr>Open Sans</vt:lpstr>
      <vt:lpstr>Verdana</vt:lpstr>
      <vt:lpstr>Wingdings 3</vt:lpstr>
      <vt:lpstr>Ion Boardroom</vt:lpstr>
      <vt:lpstr>Wounded bodies, disordered minds</vt:lpstr>
      <vt:lpstr>PowerPoint Presentation</vt:lpstr>
      <vt:lpstr>“Remasculinization”</vt:lpstr>
      <vt:lpstr>The veteran: hero or social problem?</vt:lpstr>
      <vt:lpstr>An ambiguous figure</vt:lpstr>
      <vt:lpstr>Racialized violence, lynching, and African American veterans </vt:lpstr>
      <vt:lpstr>Damaged bodies</vt:lpstr>
      <vt:lpstr>PowerPoint Presentation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“bonus march” (1932)</vt:lpstr>
      <vt:lpstr>“Invisible injuries”</vt:lpstr>
      <vt:lpstr>“Nostalgia” in the Civil War</vt:lpstr>
      <vt:lpstr>“Shell shock” in the Great War</vt:lpstr>
      <vt:lpstr>PowerPoint Presentation</vt:lpstr>
      <vt:lpstr>“Neuro-psychiatric” (NP) cases in WW II</vt:lpstr>
      <vt:lpstr>“Invisible injuries” and social stigma</vt:lpstr>
      <vt:lpstr>PowerPoint Presentation</vt:lpstr>
      <vt:lpstr>Gendered prescriptions for the “remasculinization” of returning veterans</vt:lpstr>
      <vt:lpstr>PowerPoint Presentation</vt:lpstr>
      <vt:lpstr>Hollywood and the romance of rehabilitation: The Best Years of Our Lives (Nov. 1946)</vt:lpstr>
      <vt:lpstr>PowerPoint Presentation</vt:lpstr>
      <vt:lpstr>Let There Be Light (1946)</vt:lpstr>
      <vt:lpstr>PowerPoint Presentation</vt:lpstr>
      <vt:lpstr>Questions to consider as you watch: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Wounded bodies, disordered minds</dc:title>
  <dc:creator>Susan Carruthers</dc:creator>
  <cp:lastModifiedBy>Carruthers, Susan</cp:lastModifiedBy>
  <cp:revision>73</cp:revision>
  <dcterms:created xsi:type="dcterms:W3CDTF">2019-11-23T14:24:11Z</dcterms:created>
  <dcterms:modified xsi:type="dcterms:W3CDTF">2025-11-29T11:53:09Z</dcterms:modified>
</cp:coreProperties>
</file>