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65463-1323-48A4-991C-1A09487B34E4}"/>
              </a:ext>
            </a:extLst>
          </p:cNvPr>
          <p:cNvSpPr>
            <a:spLocks noGrp="1"/>
          </p:cNvSpPr>
          <p:nvPr>
            <p:ph type="ctrTitle"/>
          </p:nvPr>
        </p:nvSpPr>
        <p:spPr>
          <a:xfrm>
            <a:off x="1524000" y="1122363"/>
            <a:ext cx="9144000" cy="2387600"/>
          </a:xfrm>
        </p:spPr>
        <p:txBody>
          <a:bodyPr anchor="b"/>
          <a:lstStyle>
            <a:lvl1pPr algn="ctr">
              <a:defRPr sz="6000">
                <a:solidFill>
                  <a:schemeClr val="accent2"/>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7C2E62C-9B03-407C-872F-AF448AB2CB70}"/>
              </a:ext>
            </a:extLst>
          </p:cNvPr>
          <p:cNvSpPr>
            <a:spLocks noGrp="1"/>
          </p:cNvSpPr>
          <p:nvPr>
            <p:ph type="subTitle" idx="1"/>
          </p:nvPr>
        </p:nvSpPr>
        <p:spPr>
          <a:xfrm>
            <a:off x="1524000" y="3602038"/>
            <a:ext cx="9144000" cy="1655762"/>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63DA12E7-B3E2-4411-9CA9-2A18150872D5}"/>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5" name="Footer Placeholder 4">
            <a:extLst>
              <a:ext uri="{FF2B5EF4-FFF2-40B4-BE49-F238E27FC236}">
                <a16:creationId xmlns:a16="http://schemas.microsoft.com/office/drawing/2014/main" id="{C1EB6D04-CBC5-4BE4-9AB3-E6606BBC22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0D112B-1583-4017-850D-30AB38098ABC}"/>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1457607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8D225-AB23-462F-B5FA-6B7B948CB9B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4D5F1E0-9A86-4C65-8EFB-896ED7D903C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BFB628-EA79-4403-B206-3AD110DCD0CC}"/>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5" name="Footer Placeholder 4">
            <a:extLst>
              <a:ext uri="{FF2B5EF4-FFF2-40B4-BE49-F238E27FC236}">
                <a16:creationId xmlns:a16="http://schemas.microsoft.com/office/drawing/2014/main" id="{30DDACE4-FA3C-4BA6-A1ED-7DB82016B5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054027-6BA2-43C4-8D62-9DDA6ADC3C77}"/>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284504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4E8F2B-99C4-4BFD-961E-E53C20B2E8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4E1674-C73D-4897-8792-EBA6084B94A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D0153C-C051-4986-A667-E7C08E1FE6D2}"/>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5" name="Footer Placeholder 4">
            <a:extLst>
              <a:ext uri="{FF2B5EF4-FFF2-40B4-BE49-F238E27FC236}">
                <a16:creationId xmlns:a16="http://schemas.microsoft.com/office/drawing/2014/main" id="{BABC5B97-B885-4731-AAA6-A5C4A791D5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F8E292-E7BF-4DB4-AB80-F766C2E19255}"/>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2362611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AE7A9-BE42-4B92-B09F-29AD875D266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C290D2-6BB9-4E21-B92D-EAF8E692BF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C954CF-2806-402A-B89B-2BFF8B44DD94}"/>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5" name="Footer Placeholder 4">
            <a:extLst>
              <a:ext uri="{FF2B5EF4-FFF2-40B4-BE49-F238E27FC236}">
                <a16:creationId xmlns:a16="http://schemas.microsoft.com/office/drawing/2014/main" id="{D1E5500D-78A8-4CBE-898B-3EBA2EC33C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D7A765-3789-4F3F-9ABE-7C2616D18F52}"/>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908089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A1F51-0DBA-472F-81BE-8F7E3297F2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DE9609C-0E81-4F40-B67F-4554C686D8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157E8F-A3A4-4B61-AD3A-E5EC135A316D}"/>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5" name="Footer Placeholder 4">
            <a:extLst>
              <a:ext uri="{FF2B5EF4-FFF2-40B4-BE49-F238E27FC236}">
                <a16:creationId xmlns:a16="http://schemas.microsoft.com/office/drawing/2014/main" id="{7C3D29E9-C73A-4445-9C07-67E1B9C694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C03E1C-EEB2-43DF-B833-9879F2B2973A}"/>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1314988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49547-851C-4B3A-BB77-AD8F42FC86B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89BD72C-81F9-44B6-91A4-F35FFA5EA66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33F8BF3-3C66-4257-AA1B-3E14016837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FE8B83F-59CC-43B2-9A06-5E2E64A1553E}"/>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6" name="Footer Placeholder 5">
            <a:extLst>
              <a:ext uri="{FF2B5EF4-FFF2-40B4-BE49-F238E27FC236}">
                <a16:creationId xmlns:a16="http://schemas.microsoft.com/office/drawing/2014/main" id="{7ED7E4AB-55AB-4B7F-BF2F-BBBC8E5B930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319904-7F6C-4473-8F2D-98F810D39740}"/>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489591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D5666-D004-45BE-BF68-D52749EBD58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FAAAB0D-14EC-4A5E-A1FF-11A70DD0AC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0A91F2-04C1-4FB5-B92F-A51447BB09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BD853A-6CF8-4D4A-9D23-1BAEC175EA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F94D94-637E-4460-96CC-3E868A973DB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D76466A-FEE3-4B12-B369-92B1B0D2597F}"/>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8" name="Footer Placeholder 7">
            <a:extLst>
              <a:ext uri="{FF2B5EF4-FFF2-40B4-BE49-F238E27FC236}">
                <a16:creationId xmlns:a16="http://schemas.microsoft.com/office/drawing/2014/main" id="{FCB2F49B-773F-42C7-9535-861B76C82DE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2104CF4-DDE6-4F22-8D50-1E13F92BF453}"/>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372663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510E9-73BF-428F-A7DA-D27803F736B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ED87F5F-4E35-42A7-A230-B4453223CB90}"/>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4" name="Footer Placeholder 3">
            <a:extLst>
              <a:ext uri="{FF2B5EF4-FFF2-40B4-BE49-F238E27FC236}">
                <a16:creationId xmlns:a16="http://schemas.microsoft.com/office/drawing/2014/main" id="{C96A87A2-3DB9-4E9D-B2C0-31229ECDFBA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628831-2864-497E-909B-1D08CCE603F1}"/>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4235713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B83DA1-E2AB-476C-9274-D7F8F3310B3A}"/>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3" name="Footer Placeholder 2">
            <a:extLst>
              <a:ext uri="{FF2B5EF4-FFF2-40B4-BE49-F238E27FC236}">
                <a16:creationId xmlns:a16="http://schemas.microsoft.com/office/drawing/2014/main" id="{1E4032E1-9DBD-4633-9603-FD82E6CA793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C95EA8A-4009-4303-A44A-EED7C757FF5B}"/>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1037430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805B5-581A-474C-BC01-68CD639C50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7C8EE46-7BAC-48B8-8F82-527665C087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D9D66EA-19B4-4033-A77B-0070F1FAB9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893078-3A70-42CB-A97D-FA61F0235DC3}"/>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6" name="Footer Placeholder 5">
            <a:extLst>
              <a:ext uri="{FF2B5EF4-FFF2-40B4-BE49-F238E27FC236}">
                <a16:creationId xmlns:a16="http://schemas.microsoft.com/office/drawing/2014/main" id="{B08C6625-87F9-4D93-AD25-3F642A9B89A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B0E1370-8FD5-415B-9AAA-0D9BE66E52D3}"/>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264394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A30C9-81D6-465F-B4DA-71C1C132FD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2912FBF-43D0-4512-8FB9-04095739B4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BF3D554-0507-44B4-9546-CA24F0DB00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160A68-5875-41CA-8AAF-CA5300B5A3FE}"/>
              </a:ext>
            </a:extLst>
          </p:cNvPr>
          <p:cNvSpPr>
            <a:spLocks noGrp="1"/>
          </p:cNvSpPr>
          <p:nvPr>
            <p:ph type="dt" sz="half" idx="10"/>
          </p:nvPr>
        </p:nvSpPr>
        <p:spPr/>
        <p:txBody>
          <a:bodyPr/>
          <a:lstStyle/>
          <a:p>
            <a:fld id="{48BF03BE-A6D1-4A08-BDE7-D4EBB72D87C6}" type="datetimeFigureOut">
              <a:rPr lang="en-GB" smtClean="0"/>
              <a:t>06/12/2019</a:t>
            </a:fld>
            <a:endParaRPr lang="en-GB"/>
          </a:p>
        </p:txBody>
      </p:sp>
      <p:sp>
        <p:nvSpPr>
          <p:cNvPr id="6" name="Footer Placeholder 5">
            <a:extLst>
              <a:ext uri="{FF2B5EF4-FFF2-40B4-BE49-F238E27FC236}">
                <a16:creationId xmlns:a16="http://schemas.microsoft.com/office/drawing/2014/main" id="{2FF3B7E6-F18B-42F1-88D9-B8217839E9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209891-76B5-4CB0-9D2C-36FCE5AFA310}"/>
              </a:ext>
            </a:extLst>
          </p:cNvPr>
          <p:cNvSpPr>
            <a:spLocks noGrp="1"/>
          </p:cNvSpPr>
          <p:nvPr>
            <p:ph type="sldNum" sz="quarter" idx="12"/>
          </p:nvPr>
        </p:nvSpPr>
        <p:spPr/>
        <p:txBody>
          <a:bodyPr/>
          <a:lstStyle/>
          <a:p>
            <a:fld id="{CD5C55FB-22B2-4056-9109-B18CD4733DFD}" type="slidenum">
              <a:rPr lang="en-GB" smtClean="0"/>
              <a:t>‹#›</a:t>
            </a:fld>
            <a:endParaRPr lang="en-GB"/>
          </a:p>
        </p:txBody>
      </p:sp>
    </p:spTree>
    <p:extLst>
      <p:ext uri="{BB962C8B-B14F-4D97-AF65-F5344CB8AC3E}">
        <p14:creationId xmlns:p14="http://schemas.microsoft.com/office/powerpoint/2010/main" val="1398645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F4601E-E593-4DF0-B9EB-1B8E91993F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2918427-EB5C-4BD1-9732-CC606F3FBC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25C5E0-6F66-4B08-BF58-F1C3101A76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BF03BE-A6D1-4A08-BDE7-D4EBB72D87C6}" type="datetimeFigureOut">
              <a:rPr lang="en-GB" smtClean="0"/>
              <a:t>06/12/2019</a:t>
            </a:fld>
            <a:endParaRPr lang="en-GB"/>
          </a:p>
        </p:txBody>
      </p:sp>
      <p:sp>
        <p:nvSpPr>
          <p:cNvPr id="5" name="Footer Placeholder 4">
            <a:extLst>
              <a:ext uri="{FF2B5EF4-FFF2-40B4-BE49-F238E27FC236}">
                <a16:creationId xmlns:a16="http://schemas.microsoft.com/office/drawing/2014/main" id="{04AB2FDC-50F6-46DC-9A44-5C89C51032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2819D46-B121-400C-8B1F-DDD72B6C1D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5C55FB-22B2-4056-9109-B18CD4733DFD}" type="slidenum">
              <a:rPr lang="en-GB" smtClean="0"/>
              <a:t>‹#›</a:t>
            </a:fld>
            <a:endParaRPr lang="en-GB"/>
          </a:p>
        </p:txBody>
      </p:sp>
    </p:spTree>
    <p:extLst>
      <p:ext uri="{BB962C8B-B14F-4D97-AF65-F5344CB8AC3E}">
        <p14:creationId xmlns:p14="http://schemas.microsoft.com/office/powerpoint/2010/main" val="250852223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71F31-D20F-49AD-90E3-C029EC6369D2}"/>
              </a:ext>
            </a:extLst>
          </p:cNvPr>
          <p:cNvSpPr>
            <a:spLocks noGrp="1"/>
          </p:cNvSpPr>
          <p:nvPr>
            <p:ph type="ctrTitle"/>
          </p:nvPr>
        </p:nvSpPr>
        <p:spPr/>
        <p:txBody>
          <a:bodyPr/>
          <a:lstStyle/>
          <a:p>
            <a:r>
              <a:rPr lang="en-GB" dirty="0"/>
              <a:t>Essay-Writing Workshop</a:t>
            </a:r>
          </a:p>
        </p:txBody>
      </p:sp>
      <p:sp>
        <p:nvSpPr>
          <p:cNvPr id="3" name="Subtitle 2">
            <a:extLst>
              <a:ext uri="{FF2B5EF4-FFF2-40B4-BE49-F238E27FC236}">
                <a16:creationId xmlns:a16="http://schemas.microsoft.com/office/drawing/2014/main" id="{FF14FF85-D2BE-4A8C-B3E1-3CE96E12D474}"/>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948100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C59DD-E823-4CAC-BD79-ABFD744BAB43}"/>
              </a:ext>
            </a:extLst>
          </p:cNvPr>
          <p:cNvSpPr>
            <a:spLocks noGrp="1"/>
          </p:cNvSpPr>
          <p:nvPr>
            <p:ph type="title"/>
          </p:nvPr>
        </p:nvSpPr>
        <p:spPr>
          <a:xfrm>
            <a:off x="838200" y="365125"/>
            <a:ext cx="10515600" cy="1325563"/>
          </a:xfrm>
        </p:spPr>
        <p:txBody>
          <a:bodyPr/>
          <a:lstStyle/>
          <a:p>
            <a:r>
              <a:rPr lang="en-GB" dirty="0"/>
              <a:t>Thinking about the Question </a:t>
            </a:r>
          </a:p>
        </p:txBody>
      </p:sp>
      <p:sp>
        <p:nvSpPr>
          <p:cNvPr id="3" name="Content Placeholder 2">
            <a:extLst>
              <a:ext uri="{FF2B5EF4-FFF2-40B4-BE49-F238E27FC236}">
                <a16:creationId xmlns:a16="http://schemas.microsoft.com/office/drawing/2014/main" id="{4CF7142D-F72E-4940-843B-BFCFD28807C5}"/>
              </a:ext>
            </a:extLst>
          </p:cNvPr>
          <p:cNvSpPr>
            <a:spLocks noGrp="1"/>
          </p:cNvSpPr>
          <p:nvPr>
            <p:ph idx="1"/>
          </p:nvPr>
        </p:nvSpPr>
        <p:spPr/>
        <p:txBody>
          <a:bodyPr>
            <a:normAutofit fontScale="77500" lnSpcReduction="20000"/>
          </a:bodyPr>
          <a:lstStyle/>
          <a:p>
            <a:r>
              <a:rPr lang="en-GB" b="1" u="sng" dirty="0"/>
              <a:t>DEFINE YOUR TERMS: </a:t>
            </a:r>
            <a:r>
              <a:rPr lang="en-GB" dirty="0">
                <a:solidFill>
                  <a:schemeClr val="accent2"/>
                </a:solidFill>
              </a:rPr>
              <a:t>does the question contain concepts like ‘identity’ or ‘nationalism’ which need to be defined, and which might be contested? Good essays will address the nuances of the question and the assumptions which underpin it. </a:t>
            </a:r>
          </a:p>
          <a:p>
            <a:r>
              <a:rPr lang="en-GB" b="1" u="sng" dirty="0"/>
              <a:t>IMPLICIT DIMENSIONS: </a:t>
            </a:r>
            <a:r>
              <a:rPr lang="en-GB" dirty="0">
                <a:solidFill>
                  <a:schemeClr val="accent2"/>
                </a:solidFill>
              </a:rPr>
              <a:t>many questions contain hidden depths or involve implicit comparisons; for example, if you are addressing the question ‘Was the First World War the main cause of the Russian Revolution’, you need to think about and address alternative explanations. </a:t>
            </a:r>
          </a:p>
          <a:p>
            <a:r>
              <a:rPr lang="en-GB" b="1" u="sng" dirty="0"/>
              <a:t>COUNTER-ARGUMENTS: </a:t>
            </a:r>
            <a:r>
              <a:rPr lang="en-GB" dirty="0">
                <a:solidFill>
                  <a:schemeClr val="accent2"/>
                </a:solidFill>
              </a:rPr>
              <a:t>be aware of, and acknowledge, counter-arguments; explain why your argument is better, with evidence. The best way to learn about different approaches to a subject is by reading the introductions of recent books, which will usually provide an overview of the field. </a:t>
            </a:r>
          </a:p>
          <a:p>
            <a:r>
              <a:rPr lang="en-GB" b="1" u="sng" dirty="0"/>
              <a:t>RELEVANCE: </a:t>
            </a:r>
            <a:r>
              <a:rPr lang="en-GB" dirty="0">
                <a:solidFill>
                  <a:schemeClr val="accent2"/>
                </a:solidFill>
              </a:rPr>
              <a:t>make sure that you return regularly to your question throughout the research and writing up process; is everything that you are reading and writing about relevant to the question? Does every paragraph clearly contribute to answering the question at hand? </a:t>
            </a:r>
          </a:p>
        </p:txBody>
      </p:sp>
    </p:spTree>
    <p:extLst>
      <p:ext uri="{BB962C8B-B14F-4D97-AF65-F5344CB8AC3E}">
        <p14:creationId xmlns:p14="http://schemas.microsoft.com/office/powerpoint/2010/main" val="830776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D4631-EF8B-4ED1-B668-14143F0FC314}"/>
              </a:ext>
            </a:extLst>
          </p:cNvPr>
          <p:cNvSpPr>
            <a:spLocks noGrp="1"/>
          </p:cNvSpPr>
          <p:nvPr>
            <p:ph type="title"/>
          </p:nvPr>
        </p:nvSpPr>
        <p:spPr>
          <a:xfrm>
            <a:off x="838200" y="365125"/>
            <a:ext cx="10515600" cy="1325563"/>
          </a:xfrm>
        </p:spPr>
        <p:txBody>
          <a:bodyPr/>
          <a:lstStyle/>
          <a:p>
            <a:r>
              <a:rPr lang="en-GB"/>
              <a:t>Developing the Essay Plan</a:t>
            </a:r>
            <a:endParaRPr lang="en-GB" dirty="0"/>
          </a:p>
        </p:txBody>
      </p:sp>
      <p:sp>
        <p:nvSpPr>
          <p:cNvPr id="3" name="Content Placeholder 2">
            <a:extLst>
              <a:ext uri="{FF2B5EF4-FFF2-40B4-BE49-F238E27FC236}">
                <a16:creationId xmlns:a16="http://schemas.microsoft.com/office/drawing/2014/main" id="{79C743C0-DFA4-4F32-A580-6AA48DA18013}"/>
              </a:ext>
            </a:extLst>
          </p:cNvPr>
          <p:cNvSpPr>
            <a:spLocks noGrp="1"/>
          </p:cNvSpPr>
          <p:nvPr>
            <p:ph idx="1"/>
          </p:nvPr>
        </p:nvSpPr>
        <p:spPr/>
        <p:txBody>
          <a:bodyPr>
            <a:normAutofit fontScale="85000" lnSpcReduction="20000"/>
          </a:bodyPr>
          <a:lstStyle/>
          <a:p>
            <a:r>
              <a:rPr lang="en-GB" b="1" u="sng" dirty="0"/>
              <a:t>ARGUMENT, NOT NARRATION: </a:t>
            </a:r>
            <a:r>
              <a:rPr lang="en-GB" dirty="0">
                <a:solidFill>
                  <a:schemeClr val="accent2"/>
                </a:solidFill>
              </a:rPr>
              <a:t>every essay needs to have an argument. Make sure that you are not simply describing what happened. </a:t>
            </a:r>
          </a:p>
          <a:p>
            <a:r>
              <a:rPr lang="en-GB" b="1" u="sng" dirty="0"/>
              <a:t>SYNTHESIZE MULTIPLE SOURCES: </a:t>
            </a:r>
            <a:r>
              <a:rPr lang="en-GB" dirty="0">
                <a:solidFill>
                  <a:schemeClr val="accent2"/>
                </a:solidFill>
              </a:rPr>
              <a:t>your argument should emerge from a synthesis of different sources; in other words, you should draw information from different books and articles to come up with your own opinion, rather than just summarizing an argument that another historian has made. </a:t>
            </a:r>
          </a:p>
          <a:p>
            <a:r>
              <a:rPr lang="en-GB" b="1" u="sng" dirty="0"/>
              <a:t>RECOGNIZING AND LABELING YOUR BUILDING BLOCKS: </a:t>
            </a:r>
            <a:r>
              <a:rPr lang="en-GB" dirty="0">
                <a:solidFill>
                  <a:schemeClr val="accent2"/>
                </a:solidFill>
              </a:rPr>
              <a:t>every paragraph should contribute to the argument in some way, either by providing necessary factual or theoretical context, or by advancing evidence to support your claim. Putting together your essay plan is like putting building blocks in place. Don’t just think about what kind of information is available to you; think about what  kind of information you need to address the question.  </a:t>
            </a:r>
          </a:p>
          <a:p>
            <a:r>
              <a:rPr lang="en-GB" b="1" u="sng" dirty="0"/>
              <a:t>EVIDENCE:</a:t>
            </a:r>
            <a:r>
              <a:rPr lang="en-GB" b="1" dirty="0">
                <a:solidFill>
                  <a:schemeClr val="accent2"/>
                </a:solidFill>
              </a:rPr>
              <a:t> </a:t>
            </a:r>
            <a:r>
              <a:rPr lang="en-GB" dirty="0">
                <a:solidFill>
                  <a:schemeClr val="accent2"/>
                </a:solidFill>
              </a:rPr>
              <a:t>for each building block of your argument, you should provide appropriate evidence. Usually, this will involve using primary sources. </a:t>
            </a:r>
          </a:p>
        </p:txBody>
      </p:sp>
    </p:spTree>
    <p:extLst>
      <p:ext uri="{BB962C8B-B14F-4D97-AF65-F5344CB8AC3E}">
        <p14:creationId xmlns:p14="http://schemas.microsoft.com/office/powerpoint/2010/main" val="2317937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C63EC-682A-46A4-B621-ECCE92972E99}"/>
              </a:ext>
            </a:extLst>
          </p:cNvPr>
          <p:cNvSpPr>
            <a:spLocks noGrp="1"/>
          </p:cNvSpPr>
          <p:nvPr>
            <p:ph type="title"/>
          </p:nvPr>
        </p:nvSpPr>
        <p:spPr>
          <a:xfrm>
            <a:off x="838200" y="365125"/>
            <a:ext cx="10515600" cy="1325563"/>
          </a:xfrm>
        </p:spPr>
        <p:txBody>
          <a:bodyPr/>
          <a:lstStyle/>
          <a:p>
            <a:r>
              <a:rPr lang="en-GB"/>
              <a:t>Writing Up </a:t>
            </a:r>
            <a:endParaRPr lang="en-GB" dirty="0"/>
          </a:p>
        </p:txBody>
      </p:sp>
      <p:sp>
        <p:nvSpPr>
          <p:cNvPr id="3" name="Content Placeholder 2">
            <a:extLst>
              <a:ext uri="{FF2B5EF4-FFF2-40B4-BE49-F238E27FC236}">
                <a16:creationId xmlns:a16="http://schemas.microsoft.com/office/drawing/2014/main" id="{73FB875A-106B-4D46-95E0-95D584C248FE}"/>
              </a:ext>
            </a:extLst>
          </p:cNvPr>
          <p:cNvSpPr>
            <a:spLocks noGrp="1"/>
          </p:cNvSpPr>
          <p:nvPr>
            <p:ph idx="1"/>
          </p:nvPr>
        </p:nvSpPr>
        <p:spPr/>
        <p:txBody>
          <a:bodyPr>
            <a:normAutofit fontScale="85000" lnSpcReduction="10000"/>
          </a:bodyPr>
          <a:lstStyle/>
          <a:p>
            <a:r>
              <a:rPr lang="en-GB" b="1" u="sng" dirty="0"/>
              <a:t>GIVE READERS A ROADMAP: </a:t>
            </a:r>
            <a:r>
              <a:rPr lang="en-GB" dirty="0">
                <a:solidFill>
                  <a:schemeClr val="accent2"/>
                </a:solidFill>
              </a:rPr>
              <a:t>Your introduction should spell out your argument and explain the structure of your essay, giving the reader a roadmap as they read. </a:t>
            </a:r>
          </a:p>
          <a:p>
            <a:r>
              <a:rPr lang="en-GB" b="1" u="sng" dirty="0"/>
              <a:t>EDIT FOR CLARITY: </a:t>
            </a:r>
            <a:r>
              <a:rPr lang="en-GB" dirty="0">
                <a:solidFill>
                  <a:schemeClr val="accent2"/>
                </a:solidFill>
              </a:rPr>
              <a:t>Spelling and grammar are important! Take the time to edit your essay and read it out loud. </a:t>
            </a:r>
          </a:p>
          <a:p>
            <a:r>
              <a:rPr lang="en-GB" b="1" u="sng" dirty="0"/>
              <a:t>SIMPLE VOCABULARY: </a:t>
            </a:r>
            <a:r>
              <a:rPr lang="en-GB" dirty="0">
                <a:solidFill>
                  <a:schemeClr val="accent2"/>
                </a:solidFill>
              </a:rPr>
              <a:t>The simplest vocabulary is the best. Pretend that you are explaining your argument to a friend or parent. Avoid using overly elaborate language and focus on making your argument as clear as possible. </a:t>
            </a:r>
          </a:p>
          <a:p>
            <a:r>
              <a:rPr lang="en-GB" b="1" u="sng" dirty="0"/>
              <a:t>BALANCE: </a:t>
            </a:r>
            <a:r>
              <a:rPr lang="en-GB" dirty="0">
                <a:solidFill>
                  <a:schemeClr val="accent2"/>
                </a:solidFill>
              </a:rPr>
              <a:t>Make sure that the balance of the essay is even; do not write a really long introduction and leave no room at the end for a strong conclusion. You should try and be as concise as possible, and make sure that your word count reflects your priorities; in other words, you are spending the most words on the things that you consider most important. </a:t>
            </a:r>
          </a:p>
        </p:txBody>
      </p:sp>
    </p:spTree>
    <p:extLst>
      <p:ext uri="{BB962C8B-B14F-4D97-AF65-F5344CB8AC3E}">
        <p14:creationId xmlns:p14="http://schemas.microsoft.com/office/powerpoint/2010/main" val="1923560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D0CF1-A9CF-4BC7-AF38-20E0F0C7EBC2}"/>
              </a:ext>
            </a:extLst>
          </p:cNvPr>
          <p:cNvSpPr>
            <a:spLocks noGrp="1"/>
          </p:cNvSpPr>
          <p:nvPr>
            <p:ph type="title"/>
          </p:nvPr>
        </p:nvSpPr>
        <p:spPr>
          <a:xfrm>
            <a:off x="838200" y="365125"/>
            <a:ext cx="10515600" cy="1325563"/>
          </a:xfrm>
        </p:spPr>
        <p:txBody>
          <a:bodyPr/>
          <a:lstStyle/>
          <a:p>
            <a:r>
              <a:rPr lang="en-GB" dirty="0"/>
              <a:t>Assessment</a:t>
            </a:r>
          </a:p>
        </p:txBody>
      </p:sp>
      <p:sp>
        <p:nvSpPr>
          <p:cNvPr id="3" name="Content Placeholder 2">
            <a:extLst>
              <a:ext uri="{FF2B5EF4-FFF2-40B4-BE49-F238E27FC236}">
                <a16:creationId xmlns:a16="http://schemas.microsoft.com/office/drawing/2014/main" id="{76B2356A-E1E8-4444-AE17-311A23E85A9F}"/>
              </a:ext>
            </a:extLst>
          </p:cNvPr>
          <p:cNvSpPr>
            <a:spLocks noGrp="1"/>
          </p:cNvSpPr>
          <p:nvPr>
            <p:ph idx="1"/>
          </p:nvPr>
        </p:nvSpPr>
        <p:spPr/>
        <p:txBody>
          <a:bodyPr/>
          <a:lstStyle/>
          <a:p>
            <a:r>
              <a:rPr lang="en-GB" dirty="0">
                <a:solidFill>
                  <a:schemeClr val="accent2"/>
                </a:solidFill>
              </a:rPr>
              <a:t>Essays are judged on the quality of argument; coverage of relevant material; analysis of concepts, perspectives and methodological issues; writing style (language and structure). </a:t>
            </a:r>
          </a:p>
          <a:p>
            <a:r>
              <a:rPr lang="en-GB" dirty="0">
                <a:solidFill>
                  <a:schemeClr val="accent2"/>
                </a:solidFill>
              </a:rPr>
              <a:t>The difference between a first and an upper second is the persuasiveness of the argument; the comprehensiveness of coverage; the critical analysis of theory/methodology; and the writing style. </a:t>
            </a:r>
          </a:p>
          <a:p>
            <a:r>
              <a:rPr lang="en-GB" dirty="0">
                <a:solidFill>
                  <a:schemeClr val="accent2"/>
                </a:solidFill>
              </a:rPr>
              <a:t>A lower second would be an essay which provides only very limited information (and maybe some inaccuracies), limited use of evidence, more narration than argument, a limited understanding of relevant concepts, and may have problems with writing style. </a:t>
            </a:r>
          </a:p>
        </p:txBody>
      </p:sp>
    </p:spTree>
    <p:extLst>
      <p:ext uri="{BB962C8B-B14F-4D97-AF65-F5344CB8AC3E}">
        <p14:creationId xmlns:p14="http://schemas.microsoft.com/office/powerpoint/2010/main" val="3234379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B6D85-B842-46DA-8D96-BF07C9DE331B}"/>
              </a:ext>
            </a:extLst>
          </p:cNvPr>
          <p:cNvSpPr>
            <a:spLocks noGrp="1"/>
          </p:cNvSpPr>
          <p:nvPr>
            <p:ph type="title"/>
          </p:nvPr>
        </p:nvSpPr>
        <p:spPr/>
        <p:txBody>
          <a:bodyPr/>
          <a:lstStyle/>
          <a:p>
            <a:r>
              <a:rPr lang="en-GB" dirty="0"/>
              <a:t>What to Focus On</a:t>
            </a:r>
          </a:p>
        </p:txBody>
      </p:sp>
      <p:sp>
        <p:nvSpPr>
          <p:cNvPr id="3" name="Content Placeholder 2">
            <a:extLst>
              <a:ext uri="{FF2B5EF4-FFF2-40B4-BE49-F238E27FC236}">
                <a16:creationId xmlns:a16="http://schemas.microsoft.com/office/drawing/2014/main" id="{3174D1BC-D89F-4F03-8EF8-B21DF8F7B92C}"/>
              </a:ext>
            </a:extLst>
          </p:cNvPr>
          <p:cNvSpPr>
            <a:spLocks noGrp="1"/>
          </p:cNvSpPr>
          <p:nvPr>
            <p:ph idx="1"/>
          </p:nvPr>
        </p:nvSpPr>
        <p:spPr/>
        <p:txBody>
          <a:bodyPr/>
          <a:lstStyle/>
          <a:p>
            <a:r>
              <a:rPr lang="en-GB" dirty="0">
                <a:solidFill>
                  <a:schemeClr val="accent2"/>
                </a:solidFill>
              </a:rPr>
              <a:t>Is your essay clearly written and logically structured? </a:t>
            </a:r>
          </a:p>
          <a:p>
            <a:r>
              <a:rPr lang="en-GB" dirty="0">
                <a:solidFill>
                  <a:schemeClr val="accent2"/>
                </a:solidFill>
              </a:rPr>
              <a:t>Have you made an argument that you support with evidence? </a:t>
            </a:r>
          </a:p>
          <a:p>
            <a:r>
              <a:rPr lang="en-GB" dirty="0">
                <a:solidFill>
                  <a:schemeClr val="accent2"/>
                </a:solidFill>
              </a:rPr>
              <a:t>Do you provide the necessary information to contextualize the question and support your argument? </a:t>
            </a:r>
          </a:p>
          <a:p>
            <a:r>
              <a:rPr lang="en-GB" dirty="0">
                <a:solidFill>
                  <a:schemeClr val="accent2"/>
                </a:solidFill>
              </a:rPr>
              <a:t>Do you address the existence of different perspectives, and possible theoretical or methodological issues which affect our approach to the question? </a:t>
            </a:r>
          </a:p>
        </p:txBody>
      </p:sp>
    </p:spTree>
    <p:extLst>
      <p:ext uri="{BB962C8B-B14F-4D97-AF65-F5344CB8AC3E}">
        <p14:creationId xmlns:p14="http://schemas.microsoft.com/office/powerpoint/2010/main" val="2414214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4A034-FDF3-4372-9A8E-8E9FB7E6269A}"/>
              </a:ext>
            </a:extLst>
          </p:cNvPr>
          <p:cNvSpPr>
            <a:spLocks noGrp="1"/>
          </p:cNvSpPr>
          <p:nvPr>
            <p:ph type="title"/>
          </p:nvPr>
        </p:nvSpPr>
        <p:spPr>
          <a:xfrm>
            <a:off x="838200" y="365125"/>
            <a:ext cx="10515600" cy="1325563"/>
          </a:xfrm>
        </p:spPr>
        <p:txBody>
          <a:bodyPr/>
          <a:lstStyle/>
          <a:p>
            <a:r>
              <a:rPr lang="en-GB"/>
              <a:t>Common Problems </a:t>
            </a:r>
            <a:endParaRPr lang="en-GB" dirty="0"/>
          </a:p>
        </p:txBody>
      </p:sp>
      <p:sp>
        <p:nvSpPr>
          <p:cNvPr id="3" name="Content Placeholder 2">
            <a:extLst>
              <a:ext uri="{FF2B5EF4-FFF2-40B4-BE49-F238E27FC236}">
                <a16:creationId xmlns:a16="http://schemas.microsoft.com/office/drawing/2014/main" id="{705FFB27-D120-4D13-BDD8-055DA1C37DDF}"/>
              </a:ext>
            </a:extLst>
          </p:cNvPr>
          <p:cNvSpPr>
            <a:spLocks noGrp="1"/>
          </p:cNvSpPr>
          <p:nvPr>
            <p:ph idx="1"/>
          </p:nvPr>
        </p:nvSpPr>
        <p:spPr/>
        <p:txBody>
          <a:bodyPr>
            <a:normAutofit fontScale="92500" lnSpcReduction="10000"/>
          </a:bodyPr>
          <a:lstStyle/>
          <a:p>
            <a:r>
              <a:rPr lang="en-GB" b="1" u="sng" dirty="0"/>
              <a:t>WRITING ISSUES: </a:t>
            </a:r>
            <a:r>
              <a:rPr lang="en-GB" dirty="0">
                <a:solidFill>
                  <a:schemeClr val="accent2"/>
                </a:solidFill>
              </a:rPr>
              <a:t>many of the essays contained significant spelling and grammatical errors, or language that was really unclear. </a:t>
            </a:r>
          </a:p>
          <a:p>
            <a:r>
              <a:rPr lang="en-GB" b="1" u="sng" dirty="0"/>
              <a:t>LACK OF ARGUMENT: </a:t>
            </a:r>
            <a:r>
              <a:rPr lang="en-GB" dirty="0">
                <a:solidFill>
                  <a:schemeClr val="accent2"/>
                </a:solidFill>
              </a:rPr>
              <a:t>some of the essays simply summarized what one historian said, rather than using multiple sources to advance their own argument. </a:t>
            </a:r>
          </a:p>
          <a:p>
            <a:r>
              <a:rPr lang="en-GB" b="1" u="sng" dirty="0"/>
              <a:t>UNDERSTANDING THE QUESTION AND RECOGNIZING ALTERNATIVE ANSWERS: </a:t>
            </a:r>
            <a:r>
              <a:rPr lang="en-GB" dirty="0">
                <a:solidFill>
                  <a:schemeClr val="accent2"/>
                </a:solidFill>
              </a:rPr>
              <a:t>many essays did not recognize the implicit dimensions of the question, or realize/acknowledge that there might be counter-arguments. </a:t>
            </a:r>
          </a:p>
          <a:p>
            <a:r>
              <a:rPr lang="en-GB" b="1" u="sng" dirty="0"/>
              <a:t>BALANCE: </a:t>
            </a:r>
            <a:r>
              <a:rPr lang="en-GB" dirty="0">
                <a:solidFill>
                  <a:schemeClr val="accent2"/>
                </a:solidFill>
              </a:rPr>
              <a:t>many essays were long in some places and short in others, meaning that sometimes they skipped over essential points seemingly because they were running out of words. </a:t>
            </a:r>
          </a:p>
          <a:p>
            <a:endParaRPr lang="en-GB" dirty="0"/>
          </a:p>
          <a:p>
            <a:endParaRPr lang="en-GB" dirty="0"/>
          </a:p>
        </p:txBody>
      </p:sp>
    </p:spTree>
    <p:extLst>
      <p:ext uri="{BB962C8B-B14F-4D97-AF65-F5344CB8AC3E}">
        <p14:creationId xmlns:p14="http://schemas.microsoft.com/office/powerpoint/2010/main" val="2233191614"/>
      </p:ext>
    </p:extLst>
  </p:cSld>
  <p:clrMapOvr>
    <a:masterClrMapping/>
  </p:clrMapOvr>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815</Words>
  <Application>Microsoft Office PowerPoint</Application>
  <PresentationFormat>Widescreen</PresentationFormat>
  <Paragraphs>30</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Essay-Writing Workshop</vt:lpstr>
      <vt:lpstr>Thinking about the Question </vt:lpstr>
      <vt:lpstr>Developing the Essay Plan</vt:lpstr>
      <vt:lpstr>Writing Up </vt:lpstr>
      <vt:lpstr>Assessment</vt:lpstr>
      <vt:lpstr>What to Focus On</vt:lpstr>
      <vt:lpstr>Common Problems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Essay-Writing Workshop</dc:title>
  <dc:creator>Wilkinson, Callie</dc:creator>
  <cp:lastModifiedBy>Wilkinson, Callie</cp:lastModifiedBy>
  <cp:revision>6</cp:revision>
  <dcterms:created xsi:type="dcterms:W3CDTF">2019-12-06T11:07:58Z</dcterms:created>
  <dcterms:modified xsi:type="dcterms:W3CDTF">2019-12-06T11:57:13Z</dcterms:modified>
</cp:coreProperties>
</file>