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00A07A-0536-49D2-A71A-AE69F6CA5108}" v="9" dt="2024-01-12T15:51:35.5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A1333-75F2-D795-6BCC-27F01EE7D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83D7BF-C6FA-6E05-D8D2-F4EBFB7DE6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5D6529-5EBE-E25D-1531-47FB252E2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8CAE-ADA5-494E-BB6C-DA22C8FA89C8}" type="datetimeFigureOut">
              <a:rPr lang="en-GB" smtClean="0"/>
              <a:t>12/01/2024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C1780-432D-2778-699E-6E4F22D72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4AE9ED-D23D-6728-4B62-8761F06FC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8F432-E62D-4653-90E0-636CD4565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62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42D24-9673-0ACC-99D4-6C80BB68A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940E05-56F5-9372-FA9A-1FBD80AF0D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242756-8E12-0133-2462-9EACC4C01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8CAE-ADA5-494E-BB6C-DA22C8FA89C8}" type="datetimeFigureOut">
              <a:rPr lang="en-GB" smtClean="0"/>
              <a:t>12/01/2024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5132E-A570-9386-E205-5AA2CE166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BD4E46-FA0F-4899-97EB-49DD9A3CC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8F432-E62D-4653-90E0-636CD4565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231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6CAFE7-6484-FF76-D253-9E6ED40ACB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C921BF-579F-0CCF-1B12-66FF457493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442E4-1799-89A9-6433-381451B7B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8CAE-ADA5-494E-BB6C-DA22C8FA89C8}" type="datetimeFigureOut">
              <a:rPr lang="en-GB" smtClean="0"/>
              <a:t>12/01/2024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2A0F43-7B4F-144C-B954-23BABDAA9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6018F3-D9A1-98B4-4572-437FE00BB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8F432-E62D-4653-90E0-636CD4565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767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53C98-8D63-395F-1738-925E5E46D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5647A3-B7AC-8746-466E-BCE7CEDDF2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4D4A6D-FD97-394A-9471-F95D03A3D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8CAE-ADA5-494E-BB6C-DA22C8FA89C8}" type="datetimeFigureOut">
              <a:rPr lang="en-GB" smtClean="0"/>
              <a:t>12/01/2024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43638-1729-4440-C976-90D3C99B8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0DA30C-5806-9DF3-B72F-84C92ADC0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8F432-E62D-4653-90E0-636CD4565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662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913D4-C0F1-8319-13FF-E79870ECB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EF2E49-7EDB-10A1-63EC-3276E959F1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7AE08-F9FF-A0F2-C402-C9B04206A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8CAE-ADA5-494E-BB6C-DA22C8FA89C8}" type="datetimeFigureOut">
              <a:rPr lang="en-GB" smtClean="0"/>
              <a:t>12/01/2024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47ABBE-33F6-5876-B62C-2F13A9555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4A2884-21A4-69F6-E210-8052B4D11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8F432-E62D-4653-90E0-636CD4565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221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3F38B-2E89-B562-1104-6ECBA8101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847DF6-FB95-3AD8-330F-E2B68444F8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A8D300-DA7B-FB35-9085-8640C6C15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64DBA8-D9F8-8FD8-077C-A3A676366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8CAE-ADA5-494E-BB6C-DA22C8FA89C8}" type="datetimeFigureOut">
              <a:rPr lang="en-GB" smtClean="0"/>
              <a:t>12/01/2024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68ABED-46A1-76D1-C34A-45896773F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1A26E5-048E-82A0-F6F5-67A55A3DC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8F432-E62D-4653-90E0-636CD4565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13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0986D-E26E-710F-254A-C5F13D207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9FB0C2-0A0C-E5FA-16E6-1D26F68736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53A654-6202-6F3B-174D-0E32C17C9C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6116A6-2B40-0328-1B9D-BA49EF7505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B5A65E-AED0-7CE2-DE83-1368C78023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653FA8-4776-446D-4498-9F9E3B408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8CAE-ADA5-494E-BB6C-DA22C8FA89C8}" type="datetimeFigureOut">
              <a:rPr lang="en-GB" smtClean="0"/>
              <a:t>12/01/2024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A35564-9BA3-44E1-271F-10F954C9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AEC95E-AE8C-598B-4B00-3F14591B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8F432-E62D-4653-90E0-636CD4565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204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0F62C-648C-9971-46BF-070203C7E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518DF9-856F-3335-659F-9758ECE54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8CAE-ADA5-494E-BB6C-DA22C8FA89C8}" type="datetimeFigureOut">
              <a:rPr lang="en-GB" smtClean="0"/>
              <a:t>12/01/2024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B36603-F9DA-3FAD-A88F-5B5AB4F76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561D76-0C46-74E5-611B-012DD107E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8F432-E62D-4653-90E0-636CD4565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570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AACB24-06B3-822C-9A8A-3970D675A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8CAE-ADA5-494E-BB6C-DA22C8FA89C8}" type="datetimeFigureOut">
              <a:rPr lang="en-GB" smtClean="0"/>
              <a:t>12/01/2024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33CFAE-87ED-7762-92D9-FA8401E30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23F907-7535-68F6-5781-7C85EC478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8F432-E62D-4653-90E0-636CD4565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41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A0D91-2210-0341-64AA-4A8CFED45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6ABCDD-3978-ED0F-2825-BE0FB80EEC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723C80-BAB7-CB64-742D-D5F1EEDF73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0AB77-628B-BC06-10BE-697E92845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8CAE-ADA5-494E-BB6C-DA22C8FA89C8}" type="datetimeFigureOut">
              <a:rPr lang="en-GB" smtClean="0"/>
              <a:t>12/01/2024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5535C7-15AE-341C-F117-51ED540F1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84B4CC-4D01-590F-7E51-FEEA7C28D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8F432-E62D-4653-90E0-636CD4565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584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9AE34-CE70-BA55-1E5F-144A394E7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93E80F-91A3-54F3-2193-AC891ADD5C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34B133-F413-E3C9-4F68-F3D0095BFC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6108F1-9FCE-0365-CAF1-1FA2E1A52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8CAE-ADA5-494E-BB6C-DA22C8FA89C8}" type="datetimeFigureOut">
              <a:rPr lang="en-GB" smtClean="0"/>
              <a:t>12/01/2024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C57182-939E-6299-0A98-677A7B69D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F2B2E1-48CF-B678-793B-656864165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8F432-E62D-4653-90E0-636CD4565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050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3B4425-2B07-25BC-2655-71A570B90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B81386-EA7A-6FFD-A245-DAD4E787DB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3859AB-E202-D57E-11B6-12C5023637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68CAE-ADA5-494E-BB6C-DA22C8FA89C8}" type="datetimeFigureOut">
              <a:rPr lang="en-GB" smtClean="0"/>
              <a:t>12/01/2024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80F73C-8F91-1269-6207-6617285767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EAB81C-2503-06C1-C390-A68DEF5F4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8F432-E62D-4653-90E0-636CD4565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548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235DF-C3E9-E0C1-4453-CA38FE0B81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 Cultural Revolution?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32CA4E-A7E9-EC3D-64A8-99430797941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148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B0D8E-4462-2ADE-E3B4-E82A92320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Seminar Questions</a:t>
            </a:r>
          </a:p>
        </p:txBody>
      </p:sp>
      <p:pic>
        <p:nvPicPr>
          <p:cNvPr id="1028" name="Picture 4" descr="Mexico political map">
            <a:extLst>
              <a:ext uri="{FF2B5EF4-FFF2-40B4-BE49-F238E27FC236}">
                <a16:creationId xmlns:a16="http://schemas.microsoft.com/office/drawing/2014/main" id="{90E4BB56-DACB-4A8B-A1A9-2A2D791558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654" y="1480279"/>
            <a:ext cx="6576292" cy="5012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4843E1-B289-1C96-FC32-CAF55B44CB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049994" cy="4351338"/>
          </a:xfrm>
        </p:spPr>
        <p:txBody>
          <a:bodyPr>
            <a:normAutofit/>
          </a:bodyPr>
          <a:lstStyle/>
          <a:p>
            <a:pPr algn="l"/>
            <a:r>
              <a:rPr lang="en-GB" b="0" i="1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To what extent was the Mexican Revolution a cultural revolution?</a:t>
            </a:r>
            <a:endParaRPr lang="en-GB" b="0" i="0" dirty="0">
              <a:solidFill>
                <a:srgbClr val="383838"/>
              </a:solidFill>
              <a:effectLst/>
              <a:latin typeface="Lato" panose="020F0502020204030203" pitchFamily="34" charset="0"/>
            </a:endParaRPr>
          </a:p>
          <a:p>
            <a:pPr algn="l"/>
            <a:r>
              <a:rPr lang="en-GB" b="0" i="1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What were the aims of state cultural programs?</a:t>
            </a:r>
            <a:endParaRPr lang="en-GB" b="0" i="0" dirty="0">
              <a:solidFill>
                <a:srgbClr val="383838"/>
              </a:solidFill>
              <a:effectLst/>
              <a:latin typeface="Lato" panose="020F0502020204030203" pitchFamily="34" charset="0"/>
            </a:endParaRPr>
          </a:p>
          <a:p>
            <a:pPr algn="l"/>
            <a:r>
              <a:rPr lang="en-GB" b="0" i="1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How successful were they?</a:t>
            </a:r>
          </a:p>
          <a:p>
            <a:pPr algn="l"/>
            <a:endParaRPr lang="en-GB" i="1" dirty="0">
              <a:solidFill>
                <a:srgbClr val="383838"/>
              </a:solidFill>
              <a:latin typeface="Lato" panose="020F0502020204030203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6531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BF3E6-A0C2-BA2B-02A4-A69405866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being assessed?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C68A8-7AC4-0D43-3F1B-8E8F532152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>
              <a:buNone/>
            </a:pPr>
            <a:endParaRPr lang="en-GB" b="0" i="0" dirty="0">
              <a:solidFill>
                <a:srgbClr val="383838"/>
              </a:solidFill>
              <a:effectLst/>
              <a:latin typeface="Lato" panose="020F0502020204030203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Argument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: does the work give a persuasive answer to the question, with good use of evidence?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Knowledge: 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is the work based on a thorough factual knowledge of relevant historical events?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Understanding: 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does the work give a critical analysis of sources, theories, methods, and/or debates that are relevant to the topic at hand?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Presentation: 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is the work clearly written, logically organised, and correctly referenced?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140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1674F-3D1A-3782-EE3F-7C1A3E74F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7711" y="42862"/>
            <a:ext cx="10515600" cy="1325563"/>
          </a:xfrm>
        </p:spPr>
        <p:txBody>
          <a:bodyPr/>
          <a:lstStyle/>
          <a:p>
            <a:r>
              <a:rPr lang="en-GB" dirty="0"/>
              <a:t>Essay feedback: Footnotes and referencing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99D5F-C8A4-A2B1-279C-448EACAEE9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54074"/>
            <a:ext cx="11963400" cy="6623051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en-GB" sz="2000" baseline="30000" dirty="0">
              <a:solidFill>
                <a:srgbClr val="000000"/>
              </a:solidFill>
              <a:effectLst/>
              <a:ea typeface="Calibri" panose="020F0502020204030204" pitchFamily="34" charset="0"/>
              <a:cs typeface="Biome Light" panose="020B0502040204020203" pitchFamily="34" charset="0"/>
            </a:endParaRPr>
          </a:p>
          <a:p>
            <a:pPr marL="0" indent="0">
              <a:buNone/>
            </a:pPr>
            <a:endParaRPr lang="en-GB" sz="2000" baseline="30000" dirty="0">
              <a:solidFill>
                <a:srgbClr val="000000"/>
              </a:solidFill>
              <a:effectLst/>
              <a:ea typeface="Calibri" panose="020F0502020204030204" pitchFamily="34" charset="0"/>
              <a:cs typeface="Biome Light" panose="020B0502040204020203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baseline="30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Biome Light" panose="020B0502040204020203" pitchFamily="34" charset="0"/>
              </a:rPr>
              <a:t>1. Knight, Alan.</a:t>
            </a:r>
            <a:r>
              <a:rPr lang="en-GB" sz="6200" i="1" baseline="30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Biome Light" panose="020B0502040204020203" pitchFamily="34" charset="0"/>
              </a:rPr>
              <a:t> The Mexican Revolution</a:t>
            </a:r>
            <a:r>
              <a:rPr lang="en-GB" sz="6200" baseline="30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Biome Light" panose="020B0502040204020203" pitchFamily="34" charset="0"/>
              </a:rPr>
              <a:t>. Vol II. Cambridge: Cambridge University Press, 1986, </a:t>
            </a:r>
            <a:r>
              <a:rPr lang="en-GB" sz="6200" baseline="30000" dirty="0">
                <a:solidFill>
                  <a:srgbClr val="000000"/>
                </a:solidFill>
                <a:effectLst/>
                <a:highlight>
                  <a:srgbClr val="FFFF00"/>
                </a:highlight>
                <a:ea typeface="Calibri" panose="020F0502020204030204" pitchFamily="34" charset="0"/>
                <a:cs typeface="Biome Light" panose="020B0502040204020203" pitchFamily="34" charset="0"/>
              </a:rPr>
              <a:t>Pp</a:t>
            </a:r>
            <a:r>
              <a:rPr lang="en-GB" sz="6200" baseline="30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Biome Light" panose="020B0502040204020203" pitchFamily="34" charset="0"/>
              </a:rPr>
              <a:t> 28.</a:t>
            </a:r>
            <a:endParaRPr lang="en-GB" sz="6200" baseline="30000" dirty="0">
              <a:effectLst/>
              <a:ea typeface="Calibri" panose="020F0502020204030204" pitchFamily="34" charset="0"/>
              <a:cs typeface="Biome Light" panose="020B0502040204020203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Biome Light" panose="020B0502040204020203" pitchFamily="34" charset="0"/>
              </a:rPr>
              <a:t>2. Ibid. 26.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dirty="0">
                <a:solidFill>
                  <a:srgbClr val="000000"/>
                </a:solidFill>
                <a:ea typeface="Calibri" panose="020F0502020204030204" pitchFamily="34" charset="0"/>
                <a:cs typeface="Biome Light" panose="020B0502040204020203" pitchFamily="34" charset="0"/>
              </a:rPr>
              <a:t>3. </a:t>
            </a:r>
            <a:r>
              <a:rPr lang="en-US" sz="6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John Womack, “The Mexican Revolution, 1910-1920”, in Leslie Bethell, (ed.), </a:t>
            </a:r>
            <a:r>
              <a:rPr lang="en-US" sz="6200" i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Mexico Since Independence</a:t>
            </a:r>
            <a:r>
              <a:rPr lang="en-US" sz="6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200" dirty="0">
                <a:solidFill>
                  <a:srgbClr val="000000"/>
                </a:solidFill>
                <a:effectLst/>
                <a:highlight>
                  <a:srgbClr val="FFFF00"/>
                </a:highlight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6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Cambridge</a:t>
            </a:r>
            <a:r>
              <a:rPr lang="en-US" sz="6200" dirty="0">
                <a:solidFill>
                  <a:srgbClr val="000000"/>
                </a:solidFill>
                <a:effectLst/>
                <a:highlight>
                  <a:srgbClr val="FFFF00"/>
                </a:highlight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6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Cambridge University Press, 1991</a:t>
            </a:r>
            <a:r>
              <a:rPr lang="en-US" sz="6200" dirty="0">
                <a:solidFill>
                  <a:srgbClr val="000000"/>
                </a:solidFill>
                <a:effectLst/>
                <a:highlight>
                  <a:srgbClr val="FFFF00"/>
                </a:highlight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6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, 123.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6200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4. Knight. </a:t>
            </a:r>
            <a:r>
              <a:rPr lang="en-US" sz="6200" i="1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The Mexican Revolution, </a:t>
            </a:r>
            <a:r>
              <a:rPr lang="en-US" sz="6200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1986, 42.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6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5. Womack</a:t>
            </a:r>
            <a:r>
              <a:rPr lang="en-US" sz="6200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, “The Mexican Revolution”, 1991, 155.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6. Dahl, Robert “What Political Institutions Does Large-Scale Democracy Require?” </a:t>
            </a:r>
            <a:r>
              <a:rPr lang="en-GB" sz="6200" i="1" u="sng" kern="0" dirty="0">
                <a:solidFill>
                  <a:srgbClr val="C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Political Science Quarterly</a:t>
            </a:r>
            <a:r>
              <a:rPr lang="en-GB" sz="6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sz="6200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vol. 120, no. 2, 2005, pp. 187–97.</a:t>
            </a:r>
            <a:endParaRPr lang="en-GB" sz="62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7. </a:t>
            </a:r>
            <a:r>
              <a:rPr lang="en-GB" sz="6200" kern="1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Guardino</a:t>
            </a:r>
            <a:r>
              <a:rPr lang="en-GB" sz="6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 Peter, </a:t>
            </a:r>
            <a:r>
              <a:rPr lang="en-GB" sz="6200" i="1" u="sng" kern="100" dirty="0">
                <a:solidFill>
                  <a:srgbClr val="C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Time of Liberty: Popular Political Culture in Oaxaca</a:t>
            </a:r>
            <a:r>
              <a:rPr lang="en-GB" sz="6200" u="sng" kern="100" dirty="0">
                <a:solidFill>
                  <a:srgbClr val="C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6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1750-1850, (Duke University Press, Durham, 2005), 1 – 19, 156 - 223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u="sng" kern="100" dirty="0">
                <a:solidFill>
                  <a:srgbClr val="0000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8. </a:t>
            </a:r>
            <a:r>
              <a:rPr lang="en-GB" sz="6200" u="sng" kern="100" dirty="0" err="1">
                <a:solidFill>
                  <a:srgbClr val="0000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Hamnett</a:t>
            </a:r>
            <a:r>
              <a:rPr lang="en-GB" sz="6200" u="sng" kern="100" dirty="0">
                <a:solidFill>
                  <a:srgbClr val="0000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Brian R, “Destabilization and Fragmentation, 1770–1867.”. (Cambridge: Cambridge University Press, 2019), </a:t>
            </a:r>
            <a:r>
              <a:rPr lang="en-GB" sz="6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189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6200" dirty="0">
              <a:effectLst/>
              <a:ea typeface="Calibri" panose="020F0502020204030204" pitchFamily="34" charset="0"/>
              <a:cs typeface="Biome Light" panose="020B0502040204020203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dirty="0"/>
              <a:t>Be consistent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dirty="0"/>
              <a:t>Don’t repeat the full information every time (only the first time)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dirty="0"/>
              <a:t>Make sure everything you have in the footnotes is also in the bibliography.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Article names in Italics/ Book titles in Italics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Just </a:t>
            </a:r>
            <a:r>
              <a:rPr lang="en-GB" sz="6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book title for a single-authored book. </a:t>
            </a:r>
            <a:r>
              <a:rPr lang="en-GB" sz="62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en-GB" sz="6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nly need chapter titles </a:t>
            </a:r>
            <a:r>
              <a:rPr lang="en-GB" sz="62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en-GB" sz="6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edited volumes. (</a:t>
            </a:r>
            <a:r>
              <a:rPr lang="en-GB" sz="6200" kern="1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eg.</a:t>
            </a:r>
            <a:r>
              <a:rPr lang="en-GB" sz="6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different authors wrote different chapters).</a:t>
            </a:r>
            <a:endParaRPr lang="en-GB" sz="6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120000"/>
              </a:lnSpc>
              <a:spcBef>
                <a:spcPts val="0"/>
              </a:spcBef>
            </a:pPr>
            <a:endParaRPr lang="en-GB" sz="6200" dirty="0"/>
          </a:p>
        </p:txBody>
      </p:sp>
    </p:spTree>
    <p:extLst>
      <p:ext uri="{BB962C8B-B14F-4D97-AF65-F5344CB8AC3E}">
        <p14:creationId xmlns:p14="http://schemas.microsoft.com/office/powerpoint/2010/main" val="1143900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363</Words>
  <Application>Microsoft Office PowerPoint</Application>
  <PresentationFormat>Widescreen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Lato</vt:lpstr>
      <vt:lpstr>Times New Roman</vt:lpstr>
      <vt:lpstr>Office Theme</vt:lpstr>
      <vt:lpstr>A Cultural Revolution?</vt:lpstr>
      <vt:lpstr>Seminar Questions</vt:lpstr>
      <vt:lpstr>What is being assessed?</vt:lpstr>
      <vt:lpstr>Essay feedback: Footnotes and referencing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Cultural Revolution?</dc:title>
  <dc:creator>Doyle, Rosie</dc:creator>
  <cp:lastModifiedBy>Doyle, Rosie</cp:lastModifiedBy>
  <cp:revision>2</cp:revision>
  <dcterms:created xsi:type="dcterms:W3CDTF">2023-12-19T11:44:18Z</dcterms:created>
  <dcterms:modified xsi:type="dcterms:W3CDTF">2024-01-12T15:52:05Z</dcterms:modified>
</cp:coreProperties>
</file>