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2" r:id="rId9"/>
    <p:sldId id="260"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E9366-53FF-9AFF-C225-5E679F96091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BE913AD-B424-C38E-8119-46367D1294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DFA34EE-8F75-368B-951D-63888FBFB738}"/>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ECE02794-F5AF-73FF-A47C-433CCE7345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692125-EF2C-2C7B-9EDB-D8239E1B2A62}"/>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1085357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FB441-1447-1CFB-272A-97A7D4B7075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3DD8FD-B348-036E-9DD2-843D208D44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DCB6AD-6CBA-F2D1-1C71-978ED0C07270}"/>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3DBC0EC7-D1E5-7F3E-DC36-07080816CE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CAC1D0-3846-8143-70BD-FD92A00FAADE}"/>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369736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C92E14-A99F-8BA9-2F64-DFB02D8AC1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98A6142-D9FF-8385-E6EC-8F8DC0CC0B2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524B13-4514-66E7-E730-D571FC2D08C7}"/>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ABA8B615-BD2B-5512-A48D-8E67A52A71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98DD9D-9E04-573A-4522-25FABE38C0F8}"/>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175947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C46CB-2C0F-CAD5-926F-F8084B27F1E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CAB080-13A1-C89A-265E-793B864A16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91AC2C-B8F0-8C8C-8D0F-89F1844445BF}"/>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27525D7B-6AB2-69E2-EE3F-A9E9AFA252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2002EB-0E40-AE9C-A946-53F58FD0F789}"/>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3064198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68B91-5F90-75C4-702B-F5AFBADEEB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37EF56D-FD6F-DDB4-183D-B95C35E1E6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FCA0D7-8F25-3F95-0FF5-33C3ECE2E669}"/>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A31EE6B9-74AC-724A-C77E-15672B3E31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1D9BF1-3B4F-CE1A-3E74-2FF66A02ACC2}"/>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3122741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2B189-7A92-15AA-1600-5DC2DEAB62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9280FCB-CB53-176C-B475-2BFA90B7045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42293C-DFB8-2826-B4E7-284816FB77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B8EFE9C-BA01-1804-4492-FD3E57D58289}"/>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6" name="Footer Placeholder 5">
            <a:extLst>
              <a:ext uri="{FF2B5EF4-FFF2-40B4-BE49-F238E27FC236}">
                <a16:creationId xmlns:a16="http://schemas.microsoft.com/office/drawing/2014/main" id="{2A60336D-EF4B-0D51-0428-2D6B6E50A4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76DFA4-183D-B961-E68F-653BC5D463E0}"/>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602673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991F4-210B-1297-0FF8-AF29A60C0CA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36A08A9-F528-521E-45FC-DD8468EB32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C8455D-6BE5-88AA-8D0B-A590741AF1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994A9C4-8816-8C8A-F515-D1BE846755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7AB1B2-F489-8CD1-991D-6EEF2C1137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EFB205C-D0BF-185A-5DE8-78D4F27FA4BB}"/>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8" name="Footer Placeholder 7">
            <a:extLst>
              <a:ext uri="{FF2B5EF4-FFF2-40B4-BE49-F238E27FC236}">
                <a16:creationId xmlns:a16="http://schemas.microsoft.com/office/drawing/2014/main" id="{304EEE1D-7760-B7F1-760C-01541B1B62C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CD3D52E-2E1F-3C04-B119-F6598B1E0877}"/>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297881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60F6F-0268-2088-E3B1-8D7ECC5ADBE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4BE387-D41E-1775-591C-60E34DA795DF}"/>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4" name="Footer Placeholder 3">
            <a:extLst>
              <a:ext uri="{FF2B5EF4-FFF2-40B4-BE49-F238E27FC236}">
                <a16:creationId xmlns:a16="http://schemas.microsoft.com/office/drawing/2014/main" id="{284561FA-B1F4-ECB5-408B-BD106D3F5FA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01AA88A-A431-0DE6-9263-8507F8B26ECC}"/>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392606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5CEDFB-458D-1005-DDF8-8D7B35FB7BB9}"/>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3" name="Footer Placeholder 2">
            <a:extLst>
              <a:ext uri="{FF2B5EF4-FFF2-40B4-BE49-F238E27FC236}">
                <a16:creationId xmlns:a16="http://schemas.microsoft.com/office/drawing/2014/main" id="{A0186E88-9F80-6122-7016-5BF139DAC3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D13B780-2151-14B1-3500-84AB50F25753}"/>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132137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A00E8-CF56-8C14-DAE4-B4EA05C48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0DF5A8-B07B-1B9E-6C6E-1D7475651E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19AFC13-B93A-5603-0FF3-C76E6D9546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614B70-09EA-FADD-6AF2-FC517DB63838}"/>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6" name="Footer Placeholder 5">
            <a:extLst>
              <a:ext uri="{FF2B5EF4-FFF2-40B4-BE49-F238E27FC236}">
                <a16:creationId xmlns:a16="http://schemas.microsoft.com/office/drawing/2014/main" id="{738444F9-9F29-EDFE-670C-EFFCE0DF11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1B35F8-58AD-05C3-140B-5C323B972F9D}"/>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4107517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62564-6B7C-D0CE-EB4F-8C9ADEF985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C8FF9E7-FB2B-E9C9-64AD-8FA22C30F5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10C5F49-6776-D035-21AB-30EAECF6E7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759D8E-50FE-E55C-8EF9-F4C26A7F1E90}"/>
              </a:ext>
            </a:extLst>
          </p:cNvPr>
          <p:cNvSpPr>
            <a:spLocks noGrp="1"/>
          </p:cNvSpPr>
          <p:nvPr>
            <p:ph type="dt" sz="half" idx="10"/>
          </p:nvPr>
        </p:nvSpPr>
        <p:spPr/>
        <p:txBody>
          <a:bodyPr/>
          <a:lstStyle/>
          <a:p>
            <a:fld id="{818C1E92-5B7E-4915-96D9-4114B3CAEFA5}" type="datetimeFigureOut">
              <a:rPr lang="en-GB" smtClean="0"/>
              <a:t>17/11/2023</a:t>
            </a:fld>
            <a:endParaRPr lang="en-GB"/>
          </a:p>
        </p:txBody>
      </p:sp>
      <p:sp>
        <p:nvSpPr>
          <p:cNvPr id="6" name="Footer Placeholder 5">
            <a:extLst>
              <a:ext uri="{FF2B5EF4-FFF2-40B4-BE49-F238E27FC236}">
                <a16:creationId xmlns:a16="http://schemas.microsoft.com/office/drawing/2014/main" id="{C17D2838-8E80-18A6-6454-04E662BD81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89D2D7-0462-1C57-EDAC-ACBC4A5191D4}"/>
              </a:ext>
            </a:extLst>
          </p:cNvPr>
          <p:cNvSpPr>
            <a:spLocks noGrp="1"/>
          </p:cNvSpPr>
          <p:nvPr>
            <p:ph type="sldNum" sz="quarter" idx="12"/>
          </p:nvPr>
        </p:nvSpPr>
        <p:spPr/>
        <p:txBody>
          <a:bodyPr/>
          <a:lstStyle/>
          <a:p>
            <a:fld id="{38EF1F9D-FB6A-4046-9D3D-17AC1E988896}" type="slidenum">
              <a:rPr lang="en-GB" smtClean="0"/>
              <a:t>‹#›</a:t>
            </a:fld>
            <a:endParaRPr lang="en-GB"/>
          </a:p>
        </p:txBody>
      </p:sp>
    </p:spTree>
    <p:extLst>
      <p:ext uri="{BB962C8B-B14F-4D97-AF65-F5344CB8AC3E}">
        <p14:creationId xmlns:p14="http://schemas.microsoft.com/office/powerpoint/2010/main" val="485544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FFD935-05D6-E952-02AC-B2202C112D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706FC2-8E8A-E4BC-EFA8-FC7EC591BD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8A0DA8-3494-D520-B5F4-E64CF1E4FB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8C1E92-5B7E-4915-96D9-4114B3CAEFA5}" type="datetimeFigureOut">
              <a:rPr lang="en-GB" smtClean="0"/>
              <a:t>17/11/2023</a:t>
            </a:fld>
            <a:endParaRPr lang="en-GB"/>
          </a:p>
        </p:txBody>
      </p:sp>
      <p:sp>
        <p:nvSpPr>
          <p:cNvPr id="5" name="Footer Placeholder 4">
            <a:extLst>
              <a:ext uri="{FF2B5EF4-FFF2-40B4-BE49-F238E27FC236}">
                <a16:creationId xmlns:a16="http://schemas.microsoft.com/office/drawing/2014/main" id="{3708FE7D-7FDB-C44D-660A-E65A046D28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A8831DB-5068-CCE2-1844-BD0A9C94BA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EF1F9D-FB6A-4046-9D3D-17AC1E988896}" type="slidenum">
              <a:rPr lang="en-GB" smtClean="0"/>
              <a:t>‹#›</a:t>
            </a:fld>
            <a:endParaRPr lang="en-GB"/>
          </a:p>
        </p:txBody>
      </p:sp>
    </p:spTree>
    <p:extLst>
      <p:ext uri="{BB962C8B-B14F-4D97-AF65-F5344CB8AC3E}">
        <p14:creationId xmlns:p14="http://schemas.microsoft.com/office/powerpoint/2010/main" val="863210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arwick.ac.uk/fac/arts/history/students/modules/hi2e7/syllabus/juarez_2023_final.ppt"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s://drive.google.com/file/d/1UPKWN4k-iq2D2pdcZcLzKA5UsPsmUgWj/view" TargetMode="External"/><Relationship Id="rId5" Type="http://schemas.openxmlformats.org/officeDocument/2006/relationships/hyperlink" Target="https://www.youtube.com/watch?v=iw-B5nW3ark"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4/40/Edouard_Manet_022.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Benito Juárez y las Leyes de Reforma en Veracruz - El Dictamen">
            <a:extLst>
              <a:ext uri="{FF2B5EF4-FFF2-40B4-BE49-F238E27FC236}">
                <a16:creationId xmlns:a16="http://schemas.microsoft.com/office/drawing/2014/main" id="{91514E8C-3EE1-9981-0388-27FB595A2A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934" b="1005"/>
          <a:stretch/>
        </p:blipFill>
        <p:spPr bwMode="auto">
          <a:xfrm>
            <a:off x="2522358" y="10"/>
            <a:ext cx="9669642"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F5E0940-A228-C5E9-28F0-6F4CE060F447}"/>
              </a:ext>
            </a:extLst>
          </p:cNvPr>
          <p:cNvSpPr>
            <a:spLocks noGrp="1"/>
          </p:cNvSpPr>
          <p:nvPr>
            <p:ph type="ctrTitle"/>
          </p:nvPr>
        </p:nvSpPr>
        <p:spPr>
          <a:xfrm>
            <a:off x="952228" y="743447"/>
            <a:ext cx="3973385" cy="3692028"/>
          </a:xfrm>
          <a:noFill/>
        </p:spPr>
        <p:txBody>
          <a:bodyPr>
            <a:normAutofit/>
          </a:bodyPr>
          <a:lstStyle/>
          <a:p>
            <a:pPr algn="l"/>
            <a:r>
              <a:rPr lang="en-GB" sz="5200" b="0" i="0">
                <a:effectLst/>
                <a:latin typeface="Lato" panose="020F0502020204030203" pitchFamily="34" charset="0"/>
                <a:hlinkClick r:id="rId3"/>
              </a:rPr>
              <a:t>Civil War and Benito Ju</a:t>
            </a:r>
            <a:r>
              <a:rPr lang="en-GB" sz="5200" b="0" i="0">
                <a:effectLst/>
                <a:latin typeface="Calibri" panose="020F0502020204030204" pitchFamily="34" charset="0"/>
                <a:cs typeface="Calibri" panose="020F0502020204030204" pitchFamily="34" charset="0"/>
                <a:hlinkClick r:id="rId3"/>
              </a:rPr>
              <a:t>á</a:t>
            </a:r>
            <a:r>
              <a:rPr lang="en-GB" sz="5200" b="0" i="0">
                <a:effectLst/>
                <a:latin typeface="Lato" panose="020F0502020204030203" pitchFamily="34" charset="0"/>
                <a:hlinkClick r:id="rId3"/>
              </a:rPr>
              <a:t>rez (1848-1876)</a:t>
            </a:r>
            <a:endParaRPr lang="en-GB" sz="5200"/>
          </a:p>
        </p:txBody>
      </p:sp>
      <p:sp>
        <p:nvSpPr>
          <p:cNvPr id="3" name="Subtitle 2">
            <a:extLst>
              <a:ext uri="{FF2B5EF4-FFF2-40B4-BE49-F238E27FC236}">
                <a16:creationId xmlns:a16="http://schemas.microsoft.com/office/drawing/2014/main" id="{7A1867EE-59B3-F5FB-86D1-20AE1A5A971C}"/>
              </a:ext>
            </a:extLst>
          </p:cNvPr>
          <p:cNvSpPr>
            <a:spLocks noGrp="1"/>
          </p:cNvSpPr>
          <p:nvPr>
            <p:ph type="subTitle" idx="1"/>
          </p:nvPr>
        </p:nvSpPr>
        <p:spPr>
          <a:xfrm>
            <a:off x="952229" y="4629234"/>
            <a:ext cx="3973386" cy="1485319"/>
          </a:xfrm>
          <a:noFill/>
        </p:spPr>
        <p:txBody>
          <a:bodyPr>
            <a:normAutofit/>
          </a:bodyPr>
          <a:lstStyle/>
          <a:p>
            <a:pPr algn="l"/>
            <a:r>
              <a:rPr lang="en-GB" dirty="0"/>
              <a:t>Seminar</a:t>
            </a:r>
            <a:endParaRPr lang="en-GB"/>
          </a:p>
        </p:txBody>
      </p:sp>
    </p:spTree>
    <p:extLst>
      <p:ext uri="{BB962C8B-B14F-4D97-AF65-F5344CB8AC3E}">
        <p14:creationId xmlns:p14="http://schemas.microsoft.com/office/powerpoint/2010/main" val="1952096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3" name="Rectangle 1042">
            <a:extLst>
              <a:ext uri="{FF2B5EF4-FFF2-40B4-BE49-F238E27FC236}">
                <a16:creationId xmlns:a16="http://schemas.microsoft.com/office/drawing/2014/main" id="{2ABE1108-6423-4E53-85A1-817683043C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555475-29E0-54B9-7A81-29863D062D4A}"/>
              </a:ext>
            </a:extLst>
          </p:cNvPr>
          <p:cNvSpPr>
            <a:spLocks noGrp="1"/>
          </p:cNvSpPr>
          <p:nvPr>
            <p:ph type="title"/>
          </p:nvPr>
        </p:nvSpPr>
        <p:spPr>
          <a:xfrm>
            <a:off x="4833366" y="543070"/>
            <a:ext cx="6870954" cy="1675626"/>
          </a:xfrm>
        </p:spPr>
        <p:txBody>
          <a:bodyPr>
            <a:normAutofit/>
          </a:bodyPr>
          <a:lstStyle/>
          <a:p>
            <a:r>
              <a:rPr lang="en-GB" sz="3700" i="1">
                <a:latin typeface="+mn-lt"/>
              </a:rPr>
              <a:t>Mexicanos al Grito de Guerra</a:t>
            </a:r>
            <a:r>
              <a:rPr lang="en-GB" sz="3700">
                <a:latin typeface="+mn-lt"/>
              </a:rPr>
              <a:t>, Dir. Álvaro G</a:t>
            </a:r>
            <a:r>
              <a:rPr lang="en-GB" sz="3700">
                <a:latin typeface="+mn-lt"/>
                <a:cs typeface="Calibri" panose="020F0502020204030204" pitchFamily="34" charset="0"/>
              </a:rPr>
              <a:t>álvez y Fuentes and Ismael Rodrí</a:t>
            </a:r>
            <a:r>
              <a:rPr lang="en-GB" sz="3700">
                <a:latin typeface="+mn-lt"/>
              </a:rPr>
              <a:t>guez, 1943</a:t>
            </a:r>
          </a:p>
        </p:txBody>
      </p:sp>
      <p:pic>
        <p:nvPicPr>
          <p:cNvPr id="1030" name="Picture 6" descr="Mexicanos al grito de guerra (1943) Película - PLAY Cine">
            <a:extLst>
              <a:ext uri="{FF2B5EF4-FFF2-40B4-BE49-F238E27FC236}">
                <a16:creationId xmlns:a16="http://schemas.microsoft.com/office/drawing/2014/main" id="{2BBD600B-4136-2DC9-FB24-34D1AD1C9C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692" r="-2" b="15333"/>
          <a:stretch/>
        </p:blipFill>
        <p:spPr bwMode="auto">
          <a:xfrm>
            <a:off x="20" y="1"/>
            <a:ext cx="4187091" cy="2164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in en Whathsapp">
            <a:extLst>
              <a:ext uri="{FF2B5EF4-FFF2-40B4-BE49-F238E27FC236}">
                <a16:creationId xmlns:a16="http://schemas.microsoft.com/office/drawing/2014/main" id="{16900D87-04A8-A8CE-BA3A-E618CB4D7DC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17060"/>
          <a:stretch/>
        </p:blipFill>
        <p:spPr bwMode="auto">
          <a:xfrm>
            <a:off x="20" y="2342320"/>
            <a:ext cx="4187091" cy="216432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P - Película: Mexicanos Al Grito de Guerra - Movie: Mexicanos Al Grito de  Guerra - TODOPUEBLA.com">
            <a:extLst>
              <a:ext uri="{FF2B5EF4-FFF2-40B4-BE49-F238E27FC236}">
                <a16:creationId xmlns:a16="http://schemas.microsoft.com/office/drawing/2014/main" id="{320A4037-8C70-FB27-ECA6-06A25021B6E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1472" r="-2" b="9871"/>
          <a:stretch/>
        </p:blipFill>
        <p:spPr bwMode="auto">
          <a:xfrm>
            <a:off x="20" y="4693680"/>
            <a:ext cx="4187091" cy="216432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0AE4D8D-EE6C-2DB3-A363-D4D06A6426DF}"/>
              </a:ext>
            </a:extLst>
          </p:cNvPr>
          <p:cNvSpPr>
            <a:spLocks noGrp="1"/>
          </p:cNvSpPr>
          <p:nvPr>
            <p:ph idx="1"/>
          </p:nvPr>
        </p:nvSpPr>
        <p:spPr>
          <a:xfrm>
            <a:off x="4833366" y="2399720"/>
            <a:ext cx="6870954" cy="3736507"/>
          </a:xfrm>
        </p:spPr>
        <p:txBody>
          <a:bodyPr>
            <a:normAutofit/>
          </a:bodyPr>
          <a:lstStyle/>
          <a:p>
            <a:r>
              <a:rPr lang="en-GB" sz="2000"/>
              <a:t>Golpe de estado 42:00: </a:t>
            </a:r>
            <a:r>
              <a:rPr lang="en-GB" sz="2000">
                <a:hlinkClick r:id="rId5"/>
              </a:rPr>
              <a:t>https://www.youtube.com/watch?v=iw-B5nW3ark</a:t>
            </a:r>
            <a:endParaRPr lang="en-GB" sz="2000"/>
          </a:p>
          <a:p>
            <a:endParaRPr lang="en-GB" sz="2000"/>
          </a:p>
          <a:p>
            <a:r>
              <a:rPr lang="en-GB" sz="2000"/>
              <a:t>Royalists and Ju</a:t>
            </a:r>
            <a:r>
              <a:rPr lang="en-GB" sz="2000">
                <a:latin typeface="Calibri" panose="020F0502020204030204" pitchFamily="34" charset="0"/>
                <a:cs typeface="Calibri" panose="020F0502020204030204" pitchFamily="34" charset="0"/>
              </a:rPr>
              <a:t>á</a:t>
            </a:r>
            <a:r>
              <a:rPr lang="en-GB" sz="2000"/>
              <a:t>rez Speech 01:02: </a:t>
            </a:r>
            <a:r>
              <a:rPr lang="en-GB" sz="2000">
                <a:hlinkClick r:id="rId5"/>
              </a:rPr>
              <a:t>https://www.youtube.com/watch?v=iw-B5nW3ark</a:t>
            </a:r>
            <a:endParaRPr lang="en-GB" sz="2000"/>
          </a:p>
          <a:p>
            <a:endParaRPr lang="en-GB" sz="2000"/>
          </a:p>
          <a:p>
            <a:r>
              <a:rPr lang="en-GB" sz="2000"/>
              <a:t>Seth Fien, </a:t>
            </a:r>
            <a:r>
              <a:rPr lang="en-GB" sz="2000" b="1" i="0" u="none" strike="noStrike">
                <a:effectLst/>
                <a:latin typeface="Gotham SSm A"/>
                <a:hlinkClick r:id="rId6" tooltip="&quot;Myths of Cultural Imperialism and Nationalism in Golden Age Mexican Cinema&quot;"/>
              </a:rPr>
              <a:t>"Myths of Cultural Imperialism and Nationalism in Golden Age Mexican Cinema“</a:t>
            </a:r>
            <a:r>
              <a:rPr lang="en-GB" sz="2000" b="1" i="0" u="none" strike="noStrike">
                <a:effectLst/>
                <a:latin typeface="Gotham SSm A"/>
              </a:rPr>
              <a:t> </a:t>
            </a:r>
            <a:r>
              <a:rPr lang="en-GB" sz="2000" i="0" u="none" strike="noStrike">
                <a:effectLst/>
              </a:rPr>
              <a:t>in Joseph, G., Rubestien, A. and Zolov, E. (eds.) Fragments of a Golden Age. Duke, 2001.</a:t>
            </a:r>
            <a:endParaRPr lang="en-GB" sz="2000"/>
          </a:p>
        </p:txBody>
      </p:sp>
    </p:spTree>
    <p:extLst>
      <p:ext uri="{BB962C8B-B14F-4D97-AF65-F5344CB8AC3E}">
        <p14:creationId xmlns:p14="http://schemas.microsoft.com/office/powerpoint/2010/main" val="74065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89FE5-ADF9-A5AC-6333-AE3EE51B5FB2}"/>
              </a:ext>
            </a:extLst>
          </p:cNvPr>
          <p:cNvSpPr>
            <a:spLocks noGrp="1"/>
          </p:cNvSpPr>
          <p:nvPr>
            <p:ph type="title"/>
          </p:nvPr>
        </p:nvSpPr>
        <p:spPr/>
        <p:txBody>
          <a:bodyPr/>
          <a:lstStyle/>
          <a:p>
            <a:r>
              <a:rPr lang="en-GB" dirty="0">
                <a:latin typeface="+mn-lt"/>
              </a:rPr>
              <a:t>Golpe de </a:t>
            </a:r>
            <a:r>
              <a:rPr lang="en-GB" dirty="0" err="1">
                <a:latin typeface="+mn-lt"/>
              </a:rPr>
              <a:t>estado</a:t>
            </a:r>
            <a:r>
              <a:rPr lang="en-GB" dirty="0">
                <a:latin typeface="+mn-lt"/>
              </a:rPr>
              <a:t> scene.</a:t>
            </a:r>
          </a:p>
        </p:txBody>
      </p:sp>
      <p:sp>
        <p:nvSpPr>
          <p:cNvPr id="3" name="Content Placeholder 2">
            <a:extLst>
              <a:ext uri="{FF2B5EF4-FFF2-40B4-BE49-F238E27FC236}">
                <a16:creationId xmlns:a16="http://schemas.microsoft.com/office/drawing/2014/main" id="{CB28CFCE-DD9D-2867-4156-BE6CFCAB43FF}"/>
              </a:ext>
            </a:extLst>
          </p:cNvPr>
          <p:cNvSpPr>
            <a:spLocks noGrp="1"/>
          </p:cNvSpPr>
          <p:nvPr>
            <p:ph idx="1"/>
          </p:nvPr>
        </p:nvSpPr>
        <p:spPr/>
        <p:txBody>
          <a:bodyPr>
            <a:normAutofit fontScale="85000" lnSpcReduction="20000"/>
          </a:bodyPr>
          <a:lstStyle/>
          <a:p>
            <a:r>
              <a:rPr lang="en-GB" dirty="0"/>
              <a:t>Assistant 1: “This is the state of our resources.”</a:t>
            </a:r>
          </a:p>
          <a:p>
            <a:r>
              <a:rPr lang="en-GB" dirty="0"/>
              <a:t>Ju</a:t>
            </a:r>
            <a:r>
              <a:rPr lang="en-GB" dirty="0">
                <a:latin typeface="Calibri" panose="020F0502020204030204" pitchFamily="34" charset="0"/>
                <a:cs typeface="Calibri" panose="020F0502020204030204" pitchFamily="34" charset="0"/>
              </a:rPr>
              <a:t>árez: “We will have to make many sacrifices.”</a:t>
            </a:r>
          </a:p>
          <a:p>
            <a:r>
              <a:rPr lang="en-GB" dirty="0">
                <a:latin typeface="Calibri" panose="020F0502020204030204" pitchFamily="34" charset="0"/>
                <a:cs typeface="Calibri" panose="020F0502020204030204" pitchFamily="34" charset="0"/>
              </a:rPr>
              <a:t>Assistant 2: “This is the state of the treasury.”</a:t>
            </a:r>
          </a:p>
          <a:p>
            <a:r>
              <a:rPr lang="en-GB" dirty="0" err="1">
                <a:latin typeface="Calibri" panose="020F0502020204030204" pitchFamily="34" charset="0"/>
                <a:cs typeface="Calibri" panose="020F0502020204030204" pitchFamily="34" charset="0"/>
              </a:rPr>
              <a:t>Zuloaga</a:t>
            </a:r>
            <a:r>
              <a:rPr lang="en-GB" dirty="0">
                <a:latin typeface="Calibri" panose="020F0502020204030204" pitchFamily="34" charset="0"/>
                <a:cs typeface="Calibri" panose="020F0502020204030204" pitchFamily="34" charset="0"/>
              </a:rPr>
              <a:t>: “We’ll have to introduce new taxes. We need to stop that madman who thinks he’s president.”</a:t>
            </a:r>
          </a:p>
          <a:p>
            <a:r>
              <a:rPr lang="en-GB" dirty="0"/>
              <a:t>Ju</a:t>
            </a:r>
            <a:r>
              <a:rPr lang="en-GB" dirty="0">
                <a:latin typeface="Calibri" panose="020F0502020204030204" pitchFamily="34" charset="0"/>
                <a:cs typeface="Calibri" panose="020F0502020204030204" pitchFamily="34" charset="0"/>
              </a:rPr>
              <a:t>árez: “I’m thinking that </a:t>
            </a:r>
            <a:r>
              <a:rPr lang="en-GB" dirty="0" err="1">
                <a:latin typeface="Calibri" panose="020F0502020204030204" pitchFamily="34" charset="0"/>
                <a:cs typeface="Calibri" panose="020F0502020204030204" pitchFamily="34" charset="0"/>
              </a:rPr>
              <a:t>afterall</a:t>
            </a:r>
            <a:r>
              <a:rPr lang="en-GB" dirty="0">
                <a:latin typeface="Calibri" panose="020F0502020204030204" pitchFamily="34" charset="0"/>
                <a:cs typeface="Calibri" panose="020F0502020204030204" pitchFamily="34" charset="0"/>
              </a:rPr>
              <a:t>, we don’t need any money to win. It’s enough to have justice on our side. Everything else will follow.”</a:t>
            </a:r>
          </a:p>
          <a:p>
            <a:r>
              <a:rPr lang="en-GB" dirty="0" err="1">
                <a:latin typeface="Calibri" panose="020F0502020204030204" pitchFamily="34" charset="0"/>
                <a:cs typeface="Calibri" panose="020F0502020204030204" pitchFamily="34" charset="0"/>
              </a:rPr>
              <a:t>Zuloaga</a:t>
            </a:r>
            <a:r>
              <a:rPr lang="en-GB" dirty="0">
                <a:latin typeface="Calibri" panose="020F0502020204030204" pitchFamily="34" charset="0"/>
                <a:cs typeface="Calibri" panose="020F0502020204030204" pitchFamily="34" charset="0"/>
              </a:rPr>
              <a:t>: “ It doesn’t matter if we do something unjust. I’ll accept </a:t>
            </a:r>
            <a:r>
              <a:rPr lang="en-GB" dirty="0" err="1">
                <a:latin typeface="Calibri" panose="020F0502020204030204" pitchFamily="34" charset="0"/>
                <a:cs typeface="Calibri" panose="020F0502020204030204" pitchFamily="34" charset="0"/>
              </a:rPr>
              <a:t>Jecker’s</a:t>
            </a:r>
            <a:r>
              <a:rPr lang="en-GB" dirty="0">
                <a:latin typeface="Calibri" panose="020F0502020204030204" pitchFamily="34" charset="0"/>
                <a:cs typeface="Calibri" panose="020F0502020204030204" pitchFamily="34" charset="0"/>
              </a:rPr>
              <a:t> loan.”</a:t>
            </a:r>
          </a:p>
          <a:p>
            <a:r>
              <a:rPr lang="en-GB" dirty="0">
                <a:latin typeface="Calibri" panose="020F0502020204030204" pitchFamily="34" charset="0"/>
                <a:cs typeface="Calibri" panose="020F0502020204030204" pitchFamily="34" charset="0"/>
              </a:rPr>
              <a:t>Assistant 2: “But that would mean putting the nation in foreign hands.”</a:t>
            </a:r>
          </a:p>
          <a:p>
            <a:r>
              <a:rPr lang="en-GB" dirty="0" err="1">
                <a:latin typeface="Calibri" panose="020F0502020204030204" pitchFamily="34" charset="0"/>
                <a:cs typeface="Calibri" panose="020F0502020204030204" pitchFamily="34" charset="0"/>
              </a:rPr>
              <a:t>Zuloaga</a:t>
            </a:r>
            <a:r>
              <a:rPr lang="en-GB" dirty="0">
                <a:latin typeface="Calibri" panose="020F0502020204030204" pitchFamily="34" charset="0"/>
                <a:cs typeface="Calibri" panose="020F0502020204030204" pitchFamily="34" charset="0"/>
              </a:rPr>
              <a:t>: “All the same, we need the money.”</a:t>
            </a:r>
          </a:p>
          <a:p>
            <a:r>
              <a:rPr lang="en-GB" dirty="0"/>
              <a:t>Ju</a:t>
            </a:r>
            <a:r>
              <a:rPr lang="en-GB" dirty="0">
                <a:latin typeface="Calibri" panose="020F0502020204030204" pitchFamily="34" charset="0"/>
                <a:cs typeface="Calibri" panose="020F0502020204030204" pitchFamily="34" charset="0"/>
              </a:rPr>
              <a:t>árez: “We’ll reduce our salaries by half. We’ll die of hunger before asking for a foreign loan. In the current circumstances we can’t betray the nation.”</a:t>
            </a:r>
          </a:p>
          <a:p>
            <a:endParaRPr lang="en-GB" dirty="0">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3974975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4F9F2-4ECA-062A-A2D6-80CA199D0002}"/>
              </a:ext>
            </a:extLst>
          </p:cNvPr>
          <p:cNvSpPr>
            <a:spLocks noGrp="1"/>
          </p:cNvSpPr>
          <p:nvPr>
            <p:ph type="title"/>
          </p:nvPr>
        </p:nvSpPr>
        <p:spPr/>
        <p:txBody>
          <a:bodyPr/>
          <a:lstStyle/>
          <a:p>
            <a:r>
              <a:rPr lang="en-GB" dirty="0">
                <a:latin typeface="+mn-lt"/>
              </a:rPr>
              <a:t>Royalists and Ju</a:t>
            </a:r>
            <a:r>
              <a:rPr lang="en-GB" dirty="0">
                <a:latin typeface="+mn-lt"/>
                <a:cs typeface="Calibri" panose="020F0502020204030204" pitchFamily="34" charset="0"/>
              </a:rPr>
              <a:t>á</a:t>
            </a:r>
            <a:r>
              <a:rPr lang="en-GB" dirty="0">
                <a:latin typeface="+mn-lt"/>
              </a:rPr>
              <a:t>rez Speech</a:t>
            </a:r>
          </a:p>
        </p:txBody>
      </p:sp>
      <p:sp>
        <p:nvSpPr>
          <p:cNvPr id="3" name="Content Placeholder 2">
            <a:extLst>
              <a:ext uri="{FF2B5EF4-FFF2-40B4-BE49-F238E27FC236}">
                <a16:creationId xmlns:a16="http://schemas.microsoft.com/office/drawing/2014/main" id="{09803D7C-E9F4-8462-6CBD-A5816857E5BA}"/>
              </a:ext>
            </a:extLst>
          </p:cNvPr>
          <p:cNvSpPr>
            <a:spLocks noGrp="1"/>
          </p:cNvSpPr>
          <p:nvPr>
            <p:ph idx="1"/>
          </p:nvPr>
        </p:nvSpPr>
        <p:spPr/>
        <p:txBody>
          <a:bodyPr>
            <a:normAutofit lnSpcReduction="10000"/>
          </a:bodyPr>
          <a:lstStyle/>
          <a:p>
            <a:r>
              <a:rPr lang="en-GB" dirty="0"/>
              <a:t>Our national dignity has been attacked and our independence may be threatened. Foreign forces have invaded under the pretext of reclaiming a debt by force, something that they don’t have the right to do. I appeal to your patriotism, I urge you to forget partisanship and attend to the most important calling for men, for the people, of the defence of the nation. Europe think American countries are weak. We would never provoke them, but if they come looking for us in this continent which is our home, we’ll show their invincible armies that a small country can be big, that a weak country can be strong, that a poor country can be powerful. When motivated by the love of liberty and justice, Mexico will show them that </a:t>
            </a:r>
            <a:r>
              <a:rPr lang="en-GB" b="1" dirty="0"/>
              <a:t>the respect of the rights of others means peace.</a:t>
            </a:r>
          </a:p>
        </p:txBody>
      </p:sp>
    </p:spTree>
    <p:extLst>
      <p:ext uri="{BB962C8B-B14F-4D97-AF65-F5344CB8AC3E}">
        <p14:creationId xmlns:p14="http://schemas.microsoft.com/office/powerpoint/2010/main" val="27778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CBC69AF-AE9D-43C7-A183-244646418B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Unknown Person - Maximilian I, Emperor of Mexico (1832-67) and Empress  Carlota, The Empress of Mexico (1840-1927), when Archduke and Archduchess  of Austria">
            <a:extLst>
              <a:ext uri="{FF2B5EF4-FFF2-40B4-BE49-F238E27FC236}">
                <a16:creationId xmlns:a16="http://schemas.microsoft.com/office/drawing/2014/main" id="{79F95D4A-833E-BCB5-1129-0E697294ED7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18710"/>
          <a:stretch/>
        </p:blipFill>
        <p:spPr bwMode="auto">
          <a:xfrm>
            <a:off x="20" y="10"/>
            <a:ext cx="4977364"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CE1174B6-2A8A-5216-2F98-199A5529480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56" r="11276" b="-1"/>
          <a:stretch/>
        </p:blipFill>
        <p:spPr bwMode="auto">
          <a:xfrm>
            <a:off x="4977384" y="10"/>
            <a:ext cx="7214616"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BE64232A-D912-4882-BF58-1049181157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4218905"/>
            <a:ext cx="5625863" cy="2089317"/>
          </a:xfrm>
          <a:prstGeom prst="rect">
            <a:avLst/>
          </a:prstGeom>
          <a:solidFill>
            <a:schemeClr val="bg1">
              <a:alpha val="95000"/>
            </a:schemeClr>
          </a:solidFill>
          <a:ln w="127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E8E4E9D8-6D9C-4646-83A2-11844D84EA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5574" y="3876005"/>
            <a:ext cx="4848225"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AC376DD3-B23A-633F-2F48-BF12B0C3D274}"/>
              </a:ext>
            </a:extLst>
          </p:cNvPr>
          <p:cNvSpPr>
            <a:spLocks noGrp="1"/>
          </p:cNvSpPr>
          <p:nvPr>
            <p:ph type="title"/>
          </p:nvPr>
        </p:nvSpPr>
        <p:spPr>
          <a:xfrm>
            <a:off x="6772758" y="3949157"/>
            <a:ext cx="4324351" cy="539496"/>
          </a:xfrm>
        </p:spPr>
        <p:txBody>
          <a:bodyPr>
            <a:normAutofit/>
          </a:bodyPr>
          <a:lstStyle/>
          <a:p>
            <a:pPr algn="ctr"/>
            <a:r>
              <a:rPr lang="en-GB" sz="2700">
                <a:solidFill>
                  <a:schemeClr val="bg1"/>
                </a:solidFill>
              </a:rPr>
              <a:t>Primary Sources</a:t>
            </a:r>
          </a:p>
        </p:txBody>
      </p:sp>
      <p:sp>
        <p:nvSpPr>
          <p:cNvPr id="3" name="Content Placeholder 2">
            <a:extLst>
              <a:ext uri="{FF2B5EF4-FFF2-40B4-BE49-F238E27FC236}">
                <a16:creationId xmlns:a16="http://schemas.microsoft.com/office/drawing/2014/main" id="{EF042056-2D08-EAB0-0556-F18A06623573}"/>
              </a:ext>
            </a:extLst>
          </p:cNvPr>
          <p:cNvSpPr>
            <a:spLocks noGrp="1"/>
          </p:cNvSpPr>
          <p:nvPr>
            <p:ph idx="1"/>
          </p:nvPr>
        </p:nvSpPr>
        <p:spPr>
          <a:xfrm>
            <a:off x="6431138" y="4697298"/>
            <a:ext cx="5040034" cy="1435608"/>
          </a:xfrm>
        </p:spPr>
        <p:txBody>
          <a:bodyPr anchor="ctr">
            <a:noAutofit/>
          </a:bodyPr>
          <a:lstStyle/>
          <a:p>
            <a:r>
              <a:rPr lang="en-GB" sz="2000" dirty="0"/>
              <a:t>What can the primary sources tell us about the French Intervention and the Liberal Government?</a:t>
            </a:r>
          </a:p>
          <a:p>
            <a:r>
              <a:rPr lang="en-GB" sz="2000" dirty="0"/>
              <a:t>How might they be useful? How might they be less useful?</a:t>
            </a:r>
          </a:p>
        </p:txBody>
      </p:sp>
    </p:spTree>
    <p:extLst>
      <p:ext uri="{BB962C8B-B14F-4D97-AF65-F5344CB8AC3E}">
        <p14:creationId xmlns:p14="http://schemas.microsoft.com/office/powerpoint/2010/main" val="563233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138C8C-BADD-D34C-A4AB-2BF3D12E2F9E}"/>
              </a:ext>
            </a:extLst>
          </p:cNvPr>
          <p:cNvSpPr>
            <a:spLocks noGrp="1"/>
          </p:cNvSpPr>
          <p:nvPr>
            <p:ph type="title"/>
          </p:nvPr>
        </p:nvSpPr>
        <p:spPr>
          <a:xfrm>
            <a:off x="838199" y="548464"/>
            <a:ext cx="3807187" cy="2228074"/>
          </a:xfrm>
        </p:spPr>
        <p:txBody>
          <a:bodyPr>
            <a:normAutofit/>
          </a:bodyPr>
          <a:lstStyle/>
          <a:p>
            <a:r>
              <a:rPr lang="en-GB" sz="4000"/>
              <a:t>Seminar Questions</a:t>
            </a:r>
          </a:p>
        </p:txBody>
      </p:sp>
      <p:sp>
        <p:nvSpPr>
          <p:cNvPr id="3" name="Content Placeholder 2">
            <a:extLst>
              <a:ext uri="{FF2B5EF4-FFF2-40B4-BE49-F238E27FC236}">
                <a16:creationId xmlns:a16="http://schemas.microsoft.com/office/drawing/2014/main" id="{B18D0C9B-9C36-B537-57CE-756D546E0F91}"/>
              </a:ext>
            </a:extLst>
          </p:cNvPr>
          <p:cNvSpPr>
            <a:spLocks noGrp="1"/>
          </p:cNvSpPr>
          <p:nvPr>
            <p:ph idx="1"/>
          </p:nvPr>
        </p:nvSpPr>
        <p:spPr>
          <a:xfrm>
            <a:off x="213666" y="2971515"/>
            <a:ext cx="4793672" cy="4195903"/>
          </a:xfrm>
        </p:spPr>
        <p:txBody>
          <a:bodyPr>
            <a:normAutofit/>
          </a:bodyPr>
          <a:lstStyle/>
          <a:p>
            <a:r>
              <a:rPr lang="en-GB" sz="2400" b="0" i="1" dirty="0">
                <a:effectLst/>
                <a:latin typeface="Lato" panose="020F0502020204030203" pitchFamily="34" charset="0"/>
              </a:rPr>
              <a:t>Why and how did Benito Juárez come to power?</a:t>
            </a:r>
          </a:p>
          <a:p>
            <a:pPr marL="0" indent="0">
              <a:buNone/>
            </a:pPr>
            <a:endParaRPr lang="en-GB" sz="2400" b="0" i="0" dirty="0">
              <a:effectLst/>
              <a:latin typeface="Lato" panose="020F0502020204030203" pitchFamily="34" charset="0"/>
            </a:endParaRPr>
          </a:p>
          <a:p>
            <a:r>
              <a:rPr lang="en-GB" sz="2400" b="0" i="1" dirty="0">
                <a:effectLst/>
                <a:latin typeface="Lato" panose="020F0502020204030203" pitchFamily="34" charset="0"/>
              </a:rPr>
              <a:t>Why did the French Intervention precipitate a civil war?</a:t>
            </a:r>
          </a:p>
          <a:p>
            <a:pPr marL="0" indent="0">
              <a:buNone/>
            </a:pPr>
            <a:endParaRPr lang="en-GB" sz="2400" b="0" i="0" dirty="0">
              <a:effectLst/>
              <a:latin typeface="Lato" panose="020F0502020204030203" pitchFamily="34" charset="0"/>
            </a:endParaRPr>
          </a:p>
          <a:p>
            <a:r>
              <a:rPr lang="en-GB" sz="2400" b="0" i="1" dirty="0">
                <a:effectLst/>
                <a:latin typeface="Lato" panose="020F0502020204030203" pitchFamily="34" charset="0"/>
              </a:rPr>
              <a:t>Why did the Liberals win?</a:t>
            </a:r>
            <a:endParaRPr lang="en-GB" sz="2400" b="0" i="0" dirty="0">
              <a:effectLst/>
              <a:latin typeface="Lato" panose="020F0502020204030203" pitchFamily="34" charset="0"/>
            </a:endParaRPr>
          </a:p>
          <a:p>
            <a:endParaRPr lang="en-GB" sz="2000" dirty="0"/>
          </a:p>
        </p:txBody>
      </p:sp>
      <p:pic>
        <p:nvPicPr>
          <p:cNvPr id="4" name="Picture 3">
            <a:hlinkClick r:id="rId2"/>
            <a:extLst>
              <a:ext uri="{FF2B5EF4-FFF2-40B4-BE49-F238E27FC236}">
                <a16:creationId xmlns:a16="http://schemas.microsoft.com/office/drawing/2014/main" id="{C2726211-B760-5EDC-B966-D81E4169E5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861" r="5389"/>
          <a:stretch/>
        </p:blipFill>
        <p:spPr bwMode="auto">
          <a:xfrm>
            <a:off x="5010386" y="10"/>
            <a:ext cx="7181613" cy="6857990"/>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3361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8697F-6277-3A4D-5362-F8F94B780222}"/>
              </a:ext>
            </a:extLst>
          </p:cNvPr>
          <p:cNvSpPr>
            <a:spLocks noGrp="1"/>
          </p:cNvSpPr>
          <p:nvPr>
            <p:ph type="title"/>
          </p:nvPr>
        </p:nvSpPr>
        <p:spPr/>
        <p:txBody>
          <a:bodyPr/>
          <a:lstStyle/>
          <a:p>
            <a:r>
              <a:rPr lang="en-GB" dirty="0"/>
              <a:t>Essay Questions</a:t>
            </a:r>
          </a:p>
        </p:txBody>
      </p:sp>
      <p:sp>
        <p:nvSpPr>
          <p:cNvPr id="3" name="Content Placeholder 2">
            <a:extLst>
              <a:ext uri="{FF2B5EF4-FFF2-40B4-BE49-F238E27FC236}">
                <a16:creationId xmlns:a16="http://schemas.microsoft.com/office/drawing/2014/main" id="{55A1A063-FB39-0050-3FFA-BDD15D7433E1}"/>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287913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8" ma:contentTypeDescription="Create a new document." ma:contentTypeScope="" ma:versionID="fa1ccab02bae9796540cf05e0ea29bee">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cf3c058dd1442459494b8dd22c1752dc"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ystemTags" ma:index="25"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Props1.xml><?xml version="1.0" encoding="utf-8"?>
<ds:datastoreItem xmlns:ds="http://schemas.openxmlformats.org/officeDocument/2006/customXml" ds:itemID="{2DBF3BB7-AE96-4DA8-88A7-EA11DBFEF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D584C-5327-4C4A-8B54-97462CA3D91C}">
  <ds:schemaRefs>
    <ds:schemaRef ds:uri="http://schemas.microsoft.com/sharepoint/v3/contenttype/forms"/>
  </ds:schemaRefs>
</ds:datastoreItem>
</file>

<file path=customXml/itemProps3.xml><?xml version="1.0" encoding="utf-8"?>
<ds:datastoreItem xmlns:ds="http://schemas.openxmlformats.org/officeDocument/2006/customXml" ds:itemID="{5C871007-3E14-48C6-9833-ABE9A4E726C5}">
  <ds:schemaRefs>
    <ds:schemaRef ds:uri="http://www.w3.org/XML/1998/namespace"/>
    <ds:schemaRef ds:uri="http://schemas.openxmlformats.org/package/2006/metadata/core-properties"/>
    <ds:schemaRef ds:uri="http://purl.org/dc/elements/1.1/"/>
    <ds:schemaRef ds:uri="http://purl.org/dc/dcmitype/"/>
    <ds:schemaRef ds:uri="http://schemas.microsoft.com/office/2006/metadata/properties"/>
    <ds:schemaRef ds:uri="http://schemas.microsoft.com/office/2006/documentManagement/types"/>
    <ds:schemaRef ds:uri="http://schemas.microsoft.com/office/infopath/2007/PartnerControls"/>
    <ds:schemaRef ds:uri="http://purl.org/dc/terms/"/>
    <ds:schemaRef ds:uri="427753cb-be06-45cf-ad60-22eadfd2a33e"/>
    <ds:schemaRef ds:uri="11db2d92-1f16-47bb-8804-3a24efa45e06"/>
  </ds:schemaRefs>
</ds:datastoreItem>
</file>

<file path=docProps/app.xml><?xml version="1.0" encoding="utf-8"?>
<Properties xmlns="http://schemas.openxmlformats.org/officeDocument/2006/extended-properties" xmlns:vt="http://schemas.openxmlformats.org/officeDocument/2006/docPropsVTypes">
  <TotalTime>47</TotalTime>
  <Words>489</Words>
  <Application>Microsoft Office PowerPoint</Application>
  <PresentationFormat>Widescreen</PresentationFormat>
  <Paragraphs>30</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Gotham SSm A</vt:lpstr>
      <vt:lpstr>Lato</vt:lpstr>
      <vt:lpstr>Office Theme</vt:lpstr>
      <vt:lpstr>Civil War and Benito Juárez (1848-1876)</vt:lpstr>
      <vt:lpstr>Mexicanos al Grito de Guerra, Dir. Álvaro Gálvez y Fuentes and Ismael Rodríguez, 1943</vt:lpstr>
      <vt:lpstr>Golpe de estado scene.</vt:lpstr>
      <vt:lpstr>Royalists and Juárez Speech</vt:lpstr>
      <vt:lpstr>Primary Sources</vt:lpstr>
      <vt:lpstr>Seminar Questions</vt:lpstr>
      <vt:lpstr>Essay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and Benito Juárez (1848-1876)</dc:title>
  <dc:creator>Doyle, Rosie</dc:creator>
  <cp:lastModifiedBy>Doyle, Rosie</cp:lastModifiedBy>
  <cp:revision>1</cp:revision>
  <dcterms:created xsi:type="dcterms:W3CDTF">2023-11-17T14:47:53Z</dcterms:created>
  <dcterms:modified xsi:type="dcterms:W3CDTF">2023-11-17T15:35:46Z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0x010100EF3AD75740C1C64585645ED23F4B391B</vt:lpwstr>
  </property>
</Properties>
</file>