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7"/>
  </p:notesMasterIdLst>
  <p:sldIdLst>
    <p:sldId id="256" r:id="rId5"/>
    <p:sldId id="262" r:id="rId6"/>
    <p:sldId id="257" r:id="rId7"/>
    <p:sldId id="258" r:id="rId8"/>
    <p:sldId id="259" r:id="rId9"/>
    <p:sldId id="260" r:id="rId10"/>
    <p:sldId id="261" r:id="rId11"/>
    <p:sldId id="277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103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84D1A-5608-460C-B213-F0AF9781DFD8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7AA6FA-7862-4072-AC4C-782C1C886E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035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7AA6FA-7862-4072-AC4C-782C1C886E5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464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333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054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565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113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59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182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331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60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758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506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907F-84EC-6142-8568-31F383294FA8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47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7907F-84EC-6142-8568-31F383294FA8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D5E72-C961-5D49-BA9C-524D743AE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7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Mexico, 1821-1846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What the fuck is going on?</a:t>
            </a:r>
          </a:p>
        </p:txBody>
      </p:sp>
    </p:spTree>
    <p:extLst>
      <p:ext uri="{BB962C8B-B14F-4D97-AF65-F5344CB8AC3E}">
        <p14:creationId xmlns:p14="http://schemas.microsoft.com/office/powerpoint/2010/main" val="242422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Cuilapam</a:t>
            </a:r>
            <a:endParaRPr lang="en-US" dirty="0"/>
          </a:p>
        </p:txBody>
      </p:sp>
      <p:pic>
        <p:nvPicPr>
          <p:cNvPr id="4" name="Content Placeholder 3" descr="convento-de-cuilapam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5" b="10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11248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759" y="3752849"/>
            <a:ext cx="2468166" cy="2452687"/>
          </a:xfrm>
        </p:spPr>
        <p:txBody>
          <a:bodyPr anchor="ctr">
            <a:normAutofit/>
          </a:bodyPr>
          <a:lstStyle/>
          <a:p>
            <a:r>
              <a:rPr lang="en-US" sz="3100"/>
              <a:t>From Federal to Central Republic</a:t>
            </a:r>
          </a:p>
        </p:txBody>
      </p:sp>
      <p:pic>
        <p:nvPicPr>
          <p:cNvPr id="2050" name="Picture 2" descr="A decorative image">
            <a:extLst>
              <a:ext uri="{FF2B5EF4-FFF2-40B4-BE49-F238E27FC236}">
                <a16:creationId xmlns:a16="http://schemas.microsoft.com/office/drawing/2014/main" id="{D9C637F1-34F3-5D4C-B1F4-E13B11E4B2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60" b="7286"/>
          <a:stretch/>
        </p:blipFill>
        <p:spPr bwMode="auto">
          <a:xfrm>
            <a:off x="20" y="10"/>
            <a:ext cx="9143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216" y="3752850"/>
            <a:ext cx="5866830" cy="297387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1833. Federalist Rule under Valentín Gómez Farias. 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1834. Centralist Rebellion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1835-1846. Centralist rule.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Narrowing of franchise.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Reduced state and municipal power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Increased power of bishops and church</a:t>
            </a:r>
          </a:p>
          <a:p>
            <a:pPr lvl="1">
              <a:lnSpc>
                <a:spcPct val="90000"/>
              </a:lnSpc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48558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interpret this period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It is possible to view the period 1821-1846 as a conflict between the old royalist landowning and commercial elite and the old pro-Independence middle and lower classes. </a:t>
            </a:r>
          </a:p>
          <a:p>
            <a:endParaRPr lang="en-US" dirty="0"/>
          </a:p>
          <a:p>
            <a:r>
              <a:rPr lang="en-US" dirty="0"/>
              <a:t>There is much to this. </a:t>
            </a:r>
          </a:p>
          <a:p>
            <a:endParaRPr lang="en-US" dirty="0"/>
          </a:p>
          <a:p>
            <a:r>
              <a:rPr lang="en-US" dirty="0"/>
              <a:t>See in particular Peter </a:t>
            </a:r>
            <a:r>
              <a:rPr lang="en-US" dirty="0" err="1"/>
              <a:t>Guardino</a:t>
            </a:r>
            <a:r>
              <a:rPr lang="en-US" dirty="0"/>
              <a:t>, </a:t>
            </a:r>
            <a:r>
              <a:rPr lang="en-US" i="1" dirty="0"/>
              <a:t>Peasants, Politics, and the Formation of Mexico's National State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248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BUT there are also problems with this interpretation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/>
              <a:t>The role the </a:t>
            </a:r>
            <a:r>
              <a:rPr lang="en-US" b="1" i="1" dirty="0"/>
              <a:t>caudillo</a:t>
            </a:r>
          </a:p>
          <a:p>
            <a:endParaRPr lang="en-US" i="1" dirty="0"/>
          </a:p>
          <a:p>
            <a:r>
              <a:rPr lang="en-US" dirty="0"/>
              <a:t>Politics in Mexico dominated by caudillos or “political strongmen”. </a:t>
            </a:r>
          </a:p>
          <a:p>
            <a:endParaRPr lang="en-US" dirty="0"/>
          </a:p>
          <a:p>
            <a:r>
              <a:rPr lang="en-US" dirty="0"/>
              <a:t>Classic caudillo was Antonio Lopez de Santa Ana who was president of Mexico on 11 occasions. </a:t>
            </a:r>
          </a:p>
          <a:p>
            <a:endParaRPr lang="en-US" dirty="0"/>
          </a:p>
          <a:p>
            <a:r>
              <a:rPr lang="en-US" dirty="0"/>
              <a:t>Where was Santa Ana on the spectrum? He moved from moderate federalism to extreme centralism, eventually declaring himself dictator. </a:t>
            </a:r>
          </a:p>
          <a:p>
            <a:endParaRPr lang="en-US" dirty="0"/>
          </a:p>
          <a:p>
            <a:r>
              <a:rPr lang="en-US" dirty="0"/>
              <a:t>Where was caudillo politics on the political spectrum? </a:t>
            </a:r>
          </a:p>
          <a:p>
            <a:pPr lvl="1"/>
            <a:r>
              <a:rPr lang="en-US" dirty="0"/>
              <a:t>Some caudillos like Juan Alvarez and Vicente Guerrero were federalists. </a:t>
            </a:r>
          </a:p>
          <a:p>
            <a:pPr lvl="1"/>
            <a:r>
              <a:rPr lang="en-US" dirty="0"/>
              <a:t>Was caudillo politics democratic  (needed men to fill your army, needed popular acclaim, needed the power of the crowd) OR dictatorial?</a:t>
            </a:r>
          </a:p>
          <a:p>
            <a:pPr lvl="1"/>
            <a:r>
              <a:rPr lang="en-US" dirty="0"/>
              <a:t>Similarity in some ways with modern populism.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9572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/>
              <a:t>Religion and the role of the church</a:t>
            </a:r>
          </a:p>
          <a:p>
            <a:endParaRPr lang="en-US" dirty="0"/>
          </a:p>
          <a:p>
            <a:r>
              <a:rPr lang="en-US" dirty="0"/>
              <a:t>Who protected the community religious practices that ensured the rain and the harvest?</a:t>
            </a:r>
          </a:p>
          <a:p>
            <a:endParaRPr lang="en-US" dirty="0"/>
          </a:p>
          <a:p>
            <a:r>
              <a:rPr lang="en-US" dirty="0"/>
              <a:t>Was it the centralists with their defense of the status of the bishops, priests, and church land?</a:t>
            </a:r>
          </a:p>
          <a:p>
            <a:endParaRPr lang="en-US" dirty="0"/>
          </a:p>
          <a:p>
            <a:r>
              <a:rPr lang="en-US" dirty="0"/>
              <a:t>Or was it the federalists, who weakened the institutional church and so gave you more freedom to do what you wanted to do?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What about fueros?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343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9-10-12 at 2.35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81" r="-10281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507940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downloa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29566"/>
            <a:ext cx="8041659" cy="4503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2886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b="1" dirty="0"/>
          </a:p>
          <a:p>
            <a:r>
              <a:rPr lang="en-US" dirty="0"/>
              <a:t>It is tempting to see Mexico’s divisions as ones of race. </a:t>
            </a:r>
          </a:p>
          <a:p>
            <a:pPr lvl="1"/>
            <a:r>
              <a:rPr lang="en-US" dirty="0"/>
              <a:t>Centralists </a:t>
            </a:r>
            <a:r>
              <a:rPr lang="mr-IN" dirty="0"/>
              <a:t>–</a:t>
            </a:r>
            <a:r>
              <a:rPr lang="en-US" dirty="0"/>
              <a:t> more Spanish.</a:t>
            </a:r>
          </a:p>
          <a:p>
            <a:pPr lvl="1"/>
            <a:r>
              <a:rPr lang="en-US" dirty="0"/>
              <a:t>Federalists </a:t>
            </a:r>
            <a:r>
              <a:rPr lang="mr-IN" dirty="0"/>
              <a:t>–</a:t>
            </a:r>
            <a:r>
              <a:rPr lang="en-US" dirty="0"/>
              <a:t> more indigenous or Afro-Mexican. </a:t>
            </a:r>
          </a:p>
          <a:p>
            <a:r>
              <a:rPr lang="en-US" dirty="0"/>
              <a:t>There is much to this. </a:t>
            </a:r>
          </a:p>
          <a:p>
            <a:pPr lvl="1"/>
            <a:r>
              <a:rPr lang="en-US" dirty="0"/>
              <a:t>Leaders</a:t>
            </a:r>
          </a:p>
          <a:p>
            <a:pPr lvl="1"/>
            <a:r>
              <a:rPr lang="en-US" dirty="0"/>
              <a:t>Areas of influence. </a:t>
            </a:r>
          </a:p>
          <a:p>
            <a:endParaRPr lang="en-US" dirty="0"/>
          </a:p>
          <a:p>
            <a:r>
              <a:rPr lang="en-US" dirty="0"/>
              <a:t>But what of the </a:t>
            </a:r>
            <a:r>
              <a:rPr lang="en-US" i="1" dirty="0" err="1"/>
              <a:t>guerras</a:t>
            </a:r>
            <a:r>
              <a:rPr lang="en-US" i="1" dirty="0"/>
              <a:t> de </a:t>
            </a:r>
            <a:r>
              <a:rPr lang="en-US" i="1" dirty="0" err="1"/>
              <a:t>castas</a:t>
            </a:r>
            <a:r>
              <a:rPr lang="en-US" i="1" dirty="0"/>
              <a:t>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8637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Indigenous uprisings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1847-1907 Caste War of Yucatán</a:t>
            </a:r>
          </a:p>
          <a:p>
            <a:endParaRPr lang="en-US" dirty="0"/>
          </a:p>
          <a:p>
            <a:r>
              <a:rPr lang="en-US" dirty="0"/>
              <a:t>1845-1849 Caste War of </a:t>
            </a:r>
            <a:r>
              <a:rPr lang="en-US" dirty="0" err="1"/>
              <a:t>Huasteca</a:t>
            </a:r>
            <a:endParaRPr lang="en-US" dirty="0"/>
          </a:p>
          <a:p>
            <a:endParaRPr lang="en-US" dirty="0"/>
          </a:p>
          <a:p>
            <a:r>
              <a:rPr lang="en-US" dirty="0"/>
              <a:t>Yaquis </a:t>
            </a:r>
            <a:r>
              <a:rPr lang="mr-IN" dirty="0"/>
              <a:t>–</a:t>
            </a:r>
            <a:r>
              <a:rPr lang="en-US" dirty="0"/>
              <a:t> 1825, 1832, 1841</a:t>
            </a:r>
          </a:p>
          <a:p>
            <a:endParaRPr lang="en-US" dirty="0"/>
          </a:p>
          <a:p>
            <a:r>
              <a:rPr lang="en-US" dirty="0" err="1"/>
              <a:t>Seris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1844</a:t>
            </a:r>
          </a:p>
          <a:p>
            <a:endParaRPr lang="en-US" dirty="0"/>
          </a:p>
          <a:p>
            <a:r>
              <a:rPr lang="en-US" dirty="0" err="1"/>
              <a:t>Triquis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1834, 1846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800px-Guerra_de_Casta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378" y="3218354"/>
            <a:ext cx="2532867" cy="337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718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Some were linked to federalist uprisings.</a:t>
            </a:r>
          </a:p>
          <a:p>
            <a:endParaRPr lang="en-US" dirty="0"/>
          </a:p>
          <a:p>
            <a:r>
              <a:rPr lang="en-US" dirty="0"/>
              <a:t>But others had an independent timing and dynamic. </a:t>
            </a:r>
          </a:p>
          <a:p>
            <a:pPr lvl="1"/>
            <a:r>
              <a:rPr lang="en-US" dirty="0"/>
              <a:t>Made no reference to federalism.</a:t>
            </a:r>
          </a:p>
          <a:p>
            <a:pPr lvl="1"/>
            <a:r>
              <a:rPr lang="en-US" dirty="0"/>
              <a:t>Led by monolingual indigenous men. </a:t>
            </a:r>
          </a:p>
          <a:p>
            <a:pPr lvl="1"/>
            <a:r>
              <a:rPr lang="en-US" dirty="0"/>
              <a:t>Often centered on a particular religious symbol or apparition. </a:t>
            </a:r>
          </a:p>
          <a:p>
            <a:pPr lvl="1"/>
            <a:r>
              <a:rPr lang="en-US" dirty="0"/>
              <a:t>E.g. Caste war of Yucatán and the Speaking Cross</a:t>
            </a:r>
          </a:p>
        </p:txBody>
      </p:sp>
    </p:spTree>
    <p:extLst>
      <p:ext uri="{BB962C8B-B14F-4D97-AF65-F5344CB8AC3E}">
        <p14:creationId xmlns:p14="http://schemas.microsoft.com/office/powerpoint/2010/main" val="3962855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5" name="Rectangle 1034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746" y="1056101"/>
            <a:ext cx="4501582" cy="535375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800" dirty="0"/>
              <a:t>Mexican history during the first years of independence can look chaotic. </a:t>
            </a:r>
          </a:p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There were changes in government 75 times between 1821 and 1876 or around once every 8 months. </a:t>
            </a:r>
          </a:p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The country experimented with republican government (federal and central), dictatorship, home-ruled and foreign-ruled empire.</a:t>
            </a:r>
          </a:p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It was invaded by Spain (1829 and 1862), France (1838 and 1862), Britain (1862), and the United States (1836 and 1846).</a:t>
            </a:r>
          </a:p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How should we think about this period?</a:t>
            </a:r>
          </a:p>
        </p:txBody>
      </p:sp>
      <p:pic>
        <p:nvPicPr>
          <p:cNvPr id="1026" name="Picture 2" descr="Equestrian Portrait of Antonio Lopez de Santa Anna (1794-1876) President of Mexico by Anonymous Anonymous">
            <a:extLst>
              <a:ext uri="{FF2B5EF4-FFF2-40B4-BE49-F238E27FC236}">
                <a16:creationId xmlns:a16="http://schemas.microsoft.com/office/drawing/2014/main" id="{DC8ECC64-19C1-9041-E663-A2581D6B18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2" r="3454"/>
          <a:stretch/>
        </p:blipFill>
        <p:spPr bwMode="auto">
          <a:xfrm>
            <a:off x="5399580" y="10"/>
            <a:ext cx="3744420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5275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SCN015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4290639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downloa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496" b="-104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73982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factors made Mexicans support centralism or federalism?:Politics? Personal loyalties? Racial loyalties? Religion? </a:t>
            </a:r>
          </a:p>
          <a:p>
            <a:endParaRPr lang="en-US" dirty="0"/>
          </a:p>
          <a:p>
            <a:r>
              <a:rPr lang="en-US" dirty="0"/>
              <a:t>To what extent were Mexicans unconcerned with high politics?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207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1) High Politics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Independence left Mexico with two main political schools of thought.</a:t>
            </a:r>
          </a:p>
          <a:p>
            <a:endParaRPr lang="en-US" dirty="0"/>
          </a:p>
          <a:p>
            <a:pPr lvl="1"/>
            <a:r>
              <a:rPr lang="en-US" dirty="0"/>
              <a:t>Former royalists. </a:t>
            </a:r>
          </a:p>
          <a:p>
            <a:pPr lvl="2"/>
            <a:r>
              <a:rPr lang="en-US" dirty="0"/>
              <a:t>Believe in centralized government, </a:t>
            </a:r>
          </a:p>
          <a:p>
            <a:pPr lvl="2"/>
            <a:r>
              <a:rPr lang="en-US" dirty="0"/>
              <a:t>maintained role of colonial church, </a:t>
            </a:r>
          </a:p>
          <a:p>
            <a:pPr lvl="2"/>
            <a:r>
              <a:rPr lang="en-US" dirty="0"/>
              <a:t>limited suffrage, protection of Spaniards </a:t>
            </a:r>
          </a:p>
          <a:p>
            <a:pPr lvl="2"/>
            <a:r>
              <a:rPr lang="en-US" dirty="0"/>
              <a:t>BUT also protectionist trade and against U.S. influence.</a:t>
            </a:r>
          </a:p>
          <a:p>
            <a:pPr lvl="2"/>
            <a:r>
              <a:rPr lang="en-US" dirty="0"/>
              <a:t>By 1830s they  are termed </a:t>
            </a:r>
            <a:r>
              <a:rPr lang="en-US" b="1" dirty="0"/>
              <a:t>centralists. </a:t>
            </a:r>
          </a:p>
          <a:p>
            <a:pPr lvl="1"/>
            <a:endParaRPr lang="en-US" b="1" dirty="0"/>
          </a:p>
          <a:p>
            <a:pPr lvl="1"/>
            <a:r>
              <a:rPr lang="en-US" dirty="0"/>
              <a:t>Former pro-Independence fighters. </a:t>
            </a:r>
          </a:p>
          <a:p>
            <a:pPr lvl="2"/>
            <a:r>
              <a:rPr lang="en-US" dirty="0"/>
              <a:t>Believe in local autonomy, </a:t>
            </a:r>
          </a:p>
          <a:p>
            <a:pPr lvl="2"/>
            <a:r>
              <a:rPr lang="en-US" dirty="0"/>
              <a:t>limited church influence, </a:t>
            </a:r>
          </a:p>
          <a:p>
            <a:pPr lvl="2"/>
            <a:r>
              <a:rPr lang="en-US" dirty="0"/>
              <a:t>full male suffrage, </a:t>
            </a:r>
          </a:p>
          <a:p>
            <a:pPr lvl="2"/>
            <a:r>
              <a:rPr lang="en-US" dirty="0"/>
              <a:t>anti-Spanish </a:t>
            </a:r>
          </a:p>
          <a:p>
            <a:pPr lvl="2"/>
            <a:r>
              <a:rPr lang="en-US" dirty="0"/>
              <a:t>BUT also free trade and sympathy with U.S. revolutionaries. </a:t>
            </a:r>
          </a:p>
          <a:p>
            <a:pPr lvl="2"/>
            <a:r>
              <a:rPr lang="en-US" dirty="0"/>
              <a:t>By 1830s they are termed </a:t>
            </a:r>
            <a:r>
              <a:rPr lang="en-US" b="1" dirty="0"/>
              <a:t>federalists.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621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Centralists</a:t>
            </a:r>
          </a:p>
        </p:txBody>
      </p:sp>
      <p:pic>
        <p:nvPicPr>
          <p:cNvPr id="5" name="Content Placeholder 4" descr="downloa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128" r="-58128"/>
          <a:stretch>
            <a:fillRect/>
          </a:stretch>
        </p:blipFill>
        <p:spPr>
          <a:xfrm>
            <a:off x="1889777" y="1417638"/>
            <a:ext cx="4403779" cy="2421909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863" y="1777999"/>
            <a:ext cx="2046937" cy="2640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lama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117622"/>
            <a:ext cx="2836333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660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Federalists</a:t>
            </a:r>
          </a:p>
        </p:txBody>
      </p:sp>
      <p:pic>
        <p:nvPicPr>
          <p:cNvPr id="5" name="Content Placeholder 4" descr="Screen Shot 2019-10-12 at 1.47.40 PM 2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508" r="-62508"/>
          <a:stretch>
            <a:fillRect/>
          </a:stretch>
        </p:blipFill>
        <p:spPr>
          <a:xfrm>
            <a:off x="-1334911" y="1600200"/>
            <a:ext cx="8229600" cy="4525963"/>
          </a:xfrm>
        </p:spPr>
      </p:pic>
      <p:pic>
        <p:nvPicPr>
          <p:cNvPr id="4" name="Content Placeholder 3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160" r="-65160"/>
          <a:stretch>
            <a:fillRect/>
          </a:stretch>
        </p:blipFill>
        <p:spPr bwMode="auto">
          <a:xfrm>
            <a:off x="2779889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</p:spTree>
    <p:extLst>
      <p:ext uri="{BB962C8B-B14F-4D97-AF65-F5344CB8AC3E}">
        <p14:creationId xmlns:p14="http://schemas.microsoft.com/office/powerpoint/2010/main" val="2508811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were broad political tendencies NOT political parties. </a:t>
            </a:r>
          </a:p>
          <a:p>
            <a:endParaRPr lang="en-US" dirty="0"/>
          </a:p>
          <a:p>
            <a:r>
              <a:rPr lang="en-US" dirty="0"/>
              <a:t>Most people held views somewhere on the spectrum between these two viewpoints. </a:t>
            </a:r>
          </a:p>
          <a:p>
            <a:endParaRPr lang="en-US" dirty="0"/>
          </a:p>
          <a:p>
            <a:r>
              <a:rPr lang="en-US" dirty="0"/>
              <a:t>Over the decades, ideologues on either side become more and more extreme.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815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369" y="238539"/>
            <a:ext cx="8263890" cy="1434415"/>
          </a:xfrm>
        </p:spPr>
        <p:txBody>
          <a:bodyPr anchor="b">
            <a:normAutofit/>
          </a:bodyPr>
          <a:lstStyle/>
          <a:p>
            <a:r>
              <a:rPr lang="en-US" sz="4700"/>
              <a:t>1821-1823 Empire	</a:t>
            </a:r>
          </a:p>
        </p:txBody>
      </p:sp>
      <p:sp>
        <p:nvSpPr>
          <p:cNvPr id="1035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960120 w 8229600"/>
              <a:gd name="connsiteY2" fmla="*/ 0 h 18288"/>
              <a:gd name="connsiteX3" fmla="*/ 1481328 w 8229600"/>
              <a:gd name="connsiteY3" fmla="*/ 0 h 18288"/>
              <a:gd name="connsiteX4" fmla="*/ 2167128 w 8229600"/>
              <a:gd name="connsiteY4" fmla="*/ 0 h 18288"/>
              <a:gd name="connsiteX5" fmla="*/ 2935224 w 8229600"/>
              <a:gd name="connsiteY5" fmla="*/ 0 h 18288"/>
              <a:gd name="connsiteX6" fmla="*/ 3785616 w 8229600"/>
              <a:gd name="connsiteY6" fmla="*/ 0 h 18288"/>
              <a:gd name="connsiteX7" fmla="*/ 4636008 w 8229600"/>
              <a:gd name="connsiteY7" fmla="*/ 0 h 18288"/>
              <a:gd name="connsiteX8" fmla="*/ 5239512 w 8229600"/>
              <a:gd name="connsiteY8" fmla="*/ 0 h 18288"/>
              <a:gd name="connsiteX9" fmla="*/ 6007608 w 8229600"/>
              <a:gd name="connsiteY9" fmla="*/ 0 h 18288"/>
              <a:gd name="connsiteX10" fmla="*/ 6693408 w 8229600"/>
              <a:gd name="connsiteY10" fmla="*/ 0 h 18288"/>
              <a:gd name="connsiteX11" fmla="*/ 7296912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626096 w 8229600"/>
              <a:gd name="connsiteY14" fmla="*/ 18288 h 18288"/>
              <a:gd name="connsiteX15" fmla="*/ 7022592 w 8229600"/>
              <a:gd name="connsiteY15" fmla="*/ 18288 h 18288"/>
              <a:gd name="connsiteX16" fmla="*/ 6172200 w 8229600"/>
              <a:gd name="connsiteY16" fmla="*/ 18288 h 18288"/>
              <a:gd name="connsiteX17" fmla="*/ 5650992 w 8229600"/>
              <a:gd name="connsiteY17" fmla="*/ 18288 h 18288"/>
              <a:gd name="connsiteX18" fmla="*/ 4882896 w 8229600"/>
              <a:gd name="connsiteY18" fmla="*/ 18288 h 18288"/>
              <a:gd name="connsiteX19" fmla="*/ 4443984 w 8229600"/>
              <a:gd name="connsiteY19" fmla="*/ 18288 h 18288"/>
              <a:gd name="connsiteX20" fmla="*/ 3758184 w 8229600"/>
              <a:gd name="connsiteY20" fmla="*/ 18288 h 18288"/>
              <a:gd name="connsiteX21" fmla="*/ 3236976 w 8229600"/>
              <a:gd name="connsiteY21" fmla="*/ 18288 h 18288"/>
              <a:gd name="connsiteX22" fmla="*/ 2386584 w 8229600"/>
              <a:gd name="connsiteY22" fmla="*/ 18288 h 18288"/>
              <a:gd name="connsiteX23" fmla="*/ 1947672 w 8229600"/>
              <a:gd name="connsiteY23" fmla="*/ 18288 h 18288"/>
              <a:gd name="connsiteX24" fmla="*/ 1261872 w 8229600"/>
              <a:gd name="connsiteY24" fmla="*/ 18288 h 18288"/>
              <a:gd name="connsiteX25" fmla="*/ 822960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15278" y="6969"/>
                  <a:pt x="340572" y="21894"/>
                  <a:pt x="521208" y="0"/>
                </a:cubicBezTo>
                <a:cubicBezTo>
                  <a:pt x="745939" y="29643"/>
                  <a:pt x="1127486" y="-40512"/>
                  <a:pt x="1371600" y="0"/>
                </a:cubicBezTo>
                <a:cubicBezTo>
                  <a:pt x="1567490" y="28416"/>
                  <a:pt x="1945702" y="13075"/>
                  <a:pt x="2221992" y="0"/>
                </a:cubicBezTo>
                <a:cubicBezTo>
                  <a:pt x="2446218" y="-17340"/>
                  <a:pt x="2853686" y="-7924"/>
                  <a:pt x="3072384" y="0"/>
                </a:cubicBezTo>
                <a:cubicBezTo>
                  <a:pt x="3286960" y="20656"/>
                  <a:pt x="3324417" y="20174"/>
                  <a:pt x="3511296" y="0"/>
                </a:cubicBezTo>
                <a:cubicBezTo>
                  <a:pt x="3710690" y="-39182"/>
                  <a:pt x="3945457" y="-64074"/>
                  <a:pt x="4114800" y="0"/>
                </a:cubicBezTo>
                <a:cubicBezTo>
                  <a:pt x="4336079" y="28138"/>
                  <a:pt x="4420759" y="12117"/>
                  <a:pt x="4553712" y="0"/>
                </a:cubicBezTo>
                <a:cubicBezTo>
                  <a:pt x="4688252" y="-2224"/>
                  <a:pt x="5047430" y="19664"/>
                  <a:pt x="5239512" y="0"/>
                </a:cubicBezTo>
                <a:cubicBezTo>
                  <a:pt x="5424392" y="-49610"/>
                  <a:pt x="5708717" y="13540"/>
                  <a:pt x="5843016" y="0"/>
                </a:cubicBezTo>
                <a:cubicBezTo>
                  <a:pt x="6005788" y="32949"/>
                  <a:pt x="6198255" y="37080"/>
                  <a:pt x="6611112" y="0"/>
                </a:cubicBezTo>
                <a:cubicBezTo>
                  <a:pt x="6954152" y="635"/>
                  <a:pt x="7244390" y="18057"/>
                  <a:pt x="7461504" y="0"/>
                </a:cubicBezTo>
                <a:cubicBezTo>
                  <a:pt x="7693790" y="9882"/>
                  <a:pt x="7984486" y="17646"/>
                  <a:pt x="8229600" y="0"/>
                </a:cubicBezTo>
                <a:cubicBezTo>
                  <a:pt x="8228428" y="6016"/>
                  <a:pt x="8229853" y="9684"/>
                  <a:pt x="8229600" y="18288"/>
                </a:cubicBezTo>
                <a:cubicBezTo>
                  <a:pt x="7945777" y="19945"/>
                  <a:pt x="7812308" y="-8511"/>
                  <a:pt x="7461504" y="18288"/>
                </a:cubicBezTo>
                <a:cubicBezTo>
                  <a:pt x="7129391" y="53185"/>
                  <a:pt x="7087333" y="41906"/>
                  <a:pt x="6940296" y="18288"/>
                </a:cubicBezTo>
                <a:cubicBezTo>
                  <a:pt x="6810862" y="-23020"/>
                  <a:pt x="6701312" y="19361"/>
                  <a:pt x="6419088" y="18288"/>
                </a:cubicBezTo>
                <a:cubicBezTo>
                  <a:pt x="6152777" y="18855"/>
                  <a:pt x="5868611" y="48802"/>
                  <a:pt x="5650992" y="18288"/>
                </a:cubicBezTo>
                <a:cubicBezTo>
                  <a:pt x="5439747" y="15250"/>
                  <a:pt x="5334901" y="-1044"/>
                  <a:pt x="5129784" y="18288"/>
                </a:cubicBezTo>
                <a:cubicBezTo>
                  <a:pt x="4955906" y="40458"/>
                  <a:pt x="4793216" y="33888"/>
                  <a:pt x="4690872" y="18288"/>
                </a:cubicBezTo>
                <a:cubicBezTo>
                  <a:pt x="4552374" y="31087"/>
                  <a:pt x="4318742" y="6248"/>
                  <a:pt x="4087368" y="18288"/>
                </a:cubicBezTo>
                <a:cubicBezTo>
                  <a:pt x="3849418" y="32625"/>
                  <a:pt x="3751577" y="29688"/>
                  <a:pt x="3401568" y="18288"/>
                </a:cubicBezTo>
                <a:cubicBezTo>
                  <a:pt x="3067953" y="20409"/>
                  <a:pt x="3012425" y="26879"/>
                  <a:pt x="2798064" y="18288"/>
                </a:cubicBezTo>
                <a:cubicBezTo>
                  <a:pt x="2565154" y="16520"/>
                  <a:pt x="2426719" y="-31794"/>
                  <a:pt x="2276856" y="18288"/>
                </a:cubicBezTo>
                <a:cubicBezTo>
                  <a:pt x="2090980" y="4382"/>
                  <a:pt x="1702030" y="-8180"/>
                  <a:pt x="1426464" y="18288"/>
                </a:cubicBezTo>
                <a:cubicBezTo>
                  <a:pt x="1104481" y="69643"/>
                  <a:pt x="985013" y="-7690"/>
                  <a:pt x="740664" y="18288"/>
                </a:cubicBezTo>
                <a:cubicBezTo>
                  <a:pt x="507391" y="41643"/>
                  <a:pt x="191740" y="-11654"/>
                  <a:pt x="0" y="18288"/>
                </a:cubicBezTo>
                <a:cubicBezTo>
                  <a:pt x="714" y="9707"/>
                  <a:pt x="1025" y="3120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70709" y="-27213"/>
                  <a:pt x="397128" y="23656"/>
                  <a:pt x="521208" y="0"/>
                </a:cubicBezTo>
                <a:cubicBezTo>
                  <a:pt x="631319" y="-5947"/>
                  <a:pt x="842157" y="28261"/>
                  <a:pt x="960120" y="0"/>
                </a:cubicBezTo>
                <a:cubicBezTo>
                  <a:pt x="1077930" y="6549"/>
                  <a:pt x="1318669" y="-15893"/>
                  <a:pt x="1481328" y="0"/>
                </a:cubicBezTo>
                <a:cubicBezTo>
                  <a:pt x="1659104" y="-21090"/>
                  <a:pt x="1870243" y="69945"/>
                  <a:pt x="2167128" y="0"/>
                </a:cubicBezTo>
                <a:cubicBezTo>
                  <a:pt x="2460684" y="-5519"/>
                  <a:pt x="2753885" y="-62993"/>
                  <a:pt x="2935224" y="0"/>
                </a:cubicBezTo>
                <a:cubicBezTo>
                  <a:pt x="3115119" y="56580"/>
                  <a:pt x="3535280" y="40687"/>
                  <a:pt x="3785616" y="0"/>
                </a:cubicBezTo>
                <a:cubicBezTo>
                  <a:pt x="4057881" y="25645"/>
                  <a:pt x="4308335" y="-2666"/>
                  <a:pt x="4636008" y="0"/>
                </a:cubicBezTo>
                <a:cubicBezTo>
                  <a:pt x="4987152" y="19805"/>
                  <a:pt x="5025979" y="14149"/>
                  <a:pt x="5239512" y="0"/>
                </a:cubicBezTo>
                <a:cubicBezTo>
                  <a:pt x="5437586" y="211"/>
                  <a:pt x="5752721" y="5618"/>
                  <a:pt x="6007608" y="0"/>
                </a:cubicBezTo>
                <a:cubicBezTo>
                  <a:pt x="6280137" y="-5132"/>
                  <a:pt x="6386079" y="-21510"/>
                  <a:pt x="6693408" y="0"/>
                </a:cubicBezTo>
                <a:cubicBezTo>
                  <a:pt x="6986580" y="4991"/>
                  <a:pt x="7015252" y="-18088"/>
                  <a:pt x="7296912" y="0"/>
                </a:cubicBezTo>
                <a:cubicBezTo>
                  <a:pt x="7569796" y="10390"/>
                  <a:pt x="7895472" y="71473"/>
                  <a:pt x="8229600" y="0"/>
                </a:cubicBezTo>
                <a:cubicBezTo>
                  <a:pt x="8230227" y="7450"/>
                  <a:pt x="8228885" y="11999"/>
                  <a:pt x="8229600" y="18288"/>
                </a:cubicBezTo>
                <a:cubicBezTo>
                  <a:pt x="8094333" y="-5252"/>
                  <a:pt x="7850928" y="37448"/>
                  <a:pt x="7626096" y="18288"/>
                </a:cubicBezTo>
                <a:cubicBezTo>
                  <a:pt x="7448378" y="-569"/>
                  <a:pt x="7315174" y="-1844"/>
                  <a:pt x="7022592" y="18288"/>
                </a:cubicBezTo>
                <a:cubicBezTo>
                  <a:pt x="6686163" y="50499"/>
                  <a:pt x="6352629" y="23510"/>
                  <a:pt x="6172200" y="18288"/>
                </a:cubicBezTo>
                <a:cubicBezTo>
                  <a:pt x="6015590" y="42345"/>
                  <a:pt x="5770309" y="21278"/>
                  <a:pt x="5650992" y="18288"/>
                </a:cubicBezTo>
                <a:cubicBezTo>
                  <a:pt x="5483975" y="12092"/>
                  <a:pt x="5165324" y="68948"/>
                  <a:pt x="4882896" y="18288"/>
                </a:cubicBezTo>
                <a:cubicBezTo>
                  <a:pt x="4568934" y="7053"/>
                  <a:pt x="4556334" y="27676"/>
                  <a:pt x="4443984" y="18288"/>
                </a:cubicBezTo>
                <a:cubicBezTo>
                  <a:pt x="4320775" y="10576"/>
                  <a:pt x="4034988" y="-3490"/>
                  <a:pt x="3758184" y="18288"/>
                </a:cubicBezTo>
                <a:cubicBezTo>
                  <a:pt x="3445155" y="-998"/>
                  <a:pt x="3367892" y="13824"/>
                  <a:pt x="3236976" y="18288"/>
                </a:cubicBezTo>
                <a:cubicBezTo>
                  <a:pt x="3093796" y="26408"/>
                  <a:pt x="2635824" y="24132"/>
                  <a:pt x="2386584" y="18288"/>
                </a:cubicBezTo>
                <a:cubicBezTo>
                  <a:pt x="2139815" y="-3297"/>
                  <a:pt x="2105958" y="25945"/>
                  <a:pt x="1947672" y="18288"/>
                </a:cubicBezTo>
                <a:cubicBezTo>
                  <a:pt x="1801011" y="-19911"/>
                  <a:pt x="1533636" y="14646"/>
                  <a:pt x="1261872" y="18288"/>
                </a:cubicBezTo>
                <a:cubicBezTo>
                  <a:pt x="989528" y="32227"/>
                  <a:pt x="1025848" y="14685"/>
                  <a:pt x="822960" y="18288"/>
                </a:cubicBezTo>
                <a:cubicBezTo>
                  <a:pt x="653456" y="20956"/>
                  <a:pt x="304027" y="8001"/>
                  <a:pt x="0" y="18288"/>
                </a:cubicBezTo>
                <a:cubicBezTo>
                  <a:pt x="-27" y="11611"/>
                  <a:pt x="-1713" y="5475"/>
                  <a:pt x="0" y="0"/>
                </a:cubicBezTo>
                <a:close/>
              </a:path>
              <a:path w="8229600" h="18288" fill="none" stroke="0" extrusionOk="0">
                <a:moveTo>
                  <a:pt x="0" y="0"/>
                </a:moveTo>
                <a:cubicBezTo>
                  <a:pt x="205130" y="6064"/>
                  <a:pt x="324007" y="6684"/>
                  <a:pt x="521208" y="0"/>
                </a:cubicBezTo>
                <a:cubicBezTo>
                  <a:pt x="695888" y="-14632"/>
                  <a:pt x="1101879" y="6017"/>
                  <a:pt x="1371600" y="0"/>
                </a:cubicBezTo>
                <a:cubicBezTo>
                  <a:pt x="1622968" y="4691"/>
                  <a:pt x="1936552" y="-7433"/>
                  <a:pt x="2221992" y="0"/>
                </a:cubicBezTo>
                <a:cubicBezTo>
                  <a:pt x="2498663" y="51226"/>
                  <a:pt x="2885875" y="-8757"/>
                  <a:pt x="3072384" y="0"/>
                </a:cubicBezTo>
                <a:cubicBezTo>
                  <a:pt x="3288944" y="24235"/>
                  <a:pt x="3331110" y="5443"/>
                  <a:pt x="3511296" y="0"/>
                </a:cubicBezTo>
                <a:cubicBezTo>
                  <a:pt x="3687973" y="-19690"/>
                  <a:pt x="3901025" y="-20092"/>
                  <a:pt x="4114800" y="0"/>
                </a:cubicBezTo>
                <a:cubicBezTo>
                  <a:pt x="4336102" y="32988"/>
                  <a:pt x="4416982" y="-5831"/>
                  <a:pt x="4553712" y="0"/>
                </a:cubicBezTo>
                <a:cubicBezTo>
                  <a:pt x="4674310" y="-5056"/>
                  <a:pt x="5080160" y="-12181"/>
                  <a:pt x="5239512" y="0"/>
                </a:cubicBezTo>
                <a:cubicBezTo>
                  <a:pt x="5419031" y="-38513"/>
                  <a:pt x="5691629" y="2226"/>
                  <a:pt x="5843016" y="0"/>
                </a:cubicBezTo>
                <a:cubicBezTo>
                  <a:pt x="5978317" y="-40553"/>
                  <a:pt x="6314754" y="9782"/>
                  <a:pt x="6611112" y="0"/>
                </a:cubicBezTo>
                <a:cubicBezTo>
                  <a:pt x="6973004" y="-17646"/>
                  <a:pt x="7175490" y="18489"/>
                  <a:pt x="7461504" y="0"/>
                </a:cubicBezTo>
                <a:cubicBezTo>
                  <a:pt x="7746737" y="-34159"/>
                  <a:pt x="7962178" y="39853"/>
                  <a:pt x="8229600" y="0"/>
                </a:cubicBezTo>
                <a:cubicBezTo>
                  <a:pt x="8228796" y="5852"/>
                  <a:pt x="8229698" y="10429"/>
                  <a:pt x="8229600" y="18288"/>
                </a:cubicBezTo>
                <a:cubicBezTo>
                  <a:pt x="7944174" y="-29104"/>
                  <a:pt x="7795646" y="-34405"/>
                  <a:pt x="7461504" y="18288"/>
                </a:cubicBezTo>
                <a:cubicBezTo>
                  <a:pt x="7129776" y="51087"/>
                  <a:pt x="7082769" y="31446"/>
                  <a:pt x="6940296" y="18288"/>
                </a:cubicBezTo>
                <a:cubicBezTo>
                  <a:pt x="6799665" y="-15875"/>
                  <a:pt x="6652769" y="31783"/>
                  <a:pt x="6419088" y="18288"/>
                </a:cubicBezTo>
                <a:cubicBezTo>
                  <a:pt x="6143970" y="52275"/>
                  <a:pt x="5863165" y="-16531"/>
                  <a:pt x="5650992" y="18288"/>
                </a:cubicBezTo>
                <a:cubicBezTo>
                  <a:pt x="5419172" y="40606"/>
                  <a:pt x="5309448" y="-405"/>
                  <a:pt x="5129784" y="18288"/>
                </a:cubicBezTo>
                <a:cubicBezTo>
                  <a:pt x="4947928" y="26023"/>
                  <a:pt x="4795021" y="5860"/>
                  <a:pt x="4690872" y="18288"/>
                </a:cubicBezTo>
                <a:cubicBezTo>
                  <a:pt x="4564358" y="-9579"/>
                  <a:pt x="4295485" y="-25280"/>
                  <a:pt x="4087368" y="18288"/>
                </a:cubicBezTo>
                <a:cubicBezTo>
                  <a:pt x="3871704" y="40406"/>
                  <a:pt x="3732927" y="-10898"/>
                  <a:pt x="3401568" y="18288"/>
                </a:cubicBezTo>
                <a:cubicBezTo>
                  <a:pt x="3075889" y="19660"/>
                  <a:pt x="3025898" y="44400"/>
                  <a:pt x="2798064" y="18288"/>
                </a:cubicBezTo>
                <a:cubicBezTo>
                  <a:pt x="2581856" y="-20869"/>
                  <a:pt x="2428311" y="-4900"/>
                  <a:pt x="2276856" y="18288"/>
                </a:cubicBezTo>
                <a:cubicBezTo>
                  <a:pt x="2098246" y="53283"/>
                  <a:pt x="1737531" y="55959"/>
                  <a:pt x="1426464" y="18288"/>
                </a:cubicBezTo>
                <a:cubicBezTo>
                  <a:pt x="1104708" y="26489"/>
                  <a:pt x="1006595" y="15928"/>
                  <a:pt x="740664" y="18288"/>
                </a:cubicBezTo>
                <a:cubicBezTo>
                  <a:pt x="480378" y="33084"/>
                  <a:pt x="202592" y="-12357"/>
                  <a:pt x="0" y="18288"/>
                </a:cubicBezTo>
                <a:cubicBezTo>
                  <a:pt x="888" y="9601"/>
                  <a:pt x="860" y="4150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8229600"/>
                      <a:gd name="connsiteY0" fmla="*/ 0 h 18288"/>
                      <a:gd name="connsiteX1" fmla="*/ 521208 w 8229600"/>
                      <a:gd name="connsiteY1" fmla="*/ 0 h 18288"/>
                      <a:gd name="connsiteX2" fmla="*/ 1371600 w 8229600"/>
                      <a:gd name="connsiteY2" fmla="*/ 0 h 18288"/>
                      <a:gd name="connsiteX3" fmla="*/ 2221992 w 8229600"/>
                      <a:gd name="connsiteY3" fmla="*/ 0 h 18288"/>
                      <a:gd name="connsiteX4" fmla="*/ 3072384 w 8229600"/>
                      <a:gd name="connsiteY4" fmla="*/ 0 h 18288"/>
                      <a:gd name="connsiteX5" fmla="*/ 3511296 w 8229600"/>
                      <a:gd name="connsiteY5" fmla="*/ 0 h 18288"/>
                      <a:gd name="connsiteX6" fmla="*/ 4114800 w 8229600"/>
                      <a:gd name="connsiteY6" fmla="*/ 0 h 18288"/>
                      <a:gd name="connsiteX7" fmla="*/ 4553712 w 8229600"/>
                      <a:gd name="connsiteY7" fmla="*/ 0 h 18288"/>
                      <a:gd name="connsiteX8" fmla="*/ 5239512 w 8229600"/>
                      <a:gd name="connsiteY8" fmla="*/ 0 h 18288"/>
                      <a:gd name="connsiteX9" fmla="*/ 5843016 w 8229600"/>
                      <a:gd name="connsiteY9" fmla="*/ 0 h 18288"/>
                      <a:gd name="connsiteX10" fmla="*/ 6611112 w 8229600"/>
                      <a:gd name="connsiteY10" fmla="*/ 0 h 18288"/>
                      <a:gd name="connsiteX11" fmla="*/ 7461504 w 8229600"/>
                      <a:gd name="connsiteY11" fmla="*/ 0 h 18288"/>
                      <a:gd name="connsiteX12" fmla="*/ 8229600 w 8229600"/>
                      <a:gd name="connsiteY12" fmla="*/ 0 h 18288"/>
                      <a:gd name="connsiteX13" fmla="*/ 8229600 w 8229600"/>
                      <a:gd name="connsiteY13" fmla="*/ 18288 h 18288"/>
                      <a:gd name="connsiteX14" fmla="*/ 7461504 w 8229600"/>
                      <a:gd name="connsiteY14" fmla="*/ 18288 h 18288"/>
                      <a:gd name="connsiteX15" fmla="*/ 6940296 w 8229600"/>
                      <a:gd name="connsiteY15" fmla="*/ 18288 h 18288"/>
                      <a:gd name="connsiteX16" fmla="*/ 6419088 w 8229600"/>
                      <a:gd name="connsiteY16" fmla="*/ 18288 h 18288"/>
                      <a:gd name="connsiteX17" fmla="*/ 5650992 w 8229600"/>
                      <a:gd name="connsiteY17" fmla="*/ 18288 h 18288"/>
                      <a:gd name="connsiteX18" fmla="*/ 5129784 w 8229600"/>
                      <a:gd name="connsiteY18" fmla="*/ 18288 h 18288"/>
                      <a:gd name="connsiteX19" fmla="*/ 4690872 w 8229600"/>
                      <a:gd name="connsiteY19" fmla="*/ 18288 h 18288"/>
                      <a:gd name="connsiteX20" fmla="*/ 4087368 w 8229600"/>
                      <a:gd name="connsiteY20" fmla="*/ 18288 h 18288"/>
                      <a:gd name="connsiteX21" fmla="*/ 3401568 w 8229600"/>
                      <a:gd name="connsiteY21" fmla="*/ 18288 h 18288"/>
                      <a:gd name="connsiteX22" fmla="*/ 2798064 w 8229600"/>
                      <a:gd name="connsiteY22" fmla="*/ 18288 h 18288"/>
                      <a:gd name="connsiteX23" fmla="*/ 2276856 w 8229600"/>
                      <a:gd name="connsiteY23" fmla="*/ 18288 h 18288"/>
                      <a:gd name="connsiteX24" fmla="*/ 1426464 w 8229600"/>
                      <a:gd name="connsiteY24" fmla="*/ 18288 h 18288"/>
                      <a:gd name="connsiteX25" fmla="*/ 740664 w 8229600"/>
                      <a:gd name="connsiteY25" fmla="*/ 18288 h 18288"/>
                      <a:gd name="connsiteX26" fmla="*/ 0 w 8229600"/>
                      <a:gd name="connsiteY26" fmla="*/ 18288 h 18288"/>
                      <a:gd name="connsiteX27" fmla="*/ 0 w 8229600"/>
                      <a:gd name="connsiteY27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229600" h="18288" fill="none" extrusionOk="0">
                        <a:moveTo>
                          <a:pt x="0" y="0"/>
                        </a:moveTo>
                        <a:cubicBezTo>
                          <a:pt x="227594" y="-4267"/>
                          <a:pt x="329693" y="13251"/>
                          <a:pt x="521208" y="0"/>
                        </a:cubicBezTo>
                        <a:cubicBezTo>
                          <a:pt x="712723" y="-13251"/>
                          <a:pt x="1137373" y="-13618"/>
                          <a:pt x="1371600" y="0"/>
                        </a:cubicBezTo>
                        <a:cubicBezTo>
                          <a:pt x="1605827" y="13618"/>
                          <a:pt x="1975382" y="-27374"/>
                          <a:pt x="2221992" y="0"/>
                        </a:cubicBezTo>
                        <a:cubicBezTo>
                          <a:pt x="2468602" y="27374"/>
                          <a:pt x="2863316" y="-20517"/>
                          <a:pt x="3072384" y="0"/>
                        </a:cubicBezTo>
                        <a:cubicBezTo>
                          <a:pt x="3281452" y="20517"/>
                          <a:pt x="3331438" y="10793"/>
                          <a:pt x="3511296" y="0"/>
                        </a:cubicBezTo>
                        <a:cubicBezTo>
                          <a:pt x="3691154" y="-10793"/>
                          <a:pt x="3906405" y="-29737"/>
                          <a:pt x="4114800" y="0"/>
                        </a:cubicBezTo>
                        <a:cubicBezTo>
                          <a:pt x="4323195" y="29737"/>
                          <a:pt x="4428852" y="-2234"/>
                          <a:pt x="4553712" y="0"/>
                        </a:cubicBezTo>
                        <a:cubicBezTo>
                          <a:pt x="4678572" y="2234"/>
                          <a:pt x="5065629" y="29368"/>
                          <a:pt x="5239512" y="0"/>
                        </a:cubicBezTo>
                        <a:cubicBezTo>
                          <a:pt x="5413395" y="-29368"/>
                          <a:pt x="5703888" y="11839"/>
                          <a:pt x="5843016" y="0"/>
                        </a:cubicBezTo>
                        <a:cubicBezTo>
                          <a:pt x="5982144" y="-11839"/>
                          <a:pt x="6260765" y="24719"/>
                          <a:pt x="6611112" y="0"/>
                        </a:cubicBezTo>
                        <a:cubicBezTo>
                          <a:pt x="6961459" y="-24719"/>
                          <a:pt x="7228293" y="32959"/>
                          <a:pt x="7461504" y="0"/>
                        </a:cubicBezTo>
                        <a:cubicBezTo>
                          <a:pt x="7694715" y="-32959"/>
                          <a:pt x="7990029" y="-3422"/>
                          <a:pt x="8229600" y="0"/>
                        </a:cubicBezTo>
                        <a:cubicBezTo>
                          <a:pt x="8228940" y="5812"/>
                          <a:pt x="8229447" y="9773"/>
                          <a:pt x="8229600" y="18288"/>
                        </a:cubicBezTo>
                        <a:cubicBezTo>
                          <a:pt x="7940706" y="-9293"/>
                          <a:pt x="7792584" y="-16009"/>
                          <a:pt x="7461504" y="18288"/>
                        </a:cubicBezTo>
                        <a:cubicBezTo>
                          <a:pt x="7130424" y="52585"/>
                          <a:pt x="7080072" y="43845"/>
                          <a:pt x="6940296" y="18288"/>
                        </a:cubicBezTo>
                        <a:cubicBezTo>
                          <a:pt x="6800520" y="-7269"/>
                          <a:pt x="6672872" y="26671"/>
                          <a:pt x="6419088" y="18288"/>
                        </a:cubicBezTo>
                        <a:cubicBezTo>
                          <a:pt x="6165304" y="9905"/>
                          <a:pt x="5869721" y="4987"/>
                          <a:pt x="5650992" y="18288"/>
                        </a:cubicBezTo>
                        <a:cubicBezTo>
                          <a:pt x="5432263" y="31589"/>
                          <a:pt x="5308310" y="3023"/>
                          <a:pt x="5129784" y="18288"/>
                        </a:cubicBezTo>
                        <a:cubicBezTo>
                          <a:pt x="4951258" y="33553"/>
                          <a:pt x="4799696" y="15357"/>
                          <a:pt x="4690872" y="18288"/>
                        </a:cubicBezTo>
                        <a:cubicBezTo>
                          <a:pt x="4582048" y="21219"/>
                          <a:pt x="4311124" y="-7836"/>
                          <a:pt x="4087368" y="18288"/>
                        </a:cubicBezTo>
                        <a:cubicBezTo>
                          <a:pt x="3863612" y="44412"/>
                          <a:pt x="3730288" y="13374"/>
                          <a:pt x="3401568" y="18288"/>
                        </a:cubicBezTo>
                        <a:cubicBezTo>
                          <a:pt x="3072848" y="23202"/>
                          <a:pt x="3020684" y="32425"/>
                          <a:pt x="2798064" y="18288"/>
                        </a:cubicBezTo>
                        <a:cubicBezTo>
                          <a:pt x="2575444" y="4151"/>
                          <a:pt x="2440915" y="-7352"/>
                          <a:pt x="2276856" y="18288"/>
                        </a:cubicBezTo>
                        <a:cubicBezTo>
                          <a:pt x="2112797" y="43928"/>
                          <a:pt x="1726502" y="-9560"/>
                          <a:pt x="1426464" y="18288"/>
                        </a:cubicBezTo>
                        <a:cubicBezTo>
                          <a:pt x="1126426" y="46136"/>
                          <a:pt x="992925" y="21016"/>
                          <a:pt x="740664" y="18288"/>
                        </a:cubicBezTo>
                        <a:cubicBezTo>
                          <a:pt x="488403" y="15560"/>
                          <a:pt x="195650" y="-16061"/>
                          <a:pt x="0" y="18288"/>
                        </a:cubicBezTo>
                        <a:cubicBezTo>
                          <a:pt x="348" y="9455"/>
                          <a:pt x="654" y="3983"/>
                          <a:pt x="0" y="0"/>
                        </a:cubicBezTo>
                        <a:close/>
                      </a:path>
                      <a:path w="8229600" h="18288" stroke="0" extrusionOk="0">
                        <a:moveTo>
                          <a:pt x="0" y="0"/>
                        </a:moveTo>
                        <a:cubicBezTo>
                          <a:pt x="259263" y="-9445"/>
                          <a:pt x="404731" y="4427"/>
                          <a:pt x="521208" y="0"/>
                        </a:cubicBezTo>
                        <a:cubicBezTo>
                          <a:pt x="637685" y="-4427"/>
                          <a:pt x="839187" y="564"/>
                          <a:pt x="960120" y="0"/>
                        </a:cubicBezTo>
                        <a:cubicBezTo>
                          <a:pt x="1081053" y="-564"/>
                          <a:pt x="1313469" y="-16481"/>
                          <a:pt x="1481328" y="0"/>
                        </a:cubicBezTo>
                        <a:cubicBezTo>
                          <a:pt x="1649187" y="16481"/>
                          <a:pt x="1885247" y="26161"/>
                          <a:pt x="2167128" y="0"/>
                        </a:cubicBezTo>
                        <a:cubicBezTo>
                          <a:pt x="2449009" y="-26161"/>
                          <a:pt x="2761875" y="-22202"/>
                          <a:pt x="2935224" y="0"/>
                        </a:cubicBezTo>
                        <a:cubicBezTo>
                          <a:pt x="3108573" y="22202"/>
                          <a:pt x="3540687" y="-2863"/>
                          <a:pt x="3785616" y="0"/>
                        </a:cubicBezTo>
                        <a:cubicBezTo>
                          <a:pt x="4030545" y="2863"/>
                          <a:pt x="4280774" y="-12442"/>
                          <a:pt x="4636008" y="0"/>
                        </a:cubicBezTo>
                        <a:cubicBezTo>
                          <a:pt x="4991242" y="12442"/>
                          <a:pt x="5025483" y="16914"/>
                          <a:pt x="5239512" y="0"/>
                        </a:cubicBezTo>
                        <a:cubicBezTo>
                          <a:pt x="5453541" y="-16914"/>
                          <a:pt x="5754008" y="16592"/>
                          <a:pt x="6007608" y="0"/>
                        </a:cubicBezTo>
                        <a:cubicBezTo>
                          <a:pt x="6261208" y="-16592"/>
                          <a:pt x="6407957" y="-11909"/>
                          <a:pt x="6693408" y="0"/>
                        </a:cubicBezTo>
                        <a:cubicBezTo>
                          <a:pt x="6978859" y="11909"/>
                          <a:pt x="7015437" y="-20890"/>
                          <a:pt x="7296912" y="0"/>
                        </a:cubicBezTo>
                        <a:cubicBezTo>
                          <a:pt x="7578387" y="20890"/>
                          <a:pt x="7859622" y="46406"/>
                          <a:pt x="8229600" y="0"/>
                        </a:cubicBezTo>
                        <a:cubicBezTo>
                          <a:pt x="8230508" y="6337"/>
                          <a:pt x="8228722" y="11778"/>
                          <a:pt x="8229600" y="18288"/>
                        </a:cubicBezTo>
                        <a:cubicBezTo>
                          <a:pt x="8075287" y="35054"/>
                          <a:pt x="7821366" y="21850"/>
                          <a:pt x="7626096" y="18288"/>
                        </a:cubicBezTo>
                        <a:cubicBezTo>
                          <a:pt x="7430826" y="14726"/>
                          <a:pt x="7320004" y="-9669"/>
                          <a:pt x="7022592" y="18288"/>
                        </a:cubicBezTo>
                        <a:cubicBezTo>
                          <a:pt x="6725180" y="46245"/>
                          <a:pt x="6348804" y="-14025"/>
                          <a:pt x="6172200" y="18288"/>
                        </a:cubicBezTo>
                        <a:cubicBezTo>
                          <a:pt x="5995596" y="50601"/>
                          <a:pt x="5788102" y="22890"/>
                          <a:pt x="5650992" y="18288"/>
                        </a:cubicBezTo>
                        <a:cubicBezTo>
                          <a:pt x="5513882" y="13686"/>
                          <a:pt x="5198399" y="29121"/>
                          <a:pt x="4882896" y="18288"/>
                        </a:cubicBezTo>
                        <a:cubicBezTo>
                          <a:pt x="4567393" y="7455"/>
                          <a:pt x="4557008" y="26965"/>
                          <a:pt x="4443984" y="18288"/>
                        </a:cubicBezTo>
                        <a:cubicBezTo>
                          <a:pt x="4330960" y="9611"/>
                          <a:pt x="4061674" y="28891"/>
                          <a:pt x="3758184" y="18288"/>
                        </a:cubicBezTo>
                        <a:cubicBezTo>
                          <a:pt x="3454694" y="7685"/>
                          <a:pt x="3380392" y="19119"/>
                          <a:pt x="3236976" y="18288"/>
                        </a:cubicBezTo>
                        <a:cubicBezTo>
                          <a:pt x="3093560" y="17457"/>
                          <a:pt x="2632116" y="37607"/>
                          <a:pt x="2386584" y="18288"/>
                        </a:cubicBezTo>
                        <a:cubicBezTo>
                          <a:pt x="2141052" y="-1031"/>
                          <a:pt x="2110884" y="28777"/>
                          <a:pt x="1947672" y="18288"/>
                        </a:cubicBezTo>
                        <a:cubicBezTo>
                          <a:pt x="1784460" y="7799"/>
                          <a:pt x="1535467" y="461"/>
                          <a:pt x="1261872" y="18288"/>
                        </a:cubicBezTo>
                        <a:cubicBezTo>
                          <a:pt x="988277" y="36115"/>
                          <a:pt x="1021096" y="10375"/>
                          <a:pt x="822960" y="18288"/>
                        </a:cubicBezTo>
                        <a:cubicBezTo>
                          <a:pt x="624824" y="26201"/>
                          <a:pt x="298309" y="1283"/>
                          <a:pt x="0" y="18288"/>
                        </a:cubicBezTo>
                        <a:cubicBezTo>
                          <a:pt x="-633" y="12278"/>
                          <a:pt x="-757" y="586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369" y="1911493"/>
            <a:ext cx="5035164" cy="4955097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600" dirty="0" err="1">
                <a:latin typeface="+mj-lt"/>
              </a:rPr>
              <a:t>Agustín</a:t>
            </a:r>
            <a:r>
              <a:rPr lang="en-US" sz="1600" dirty="0">
                <a:latin typeface="+mj-lt"/>
              </a:rPr>
              <a:t> de Iturbide heads a governing junta and establishes a Congress to sort out form of government. </a:t>
            </a:r>
          </a:p>
          <a:p>
            <a:pPr>
              <a:lnSpc>
                <a:spcPct val="90000"/>
              </a:lnSpc>
            </a:pPr>
            <a:endParaRPr lang="en-US" sz="1600" dirty="0"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j-lt"/>
              </a:rPr>
              <a:t>Feb. 1822. Congress votes to concentrate power in itself and lowers numbers of soldiers. </a:t>
            </a:r>
          </a:p>
          <a:p>
            <a:pPr>
              <a:lnSpc>
                <a:spcPct val="90000"/>
              </a:lnSpc>
            </a:pPr>
            <a:endParaRPr lang="en-US" sz="1600" dirty="0"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j-lt"/>
              </a:rPr>
              <a:t>May 1822. Iturbide declares himself Emperor of Mexico. He dissolves Congress. </a:t>
            </a:r>
          </a:p>
          <a:p>
            <a:pPr>
              <a:lnSpc>
                <a:spcPct val="90000"/>
              </a:lnSpc>
            </a:pPr>
            <a:endParaRPr lang="en-US" sz="1600" dirty="0"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j-lt"/>
              </a:rPr>
              <a:t>December 1822. Plan of Casa Mata launched by rebels. (Former Independence leaders like Vicente Guerrero but also moderates like Antonio de Santa Ana)</a:t>
            </a:r>
          </a:p>
          <a:p>
            <a:pPr>
              <a:lnSpc>
                <a:spcPct val="90000"/>
              </a:lnSpc>
            </a:pPr>
            <a:endParaRPr lang="en-US" sz="1600" dirty="0"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latin typeface="+mj-lt"/>
              </a:rPr>
              <a:t>May 1823. Iturbide is forced into exile in Europe. </a:t>
            </a:r>
          </a:p>
          <a:p>
            <a:pPr marL="0" indent="0">
              <a:lnSpc>
                <a:spcPct val="90000"/>
              </a:lnSpc>
              <a:buNone/>
            </a:pPr>
            <a:endParaRPr lang="en-US" sz="1600" dirty="0"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en-GB" sz="16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July 1824 Iturbide executed in Padilla (Tamaulipas) following return from exile.</a:t>
            </a:r>
          </a:p>
          <a:p>
            <a:pPr>
              <a:lnSpc>
                <a:spcPct val="90000"/>
              </a:lnSpc>
            </a:pPr>
            <a:endParaRPr lang="en-US" sz="1600" dirty="0"/>
          </a:p>
          <a:p>
            <a:pPr>
              <a:lnSpc>
                <a:spcPct val="90000"/>
              </a:lnSpc>
            </a:pPr>
            <a:endParaRPr lang="en-US" sz="1600" dirty="0"/>
          </a:p>
          <a:p>
            <a:pPr>
              <a:lnSpc>
                <a:spcPct val="90000"/>
              </a:lnSpc>
            </a:pPr>
            <a:endParaRPr lang="en-US" sz="1600" dirty="0"/>
          </a:p>
          <a:p>
            <a:pPr>
              <a:lnSpc>
                <a:spcPct val="90000"/>
              </a:lnSpc>
            </a:pPr>
            <a:endParaRPr lang="en-US" sz="1500" dirty="0"/>
          </a:p>
        </p:txBody>
      </p:sp>
      <p:pic>
        <p:nvPicPr>
          <p:cNvPr id="1028" name="Picture 4" descr="Primer Imperio de México: cuánto duró el gobierno monárquico de Agustín de  Iturbide tras la Independencia de México - Infobae">
            <a:extLst>
              <a:ext uri="{FF2B5EF4-FFF2-40B4-BE49-F238E27FC236}">
                <a16:creationId xmlns:a16="http://schemas.microsoft.com/office/drawing/2014/main" id="{ED383945-69F5-3E90-1E43-83E6015059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1" r="29168" b="1"/>
          <a:stretch/>
        </p:blipFill>
        <p:spPr bwMode="auto">
          <a:xfrm>
            <a:off x="5756743" y="2093976"/>
            <a:ext cx="2955798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035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rimer Imperio de México: cuánto duró el gobierno monárquico de Agustín de  Iturbide tras la Independencia de México - Infobae">
            <a:extLst>
              <a:ext uri="{FF2B5EF4-FFF2-40B4-BE49-F238E27FC236}">
                <a16:creationId xmlns:a16="http://schemas.microsoft.com/office/drawing/2014/main" id="{51B68F97-A6E4-767C-07AB-C7DEC5452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03826" cy="376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ormer Emperor Agustin I de Iturbide, executed by firing squad after  returning to Mexico. He was convinced by conservatives to return to Mexico,  but were shortly after his return arrested. He had">
            <a:extLst>
              <a:ext uri="{FF2B5EF4-FFF2-40B4-BE49-F238E27FC236}">
                <a16:creationId xmlns:a16="http://schemas.microsoft.com/office/drawing/2014/main" id="{CF8E8757-4BA1-E753-416E-3CE52A048EB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938" y="3767570"/>
            <a:ext cx="4938062" cy="307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745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1824-1828 </a:t>
            </a:r>
            <a:br>
              <a:rPr lang="en-US" dirty="0"/>
            </a:br>
            <a:r>
              <a:rPr lang="en-US" dirty="0"/>
              <a:t>Federal Republic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299" y="1880133"/>
            <a:ext cx="4114800" cy="4525963"/>
          </a:xfrm>
        </p:spPr>
        <p:txBody>
          <a:bodyPr>
            <a:normAutofit fontScale="40000" lnSpcReduction="20000"/>
          </a:bodyPr>
          <a:lstStyle/>
          <a:p>
            <a:r>
              <a:rPr lang="en-US" sz="4200" dirty="0"/>
              <a:t>1824 Mexican constitution modeled on that of the United States. </a:t>
            </a:r>
          </a:p>
          <a:p>
            <a:endParaRPr lang="en-US" sz="4200" dirty="0"/>
          </a:p>
          <a:p>
            <a:r>
              <a:rPr lang="en-US" sz="4200" dirty="0"/>
              <a:t>Federalist system </a:t>
            </a:r>
            <a:r>
              <a:rPr lang="mr-IN" sz="4200" dirty="0"/>
              <a:t>–</a:t>
            </a:r>
            <a:r>
              <a:rPr lang="en-US" sz="4200" dirty="0"/>
              <a:t> division into states. </a:t>
            </a:r>
          </a:p>
          <a:p>
            <a:endParaRPr lang="en-US" sz="4200" dirty="0"/>
          </a:p>
          <a:p>
            <a:r>
              <a:rPr lang="en-US" sz="4200" dirty="0"/>
              <a:t>Representative democracy at national, state level and municipal level. </a:t>
            </a:r>
          </a:p>
          <a:p>
            <a:endParaRPr lang="en-US" sz="4200" dirty="0"/>
          </a:p>
          <a:p>
            <a:r>
              <a:rPr lang="en-US" sz="4200" dirty="0"/>
              <a:t>1828 Fiercely contested election between conservative “centralists” and more radical “federalists” led by Vicente Guerrero. </a:t>
            </a:r>
          </a:p>
          <a:p>
            <a:endParaRPr lang="en-US" sz="4200" dirty="0"/>
          </a:p>
          <a:p>
            <a:r>
              <a:rPr lang="en-US" sz="4200" dirty="0"/>
              <a:t>1828-1831. Centralist rule Mexico City. Federalists rebel in the provinces. </a:t>
            </a:r>
          </a:p>
          <a:p>
            <a:endParaRPr lang="en-US" sz="4200" dirty="0"/>
          </a:p>
          <a:p>
            <a:r>
              <a:rPr lang="en-US" sz="4200" dirty="0"/>
              <a:t>1831 Vicente Guerrero is captured and executed.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F40912F-2B39-6EF9-FF3D-4B8445030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903" y="0"/>
            <a:ext cx="4446098" cy="6097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9883769-1EA5-8EC5-EBAD-1CDB404BD8A1}"/>
              </a:ext>
            </a:extLst>
          </p:cNvPr>
          <p:cNvSpPr txBox="1"/>
          <p:nvPr/>
        </p:nvSpPr>
        <p:spPr>
          <a:xfrm>
            <a:off x="4697903" y="6093751"/>
            <a:ext cx="4337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0" i="0" dirty="0">
                <a:solidFill>
                  <a:srgbClr val="54595D"/>
                </a:solidFill>
                <a:effectLst/>
                <a:latin typeface="Arial" panose="020B0604020202020204" pitchFamily="34" charset="0"/>
              </a:rPr>
              <a:t>J. Sánchez </a:t>
            </a:r>
            <a:r>
              <a:rPr lang="es-ES" sz="1000" b="0" i="0" dirty="0">
                <a:solidFill>
                  <a:srgbClr val="54595D"/>
                </a:solidFill>
                <a:effectLst/>
                <a:latin typeface="Arial" panose="020B0604020202020204" pitchFamily="34" charset="0"/>
              </a:rPr>
              <a:t>Vicente Riva Palacio, Julio Zárate (1880)</a:t>
            </a:r>
            <a:r>
              <a:rPr lang="es-ES" sz="1000" b="0" i="1" dirty="0">
                <a:solidFill>
                  <a:srgbClr val="54595D"/>
                </a:solidFill>
                <a:effectLst/>
                <a:latin typeface="Arial" panose="020B0604020202020204" pitchFamily="34" charset="0"/>
              </a:rPr>
              <a:t>México a través de los siglos </a:t>
            </a:r>
            <a:r>
              <a:rPr lang="es-ES" sz="1000" b="0" i="0" dirty="0">
                <a:solidFill>
                  <a:srgbClr val="54595D"/>
                </a:solidFill>
                <a:effectLst/>
                <a:latin typeface="Arial" panose="020B0604020202020204" pitchFamily="34" charset="0"/>
              </a:rPr>
              <a:t>Tomo III: "La guerra de independencia" (1808 - 1821)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846179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3AD75740C1C64585645ED23F4B391B" ma:contentTypeVersion="19" ma:contentTypeDescription="Create a new document." ma:contentTypeScope="" ma:versionID="0a7932b8644fbfc9d7b0d2484f910dd0">
  <xsd:schema xmlns:xsd="http://www.w3.org/2001/XMLSchema" xmlns:xs="http://www.w3.org/2001/XMLSchema" xmlns:p="http://schemas.microsoft.com/office/2006/metadata/properties" xmlns:ns3="11db2d92-1f16-47bb-8804-3a24efa45e06" xmlns:ns4="427753cb-be06-45cf-ad60-22eadfd2a33e" targetNamespace="http://schemas.microsoft.com/office/2006/metadata/properties" ma:root="true" ma:fieldsID="01f5d29c7a4bc3b2880b19ed769261ca" ns3:_="" ns4:_="">
    <xsd:import namespace="11db2d92-1f16-47bb-8804-3a24efa45e06"/>
    <xsd:import namespace="427753cb-be06-45cf-ad60-22eadfd2a33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GenerationTime" minOccurs="0"/>
                <xsd:element ref="ns4:MediaServiceEventHashCode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db2d92-1f16-47bb-8804-3a24efa45e0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7753cb-be06-45cf-ad60-22eadfd2a3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5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427753cb-be06-45cf-ad60-22eadfd2a33e" xsi:nil="true"/>
  </documentManagement>
</p:properties>
</file>

<file path=customXml/itemProps1.xml><?xml version="1.0" encoding="utf-8"?>
<ds:datastoreItem xmlns:ds="http://schemas.openxmlformats.org/officeDocument/2006/customXml" ds:itemID="{32D7DB0F-EF9C-44E5-A95F-7556B5D0C1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db2d92-1f16-47bb-8804-3a24efa45e06"/>
    <ds:schemaRef ds:uri="427753cb-be06-45cf-ad60-22eadfd2a3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0ECD2E5-388B-477C-A930-B975CD8AA3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FE71F0-B72E-4F01-9CDD-B803971BB67C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2006/metadata/properties"/>
    <ds:schemaRef ds:uri="427753cb-be06-45cf-ad60-22eadfd2a33e"/>
    <ds:schemaRef ds:uri="11db2d92-1f16-47bb-8804-3a24efa45e0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2037</TotalTime>
  <Words>869</Words>
  <Application>Microsoft Office PowerPoint</Application>
  <PresentationFormat>On-screen Show (4:3)</PresentationFormat>
  <Paragraphs>140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Mexico, 1821-1846</vt:lpstr>
      <vt:lpstr>PowerPoint Presentation</vt:lpstr>
      <vt:lpstr>1) High Politics</vt:lpstr>
      <vt:lpstr>Centralists</vt:lpstr>
      <vt:lpstr>Federalists</vt:lpstr>
      <vt:lpstr>PowerPoint Presentation</vt:lpstr>
      <vt:lpstr>1821-1823 Empire </vt:lpstr>
      <vt:lpstr>PowerPoint Presentation</vt:lpstr>
      <vt:lpstr>1824-1828  Federal Republic</vt:lpstr>
      <vt:lpstr>Cuilapam</vt:lpstr>
      <vt:lpstr>From Federal to Central Republic</vt:lpstr>
      <vt:lpstr>How to interpret this period</vt:lpstr>
      <vt:lpstr>BUT there are also problems with this interpretation</vt:lpstr>
      <vt:lpstr>PowerPoint Presentation</vt:lpstr>
      <vt:lpstr>PowerPoint Presentation</vt:lpstr>
      <vt:lpstr>PowerPoint Presentation</vt:lpstr>
      <vt:lpstr>Race</vt:lpstr>
      <vt:lpstr>Indigenous uprisings</vt:lpstr>
      <vt:lpstr>PowerPoint Presentation</vt:lpstr>
      <vt:lpstr>PowerPoint Presentation</vt:lpstr>
      <vt:lpstr>PowerPoint Presentation</vt:lpstr>
      <vt:lpstr>Questions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Mexico, 1821-1846</dc:title>
  <dc:creator>Benjamin T. Smith</dc:creator>
  <cp:lastModifiedBy>Doyle, Rosie</cp:lastModifiedBy>
  <cp:revision>11</cp:revision>
  <dcterms:created xsi:type="dcterms:W3CDTF">2019-10-12T12:38:52Z</dcterms:created>
  <dcterms:modified xsi:type="dcterms:W3CDTF">2024-10-24T11:44:39Z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0x010100EF3AD75740C1C64585645ED23F4B391B</vt:lpwstr>
  </property>
</Properties>
</file>