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24" r:id="rId3"/>
    <p:sldId id="321" r:id="rId4"/>
    <p:sldId id="288" r:id="rId5"/>
    <p:sldId id="302" r:id="rId6"/>
    <p:sldId id="270" r:id="rId7"/>
    <p:sldId id="289" r:id="rId8"/>
    <p:sldId id="269" r:id="rId9"/>
    <p:sldId id="290" r:id="rId10"/>
    <p:sldId id="291" r:id="rId11"/>
    <p:sldId id="294" r:id="rId12"/>
    <p:sldId id="298" r:id="rId13"/>
    <p:sldId id="299" r:id="rId14"/>
    <p:sldId id="300" r:id="rId15"/>
    <p:sldId id="277" r:id="rId16"/>
    <p:sldId id="278" r:id="rId17"/>
    <p:sldId id="301" r:id="rId18"/>
    <p:sldId id="303" r:id="rId19"/>
    <p:sldId id="304" r:id="rId20"/>
    <p:sldId id="305" r:id="rId21"/>
    <p:sldId id="308" r:id="rId22"/>
    <p:sldId id="306" r:id="rId23"/>
    <p:sldId id="309" r:id="rId24"/>
    <p:sldId id="322" r:id="rId25"/>
    <p:sldId id="311" r:id="rId26"/>
    <p:sldId id="312" r:id="rId27"/>
    <p:sldId id="313" r:id="rId28"/>
    <p:sldId id="280" r:id="rId29"/>
    <p:sldId id="314" r:id="rId30"/>
    <p:sldId id="279" r:id="rId31"/>
    <p:sldId id="323" r:id="rId32"/>
    <p:sldId id="315" r:id="rId33"/>
    <p:sldId id="316" r:id="rId34"/>
    <p:sldId id="282" r:id="rId35"/>
    <p:sldId id="285" r:id="rId36"/>
    <p:sldId id="317" r:id="rId37"/>
    <p:sldId id="318" r:id="rId38"/>
    <p:sldId id="266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3"/>
  </p:normalViewPr>
  <p:slideViewPr>
    <p:cSldViewPr snapToGrid="0" snapToObjects="1">
      <p:cViewPr varScale="1">
        <p:scale>
          <a:sx n="106" d="100"/>
          <a:sy n="106" d="100"/>
        </p:scale>
        <p:origin x="17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25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25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5.0536004087275301E-2"/>
          <c:y val="1.46341463414634E-2"/>
          <c:w val="0.895768017070385"/>
          <c:h val="0.90647167274822404"/>
        </c:manualLayout>
      </c:layout>
      <c:areaChart>
        <c:grouping val="standard"/>
        <c:varyColors val="0"/>
        <c:ser>
          <c:idx val="0"/>
          <c:order val="0"/>
          <c:tx>
            <c:v>Export of marijuana to the US, 1962-1980 (tonnes)</c:v>
          </c:tx>
          <c:cat>
            <c:numRef>
              <c:f>Sheet1!$A$2:$A$20</c:f>
              <c:numCache>
                <c:formatCode>General</c:formatCode>
                <c:ptCount val="19"/>
                <c:pt idx="0">
                  <c:v>1962</c:v>
                </c:pt>
                <c:pt idx="1">
                  <c:v>1963</c:v>
                </c:pt>
                <c:pt idx="2">
                  <c:v>1964</c:v>
                </c:pt>
                <c:pt idx="3">
                  <c:v>1965</c:v>
                </c:pt>
                <c:pt idx="4">
                  <c:v>1966</c:v>
                </c:pt>
                <c:pt idx="5">
                  <c:v>1967</c:v>
                </c:pt>
                <c:pt idx="6">
                  <c:v>1968</c:v>
                </c:pt>
                <c:pt idx="7">
                  <c:v>1969</c:v>
                </c:pt>
                <c:pt idx="8">
                  <c:v>1970</c:v>
                </c:pt>
                <c:pt idx="9">
                  <c:v>1971</c:v>
                </c:pt>
                <c:pt idx="10">
                  <c:v>1972</c:v>
                </c:pt>
                <c:pt idx="11">
                  <c:v>1973</c:v>
                </c:pt>
                <c:pt idx="12">
                  <c:v>1974</c:v>
                </c:pt>
                <c:pt idx="13">
                  <c:v>1975</c:v>
                </c:pt>
                <c:pt idx="14">
                  <c:v>1976</c:v>
                </c:pt>
                <c:pt idx="15">
                  <c:v>1977</c:v>
                </c:pt>
                <c:pt idx="16">
                  <c:v>1978</c:v>
                </c:pt>
                <c:pt idx="17">
                  <c:v>1979</c:v>
                </c:pt>
                <c:pt idx="18">
                  <c:v>1980</c:v>
                </c:pt>
              </c:numCache>
            </c:num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4</c:v>
                </c:pt>
                <c:pt idx="1">
                  <c:v>7</c:v>
                </c:pt>
                <c:pt idx="2">
                  <c:v>10</c:v>
                </c:pt>
                <c:pt idx="3">
                  <c:v>30</c:v>
                </c:pt>
                <c:pt idx="4">
                  <c:v>60</c:v>
                </c:pt>
                <c:pt idx="5">
                  <c:v>95</c:v>
                </c:pt>
                <c:pt idx="6">
                  <c:v>146</c:v>
                </c:pt>
                <c:pt idx="7">
                  <c:v>200</c:v>
                </c:pt>
                <c:pt idx="8">
                  <c:v>254</c:v>
                </c:pt>
                <c:pt idx="9">
                  <c:v>400</c:v>
                </c:pt>
                <c:pt idx="10">
                  <c:v>600</c:v>
                </c:pt>
                <c:pt idx="11">
                  <c:v>800</c:v>
                </c:pt>
                <c:pt idx="12">
                  <c:v>700</c:v>
                </c:pt>
                <c:pt idx="13">
                  <c:v>610</c:v>
                </c:pt>
                <c:pt idx="14">
                  <c:v>480</c:v>
                </c:pt>
                <c:pt idx="15">
                  <c:v>450</c:v>
                </c:pt>
                <c:pt idx="16">
                  <c:v>630</c:v>
                </c:pt>
                <c:pt idx="17">
                  <c:v>700</c:v>
                </c:pt>
                <c:pt idx="18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A7-7F4E-A95F-5D9FF71D8C20}"/>
            </c:ext>
          </c:extLst>
        </c:ser>
        <c:ser>
          <c:idx val="1"/>
          <c:order val="1"/>
          <c:cat>
            <c:numRef>
              <c:f>Sheet1!$A$2:$A$20</c:f>
              <c:numCache>
                <c:formatCode>General</c:formatCode>
                <c:ptCount val="19"/>
                <c:pt idx="0">
                  <c:v>1962</c:v>
                </c:pt>
                <c:pt idx="1">
                  <c:v>1963</c:v>
                </c:pt>
                <c:pt idx="2">
                  <c:v>1964</c:v>
                </c:pt>
                <c:pt idx="3">
                  <c:v>1965</c:v>
                </c:pt>
                <c:pt idx="4">
                  <c:v>1966</c:v>
                </c:pt>
                <c:pt idx="5">
                  <c:v>1967</c:v>
                </c:pt>
                <c:pt idx="6">
                  <c:v>1968</c:v>
                </c:pt>
                <c:pt idx="7">
                  <c:v>1969</c:v>
                </c:pt>
                <c:pt idx="8">
                  <c:v>1970</c:v>
                </c:pt>
                <c:pt idx="9">
                  <c:v>1971</c:v>
                </c:pt>
                <c:pt idx="10">
                  <c:v>1972</c:v>
                </c:pt>
                <c:pt idx="11">
                  <c:v>1973</c:v>
                </c:pt>
                <c:pt idx="12">
                  <c:v>1974</c:v>
                </c:pt>
                <c:pt idx="13">
                  <c:v>1975</c:v>
                </c:pt>
                <c:pt idx="14">
                  <c:v>1976</c:v>
                </c:pt>
                <c:pt idx="15">
                  <c:v>1977</c:v>
                </c:pt>
                <c:pt idx="16">
                  <c:v>1978</c:v>
                </c:pt>
                <c:pt idx="17">
                  <c:v>1979</c:v>
                </c:pt>
                <c:pt idx="18">
                  <c:v>1980</c:v>
                </c:pt>
              </c:numCache>
            </c:num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4</c:v>
                </c:pt>
                <c:pt idx="1">
                  <c:v>7</c:v>
                </c:pt>
                <c:pt idx="2">
                  <c:v>10</c:v>
                </c:pt>
                <c:pt idx="3">
                  <c:v>30</c:v>
                </c:pt>
                <c:pt idx="4">
                  <c:v>60</c:v>
                </c:pt>
                <c:pt idx="5">
                  <c:v>95</c:v>
                </c:pt>
                <c:pt idx="6">
                  <c:v>146</c:v>
                </c:pt>
                <c:pt idx="7">
                  <c:v>200</c:v>
                </c:pt>
                <c:pt idx="8">
                  <c:v>254</c:v>
                </c:pt>
                <c:pt idx="9">
                  <c:v>400</c:v>
                </c:pt>
                <c:pt idx="10">
                  <c:v>600</c:v>
                </c:pt>
                <c:pt idx="11">
                  <c:v>800</c:v>
                </c:pt>
                <c:pt idx="12">
                  <c:v>700</c:v>
                </c:pt>
                <c:pt idx="13">
                  <c:v>610</c:v>
                </c:pt>
                <c:pt idx="14">
                  <c:v>480</c:v>
                </c:pt>
                <c:pt idx="15">
                  <c:v>450</c:v>
                </c:pt>
                <c:pt idx="16">
                  <c:v>630</c:v>
                </c:pt>
                <c:pt idx="17">
                  <c:v>700</c:v>
                </c:pt>
                <c:pt idx="18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A7-7F4E-A95F-5D9FF71D8C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7624936"/>
        <c:axId val="-2138364312"/>
      </c:areaChart>
      <c:catAx>
        <c:axId val="-2137624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38364312"/>
        <c:crosses val="autoZero"/>
        <c:auto val="1"/>
        <c:lblAlgn val="ctr"/>
        <c:lblOffset val="100"/>
        <c:noMultiLvlLbl val="0"/>
      </c:catAx>
      <c:valAx>
        <c:axId val="-2138364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762493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208420989361099E-2"/>
          <c:y val="1.46341463414634E-2"/>
          <c:w val="0.88597373324517603"/>
          <c:h val="0.90647167274822404"/>
        </c:manualLayout>
      </c:layout>
      <c:areaChart>
        <c:grouping val="standard"/>
        <c:varyColors val="0"/>
        <c:ser>
          <c:idx val="0"/>
          <c:order val="0"/>
          <c:tx>
            <c:v>Export of marijuana to the US, 1962-1980 (tonnes)</c:v>
          </c:tx>
          <c:cat>
            <c:numRef>
              <c:f>Sheet1!$A$2:$A$20</c:f>
              <c:numCache>
                <c:formatCode>General</c:formatCode>
                <c:ptCount val="19"/>
                <c:pt idx="0">
                  <c:v>1962</c:v>
                </c:pt>
                <c:pt idx="1">
                  <c:v>1963</c:v>
                </c:pt>
                <c:pt idx="2">
                  <c:v>1964</c:v>
                </c:pt>
                <c:pt idx="3">
                  <c:v>1965</c:v>
                </c:pt>
                <c:pt idx="4">
                  <c:v>1966</c:v>
                </c:pt>
                <c:pt idx="5">
                  <c:v>1967</c:v>
                </c:pt>
                <c:pt idx="6">
                  <c:v>1968</c:v>
                </c:pt>
                <c:pt idx="7">
                  <c:v>1969</c:v>
                </c:pt>
                <c:pt idx="8">
                  <c:v>1970</c:v>
                </c:pt>
                <c:pt idx="9">
                  <c:v>1971</c:v>
                </c:pt>
                <c:pt idx="10">
                  <c:v>1972</c:v>
                </c:pt>
                <c:pt idx="11">
                  <c:v>1973</c:v>
                </c:pt>
                <c:pt idx="12">
                  <c:v>1974</c:v>
                </c:pt>
                <c:pt idx="13">
                  <c:v>1975</c:v>
                </c:pt>
                <c:pt idx="14">
                  <c:v>1976</c:v>
                </c:pt>
                <c:pt idx="15">
                  <c:v>1977</c:v>
                </c:pt>
                <c:pt idx="16">
                  <c:v>1978</c:v>
                </c:pt>
                <c:pt idx="17">
                  <c:v>1979</c:v>
                </c:pt>
                <c:pt idx="18">
                  <c:v>1980</c:v>
                </c:pt>
              </c:numCache>
            </c:num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12</c:v>
                </c:pt>
                <c:pt idx="1">
                  <c:v>14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  <c:pt idx="5">
                  <c:v>19</c:v>
                </c:pt>
                <c:pt idx="6">
                  <c:v>20</c:v>
                </c:pt>
                <c:pt idx="7">
                  <c:v>50</c:v>
                </c:pt>
                <c:pt idx="8">
                  <c:v>80</c:v>
                </c:pt>
                <c:pt idx="9">
                  <c:v>200</c:v>
                </c:pt>
                <c:pt idx="10">
                  <c:v>500</c:v>
                </c:pt>
                <c:pt idx="11">
                  <c:v>800</c:v>
                </c:pt>
                <c:pt idx="12">
                  <c:v>900</c:v>
                </c:pt>
                <c:pt idx="13">
                  <c:v>1247</c:v>
                </c:pt>
                <c:pt idx="14">
                  <c:v>1870</c:v>
                </c:pt>
                <c:pt idx="15">
                  <c:v>2700</c:v>
                </c:pt>
                <c:pt idx="16">
                  <c:v>3250</c:v>
                </c:pt>
                <c:pt idx="17">
                  <c:v>3000</c:v>
                </c:pt>
                <c:pt idx="18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37-2343-8B28-1480D70355DD}"/>
            </c:ext>
          </c:extLst>
        </c:ser>
        <c:ser>
          <c:idx val="1"/>
          <c:order val="1"/>
          <c:cat>
            <c:numRef>
              <c:f>Sheet1!$A$2:$A$20</c:f>
              <c:numCache>
                <c:formatCode>General</c:formatCode>
                <c:ptCount val="19"/>
                <c:pt idx="0">
                  <c:v>1962</c:v>
                </c:pt>
                <c:pt idx="1">
                  <c:v>1963</c:v>
                </c:pt>
                <c:pt idx="2">
                  <c:v>1964</c:v>
                </c:pt>
                <c:pt idx="3">
                  <c:v>1965</c:v>
                </c:pt>
                <c:pt idx="4">
                  <c:v>1966</c:v>
                </c:pt>
                <c:pt idx="5">
                  <c:v>1967</c:v>
                </c:pt>
                <c:pt idx="6">
                  <c:v>1968</c:v>
                </c:pt>
                <c:pt idx="7">
                  <c:v>1969</c:v>
                </c:pt>
                <c:pt idx="8">
                  <c:v>1970</c:v>
                </c:pt>
                <c:pt idx="9">
                  <c:v>1971</c:v>
                </c:pt>
                <c:pt idx="10">
                  <c:v>1972</c:v>
                </c:pt>
                <c:pt idx="11">
                  <c:v>1973</c:v>
                </c:pt>
                <c:pt idx="12">
                  <c:v>1974</c:v>
                </c:pt>
                <c:pt idx="13">
                  <c:v>1975</c:v>
                </c:pt>
                <c:pt idx="14">
                  <c:v>1976</c:v>
                </c:pt>
                <c:pt idx="15">
                  <c:v>1977</c:v>
                </c:pt>
                <c:pt idx="16">
                  <c:v>1978</c:v>
                </c:pt>
                <c:pt idx="17">
                  <c:v>1979</c:v>
                </c:pt>
                <c:pt idx="18">
                  <c:v>1980</c:v>
                </c:pt>
              </c:numCache>
            </c:num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12</c:v>
                </c:pt>
                <c:pt idx="1">
                  <c:v>14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  <c:pt idx="5">
                  <c:v>19</c:v>
                </c:pt>
                <c:pt idx="6">
                  <c:v>20</c:v>
                </c:pt>
                <c:pt idx="7">
                  <c:v>50</c:v>
                </c:pt>
                <c:pt idx="8">
                  <c:v>80</c:v>
                </c:pt>
                <c:pt idx="9">
                  <c:v>200</c:v>
                </c:pt>
                <c:pt idx="10">
                  <c:v>500</c:v>
                </c:pt>
                <c:pt idx="11">
                  <c:v>800</c:v>
                </c:pt>
                <c:pt idx="12">
                  <c:v>900</c:v>
                </c:pt>
                <c:pt idx="13">
                  <c:v>1247</c:v>
                </c:pt>
                <c:pt idx="14">
                  <c:v>1870</c:v>
                </c:pt>
                <c:pt idx="15">
                  <c:v>2700</c:v>
                </c:pt>
                <c:pt idx="16">
                  <c:v>3250</c:v>
                </c:pt>
                <c:pt idx="17">
                  <c:v>3000</c:v>
                </c:pt>
                <c:pt idx="18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37-2343-8B28-1480D70355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2351912"/>
        <c:axId val="2143683272"/>
      </c:areaChart>
      <c:catAx>
        <c:axId val="2122351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2143683272"/>
        <c:crosses val="autoZero"/>
        <c:auto val="1"/>
        <c:lblAlgn val="ctr"/>
        <c:lblOffset val="100"/>
        <c:noMultiLvlLbl val="0"/>
      </c:catAx>
      <c:valAx>
        <c:axId val="2143683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2122351912"/>
        <c:crosses val="autoZero"/>
        <c:crossBetween val="midCat"/>
      </c:valAx>
    </c:plotArea>
    <c:plotVisOnly val="1"/>
    <c:dispBlanksAs val="zero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51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11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94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4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9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1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4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86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10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6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73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2CF74-1F4B-B344-A5AB-5F801DDD93B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D928F-9AE4-4843-A7CE-DEF8D121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95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6819" y="667705"/>
            <a:ext cx="7772400" cy="1470025"/>
          </a:xfrm>
        </p:spPr>
        <p:txBody>
          <a:bodyPr/>
          <a:lstStyle/>
          <a:p>
            <a:r>
              <a:rPr lang="en-US" dirty="0"/>
              <a:t>The Drug Trade in Mexico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262" y="2137730"/>
            <a:ext cx="5726650" cy="381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1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20-03-01 at 7.30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177" r="-20177"/>
          <a:stretch>
            <a:fillRect/>
          </a:stretch>
        </p:blipFill>
        <p:spPr>
          <a:xfrm>
            <a:off x="556788" y="96645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590203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32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Local governors harness returns from opium industry. They offer protection in return for a percentage of profits. These are </a:t>
            </a:r>
            <a:r>
              <a:rPr lang="en-US" b="1" dirty="0"/>
              <a:t>protection rackets.</a:t>
            </a:r>
          </a:p>
        </p:txBody>
      </p:sp>
      <p:pic>
        <p:nvPicPr>
          <p:cNvPr id="4" name="Content Placeholder 3" descr="Screen Shot 2020-03-01 at 7.33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739" r="-63739"/>
          <a:stretch>
            <a:fillRect/>
          </a:stretch>
        </p:blipFill>
        <p:spPr>
          <a:xfrm>
            <a:off x="5402643" y="4053048"/>
            <a:ext cx="4600893" cy="2530314"/>
          </a:xfrm>
        </p:spPr>
      </p:pic>
      <p:pic>
        <p:nvPicPr>
          <p:cNvPr id="5" name="Picture 4" descr="Screen Shot 2020-03-01 at 7.35.0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50" y="2812280"/>
            <a:ext cx="3027382" cy="377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431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Stage 2: The Counterculture (1960-1975)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20-03-01 at 7.40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014" y="1600200"/>
            <a:ext cx="3821846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58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Hippy Marijuana Trade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445" y="1600200"/>
            <a:ext cx="8673218" cy="498316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Volume of drugs consumed by U.S. increases markedly.</a:t>
            </a:r>
          </a:p>
          <a:p>
            <a:endParaRPr lang="en-US" dirty="0"/>
          </a:p>
          <a:p>
            <a:r>
              <a:rPr lang="en-US" dirty="0"/>
              <a:t>Mexico provides much of the marijuana and heroin as well as hallucinogens including peyote and magic mushrooms. </a:t>
            </a:r>
          </a:p>
          <a:p>
            <a:endParaRPr lang="en-US" dirty="0"/>
          </a:p>
          <a:p>
            <a:r>
              <a:rPr lang="en-US" dirty="0"/>
              <a:t>At first hippies come down to Mexico, smoke weed, and smuggle small amounts back to U.S.</a:t>
            </a:r>
          </a:p>
          <a:p>
            <a:endParaRPr lang="en-US" dirty="0"/>
          </a:p>
          <a:p>
            <a:r>
              <a:rPr lang="en-US" dirty="0"/>
              <a:t>By by late 1960s using planes to ship back </a:t>
            </a:r>
            <a:r>
              <a:rPr lang="en-US" dirty="0" err="1"/>
              <a:t>tonnes</a:t>
            </a:r>
            <a:r>
              <a:rPr lang="en-US" dirty="0"/>
              <a:t> of weed. </a:t>
            </a:r>
          </a:p>
          <a:p>
            <a:endParaRPr lang="en-US" dirty="0"/>
          </a:p>
          <a:p>
            <a:r>
              <a:rPr lang="en-US" dirty="0"/>
              <a:t>Marijuana industry pushed from a few fields outside Mexico City to most Mexican states. Concentration in west coast states of Sinaloa, Guerrero, Oaxaca, Jalisco. </a:t>
            </a:r>
          </a:p>
          <a:p>
            <a:endParaRPr lang="en-US" dirty="0"/>
          </a:p>
          <a:p>
            <a:r>
              <a:rPr lang="en-US" dirty="0"/>
              <a:t>Increasing specialization </a:t>
            </a:r>
            <a:r>
              <a:rPr lang="mr-IN" dirty="0"/>
              <a:t>–</a:t>
            </a:r>
            <a:r>
              <a:rPr lang="en-US" dirty="0"/>
              <a:t> Acapulco Gold, Zacatecas Purple, </a:t>
            </a:r>
            <a:r>
              <a:rPr lang="en-US" i="1" dirty="0" err="1"/>
              <a:t>sinsemilla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323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Post-1972 Increase in heroin trade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4232"/>
            <a:ext cx="8541945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“French Connection” folds.</a:t>
            </a:r>
          </a:p>
          <a:p>
            <a:endParaRPr lang="en-US" dirty="0"/>
          </a:p>
          <a:p>
            <a:r>
              <a:rPr lang="en-US" dirty="0"/>
              <a:t>Mexican brown heroin (Mexican mud) now dominates the U.S. market. </a:t>
            </a:r>
          </a:p>
          <a:p>
            <a:endParaRPr lang="en-US" dirty="0"/>
          </a:p>
          <a:p>
            <a:r>
              <a:rPr lang="en-US" dirty="0"/>
              <a:t>Increasing financial rewards from marijuana and heroin. </a:t>
            </a:r>
          </a:p>
          <a:p>
            <a:endParaRPr lang="en-US" dirty="0"/>
          </a:p>
          <a:p>
            <a:r>
              <a:rPr lang="en-US" dirty="0"/>
              <a:t>By end of Luis Echeverria’s (1970-1976) drugs thought to correspond to value of around 15% of Mexican exports.  </a:t>
            </a:r>
          </a:p>
        </p:txBody>
      </p:sp>
    </p:spTree>
    <p:extLst>
      <p:ext uri="{BB962C8B-B14F-4D97-AF65-F5344CB8AC3E}">
        <p14:creationId xmlns:p14="http://schemas.microsoft.com/office/powerpoint/2010/main" val="187198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Export of marijuana to the US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(metric </a:t>
            </a:r>
            <a:r>
              <a:rPr lang="en-US" dirty="0" err="1">
                <a:solidFill>
                  <a:schemeClr val="bg1"/>
                </a:solidFill>
              </a:rPr>
              <a:t>tonnes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6449880"/>
              </p:ext>
            </p:extLst>
          </p:nvPr>
        </p:nvGraphicFramePr>
        <p:xfrm>
          <a:off x="1244600" y="1600200"/>
          <a:ext cx="6654800" cy="520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3269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Value of Mexican heroin exports (millions of dollars)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5770398"/>
              </p:ext>
            </p:extLst>
          </p:nvPr>
        </p:nvGraphicFramePr>
        <p:xfrm>
          <a:off x="1219200" y="1417638"/>
          <a:ext cx="6654800" cy="520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0069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Growing areas 1970s</a:t>
            </a:r>
          </a:p>
        </p:txBody>
      </p:sp>
      <p:pic>
        <p:nvPicPr>
          <p:cNvPr id="4" name="Content Placeholder 3" descr="Growing areas 197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78" r="-18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8413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traffickers, 1979</a:t>
            </a:r>
          </a:p>
        </p:txBody>
      </p:sp>
      <p:pic>
        <p:nvPicPr>
          <p:cNvPr id="4" name="Content Placeholder 3" descr="Mexico heroin suppliers 197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05" r="-184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98302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tech</a:t>
            </a:r>
          </a:p>
        </p:txBody>
      </p:sp>
      <p:pic>
        <p:nvPicPr>
          <p:cNvPr id="4" name="Content Placeholder 3" descr="A marijuana pres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02" r="-112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7893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D933F-94C7-1540-A3F6-4BE18841D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Since 2006, 200-250,000 dead</a:t>
            </a:r>
          </a:p>
          <a:p>
            <a:endParaRPr lang="en-US" dirty="0"/>
          </a:p>
          <a:p>
            <a:r>
              <a:rPr lang="en-US" dirty="0"/>
              <a:t>100,000 disappeared presumed dead. </a:t>
            </a:r>
          </a:p>
          <a:p>
            <a:endParaRPr lang="en-US" dirty="0"/>
          </a:p>
          <a:p>
            <a:r>
              <a:rPr lang="en-US" dirty="0"/>
              <a:t>Other crimes (kidnapping, extortion, fuel theft </a:t>
            </a:r>
            <a:r>
              <a:rPr lang="en-US" dirty="0" err="1"/>
              <a:t>etc</a:t>
            </a:r>
            <a:r>
              <a:rPr lang="en-US" dirty="0"/>
              <a:t>) have skyrocketed.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Price of heroin and cocaine in US has gone DOWN. </a:t>
            </a:r>
          </a:p>
          <a:p>
            <a:endParaRPr lang="en-US" dirty="0"/>
          </a:p>
          <a:p>
            <a:r>
              <a:rPr lang="en-US" dirty="0"/>
              <a:t>Overdoses in US have gone up to 100,000 a year</a:t>
            </a:r>
          </a:p>
        </p:txBody>
      </p:sp>
    </p:spTree>
    <p:extLst>
      <p:ext uri="{BB962C8B-B14F-4D97-AF65-F5344CB8AC3E}">
        <p14:creationId xmlns:p14="http://schemas.microsoft.com/office/powerpoint/2010/main" val="1670231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1975-1990s Stage 3: The First War on Drugs and Federal Control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Increasing U.S. Pressure on Mexico to tighten up drug policing. (1969 Operation Intercept, 1975 Alberto Sicilia Falcon case)</a:t>
            </a:r>
          </a:p>
          <a:p>
            <a:endParaRPr lang="en-US" dirty="0"/>
          </a:p>
          <a:p>
            <a:r>
              <a:rPr lang="en-US" dirty="0"/>
              <a:t>Mexico launches massive militarized anti-narcotics effort. Entitled “Operation Condor”</a:t>
            </a:r>
          </a:p>
          <a:p>
            <a:pPr lvl="1"/>
            <a:r>
              <a:rPr lang="en-US" dirty="0"/>
              <a:t>Military takeover of Golden Triangle and southern growing states of Guerrero and Oaxaca</a:t>
            </a:r>
          </a:p>
          <a:p>
            <a:pPr lvl="1"/>
            <a:r>
              <a:rPr lang="en-US" dirty="0"/>
              <a:t>Spraying of narcotics with herbicides</a:t>
            </a:r>
          </a:p>
          <a:p>
            <a:pPr lvl="1"/>
            <a:r>
              <a:rPr lang="en-US" dirty="0"/>
              <a:t>Increased policing by the Federal Judicial Police (PJF)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343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ndor Te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71" r="-15571"/>
          <a:stretch>
            <a:fillRect/>
          </a:stretch>
        </p:blipFill>
        <p:spPr>
          <a:xfrm>
            <a:off x="457200" y="116601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826654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Condor Helicopter 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23" r="-87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67009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Marijuana and heroin trafficking did decrease. From around 90% of U.S. market in 1975 to 30-40% by early 1980s.</a:t>
            </a:r>
          </a:p>
          <a:p>
            <a:endParaRPr lang="en-US" dirty="0"/>
          </a:p>
          <a:p>
            <a:r>
              <a:rPr lang="en-US" dirty="0"/>
              <a:t>Human Rights </a:t>
            </a:r>
          </a:p>
          <a:p>
            <a:pPr lvl="1"/>
            <a:r>
              <a:rPr lang="en-US" dirty="0"/>
              <a:t>Murder of peasants</a:t>
            </a:r>
          </a:p>
          <a:p>
            <a:pPr lvl="1"/>
            <a:r>
              <a:rPr lang="en-US" dirty="0"/>
              <a:t>Mass migration of peasants from rural areas to cities</a:t>
            </a:r>
          </a:p>
          <a:p>
            <a:pPr lvl="1"/>
            <a:r>
              <a:rPr lang="en-US" dirty="0"/>
              <a:t>Torture of suspects</a:t>
            </a:r>
          </a:p>
          <a:p>
            <a:pPr lvl="1"/>
            <a:r>
              <a:rPr lang="en-US" dirty="0"/>
              <a:t>Broad distrust of state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161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D81F4-CA70-5E47-B763-8716B38AA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Federal government doesn’t want to lose income from trade.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DB304-1444-AA4D-ABB7-311430F74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169" y="1776743"/>
            <a:ext cx="9035358" cy="508125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So federal police (PJF) take over the local protection rackets. They now charge traffickers for protection. </a:t>
            </a:r>
          </a:p>
          <a:p>
            <a:endParaRPr lang="en-US" dirty="0"/>
          </a:p>
          <a:p>
            <a:r>
              <a:rPr lang="en-US" dirty="0"/>
              <a:t>This involves:</a:t>
            </a:r>
          </a:p>
          <a:p>
            <a:pPr lvl="1"/>
            <a:r>
              <a:rPr lang="en-US" dirty="0"/>
              <a:t>Killing of state police (especially in Sinaloa).</a:t>
            </a:r>
          </a:p>
          <a:p>
            <a:pPr lvl="1"/>
            <a:r>
              <a:rPr lang="en-US" dirty="0"/>
              <a:t>Arrest/killing of certain major traffickers.</a:t>
            </a:r>
          </a:p>
          <a:p>
            <a:pPr lvl="1"/>
            <a:r>
              <a:rPr lang="en-US" dirty="0"/>
              <a:t>Extortion of other traffickers.</a:t>
            </a:r>
          </a:p>
          <a:p>
            <a:pPr lvl="1"/>
            <a:r>
              <a:rPr lang="en-US" dirty="0"/>
              <a:t>Then cooperation with these traffickers. (e.g. Guadalajara cartel)</a:t>
            </a:r>
          </a:p>
          <a:p>
            <a:pPr lvl="1"/>
            <a:r>
              <a:rPr lang="en-US" dirty="0"/>
              <a:t>Shift towards cocaine trafficking through Mexican airports (less obvious to Americans)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1372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11-21 at 1.13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61" r="-20561"/>
          <a:stretch>
            <a:fillRect/>
          </a:stretch>
        </p:blipFill>
        <p:spPr>
          <a:xfrm>
            <a:off x="138079" y="758965"/>
            <a:ext cx="9949699" cy="5471951"/>
          </a:xfrm>
        </p:spPr>
      </p:pic>
    </p:spTree>
    <p:extLst>
      <p:ext uri="{BB962C8B-B14F-4D97-AF65-F5344CB8AC3E}">
        <p14:creationId xmlns:p14="http://schemas.microsoft.com/office/powerpoint/2010/main" val="3741119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Arturo “el Negro” </a:t>
            </a:r>
            <a:r>
              <a:rPr lang="en-US" dirty="0" err="1"/>
              <a:t>Durazo</a:t>
            </a:r>
            <a:endParaRPr lang="en-US" dirty="0"/>
          </a:p>
        </p:txBody>
      </p:sp>
      <p:pic>
        <p:nvPicPr>
          <p:cNvPr id="4" name="Content Placeholder 3" descr="636419582865015173-Duraz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173" r="-71173"/>
          <a:stretch>
            <a:fillRect/>
          </a:stretch>
        </p:blipFill>
        <p:spPr>
          <a:xfrm>
            <a:off x="457200" y="192089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9310753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Developments: Camarena affair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1982 DFS (secret service) takes over or at least shares control with PJF.</a:t>
            </a:r>
          </a:p>
          <a:p>
            <a:endParaRPr lang="en-US" dirty="0"/>
          </a:p>
          <a:p>
            <a:r>
              <a:rPr lang="en-US" dirty="0"/>
              <a:t>1982 U.S. starts to close down Colombia-Florida cocaine route</a:t>
            </a:r>
          </a:p>
          <a:p>
            <a:endParaRPr lang="en-US" dirty="0"/>
          </a:p>
          <a:p>
            <a:r>
              <a:rPr lang="en-US" dirty="0"/>
              <a:t>1985 DEA agent Enrique </a:t>
            </a:r>
            <a:r>
              <a:rPr lang="en-US" dirty="0" err="1"/>
              <a:t>Camarena</a:t>
            </a:r>
            <a:r>
              <a:rPr lang="en-US" dirty="0"/>
              <a:t> killed. </a:t>
            </a:r>
          </a:p>
          <a:p>
            <a:endParaRPr lang="en-US" dirty="0"/>
          </a:p>
          <a:p>
            <a:r>
              <a:rPr lang="en-US" dirty="0"/>
              <a:t>DFS closed. </a:t>
            </a:r>
          </a:p>
          <a:p>
            <a:endParaRPr lang="en-US" dirty="0"/>
          </a:p>
          <a:p>
            <a:r>
              <a:rPr lang="en-US" dirty="0"/>
              <a:t>1985-early 1990s System of state control continues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-69781" r="-69781"/>
          <a:stretch>
            <a:fillRect/>
          </a:stretch>
        </p:blipFill>
        <p:spPr>
          <a:xfrm>
            <a:off x="5925312" y="3272148"/>
            <a:ext cx="3798338" cy="208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011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Miguel Angel Felix Gallardo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9099" r="-69099"/>
          <a:stretch>
            <a:fillRect/>
          </a:stretch>
        </p:blipFill>
        <p:spPr>
          <a:xfrm>
            <a:off x="713784" y="176696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9836195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Amado Carrillo Fuentes</a:t>
            </a:r>
          </a:p>
        </p:txBody>
      </p:sp>
      <p:pic>
        <p:nvPicPr>
          <p:cNvPr id="4" name="Content Placeholder 3" descr="downloa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196" r="-76196"/>
          <a:stretch>
            <a:fillRect/>
          </a:stretch>
        </p:blipFill>
        <p:spPr>
          <a:xfrm>
            <a:off x="-1480007" y="1417638"/>
            <a:ext cx="8229600" cy="4525963"/>
          </a:xfrm>
        </p:spPr>
      </p:pic>
      <p:pic>
        <p:nvPicPr>
          <p:cNvPr id="5" name="Picture 4" descr="downloa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593" y="2549517"/>
            <a:ext cx="355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27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4CE43-31B8-774A-A59D-AFCAF341C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did Mexico get here? Two essential themes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9BF5D-EB1B-2342-9C8F-5F919B81A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7399"/>
            <a:ext cx="8229600" cy="4525963"/>
          </a:xfrm>
        </p:spPr>
        <p:txBody>
          <a:bodyPr/>
          <a:lstStyle/>
          <a:p>
            <a:r>
              <a:rPr lang="en-US" dirty="0"/>
              <a:t>1) Supply and demand. What does the US consumer want? And what do the Mexicans give them?</a:t>
            </a:r>
          </a:p>
          <a:p>
            <a:endParaRPr lang="en-US" dirty="0"/>
          </a:p>
          <a:p>
            <a:r>
              <a:rPr lang="en-US" dirty="0"/>
              <a:t>2) What is the relationship between the state and the cartels. </a:t>
            </a:r>
          </a:p>
        </p:txBody>
      </p:sp>
    </p:spTree>
    <p:extLst>
      <p:ext uri="{BB962C8B-B14F-4D97-AF65-F5344CB8AC3E}">
        <p14:creationId xmlns:p14="http://schemas.microsoft.com/office/powerpoint/2010/main" val="18990727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Stage 4: Cracks in the System, 1990s-2006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035357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Two massive structural changes</a:t>
            </a:r>
          </a:p>
          <a:p>
            <a:pPr marL="457200" lvl="1" indent="0">
              <a:buNone/>
            </a:pPr>
            <a:endParaRPr lang="en-US" b="1" dirty="0"/>
          </a:p>
          <a:p>
            <a:pPr marL="457200" lvl="1" indent="0">
              <a:buNone/>
            </a:pPr>
            <a:r>
              <a:rPr lang="en-US" b="1" dirty="0"/>
              <a:t>Neoliberalism. </a:t>
            </a:r>
          </a:p>
          <a:p>
            <a:pPr lvl="1"/>
            <a:endParaRPr lang="en-US" b="1" dirty="0"/>
          </a:p>
          <a:p>
            <a:pPr lvl="2"/>
            <a:r>
              <a:rPr lang="en-US" dirty="0"/>
              <a:t>Increase in </a:t>
            </a:r>
            <a:r>
              <a:rPr lang="en-US" dirty="0" err="1"/>
              <a:t>transborder</a:t>
            </a:r>
            <a:r>
              <a:rPr lang="en-US" dirty="0"/>
              <a:t> trade. Mexico becomes </a:t>
            </a:r>
            <a:r>
              <a:rPr lang="en-US" b="1" dirty="0"/>
              <a:t>THE</a:t>
            </a:r>
            <a:r>
              <a:rPr lang="en-US" dirty="0"/>
              <a:t> only place to traffic drugs to U.S. </a:t>
            </a:r>
          </a:p>
          <a:p>
            <a:pPr lvl="2"/>
            <a:r>
              <a:rPr lang="en-US" dirty="0"/>
              <a:t>Crushes peasant farmers through removal of import tariffs. Peasants have 3 options - grow narcotics, migrate to cities (where they can’t find work), or migrate to U.S. </a:t>
            </a:r>
          </a:p>
          <a:p>
            <a:pPr lvl="2"/>
            <a:r>
              <a:rPr lang="en-US" dirty="0"/>
              <a:t>Crushes Mexican industry. Large unemployed, male urban, population</a:t>
            </a:r>
          </a:p>
          <a:p>
            <a:pPr lvl="2"/>
            <a:endParaRPr lang="en-US" dirty="0"/>
          </a:p>
          <a:p>
            <a:pPr lvl="1"/>
            <a:r>
              <a:rPr lang="en-US" b="1" dirty="0"/>
              <a:t>Democratization</a:t>
            </a:r>
          </a:p>
          <a:p>
            <a:pPr lvl="2"/>
            <a:endParaRPr lang="en-US" b="1" dirty="0"/>
          </a:p>
          <a:p>
            <a:pPr lvl="2"/>
            <a:r>
              <a:rPr lang="en-US" dirty="0"/>
              <a:t>As opposition parties win municipal, and then state elections, old control arrangements break down. </a:t>
            </a:r>
          </a:p>
          <a:p>
            <a:pPr lvl="2"/>
            <a:r>
              <a:rPr lang="en-US" dirty="0"/>
              <a:t>Opposition parties soon realize that narcotics as source of electoral funding and enrichment. </a:t>
            </a:r>
          </a:p>
          <a:p>
            <a:pPr marL="0" lvl="1" indent="0">
              <a:buNone/>
            </a:pPr>
            <a:endParaRPr lang="en-US" b="1" dirty="0"/>
          </a:p>
          <a:p>
            <a:pPr marL="0" lvl="1" indent="0">
              <a:buNone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46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B7391-FA6B-5D4F-BF00-2CA3CB002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Cartel takeover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01CCB-A2CA-7C45-922A-ED2C1CB26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two developments flood cartels with money AND undermine the PRI’s ability to control the drug protection rackets. </a:t>
            </a:r>
          </a:p>
          <a:p>
            <a:endParaRPr lang="en-US" dirty="0"/>
          </a:p>
          <a:p>
            <a:r>
              <a:rPr lang="en-US" dirty="0"/>
              <a:t>Cartels now start to run protection rackets. They charge money in return for protection. </a:t>
            </a:r>
          </a:p>
          <a:p>
            <a:endParaRPr lang="en-US" dirty="0"/>
          </a:p>
          <a:p>
            <a:pPr lvl="1"/>
            <a:r>
              <a:rPr lang="en-US" dirty="0"/>
              <a:t>For the first time drug traffickers gets violent. Running protection rackets is completely different from drug trafficking. </a:t>
            </a:r>
          </a:p>
          <a:p>
            <a:pPr lvl="2"/>
            <a:r>
              <a:rPr lang="en-US" dirty="0"/>
              <a:t>They employ armies of young men (sicarios) to practice extortion.</a:t>
            </a:r>
          </a:p>
          <a:p>
            <a:pPr lvl="2"/>
            <a:r>
              <a:rPr lang="en-US" dirty="0"/>
              <a:t>They kill those who don’t pay.</a:t>
            </a:r>
          </a:p>
          <a:p>
            <a:pPr lvl="2"/>
            <a:r>
              <a:rPr lang="en-US" dirty="0"/>
              <a:t>They occasionally work with state governments and occasionally against them. E.g. in Ciudad Juárez the sicarios were state policemen.</a:t>
            </a:r>
          </a:p>
          <a:p>
            <a:pPr lvl="2"/>
            <a:r>
              <a:rPr lang="en-US" dirty="0"/>
              <a:t>They compete with one another over who charges protection in certain zones. </a:t>
            </a:r>
          </a:p>
        </p:txBody>
      </p:sp>
    </p:spTree>
    <p:extLst>
      <p:ext uri="{BB962C8B-B14F-4D97-AF65-F5344CB8AC3E}">
        <p14:creationId xmlns:p14="http://schemas.microsoft.com/office/powerpoint/2010/main" val="20592088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1992-3: Sinaloa Cartel/Federation vs Tijuana Cartel</a:t>
            </a:r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129" y="2423990"/>
            <a:ext cx="5309532" cy="397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0790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6212"/>
            <a:ext cx="8686800" cy="4525963"/>
          </a:xfrm>
        </p:spPr>
        <p:txBody>
          <a:bodyPr/>
          <a:lstStyle/>
          <a:p>
            <a:r>
              <a:rPr lang="en-US" dirty="0"/>
              <a:t>2004-5: Sinaloa Cartel/Federation vs Gulf Cartel </a:t>
            </a:r>
          </a:p>
        </p:txBody>
      </p:sp>
      <p:pic>
        <p:nvPicPr>
          <p:cNvPr id="6" name="Picture 5" descr="A picture containing person, outdoor, group&#10;&#10;Description automatically generated">
            <a:extLst>
              <a:ext uri="{FF2B5EF4-FFF2-40B4-BE49-F238E27FC236}">
                <a16:creationId xmlns:a16="http://schemas.microsoft.com/office/drawing/2014/main" id="{FDC2EA02-379C-974F-8F58-7B425D806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506" y="1199498"/>
            <a:ext cx="3830988" cy="557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5282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Stage 5: War and Total War, 2006-2022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0130"/>
            <a:ext cx="8229600" cy="539812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8000" dirty="0"/>
              <a:t>2006 Felipe Calderon narrowly wins election. To boost legitimacy announces militarized war on drug cartels. </a:t>
            </a:r>
          </a:p>
          <a:p>
            <a:endParaRPr lang="en-US" sz="8000" dirty="0"/>
          </a:p>
          <a:p>
            <a:r>
              <a:rPr lang="en-US" sz="8000" dirty="0"/>
              <a:t>2006-2012 70-100,000 killed</a:t>
            </a:r>
          </a:p>
          <a:p>
            <a:r>
              <a:rPr lang="en-US" sz="8000" dirty="0"/>
              <a:t>	Conflicts between military and heavily armed drug cartels (2004 end of 	U.S. automatic weapons ban)</a:t>
            </a:r>
          </a:p>
          <a:p>
            <a:r>
              <a:rPr lang="en-US" sz="8000" dirty="0"/>
              <a:t>Fragmentation of cartels into smaller units. Conflicts between these for trafficking routes:</a:t>
            </a:r>
          </a:p>
          <a:p>
            <a:pPr lvl="2"/>
            <a:r>
              <a:rPr lang="en-US" sz="8000" dirty="0"/>
              <a:t>Juarez cartel, Tijuana cartel, La Familia, Gulf Cartel, Zetas, Knights Templars, Cartel Jalisco Nueva </a:t>
            </a:r>
            <a:r>
              <a:rPr lang="en-US" sz="8000" dirty="0" err="1"/>
              <a:t>Generación</a:t>
            </a:r>
            <a:r>
              <a:rPr lang="en-US" sz="8000" dirty="0"/>
              <a:t>, Beltran Leyva Cartel</a:t>
            </a:r>
          </a:p>
          <a:p>
            <a:pPr marL="914400" lvl="2" indent="0">
              <a:buNone/>
            </a:pPr>
            <a:endParaRPr lang="en-US" sz="8000" dirty="0"/>
          </a:p>
          <a:p>
            <a:pPr marL="914400" lvl="2" indent="0">
              <a:buNone/>
            </a:pPr>
            <a:r>
              <a:rPr lang="en-US" sz="8000" dirty="0"/>
              <a:t>Increasing outsourcing of violence to military/paramilitary units e.g. Zetas, </a:t>
            </a:r>
            <a:r>
              <a:rPr lang="en-US" sz="8000" dirty="0" err="1"/>
              <a:t>Kaibiles</a:t>
            </a:r>
            <a:r>
              <a:rPr lang="en-US" sz="8000" dirty="0"/>
              <a:t>, Maras.</a:t>
            </a:r>
          </a:p>
          <a:p>
            <a:pPr lvl="1"/>
            <a:endParaRPr lang="en-US" sz="8000" dirty="0"/>
          </a:p>
          <a:p>
            <a:pPr lvl="1"/>
            <a:r>
              <a:rPr lang="en-US" sz="8000" dirty="0"/>
              <a:t>Heavy set-piece battles in Ciudad </a:t>
            </a:r>
            <a:r>
              <a:rPr lang="en-US" sz="8000" dirty="0" err="1"/>
              <a:t>Juárez</a:t>
            </a:r>
            <a:r>
              <a:rPr lang="en-US" sz="8000" dirty="0"/>
              <a:t> (2009-11) and Sinaloa (2008-11)</a:t>
            </a:r>
          </a:p>
          <a:p>
            <a:pPr lvl="1"/>
            <a:endParaRPr lang="en-US" sz="8000" dirty="0"/>
          </a:p>
          <a:p>
            <a:pPr lvl="1"/>
            <a:r>
              <a:rPr lang="en-US" sz="8000" dirty="0"/>
              <a:t>Increasingly public use of violence</a:t>
            </a:r>
          </a:p>
          <a:p>
            <a:endParaRPr lang="en-US" sz="5000" dirty="0"/>
          </a:p>
          <a:p>
            <a:pPr marL="0" indent="0">
              <a:buNone/>
            </a:pPr>
            <a:endParaRPr lang="en-US" sz="5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061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4777" r="-14777"/>
          <a:stretch>
            <a:fillRect/>
          </a:stretch>
        </p:blipFill>
        <p:spPr>
          <a:xfrm>
            <a:off x="-660574" y="516433"/>
            <a:ext cx="10591896" cy="5825134"/>
          </a:xfrm>
        </p:spPr>
      </p:pic>
    </p:spTree>
    <p:extLst>
      <p:ext uri="{BB962C8B-B14F-4D97-AF65-F5344CB8AC3E}">
        <p14:creationId xmlns:p14="http://schemas.microsoft.com/office/powerpoint/2010/main" val="23658092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5 muertos Veracruz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733" r="-37733"/>
          <a:stretch>
            <a:fillRect/>
          </a:stretch>
        </p:blipFill>
        <p:spPr>
          <a:xfrm>
            <a:off x="-903640" y="2055764"/>
            <a:ext cx="6139368" cy="3376416"/>
          </a:xfrm>
        </p:spPr>
      </p:pic>
      <p:pic>
        <p:nvPicPr>
          <p:cNvPr id="5" name="Picture 4" descr="downloa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290" y="506725"/>
            <a:ext cx="4672510" cy="3098077"/>
          </a:xfrm>
          <a:prstGeom prst="rect">
            <a:avLst/>
          </a:prstGeom>
        </p:spPr>
      </p:pic>
      <p:pic>
        <p:nvPicPr>
          <p:cNvPr id="6" name="Picture 5" descr="downloa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918" y="3874773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506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Developments, 2012-2022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Michoacán/Guerrero. </a:t>
            </a:r>
            <a:r>
              <a:rPr lang="en-US" dirty="0"/>
              <a:t>Civil society takes matters into own hands and forms self-defense forces. These are funded/infiltrated/corrupted by rival drug gangs. </a:t>
            </a:r>
          </a:p>
          <a:p>
            <a:endParaRPr lang="en-US" dirty="0"/>
          </a:p>
          <a:p>
            <a:r>
              <a:rPr lang="en-US" dirty="0"/>
              <a:t>Legalization of marijuana in U.S./reduced access to </a:t>
            </a:r>
            <a:r>
              <a:rPr lang="en-US" dirty="0" err="1"/>
              <a:t>borderpushes</a:t>
            </a:r>
            <a:r>
              <a:rPr lang="en-US" dirty="0"/>
              <a:t> groups towards “</a:t>
            </a:r>
            <a:r>
              <a:rPr lang="en-US" dirty="0" err="1"/>
              <a:t>polycrime</a:t>
            </a:r>
            <a:r>
              <a:rPr lang="en-US" dirty="0"/>
              <a:t>” business </a:t>
            </a:r>
            <a:r>
              <a:rPr lang="mr-IN" dirty="0"/>
              <a:t>–</a:t>
            </a:r>
            <a:r>
              <a:rPr lang="en-US" dirty="0"/>
              <a:t> extortion, kidnapping, organ trafficking, human trafficking. </a:t>
            </a:r>
          </a:p>
          <a:p>
            <a:endParaRPr lang="en-US" dirty="0"/>
          </a:p>
          <a:p>
            <a:r>
              <a:rPr lang="en-US" dirty="0"/>
              <a:t>Crime/murder rates dip then soar to 2006-2012 levels.</a:t>
            </a:r>
          </a:p>
          <a:p>
            <a:endParaRPr lang="en-US" dirty="0"/>
          </a:p>
          <a:p>
            <a:r>
              <a:rPr lang="en-US" dirty="0"/>
              <a:t> Increasingly people blame federal government (El </a:t>
            </a:r>
            <a:r>
              <a:rPr lang="en-US" dirty="0" err="1"/>
              <a:t>Chapo</a:t>
            </a:r>
            <a:r>
              <a:rPr lang="en-US" dirty="0"/>
              <a:t> escape, </a:t>
            </a:r>
            <a:r>
              <a:rPr lang="en-US" dirty="0" err="1"/>
              <a:t>Ayotzinapa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8107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68605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751" y="448253"/>
            <a:ext cx="7890527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Drug Trade in Mexico continues despite violence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54" y="1979362"/>
            <a:ext cx="7082886" cy="496495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Currently US drug trade estimated to account for $100 million. Mexico estimated to gain $30 million.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Until recently Mexican drug use was minimal. 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Currently Mexican drug cartels grow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Opium poppies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Marijuana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They also make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Fentanyl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Methamphetamines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They also traffic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Cocaine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endParaRPr lang="en-US" sz="1400" dirty="0"/>
          </a:p>
          <a:p>
            <a:pPr lvl="1">
              <a:lnSpc>
                <a:spcPct val="90000"/>
              </a:lnSpc>
            </a:pPr>
            <a:endParaRPr lang="en-US" sz="1400" dirty="0"/>
          </a:p>
        </p:txBody>
      </p:sp>
      <p:pic>
        <p:nvPicPr>
          <p:cNvPr id="5" name="Picture 4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F8D6B901-524A-514E-9027-32A35EC09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032" y="3965824"/>
            <a:ext cx="4612988" cy="276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58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Mexican drug trade has gone through five stages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Stage 1 </a:t>
            </a:r>
            <a:r>
              <a:rPr lang="mr-IN" b="1" dirty="0"/>
              <a:t>–</a:t>
            </a:r>
            <a:r>
              <a:rPr lang="en-US" b="1" dirty="0"/>
              <a:t> 1910-1960</a:t>
            </a:r>
          </a:p>
          <a:p>
            <a:pPr marL="457200" lvl="1" indent="0">
              <a:buNone/>
            </a:pPr>
            <a:r>
              <a:rPr lang="en-US" b="1" dirty="0"/>
              <a:t>Mexican market</a:t>
            </a:r>
          </a:p>
          <a:p>
            <a:pPr lvl="1"/>
            <a:r>
              <a:rPr lang="en-US" dirty="0"/>
              <a:t>Use of marijuana by soldiers, prisoners and poor</a:t>
            </a:r>
          </a:p>
          <a:p>
            <a:pPr lvl="1"/>
            <a:r>
              <a:rPr lang="en-US" dirty="0"/>
              <a:t>Minimal use of heroin/cocaine</a:t>
            </a:r>
          </a:p>
          <a:p>
            <a:pPr lvl="1"/>
            <a:r>
              <a:rPr lang="en-US" dirty="0"/>
              <a:t>Minimal use of smoking opium by Chinese Mexican community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b="1" dirty="0"/>
              <a:t>U.S. market</a:t>
            </a:r>
          </a:p>
          <a:p>
            <a:pPr lvl="1"/>
            <a:r>
              <a:rPr lang="en-US" dirty="0"/>
              <a:t>1914 Harrison Act prohibits smoking opium, heroin, and cocaine. </a:t>
            </a:r>
          </a:p>
          <a:p>
            <a:pPr lvl="1"/>
            <a:r>
              <a:rPr lang="en-US" dirty="0"/>
              <a:t>Increasing Mexican smuggling of smoking opium and heroin.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494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hinese opium smoker Mexico City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246" r="-26246"/>
          <a:stretch>
            <a:fillRect/>
          </a:stretch>
        </p:blipFill>
        <p:spPr>
          <a:xfrm>
            <a:off x="-404591" y="570369"/>
            <a:ext cx="10098036" cy="5553530"/>
          </a:xfrm>
        </p:spPr>
      </p:pic>
    </p:spTree>
    <p:extLst>
      <p:ext uri="{BB962C8B-B14F-4D97-AF65-F5344CB8AC3E}">
        <p14:creationId xmlns:p14="http://schemas.microsoft.com/office/powerpoint/2010/main" val="2384966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-261881"/>
            <a:ext cx="8341465" cy="2618807"/>
          </a:xfrm>
        </p:spPr>
        <p:txBody>
          <a:bodyPr>
            <a:normAutofit/>
          </a:bodyPr>
          <a:lstStyle/>
          <a:p>
            <a:r>
              <a:rPr lang="en-US" dirty="0"/>
              <a:t>Opium poppies first grown by Mexico’s small Chinese-Mexican population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1920s/1930s Mexican nationalist movements expel many Chinese. </a:t>
            </a:r>
          </a:p>
          <a:p>
            <a:endParaRPr lang="en-US" dirty="0"/>
          </a:p>
          <a:p>
            <a:r>
              <a:rPr lang="en-US" dirty="0"/>
              <a:t>Mexicans take up the growing of opium poppies. </a:t>
            </a:r>
          </a:p>
          <a:p>
            <a:pPr lvl="1"/>
            <a:r>
              <a:rPr lang="en-US" dirty="0"/>
              <a:t>Principally in “Golden Triangle” </a:t>
            </a:r>
            <a:r>
              <a:rPr lang="mr-IN" dirty="0"/>
              <a:t>–</a:t>
            </a:r>
            <a:r>
              <a:rPr lang="en-US" dirty="0"/>
              <a:t> states of Sinaloa, Durango, Chihuahua</a:t>
            </a:r>
          </a:p>
          <a:p>
            <a:pPr lvl="1"/>
            <a:r>
              <a:rPr lang="en-US" dirty="0"/>
              <a:t>Grown by peasants</a:t>
            </a:r>
          </a:p>
          <a:p>
            <a:pPr lvl="1"/>
            <a:r>
              <a:rPr lang="en-US" dirty="0"/>
              <a:t>Bought up and trafficked by merchants/former revolutionaries</a:t>
            </a:r>
          </a:p>
          <a:p>
            <a:pPr lvl="1"/>
            <a:r>
              <a:rPr lang="en-US" dirty="0"/>
              <a:t>Protected by state governments</a:t>
            </a:r>
          </a:p>
        </p:txBody>
      </p:sp>
    </p:spTree>
    <p:extLst>
      <p:ext uri="{BB962C8B-B14F-4D97-AF65-F5344CB8AC3E}">
        <p14:creationId xmlns:p14="http://schemas.microsoft.com/office/powerpoint/2010/main" val="1042924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99" r="-18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085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Golden Triangle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5915" b="5915"/>
          <a:stretch>
            <a:fillRect/>
          </a:stretch>
        </p:blipFill>
        <p:spPr>
          <a:xfrm>
            <a:off x="1518818" y="2266555"/>
            <a:ext cx="6181103" cy="3818898"/>
          </a:xfrm>
        </p:spPr>
      </p:pic>
    </p:spTree>
    <p:extLst>
      <p:ext uri="{BB962C8B-B14F-4D97-AF65-F5344CB8AC3E}">
        <p14:creationId xmlns:p14="http://schemas.microsoft.com/office/powerpoint/2010/main" val="1252075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Poppy field, around harvest</a:t>
            </a:r>
          </a:p>
        </p:txBody>
      </p:sp>
      <p:pic>
        <p:nvPicPr>
          <p:cNvPr id="4" name="Content Placeholder 3" descr="Screen Shot 2020-03-01 at 7.30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0" b="52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3376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1228</Words>
  <Application>Microsoft Office PowerPoint</Application>
  <PresentationFormat>On-screen Show (4:3)</PresentationFormat>
  <Paragraphs>173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Arial</vt:lpstr>
      <vt:lpstr>Calibri</vt:lpstr>
      <vt:lpstr>Office Theme</vt:lpstr>
      <vt:lpstr>The Drug Trade in Mexico</vt:lpstr>
      <vt:lpstr>PowerPoint Presentation</vt:lpstr>
      <vt:lpstr>How did Mexico get here? Two essential themes</vt:lpstr>
      <vt:lpstr>Mexican drug trade has gone through five stages </vt:lpstr>
      <vt:lpstr>PowerPoint Presentation</vt:lpstr>
      <vt:lpstr>Opium poppies first grown by Mexico’s small Chinese-Mexican population</vt:lpstr>
      <vt:lpstr>PowerPoint Presentation</vt:lpstr>
      <vt:lpstr>The Golden Triangle</vt:lpstr>
      <vt:lpstr>Poppy field, around harvest</vt:lpstr>
      <vt:lpstr>PowerPoint Presentation</vt:lpstr>
      <vt:lpstr>Local governors harness returns from opium industry. They offer protection in return for a percentage of profits. These are protection rackets.</vt:lpstr>
      <vt:lpstr>Stage 2: The Counterculture (1960-1975)</vt:lpstr>
      <vt:lpstr>Hippy Marijuana Trade</vt:lpstr>
      <vt:lpstr>Post-1972 Increase in heroin trade</vt:lpstr>
      <vt:lpstr>Export of marijuana to the US  (metric tonnes)</vt:lpstr>
      <vt:lpstr>Value of Mexican heroin exports (millions of dollars)</vt:lpstr>
      <vt:lpstr>Growing areas 1970s</vt:lpstr>
      <vt:lpstr>Major traffickers, 1979</vt:lpstr>
      <vt:lpstr>New tech</vt:lpstr>
      <vt:lpstr>1975-1990s Stage 3: The First War on Drugs and Federal Control </vt:lpstr>
      <vt:lpstr>PowerPoint Presentation</vt:lpstr>
      <vt:lpstr>PowerPoint Presentation</vt:lpstr>
      <vt:lpstr>The cost</vt:lpstr>
      <vt:lpstr>Federal government doesn’t want to lose income from trade. </vt:lpstr>
      <vt:lpstr>PowerPoint Presentation</vt:lpstr>
      <vt:lpstr>Arturo “el Negro” Durazo</vt:lpstr>
      <vt:lpstr>Developments: Camarena affair</vt:lpstr>
      <vt:lpstr>Miguel Angel Felix Gallardo</vt:lpstr>
      <vt:lpstr>Amado Carrillo Fuentes</vt:lpstr>
      <vt:lpstr>Stage 4: Cracks in the System, 1990s-2006</vt:lpstr>
      <vt:lpstr>The Cartel takeover</vt:lpstr>
      <vt:lpstr>Divisions</vt:lpstr>
      <vt:lpstr>PowerPoint Presentation</vt:lpstr>
      <vt:lpstr>Stage 5: War and Total War, 2006-2022</vt:lpstr>
      <vt:lpstr>PowerPoint Presentation</vt:lpstr>
      <vt:lpstr>PowerPoint Presentation</vt:lpstr>
      <vt:lpstr>Developments, 2012-2022</vt:lpstr>
      <vt:lpstr>The Drug Trade in Mexico continues despite violence</vt:lpstr>
    </vt:vector>
  </TitlesOfParts>
  <Company>Michigan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Drug Trade: An Introduction</dc:title>
  <dc:creator>Ben Smith</dc:creator>
  <cp:lastModifiedBy>Doyle, Rosie</cp:lastModifiedBy>
  <cp:revision>17</cp:revision>
  <dcterms:created xsi:type="dcterms:W3CDTF">2014-02-24T08:44:48Z</dcterms:created>
  <dcterms:modified xsi:type="dcterms:W3CDTF">2023-03-02T13:07:12Z</dcterms:modified>
</cp:coreProperties>
</file>