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4" r:id="rId6"/>
    <p:sldId id="274" r:id="rId7"/>
    <p:sldId id="276" r:id="rId8"/>
    <p:sldId id="275" r:id="rId9"/>
    <p:sldId id="268" r:id="rId10"/>
    <p:sldId id="260" r:id="rId11"/>
    <p:sldId id="259" r:id="rId12"/>
    <p:sldId id="266" r:id="rId13"/>
    <p:sldId id="280" r:id="rId14"/>
    <p:sldId id="267" r:id="rId15"/>
    <p:sldId id="269" r:id="rId16"/>
    <p:sldId id="265" r:id="rId17"/>
    <p:sldId id="270" r:id="rId18"/>
    <p:sldId id="271" r:id="rId19"/>
    <p:sldId id="272" r:id="rId20"/>
    <p:sldId id="273" r:id="rId21"/>
    <p:sldId id="277" r:id="rId22"/>
    <p:sldId id="278" r:id="rId23"/>
    <p:sldId id="258" r:id="rId24"/>
    <p:sldId id="262"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471D75-0C53-466D-963D-8E259FA3D278}" v="5" dt="2026-10-06T12:15:42.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5" d="100"/>
          <a:sy n="75" d="100"/>
        </p:scale>
        <p:origin x="3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yle, Rosie" userId="5dc1ee3f-9b2a-4c55-85b1-648ff68ca97e" providerId="ADAL" clId="{C943A462-58DC-41ED-B296-6F2E7F583FB3}"/>
    <pc:docChg chg="custSel modSld">
      <pc:chgData name="Doyle, Rosie" userId="5dc1ee3f-9b2a-4c55-85b1-648ff68ca97e" providerId="ADAL" clId="{C943A462-58DC-41ED-B296-6F2E7F583FB3}" dt="2026-10-06T12:15:56.995" v="125" actId="5793"/>
      <pc:docMkLst>
        <pc:docMk/>
      </pc:docMkLst>
      <pc:sldChg chg="modSp mod">
        <pc:chgData name="Doyle, Rosie" userId="5dc1ee3f-9b2a-4c55-85b1-648ff68ca97e" providerId="ADAL" clId="{C943A462-58DC-41ED-B296-6F2E7F583FB3}" dt="2026-10-06T12:15:56.995" v="125" actId="5793"/>
        <pc:sldMkLst>
          <pc:docMk/>
          <pc:sldMk cId="2130741975" sldId="275"/>
        </pc:sldMkLst>
        <pc:spChg chg="mod">
          <ac:chgData name="Doyle, Rosie" userId="5dc1ee3f-9b2a-4c55-85b1-648ff68ca97e" providerId="ADAL" clId="{C943A462-58DC-41ED-B296-6F2E7F583FB3}" dt="2026-10-06T12:15:56.995" v="125" actId="5793"/>
          <ac:spMkLst>
            <pc:docMk/>
            <pc:sldMk cId="2130741975" sldId="275"/>
            <ac:spMk id="3" creationId="{23223A34-15AF-DF34-BA9F-C41820D3C6A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B0E4-8C9C-E4BC-8A63-DF83BED782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31F43B-E2DF-BD2D-BE5A-EFEC03297D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D83065-AF21-91F8-5DAC-62E755BF6351}"/>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5" name="Footer Placeholder 4">
            <a:extLst>
              <a:ext uri="{FF2B5EF4-FFF2-40B4-BE49-F238E27FC236}">
                <a16:creationId xmlns:a16="http://schemas.microsoft.com/office/drawing/2014/main" id="{DAE4085E-7F71-5740-090F-277C3D0EBA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FB2CC2-D3EF-B346-5838-D698CBF95411}"/>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2905342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3EB6-92CA-3FBA-607B-57AF27E2E0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24622B-8978-52BE-6FC0-FD27F609A4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129A18-D0A8-6289-8F20-DCDCB7223E2F}"/>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5" name="Footer Placeholder 4">
            <a:extLst>
              <a:ext uri="{FF2B5EF4-FFF2-40B4-BE49-F238E27FC236}">
                <a16:creationId xmlns:a16="http://schemas.microsoft.com/office/drawing/2014/main" id="{40DE59C9-8DD6-804B-76E7-3625D64945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0E8BA0-BDE6-8761-57EC-976F78CCC19F}"/>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1874960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B6579-AEE4-C36D-7127-0140C17841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B8B7459-C5D2-5829-4DF1-64F6F3E926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EA6FBA-33FA-7A4D-786A-0D9A1B38773E}"/>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5" name="Footer Placeholder 4">
            <a:extLst>
              <a:ext uri="{FF2B5EF4-FFF2-40B4-BE49-F238E27FC236}">
                <a16:creationId xmlns:a16="http://schemas.microsoft.com/office/drawing/2014/main" id="{EB35967A-C463-1397-F4F8-EBA972A2B1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1F5797-113F-1FCB-8FE2-A403F09C4DCD}"/>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136634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D88C-7F82-2C84-2322-0DF12D1E3D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7F070D-8EA1-EBAB-E92D-B3537D3C22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6CC1C9-A709-E803-2207-F9E3BDA66C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205C5A-589B-58BD-0054-D3FFB0A2DC24}"/>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6" name="Footer Placeholder 5">
            <a:extLst>
              <a:ext uri="{FF2B5EF4-FFF2-40B4-BE49-F238E27FC236}">
                <a16:creationId xmlns:a16="http://schemas.microsoft.com/office/drawing/2014/main" id="{72CEB71E-FBC4-5782-9D5A-625C90F4F8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9329C0-B2BC-33C1-ACA8-6EB70B41EDB2}"/>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49734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7A5A0-6E45-EDE5-530E-463FE298753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F6BDE5-A6AE-4D99-DB9E-1D272CFA06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81B7B0C-7D4B-27DE-1543-FC6945AA10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4E9626F-C1BD-879A-7C8E-0C5043F966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9716E8-C474-805A-02F1-E3A7B98E4F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FB3DE7C-78F3-C1F3-8D86-1B0BFD5B6038}"/>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8" name="Footer Placeholder 7">
            <a:extLst>
              <a:ext uri="{FF2B5EF4-FFF2-40B4-BE49-F238E27FC236}">
                <a16:creationId xmlns:a16="http://schemas.microsoft.com/office/drawing/2014/main" id="{5BA6BBEE-658C-6FD8-0EA0-AA016721AE8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713F6AB-E25F-03DB-CA45-0ADF7E449339}"/>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87541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F48B-F28F-6265-3C17-E3CD517768A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40FDF9-CC58-657F-D90F-9562D7EE45D7}"/>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4" name="Footer Placeholder 3">
            <a:extLst>
              <a:ext uri="{FF2B5EF4-FFF2-40B4-BE49-F238E27FC236}">
                <a16:creationId xmlns:a16="http://schemas.microsoft.com/office/drawing/2014/main" id="{BB5959F6-B2E6-2FF6-3294-D2C1D8768BF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A382A8A-56FF-AF70-E150-880E4FB2730C}"/>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1729754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1C9CB0-8404-4FF0-FB1E-B229A3B72A5D}"/>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3" name="Footer Placeholder 2">
            <a:extLst>
              <a:ext uri="{FF2B5EF4-FFF2-40B4-BE49-F238E27FC236}">
                <a16:creationId xmlns:a16="http://schemas.microsoft.com/office/drawing/2014/main" id="{85074C09-21ED-FEB4-5BFE-58D4650AAA0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FD7C97-7532-269A-B608-4AEA4050E1BA}"/>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2106234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F53B-F171-1EAA-CD3E-0E55407045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D58745-9043-B90F-6FF0-E22FE46AD4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D7CE3B2-5463-AA74-A1E5-93AB2ED25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4577F0-1C5E-9042-666C-9F305C41E3AD}"/>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6" name="Footer Placeholder 5">
            <a:extLst>
              <a:ext uri="{FF2B5EF4-FFF2-40B4-BE49-F238E27FC236}">
                <a16:creationId xmlns:a16="http://schemas.microsoft.com/office/drawing/2014/main" id="{F1849279-5E18-1B02-CCA3-7E19EFEA5C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A84B0F9-27CF-8FDC-2ECA-1A2077AA5EAC}"/>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1987681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EDBE-E983-1478-25E4-375DA9DF70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164255C-8AE9-E2C2-9276-17FECF0CB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ACB1CA-4841-E9E4-719D-7F559A78D3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270926-7816-F05A-07E2-821BB5351CBA}"/>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6" name="Footer Placeholder 5">
            <a:extLst>
              <a:ext uri="{FF2B5EF4-FFF2-40B4-BE49-F238E27FC236}">
                <a16:creationId xmlns:a16="http://schemas.microsoft.com/office/drawing/2014/main" id="{E42DF5B9-6E65-EAD8-BC94-E1CC9CDDCB5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2F3346-6B01-A7B2-259C-CA2A52AA324E}"/>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1762821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B43BF-BC19-E6F8-1447-5A753B5031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AF32BE-894C-3966-5351-A8EA4C6BBA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75408A-FC44-B4F5-E0E5-F57526483D11}"/>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5" name="Footer Placeholder 4">
            <a:extLst>
              <a:ext uri="{FF2B5EF4-FFF2-40B4-BE49-F238E27FC236}">
                <a16:creationId xmlns:a16="http://schemas.microsoft.com/office/drawing/2014/main" id="{B83177D8-9AC2-5005-7B1D-BB6A3D9424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F4937-02D4-0EF0-0A99-E2979A65B085}"/>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145669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51D3D2-3C7E-C052-4640-FAFEC9C57F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6F7973-F002-975B-94EE-1CED128C50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D2B1C9-8230-C78C-A32E-753F39CD37AE}"/>
              </a:ext>
            </a:extLst>
          </p:cNvPr>
          <p:cNvSpPr>
            <a:spLocks noGrp="1"/>
          </p:cNvSpPr>
          <p:nvPr>
            <p:ph type="dt" sz="half" idx="10"/>
          </p:nvPr>
        </p:nvSpPr>
        <p:spPr/>
        <p:txBody>
          <a:bodyPr/>
          <a:lstStyle/>
          <a:p>
            <a:fld id="{3770F775-E421-4F31-A96B-5D6296589A4B}" type="datetimeFigureOut">
              <a:rPr lang="en-GB" smtClean="0"/>
              <a:t>06/10/2026</a:t>
            </a:fld>
            <a:endParaRPr lang="en-GB"/>
          </a:p>
        </p:txBody>
      </p:sp>
      <p:sp>
        <p:nvSpPr>
          <p:cNvPr id="5" name="Footer Placeholder 4">
            <a:extLst>
              <a:ext uri="{FF2B5EF4-FFF2-40B4-BE49-F238E27FC236}">
                <a16:creationId xmlns:a16="http://schemas.microsoft.com/office/drawing/2014/main" id="{4BD1AA90-2318-F262-E9C2-0582BE6FCA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E136A9-B2CA-961F-7FBF-421CD2CE9CDF}"/>
              </a:ext>
            </a:extLst>
          </p:cNvPr>
          <p:cNvSpPr>
            <a:spLocks noGrp="1"/>
          </p:cNvSpPr>
          <p:nvPr>
            <p:ph type="sldNum" sz="quarter" idx="12"/>
          </p:nvPr>
        </p:nvSpPr>
        <p:spPr/>
        <p:txBody>
          <a:bodyPr/>
          <a:lstStyle/>
          <a:p>
            <a:fld id="{C8DEABDA-5F56-4261-B28E-C042A414652C}" type="slidenum">
              <a:rPr lang="en-GB" smtClean="0"/>
              <a:t>‹#›</a:t>
            </a:fld>
            <a:endParaRPr lang="en-GB"/>
          </a:p>
        </p:txBody>
      </p:sp>
    </p:spTree>
    <p:extLst>
      <p:ext uri="{BB962C8B-B14F-4D97-AF65-F5344CB8AC3E}">
        <p14:creationId xmlns:p14="http://schemas.microsoft.com/office/powerpoint/2010/main" val="417228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C9A594-239D-7ED4-4C2D-F1D18D4137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5065BA6-B48F-1DD4-5C1C-F432CBA6D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ABEB0E-9386-53BA-B92E-802CEE7BB5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70F775-E421-4F31-A96B-5D6296589A4B}" type="datetimeFigureOut">
              <a:rPr lang="en-GB" smtClean="0"/>
              <a:t>06/10/2026</a:t>
            </a:fld>
            <a:endParaRPr lang="en-GB"/>
          </a:p>
        </p:txBody>
      </p:sp>
      <p:sp>
        <p:nvSpPr>
          <p:cNvPr id="5" name="Footer Placeholder 4">
            <a:extLst>
              <a:ext uri="{FF2B5EF4-FFF2-40B4-BE49-F238E27FC236}">
                <a16:creationId xmlns:a16="http://schemas.microsoft.com/office/drawing/2014/main" id="{4C5836C1-3FB3-545A-1253-CAD8772D5D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2A384B6-E5AB-3162-EB57-D71D43F4C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EABDA-5F56-4261-B28E-C042A414652C}" type="slidenum">
              <a:rPr lang="en-GB" smtClean="0"/>
              <a:t>‹#›</a:t>
            </a:fld>
            <a:endParaRPr lang="en-GB"/>
          </a:p>
        </p:txBody>
      </p:sp>
    </p:spTree>
    <p:extLst>
      <p:ext uri="{BB962C8B-B14F-4D97-AF65-F5344CB8AC3E}">
        <p14:creationId xmlns:p14="http://schemas.microsoft.com/office/powerpoint/2010/main" val="392014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nsarchive.gwu.edu/news/mexico/2024-08-19/truth-commission-documents-25-years-state-violence-during-mexican-dirty-war" TargetMode="External"/><Relationship Id="rId2" Type="http://schemas.openxmlformats.org/officeDocument/2006/relationships/hyperlink" Target="http://www.meh.org.mx/especial-informe-fina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b.mx/cms/uploads/attachment/file/342267/Protocolo_Tortura_agosto_2015.pdf" TargetMode="External"/><Relationship Id="rId2" Type="http://schemas.openxmlformats.org/officeDocument/2006/relationships/hyperlink" Target="https://www.gob.mx/cms/uploads/attachment/file/342262/Protocolo_Desaparici_n_Forzada_agosto_2015_Espa_ol.pdf" TargetMode="External"/><Relationship Id="rId1" Type="http://schemas.openxmlformats.org/officeDocument/2006/relationships/slideLayout" Target="../slideLayouts/slideLayout2.xml"/><Relationship Id="rId4" Type="http://schemas.openxmlformats.org/officeDocument/2006/relationships/hyperlink" Target="https://www.gob.mx/cms/uploads/attachment/file/342268/peritos-forenses-d.pdf"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gaceta.diputados.gob.mx/Gaceta/64/2019/abr/20190430-III.html#Iniciativa1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ohchr.org/en/countries/mexico/our-presenc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E25A6-8758-C545-305E-DE12E796AEBA}"/>
              </a:ext>
            </a:extLst>
          </p:cNvPr>
          <p:cNvSpPr>
            <a:spLocks noGrp="1"/>
          </p:cNvSpPr>
          <p:nvPr>
            <p:ph type="ctrTitle"/>
          </p:nvPr>
        </p:nvSpPr>
        <p:spPr>
          <a:xfrm>
            <a:off x="1524000" y="0"/>
            <a:ext cx="9144000" cy="1981200"/>
          </a:xfrm>
        </p:spPr>
        <p:txBody>
          <a:bodyPr/>
          <a:lstStyle/>
          <a:p>
            <a:r>
              <a:rPr lang="en-GB" dirty="0"/>
              <a:t>Human Rights and Transitional Justice in Mexico</a:t>
            </a:r>
          </a:p>
        </p:txBody>
      </p:sp>
      <p:pic>
        <p:nvPicPr>
          <p:cNvPr id="4100" name="Picture 4" descr="Comisión Nacional de los Derechos Humanos (México) - Wikipedia, la  enciclopedia libre">
            <a:extLst>
              <a:ext uri="{FF2B5EF4-FFF2-40B4-BE49-F238E27FC236}">
                <a16:creationId xmlns:a16="http://schemas.microsoft.com/office/drawing/2014/main" id="{D2230D27-B765-69A8-0327-48E45DDC6D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9122" y="3027681"/>
            <a:ext cx="5143024" cy="208343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07F04A3F-1D32-B5E1-21D3-210D1ACCE8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472" y="2244762"/>
            <a:ext cx="6769650" cy="4451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970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E567-15CC-47F0-C1AC-4101F3858A73}"/>
              </a:ext>
            </a:extLst>
          </p:cNvPr>
          <p:cNvSpPr>
            <a:spLocks noGrp="1"/>
          </p:cNvSpPr>
          <p:nvPr>
            <p:ph type="title"/>
          </p:nvPr>
        </p:nvSpPr>
        <p:spPr/>
        <p:txBody>
          <a:bodyPr/>
          <a:lstStyle/>
          <a:p>
            <a:r>
              <a:rPr lang="en-GB" dirty="0"/>
              <a:t>Human Rights Issues and Legislation: Human Rights, Violence and Justice</a:t>
            </a:r>
          </a:p>
        </p:txBody>
      </p:sp>
      <p:sp>
        <p:nvSpPr>
          <p:cNvPr id="3" name="Content Placeholder 2">
            <a:extLst>
              <a:ext uri="{FF2B5EF4-FFF2-40B4-BE49-F238E27FC236}">
                <a16:creationId xmlns:a16="http://schemas.microsoft.com/office/drawing/2014/main" id="{4968B072-C38C-01DB-7ADE-86310E52CBD9}"/>
              </a:ext>
            </a:extLst>
          </p:cNvPr>
          <p:cNvSpPr>
            <a:spLocks noGrp="1"/>
          </p:cNvSpPr>
          <p:nvPr>
            <p:ph idx="1"/>
          </p:nvPr>
        </p:nvSpPr>
        <p:spPr>
          <a:xfrm>
            <a:off x="838200" y="1825624"/>
            <a:ext cx="10515600" cy="5032375"/>
          </a:xfrm>
        </p:spPr>
        <p:txBody>
          <a:bodyPr>
            <a:normAutofit fontScale="92500" lnSpcReduction="20000"/>
          </a:bodyPr>
          <a:lstStyle/>
          <a:p>
            <a:pPr marL="0" indent="0">
              <a:buNone/>
            </a:pPr>
            <a:endParaRPr lang="en-GB" dirty="0"/>
          </a:p>
          <a:p>
            <a:pPr marL="0" indent="0">
              <a:buNone/>
            </a:pPr>
            <a:r>
              <a:rPr lang="en-GB" dirty="0"/>
              <a:t>Race and indigeneity</a:t>
            </a:r>
          </a:p>
          <a:p>
            <a:pPr marL="0" indent="0">
              <a:buNone/>
            </a:pPr>
            <a:r>
              <a:rPr lang="en-GB" dirty="0"/>
              <a:t>Torture and forced disappearance</a:t>
            </a:r>
          </a:p>
          <a:p>
            <a:pPr marL="0" indent="0">
              <a:buNone/>
            </a:pPr>
            <a:endParaRPr lang="en-GB" dirty="0"/>
          </a:p>
          <a:p>
            <a:pPr marL="0" indent="0">
              <a:buNone/>
            </a:pPr>
            <a:r>
              <a:rPr lang="en-GB" dirty="0"/>
              <a:t>Violence against:</a:t>
            </a:r>
          </a:p>
          <a:p>
            <a:r>
              <a:rPr lang="en-GB" dirty="0"/>
              <a:t>Women</a:t>
            </a:r>
          </a:p>
          <a:p>
            <a:r>
              <a:rPr lang="en-GB" dirty="0"/>
              <a:t>Indigenous groups</a:t>
            </a:r>
          </a:p>
          <a:p>
            <a:r>
              <a:rPr lang="en-GB" dirty="0"/>
              <a:t>Journalists</a:t>
            </a:r>
          </a:p>
          <a:p>
            <a:r>
              <a:rPr lang="en-GB" dirty="0"/>
              <a:t>Human Rights Defenders</a:t>
            </a:r>
          </a:p>
          <a:p>
            <a:r>
              <a:rPr lang="en-GB" dirty="0"/>
              <a:t>Migrants</a:t>
            </a:r>
          </a:p>
          <a:p>
            <a:pPr marL="0" indent="0">
              <a:buNone/>
            </a:pPr>
            <a:endParaRPr lang="en-GB" dirty="0"/>
          </a:p>
          <a:p>
            <a:pPr marL="0" indent="0">
              <a:buNone/>
            </a:pPr>
            <a:r>
              <a:rPr lang="en-GB" dirty="0"/>
              <a:t>Impunity is a major concern- Truth and Justice</a:t>
            </a:r>
          </a:p>
        </p:txBody>
      </p:sp>
      <p:pic>
        <p:nvPicPr>
          <p:cNvPr id="4098" name="Picture 2" descr="Anti-monuments on Reforma in Mexico City challenge official history - The  Washington Post">
            <a:extLst>
              <a:ext uri="{FF2B5EF4-FFF2-40B4-BE49-F238E27FC236}">
                <a16:creationId xmlns:a16="http://schemas.microsoft.com/office/drawing/2014/main" id="{A3F3C5C2-8E1D-8DA8-7A59-BE9091BC4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5891" y="1505094"/>
            <a:ext cx="4507344" cy="450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646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Comisión Nacional de los Derechos Humanos">
            <a:extLst>
              <a:ext uri="{FF2B5EF4-FFF2-40B4-BE49-F238E27FC236}">
                <a16:creationId xmlns:a16="http://schemas.microsoft.com/office/drawing/2014/main" id="{334739B9-8332-CF44-C8EE-BD0E839E315F}"/>
              </a:ext>
            </a:extLst>
          </p:cNvPr>
          <p:cNvPicPr>
            <a:picLocks noChangeAspect="1" noChangeArrowheads="1"/>
          </p:cNvPicPr>
          <p:nvPr/>
        </p:nvPicPr>
        <p:blipFill rotWithShape="1">
          <a:blip r:embed="rId2">
            <a:alphaModFix amt="55000"/>
            <a:extLst>
              <a:ext uri="{28A0092B-C50C-407E-A947-70E740481C1C}">
                <a14:useLocalDpi xmlns:a14="http://schemas.microsoft.com/office/drawing/2010/main" val="0"/>
              </a:ext>
            </a:extLst>
          </a:blip>
          <a:srcRect r="2223" b="1"/>
          <a:stretch/>
        </p:blipFill>
        <p:spPr bwMode="auto">
          <a:xfrm>
            <a:off x="20" y="-9107"/>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982ED2-8DD5-638D-F1A1-63813360080B}"/>
              </a:ext>
            </a:extLst>
          </p:cNvPr>
          <p:cNvSpPr>
            <a:spLocks noGrp="1"/>
          </p:cNvSpPr>
          <p:nvPr>
            <p:ph type="title"/>
          </p:nvPr>
        </p:nvSpPr>
        <p:spPr>
          <a:xfrm>
            <a:off x="686834" y="591344"/>
            <a:ext cx="3200400" cy="5585619"/>
          </a:xfrm>
        </p:spPr>
        <p:txBody>
          <a:bodyPr>
            <a:normAutofit/>
          </a:bodyPr>
          <a:lstStyle/>
          <a:p>
            <a:r>
              <a:rPr lang="en-GB">
                <a:solidFill>
                  <a:srgbClr val="FFFFFF"/>
                </a:solidFill>
              </a:rPr>
              <a:t>National, Inter-American and International Institutions</a:t>
            </a:r>
          </a:p>
        </p:txBody>
      </p:sp>
      <p:sp>
        <p:nvSpPr>
          <p:cNvPr id="3081" name="Arc 308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86C4187-518E-741B-0D52-0C5B9F3A4187}"/>
              </a:ext>
            </a:extLst>
          </p:cNvPr>
          <p:cNvSpPr>
            <a:spLocks noGrp="1"/>
          </p:cNvSpPr>
          <p:nvPr>
            <p:ph idx="1"/>
          </p:nvPr>
        </p:nvSpPr>
        <p:spPr>
          <a:xfrm>
            <a:off x="4447308" y="591344"/>
            <a:ext cx="6906491" cy="5585619"/>
          </a:xfrm>
        </p:spPr>
        <p:txBody>
          <a:bodyPr anchor="ctr">
            <a:normAutofit/>
          </a:bodyPr>
          <a:lstStyle/>
          <a:p>
            <a:r>
              <a:rPr lang="en-GB" dirty="0">
                <a:solidFill>
                  <a:srgbClr val="FFFFFF"/>
                </a:solidFill>
              </a:rPr>
              <a:t>Since 1945-The United Nations</a:t>
            </a:r>
          </a:p>
          <a:p>
            <a:r>
              <a:rPr lang="en-GB" dirty="0">
                <a:solidFill>
                  <a:srgbClr val="FFFFFF"/>
                </a:solidFill>
              </a:rPr>
              <a:t>Since 1959- Inter-American Commission on Human Rights (IACHR) Organization of American States (OAS)</a:t>
            </a:r>
          </a:p>
          <a:p>
            <a:r>
              <a:rPr lang="en-GB" dirty="0">
                <a:solidFill>
                  <a:srgbClr val="FFFFFF"/>
                </a:solidFill>
              </a:rPr>
              <a:t>Since 1979- Inter-American Court of Human Rights (OAS)</a:t>
            </a:r>
          </a:p>
          <a:p>
            <a:r>
              <a:rPr lang="en-GB" dirty="0">
                <a:solidFill>
                  <a:srgbClr val="FFFFFF"/>
                </a:solidFill>
              </a:rPr>
              <a:t>Since 1990- </a:t>
            </a:r>
            <a:r>
              <a:rPr lang="en-GB" dirty="0" err="1">
                <a:solidFill>
                  <a:srgbClr val="FFFFFF"/>
                </a:solidFill>
              </a:rPr>
              <a:t>Comisión</a:t>
            </a:r>
            <a:r>
              <a:rPr lang="en-GB" dirty="0">
                <a:solidFill>
                  <a:srgbClr val="FFFFFF"/>
                </a:solidFill>
              </a:rPr>
              <a:t> Nacional de </a:t>
            </a:r>
            <a:r>
              <a:rPr lang="en-GB" dirty="0" err="1">
                <a:solidFill>
                  <a:srgbClr val="FFFFFF"/>
                </a:solidFill>
              </a:rPr>
              <a:t>los</a:t>
            </a:r>
            <a:r>
              <a:rPr lang="en-GB" dirty="0">
                <a:solidFill>
                  <a:srgbClr val="FFFFFF"/>
                </a:solidFill>
              </a:rPr>
              <a:t> </a:t>
            </a:r>
            <a:r>
              <a:rPr lang="en-GB" dirty="0" err="1">
                <a:solidFill>
                  <a:srgbClr val="FFFFFF"/>
                </a:solidFill>
              </a:rPr>
              <a:t>Derechos</a:t>
            </a:r>
            <a:r>
              <a:rPr lang="en-GB" dirty="0">
                <a:solidFill>
                  <a:srgbClr val="FFFFFF"/>
                </a:solidFill>
              </a:rPr>
              <a:t> Humanos (Mexico)</a:t>
            </a:r>
          </a:p>
          <a:p>
            <a:r>
              <a:rPr lang="en-GB" b="0" i="0" dirty="0">
                <a:solidFill>
                  <a:schemeClr val="bg1"/>
                </a:solidFill>
                <a:effectLst/>
                <a:latin typeface="Cabin"/>
              </a:rPr>
              <a:t>2011, the Mexican Constitution amended to state that international human rights treaties are part of Mexican law and are binding on all authorities at all levels, country-wide. </a:t>
            </a:r>
            <a:endParaRPr lang="en-GB" dirty="0">
              <a:solidFill>
                <a:schemeClr val="bg1"/>
              </a:solidFill>
            </a:endParaRPr>
          </a:p>
        </p:txBody>
      </p:sp>
    </p:spTree>
    <p:extLst>
      <p:ext uri="{BB962C8B-B14F-4D97-AF65-F5344CB8AC3E}">
        <p14:creationId xmlns:p14="http://schemas.microsoft.com/office/powerpoint/2010/main" val="3269729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92244-8997-9AED-2F85-1E894400B29B}"/>
              </a:ext>
            </a:extLst>
          </p:cNvPr>
          <p:cNvSpPr>
            <a:spLocks noGrp="1"/>
          </p:cNvSpPr>
          <p:nvPr>
            <p:ph type="title"/>
          </p:nvPr>
        </p:nvSpPr>
        <p:spPr/>
        <p:txBody>
          <a:bodyPr/>
          <a:lstStyle/>
          <a:p>
            <a:r>
              <a:rPr lang="en-GB" dirty="0"/>
              <a:t>National Development Plan 2013-2018</a:t>
            </a:r>
          </a:p>
        </p:txBody>
      </p:sp>
      <p:sp>
        <p:nvSpPr>
          <p:cNvPr id="3" name="Content Placeholder 2">
            <a:extLst>
              <a:ext uri="{FF2B5EF4-FFF2-40B4-BE49-F238E27FC236}">
                <a16:creationId xmlns:a16="http://schemas.microsoft.com/office/drawing/2014/main" id="{534E2ED8-2647-6A2F-DB8B-DF442ED0CAA1}"/>
              </a:ext>
            </a:extLst>
          </p:cNvPr>
          <p:cNvSpPr>
            <a:spLocks noGrp="1"/>
          </p:cNvSpPr>
          <p:nvPr>
            <p:ph idx="1"/>
          </p:nvPr>
        </p:nvSpPr>
        <p:spPr/>
        <p:txBody>
          <a:bodyPr/>
          <a:lstStyle/>
          <a:p>
            <a:r>
              <a:rPr lang="es-ES" b="1" i="0" dirty="0">
                <a:solidFill>
                  <a:srgbClr val="2C2C2B"/>
                </a:solidFill>
                <a:effectLst/>
                <a:highlight>
                  <a:srgbClr val="FFFFFF"/>
                </a:highlight>
                <a:latin typeface="Open Sans" panose="020B0606030504020204" pitchFamily="34" charset="0"/>
              </a:rPr>
              <a:t>Objetivo: 1.5</a:t>
            </a:r>
            <a:r>
              <a:rPr lang="es-ES" b="0" i="0" dirty="0">
                <a:solidFill>
                  <a:srgbClr val="2C2C2B"/>
                </a:solidFill>
                <a:effectLst/>
                <a:highlight>
                  <a:srgbClr val="FFFFFF"/>
                </a:highlight>
                <a:latin typeface="Open Sans" panose="020B0606030504020204" pitchFamily="34" charset="0"/>
              </a:rPr>
              <a:t> Garantizar el respeto y protección de los derechos humanos y la erradicación de la discriminación.​​</a:t>
            </a:r>
            <a:r>
              <a:rPr lang="es-ES" b="1" i="0" dirty="0">
                <a:solidFill>
                  <a:srgbClr val="2C2C2B"/>
                </a:solidFill>
                <a:effectLst/>
                <a:highlight>
                  <a:srgbClr val="FFFFFF"/>
                </a:highlight>
                <a:latin typeface="Open Sans" panose="020B0606030504020204" pitchFamily="34" charset="0"/>
              </a:rPr>
              <a:t>​</a:t>
            </a:r>
          </a:p>
          <a:p>
            <a:pPr marL="0" indent="0">
              <a:buNone/>
            </a:pPr>
            <a:endParaRPr lang="es-ES" b="1" i="0" dirty="0">
              <a:solidFill>
                <a:srgbClr val="2C2C2B"/>
              </a:solidFill>
              <a:effectLst/>
              <a:highlight>
                <a:srgbClr val="FFFFFF"/>
              </a:highlight>
              <a:latin typeface="Open Sans" panose="020B0606030504020204" pitchFamily="34" charset="0"/>
            </a:endParaRPr>
          </a:p>
          <a:p>
            <a:r>
              <a:rPr lang="es-ES" b="1" i="0" dirty="0">
                <a:solidFill>
                  <a:srgbClr val="2C2C2B"/>
                </a:solidFill>
                <a:effectLst/>
                <a:highlight>
                  <a:srgbClr val="FFFFFF"/>
                </a:highlight>
                <a:latin typeface="Open Sans" panose="020B0606030504020204" pitchFamily="34" charset="0"/>
              </a:rPr>
              <a:t>Estrategia 1.5.1 </a:t>
            </a:r>
            <a:r>
              <a:rPr lang="es-ES" b="0" i="0" dirty="0">
                <a:solidFill>
                  <a:srgbClr val="2C2C2B"/>
                </a:solidFill>
                <a:effectLst/>
                <a:highlight>
                  <a:srgbClr val="FFFFFF"/>
                </a:highlight>
                <a:latin typeface="Open Sans" panose="020B0606030504020204" pitchFamily="34" charset="0"/>
              </a:rPr>
              <a:t>Instrumentar una política de Estado en derechos humanos​​</a:t>
            </a:r>
            <a:endParaRPr lang="en-GB" dirty="0"/>
          </a:p>
        </p:txBody>
      </p:sp>
    </p:spTree>
    <p:extLst>
      <p:ext uri="{BB962C8B-B14F-4D97-AF65-F5344CB8AC3E}">
        <p14:creationId xmlns:p14="http://schemas.microsoft.com/office/powerpoint/2010/main" val="1687013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5D4E8-1C6C-AD3B-8D5A-9538AA4189C2}"/>
              </a:ext>
            </a:extLst>
          </p:cNvPr>
          <p:cNvSpPr>
            <a:spLocks noGrp="1"/>
          </p:cNvSpPr>
          <p:nvPr>
            <p:ph type="title"/>
          </p:nvPr>
        </p:nvSpPr>
        <p:spPr/>
        <p:txBody>
          <a:bodyPr/>
          <a:lstStyle/>
          <a:p>
            <a:r>
              <a:rPr lang="en-GB" dirty="0"/>
              <a:t>Recent Developments</a:t>
            </a:r>
          </a:p>
        </p:txBody>
      </p:sp>
      <p:sp>
        <p:nvSpPr>
          <p:cNvPr id="3" name="Content Placeholder 2">
            <a:extLst>
              <a:ext uri="{FF2B5EF4-FFF2-40B4-BE49-F238E27FC236}">
                <a16:creationId xmlns:a16="http://schemas.microsoft.com/office/drawing/2014/main" id="{23223A34-15AF-DF34-BA9F-C41820D3C6A1}"/>
              </a:ext>
            </a:extLst>
          </p:cNvPr>
          <p:cNvSpPr>
            <a:spLocks noGrp="1"/>
          </p:cNvSpPr>
          <p:nvPr>
            <p:ph idx="1"/>
          </p:nvPr>
        </p:nvSpPr>
        <p:spPr/>
        <p:txBody>
          <a:bodyPr>
            <a:normAutofit fontScale="92500" lnSpcReduction="20000"/>
          </a:bodyPr>
          <a:lstStyle/>
          <a:p>
            <a:r>
              <a:rPr lang="en-GB" b="0" i="0" dirty="0">
                <a:solidFill>
                  <a:srgbClr val="4A4A4A"/>
                </a:solidFill>
                <a:effectLst/>
                <a:latin typeface="Roboto" panose="02000000000000000000" pitchFamily="2" charset="0"/>
              </a:rPr>
              <a:t>2024 Report: </a:t>
            </a:r>
            <a:r>
              <a:rPr lang="en-GB" b="0" i="1" dirty="0">
                <a:solidFill>
                  <a:srgbClr val="4A4A4A"/>
                </a:solidFill>
                <a:effectLst/>
                <a:latin typeface="Roboto" panose="02000000000000000000" pitchFamily="2" charset="0"/>
              </a:rPr>
              <a:t>Informe del </a:t>
            </a:r>
            <a:r>
              <a:rPr lang="en-GB" b="0" i="1" dirty="0" err="1">
                <a:solidFill>
                  <a:srgbClr val="4A4A4A"/>
                </a:solidFill>
                <a:effectLst/>
                <a:latin typeface="Roboto" panose="02000000000000000000" pitchFamily="2" charset="0"/>
              </a:rPr>
              <a:t>Mecanismo</a:t>
            </a:r>
            <a:r>
              <a:rPr lang="en-GB" b="0" i="1" dirty="0">
                <a:solidFill>
                  <a:srgbClr val="4A4A4A"/>
                </a:solidFill>
                <a:effectLst/>
                <a:latin typeface="Roboto" panose="02000000000000000000" pitchFamily="2" charset="0"/>
              </a:rPr>
              <a:t> para la Verdad y el </a:t>
            </a:r>
            <a:r>
              <a:rPr lang="en-GB" b="0" i="1" dirty="0" err="1">
                <a:solidFill>
                  <a:srgbClr val="4A4A4A"/>
                </a:solidFill>
                <a:effectLst/>
                <a:latin typeface="Roboto" panose="02000000000000000000" pitchFamily="2" charset="0"/>
              </a:rPr>
              <a:t>Esclarecimiento</a:t>
            </a:r>
            <a:r>
              <a:rPr lang="en-GB" b="0" i="1" dirty="0">
                <a:solidFill>
                  <a:srgbClr val="4A4A4A"/>
                </a:solidFill>
                <a:effectLst/>
                <a:latin typeface="Roboto" panose="02000000000000000000" pitchFamily="2" charset="0"/>
              </a:rPr>
              <a:t> Histórico “Fue el </a:t>
            </a:r>
            <a:r>
              <a:rPr lang="en-GB" b="0" i="1" dirty="0" err="1">
                <a:solidFill>
                  <a:srgbClr val="4A4A4A"/>
                </a:solidFill>
                <a:effectLst/>
                <a:latin typeface="Roboto" panose="02000000000000000000" pitchFamily="2" charset="0"/>
              </a:rPr>
              <a:t>estado</a:t>
            </a:r>
            <a:r>
              <a:rPr lang="en-GB" i="1" dirty="0">
                <a:solidFill>
                  <a:srgbClr val="4A4A4A"/>
                </a:solidFill>
                <a:latin typeface="Roboto" panose="02000000000000000000" pitchFamily="2" charset="0"/>
              </a:rPr>
              <a:t>.”</a:t>
            </a:r>
          </a:p>
          <a:p>
            <a:pPr marL="0" indent="0">
              <a:buNone/>
            </a:pPr>
            <a:r>
              <a:rPr lang="en-GB" i="1" dirty="0">
                <a:solidFill>
                  <a:srgbClr val="4A4A4A"/>
                </a:solidFill>
                <a:latin typeface="Roboto" panose="02000000000000000000" pitchFamily="2" charset="0"/>
                <a:hlinkClick r:id="rId2"/>
              </a:rPr>
              <a:t>http://www.meh.org.mx/especial-informe-final/</a:t>
            </a:r>
            <a:endParaRPr lang="en-GB" i="1" dirty="0">
              <a:solidFill>
                <a:srgbClr val="4A4A4A"/>
              </a:solidFill>
              <a:latin typeface="Roboto" panose="02000000000000000000" pitchFamily="2" charset="0"/>
            </a:endParaRPr>
          </a:p>
          <a:p>
            <a:pPr marL="0" indent="0">
              <a:buNone/>
            </a:pPr>
            <a:r>
              <a:rPr lang="en-GB" dirty="0">
                <a:solidFill>
                  <a:srgbClr val="4A4A4A"/>
                </a:solidFill>
                <a:latin typeface="Roboto" panose="02000000000000000000" pitchFamily="2" charset="0"/>
                <a:hlinkClick r:id="rId3"/>
              </a:rPr>
              <a:t>https://nsarchive.gwu.edu/news/mexico/2024-08-19/truth-commission-documents-25-years-state-violence-during-mexican-dirty-war</a:t>
            </a:r>
            <a:endParaRPr lang="en-GB" b="0" i="0" dirty="0">
              <a:solidFill>
                <a:srgbClr val="4A4A4A"/>
              </a:solidFill>
              <a:effectLst/>
              <a:latin typeface="Roboto" panose="02000000000000000000" pitchFamily="2" charset="0"/>
            </a:endParaRPr>
          </a:p>
          <a:p>
            <a:r>
              <a:rPr lang="en-GB" b="0" i="0" dirty="0">
                <a:solidFill>
                  <a:srgbClr val="4A4A4A"/>
                </a:solidFill>
                <a:effectLst/>
                <a:latin typeface="Roboto" panose="02000000000000000000" pitchFamily="2" charset="0"/>
              </a:rPr>
              <a:t>2021 Commission for Access to Truth, Historical Clarification and the Promotion of Justice for serious human rights violations committed between 1965 – 1990</a:t>
            </a:r>
          </a:p>
          <a:p>
            <a:r>
              <a:rPr lang="en-GB" b="0" i="0" dirty="0">
                <a:solidFill>
                  <a:srgbClr val="4A4A4A"/>
                </a:solidFill>
                <a:effectLst/>
                <a:latin typeface="Roboto" panose="02000000000000000000" pitchFamily="2" charset="0"/>
              </a:rPr>
              <a:t>Transnational Mechanism for Access to Justice for Migrants </a:t>
            </a:r>
          </a:p>
          <a:p>
            <a:r>
              <a:rPr lang="en-GB" b="0" i="0" dirty="0">
                <a:solidFill>
                  <a:srgbClr val="4A4A4A"/>
                </a:solidFill>
                <a:effectLst/>
                <a:latin typeface="Roboto" panose="02000000000000000000" pitchFamily="2" charset="0"/>
              </a:rPr>
              <a:t>2020 Search Table for Disappeared Migrants </a:t>
            </a:r>
            <a:r>
              <a:rPr lang="en-GB" b="0" i="0" dirty="0">
                <a:effectLst/>
                <a:highlight>
                  <a:srgbClr val="FFFFFF"/>
                </a:highlight>
                <a:latin typeface="Poppins" panose="020B0502040204020203" pitchFamily="2" charset="0"/>
              </a:rPr>
              <a:t>(MBPMD)</a:t>
            </a:r>
            <a:r>
              <a:rPr lang="en-GB" b="0" i="0" dirty="0">
                <a:effectLst/>
                <a:latin typeface="Roboto" panose="02000000000000000000" pitchFamily="2" charset="0"/>
              </a:rPr>
              <a:t> </a:t>
            </a:r>
            <a:r>
              <a:rPr lang="en-GB" b="0" i="0" dirty="0">
                <a:solidFill>
                  <a:srgbClr val="4A4A4A"/>
                </a:solidFill>
                <a:effectLst/>
                <a:latin typeface="Roboto" panose="02000000000000000000" pitchFamily="2" charset="0"/>
              </a:rPr>
              <a:t>within the National Search System</a:t>
            </a:r>
            <a:r>
              <a:rPr lang="en-GB" b="0" i="0" dirty="0">
                <a:solidFill>
                  <a:srgbClr val="A3A3A3"/>
                </a:solidFill>
                <a:effectLst/>
                <a:highlight>
                  <a:srgbClr val="FFFFFF"/>
                </a:highlight>
                <a:latin typeface="Poppins" panose="00000500000000000000" pitchFamily="2" charset="0"/>
              </a:rPr>
              <a:t> </a:t>
            </a:r>
            <a:r>
              <a:rPr lang="en-GB" b="0" i="0" dirty="0">
                <a:effectLst/>
                <a:highlight>
                  <a:srgbClr val="FFFFFF"/>
                </a:highlight>
                <a:latin typeface="Poppins" panose="00000500000000000000" pitchFamily="2" charset="0"/>
              </a:rPr>
              <a:t>(SNBP)</a:t>
            </a:r>
            <a:r>
              <a:rPr lang="en-GB" b="0" i="0" dirty="0">
                <a:solidFill>
                  <a:srgbClr val="4A4A4A"/>
                </a:solidFill>
                <a:effectLst/>
                <a:latin typeface="Roboto" panose="02000000000000000000" pitchFamily="2" charset="0"/>
              </a:rPr>
              <a:t>.</a:t>
            </a:r>
            <a:endParaRPr lang="en-GB" dirty="0">
              <a:solidFill>
                <a:srgbClr val="4A4A4A"/>
              </a:solidFill>
              <a:latin typeface="Roboto" panose="02000000000000000000" pitchFamily="2" charset="0"/>
            </a:endParaRPr>
          </a:p>
          <a:p>
            <a:pPr marL="0" indent="0">
              <a:buNone/>
            </a:pPr>
            <a:endParaRPr lang="en-GB" b="0" i="0" dirty="0">
              <a:solidFill>
                <a:srgbClr val="4A4A4A"/>
              </a:solidFill>
              <a:effectLst/>
              <a:latin typeface="Roboto" panose="02000000000000000000" pitchFamily="2" charset="0"/>
            </a:endParaRPr>
          </a:p>
        </p:txBody>
      </p:sp>
    </p:spTree>
    <p:extLst>
      <p:ext uri="{BB962C8B-B14F-4D97-AF65-F5344CB8AC3E}">
        <p14:creationId xmlns:p14="http://schemas.microsoft.com/office/powerpoint/2010/main" val="2130741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Freeform: Shape 1032">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38FD76E-0F1D-8E86-5D87-E9C388A698B1}"/>
              </a:ext>
            </a:extLst>
          </p:cNvPr>
          <p:cNvSpPr>
            <a:spLocks noGrp="1"/>
          </p:cNvSpPr>
          <p:nvPr>
            <p:ph type="title"/>
          </p:nvPr>
        </p:nvSpPr>
        <p:spPr>
          <a:xfrm>
            <a:off x="1137034" y="609597"/>
            <a:ext cx="9392421" cy="1330841"/>
          </a:xfrm>
        </p:spPr>
        <p:txBody>
          <a:bodyPr>
            <a:normAutofit/>
          </a:bodyPr>
          <a:lstStyle/>
          <a:p>
            <a:r>
              <a:rPr lang="en-GB" dirty="0"/>
              <a:t>Civil and Political Rights and Socioeconomic Rights</a:t>
            </a:r>
          </a:p>
        </p:txBody>
      </p:sp>
      <p:sp>
        <p:nvSpPr>
          <p:cNvPr id="3" name="Content Placeholder 2">
            <a:extLst>
              <a:ext uri="{FF2B5EF4-FFF2-40B4-BE49-F238E27FC236}">
                <a16:creationId xmlns:a16="http://schemas.microsoft.com/office/drawing/2014/main" id="{F216F93E-4FE9-B607-6D74-DEDAEB916799}"/>
              </a:ext>
            </a:extLst>
          </p:cNvPr>
          <p:cNvSpPr>
            <a:spLocks noGrp="1"/>
          </p:cNvSpPr>
          <p:nvPr>
            <p:ph idx="1"/>
          </p:nvPr>
        </p:nvSpPr>
        <p:spPr>
          <a:xfrm>
            <a:off x="1076273" y="2594788"/>
            <a:ext cx="4958966" cy="3917773"/>
          </a:xfrm>
        </p:spPr>
        <p:txBody>
          <a:bodyPr>
            <a:normAutofit/>
          </a:bodyPr>
          <a:lstStyle/>
          <a:p>
            <a:r>
              <a:rPr lang="en-GB" sz="2000" dirty="0"/>
              <a:t>1981 Mexico signs and ratifies the International Covenant on Economic, Social and Cultural Rights (1966-in force 1976)</a:t>
            </a:r>
          </a:p>
          <a:p>
            <a:pPr marL="0" indent="0">
              <a:buNone/>
            </a:pPr>
            <a:endParaRPr lang="en-GB" sz="2000" dirty="0"/>
          </a:p>
          <a:p>
            <a:r>
              <a:rPr lang="en-GB" sz="2000" dirty="0"/>
              <a:t>1981 Mexico signs and ratifies International Covenant on Civil and Political Rights (1966, in force 1976)</a:t>
            </a:r>
          </a:p>
        </p:txBody>
      </p:sp>
      <p:pic>
        <p:nvPicPr>
          <p:cNvPr id="1026" name="Picture 2" descr="International Covenant on Civil and Political Rights – CFUW Members site">
            <a:extLst>
              <a:ext uri="{FF2B5EF4-FFF2-40B4-BE49-F238E27FC236}">
                <a16:creationId xmlns:a16="http://schemas.microsoft.com/office/drawing/2014/main" id="{C46538CC-0BC2-C267-1E2F-1F8D391DCB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570679"/>
            <a:ext cx="4788505" cy="2984385"/>
          </a:xfrm>
          <a:prstGeom prst="rect">
            <a:avLst/>
          </a:prstGeom>
          <a:noFill/>
          <a:extLst>
            <a:ext uri="{909E8E84-426E-40DD-AFC4-6F175D3DCCD1}">
              <a14:hiddenFill xmlns:a14="http://schemas.microsoft.com/office/drawing/2010/main">
                <a:solidFill>
                  <a:srgbClr val="FFFFFF"/>
                </a:solidFill>
              </a14:hiddenFill>
            </a:ext>
          </a:extLst>
        </p:spPr>
      </p:pic>
      <p:sp>
        <p:nvSpPr>
          <p:cNvPr id="1035" name="Freeform: Shape 1034">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36344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FDE6-4AB7-DC56-0F66-CAE4F79111FD}"/>
              </a:ext>
            </a:extLst>
          </p:cNvPr>
          <p:cNvSpPr>
            <a:spLocks noGrp="1"/>
          </p:cNvSpPr>
          <p:nvPr>
            <p:ph type="title"/>
          </p:nvPr>
        </p:nvSpPr>
        <p:spPr/>
        <p:txBody>
          <a:bodyPr/>
          <a:lstStyle/>
          <a:p>
            <a:r>
              <a:rPr lang="en-GB" dirty="0"/>
              <a:t>Human Rights and Indigenous Rights</a:t>
            </a:r>
          </a:p>
        </p:txBody>
      </p:sp>
      <p:sp>
        <p:nvSpPr>
          <p:cNvPr id="3" name="Content Placeholder 2">
            <a:extLst>
              <a:ext uri="{FF2B5EF4-FFF2-40B4-BE49-F238E27FC236}">
                <a16:creationId xmlns:a16="http://schemas.microsoft.com/office/drawing/2014/main" id="{C3DE1508-6DE1-D70C-97C1-963AE1A9C535}"/>
              </a:ext>
            </a:extLst>
          </p:cNvPr>
          <p:cNvSpPr>
            <a:spLocks noGrp="1"/>
          </p:cNvSpPr>
          <p:nvPr>
            <p:ph idx="1"/>
          </p:nvPr>
        </p:nvSpPr>
        <p:spPr>
          <a:xfrm>
            <a:off x="838200" y="1825625"/>
            <a:ext cx="10515600" cy="4901746"/>
          </a:xfrm>
        </p:spPr>
        <p:txBody>
          <a:bodyPr>
            <a:normAutofit fontScale="70000" lnSpcReduction="20000"/>
          </a:bodyPr>
          <a:lstStyle/>
          <a:p>
            <a:r>
              <a:rPr lang="en-GB" dirty="0"/>
              <a:t>1989- Organisation (ILO) Convention 169 on the Rights of Indigenous and Tribal Peoples which was ratified in 1989 and came into force in 1991. It provided the framework for self-determination of formerly colonised peoples in independent countries “who, irrespective of their legal status, retain some or all of their own social, economic, cultural and political institutions.” It included titles on land, employment, vocational training and rural industries, education and means of communication and contacts and cooperation across borders. The emphasis throughout was on consultation with communities regarding any governmental development, educational or cultural project impacting their lives.</a:t>
            </a:r>
          </a:p>
          <a:p>
            <a:r>
              <a:rPr lang="en-GB" dirty="0"/>
              <a:t>1990 ILO Convention 169 ratified by the Mexican government. Convention, which was binding for signatory states. Followed by a period of reform known as the ‘politics of recognition’; judicial and legislative reform and grass roots mobilization aimed at recognising the identity and rights of indigenous people.</a:t>
            </a:r>
          </a:p>
          <a:p>
            <a:r>
              <a:rPr lang="en-GB" dirty="0"/>
              <a:t>1992 a paragraph was added to Article 4 of the Mexican Constitution recognising the ’pluricultural composition’ of the Mexican nation ’founded in her indigenous peoples’.  It included a commitment that ’The Law will protect and promote the development of their languages, cultures, customary law, customs, resources and specific forms of social organisation’. Legal pluralism. There was a federal legislature, 32 state legislatures and, at the time, 60 indigenous authorities recognised by the state as being governed by </a:t>
            </a:r>
            <a:r>
              <a:rPr lang="en-GB" dirty="0" err="1"/>
              <a:t>usos</a:t>
            </a:r>
            <a:r>
              <a:rPr lang="en-GB" dirty="0"/>
              <a:t> y </a:t>
            </a:r>
            <a:r>
              <a:rPr lang="en-GB" dirty="0" err="1"/>
              <a:t>costumbres</a:t>
            </a:r>
            <a:r>
              <a:rPr lang="en-GB" dirty="0"/>
              <a:t> (customary law and governance). It guaranteed recourse to the law and access to justice for indigenous communities, including the promise to respect their right to establish their own systems of justice.</a:t>
            </a:r>
            <a:endParaRPr lang="en-GB"/>
          </a:p>
        </p:txBody>
      </p:sp>
    </p:spTree>
    <p:extLst>
      <p:ext uri="{BB962C8B-B14F-4D97-AF65-F5344CB8AC3E}">
        <p14:creationId xmlns:p14="http://schemas.microsoft.com/office/powerpoint/2010/main" val="3689762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7F2FF3-C2F0-489B-422A-4EEFF35D6270}"/>
              </a:ext>
            </a:extLst>
          </p:cNvPr>
          <p:cNvSpPr>
            <a:spLocks noGrp="1"/>
          </p:cNvSpPr>
          <p:nvPr>
            <p:ph type="title"/>
          </p:nvPr>
        </p:nvSpPr>
        <p:spPr>
          <a:xfrm>
            <a:off x="793662" y="386930"/>
            <a:ext cx="10066122" cy="1298448"/>
          </a:xfrm>
        </p:spPr>
        <p:txBody>
          <a:bodyPr anchor="b">
            <a:normAutofit/>
          </a:bodyPr>
          <a:lstStyle/>
          <a:p>
            <a:r>
              <a:rPr lang="en-GB" sz="4800" dirty="0"/>
              <a:t>E.g. </a:t>
            </a:r>
            <a:r>
              <a:rPr lang="en-GB" sz="4800" dirty="0" err="1"/>
              <a:t>Cherán</a:t>
            </a:r>
            <a:endParaRPr lang="en-GB" sz="4800" dirty="0"/>
          </a:p>
        </p:txBody>
      </p:sp>
      <p:sp>
        <p:nvSpPr>
          <p:cNvPr id="2057" name="Rectangle 2056">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5B4F4A-0BE0-E0AD-69DB-B7A33A6C589C}"/>
              </a:ext>
            </a:extLst>
          </p:cNvPr>
          <p:cNvSpPr>
            <a:spLocks noGrp="1"/>
          </p:cNvSpPr>
          <p:nvPr>
            <p:ph idx="1"/>
          </p:nvPr>
        </p:nvSpPr>
        <p:spPr>
          <a:xfrm>
            <a:off x="304800" y="2599509"/>
            <a:ext cx="5534025" cy="3639450"/>
          </a:xfrm>
        </p:spPr>
        <p:txBody>
          <a:bodyPr anchor="ctr">
            <a:normAutofit fontScale="77500" lnSpcReduction="20000"/>
          </a:bodyPr>
          <a:lstStyle/>
          <a:p>
            <a:pPr marL="0" indent="0">
              <a:buNone/>
            </a:pPr>
            <a:r>
              <a:rPr lang="en-GB" dirty="0"/>
              <a:t>In 2011 </a:t>
            </a:r>
            <a:r>
              <a:rPr lang="en-GB" i="1" dirty="0" err="1"/>
              <a:t>Comuneros</a:t>
            </a:r>
            <a:r>
              <a:rPr lang="en-GB" dirty="0"/>
              <a:t> of San Francisco </a:t>
            </a:r>
            <a:r>
              <a:rPr lang="en-GB" dirty="0" err="1"/>
              <a:t>Cherán</a:t>
            </a:r>
            <a:r>
              <a:rPr lang="en-GB" dirty="0"/>
              <a:t>, Michoacán start a movement against deforestation and criminal violence.</a:t>
            </a:r>
          </a:p>
          <a:p>
            <a:pPr marL="0" indent="0">
              <a:buNone/>
            </a:pPr>
            <a:r>
              <a:rPr lang="en-GB" dirty="0"/>
              <a:t>Judicial process-Mexican state recognises indigenous peoples’ claims to autonomy and self-determination and self-government as a judicial right.</a:t>
            </a:r>
          </a:p>
          <a:p>
            <a:pPr marL="0" indent="0">
              <a:buNone/>
            </a:pPr>
            <a:r>
              <a:rPr lang="en-GB" dirty="0" err="1"/>
              <a:t>Cherán</a:t>
            </a:r>
            <a:r>
              <a:rPr lang="en-GB" dirty="0"/>
              <a:t> becomes the first formally recognised indigenous municipality governed by a government structure chosen according to </a:t>
            </a:r>
            <a:r>
              <a:rPr lang="en-GB" dirty="0" err="1"/>
              <a:t>usos</a:t>
            </a:r>
            <a:r>
              <a:rPr lang="en-GB" dirty="0"/>
              <a:t> y </a:t>
            </a:r>
            <a:r>
              <a:rPr lang="en-GB" dirty="0" err="1"/>
              <a:t>costumbres</a:t>
            </a:r>
            <a:r>
              <a:rPr lang="en-GB" dirty="0"/>
              <a:t> (customary law).</a:t>
            </a:r>
          </a:p>
          <a:p>
            <a:endParaRPr lang="en-GB" sz="2000" dirty="0"/>
          </a:p>
        </p:txBody>
      </p:sp>
      <p:pic>
        <p:nvPicPr>
          <p:cNvPr id="2050" name="Picture 2">
            <a:extLst>
              <a:ext uri="{FF2B5EF4-FFF2-40B4-BE49-F238E27FC236}">
                <a16:creationId xmlns:a16="http://schemas.microsoft.com/office/drawing/2014/main" id="{CD6FDCE4-28AB-7A63-3830-1B9A844FF4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787" b="-2"/>
          <a:stretch/>
        </p:blipFill>
        <p:spPr bwMode="auto">
          <a:xfrm>
            <a:off x="5911532" y="2484255"/>
            <a:ext cx="5150277" cy="3714244"/>
          </a:xfrm>
          <a:prstGeom prst="rect">
            <a:avLst/>
          </a:prstGeom>
          <a:noFill/>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555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1E03FD0-E0C5-C691-C658-59DE42650954}"/>
              </a:ext>
            </a:extLst>
          </p:cNvPr>
          <p:cNvSpPr>
            <a:spLocks noGrp="1"/>
          </p:cNvSpPr>
          <p:nvPr>
            <p:ph type="title"/>
          </p:nvPr>
        </p:nvSpPr>
        <p:spPr>
          <a:xfrm>
            <a:off x="807978" y="0"/>
            <a:ext cx="9392421" cy="1330841"/>
          </a:xfrm>
        </p:spPr>
        <p:txBody>
          <a:bodyPr>
            <a:normAutofit/>
          </a:bodyPr>
          <a:lstStyle/>
          <a:p>
            <a:r>
              <a:rPr lang="en-GB" dirty="0"/>
              <a:t>Women’s Rights</a:t>
            </a:r>
          </a:p>
        </p:txBody>
      </p:sp>
      <p:sp>
        <p:nvSpPr>
          <p:cNvPr id="3" name="Content Placeholder 2">
            <a:extLst>
              <a:ext uri="{FF2B5EF4-FFF2-40B4-BE49-F238E27FC236}">
                <a16:creationId xmlns:a16="http://schemas.microsoft.com/office/drawing/2014/main" id="{0190EDFC-FACD-84FF-5FCF-67FE6C557FA4}"/>
              </a:ext>
            </a:extLst>
          </p:cNvPr>
          <p:cNvSpPr>
            <a:spLocks noGrp="1"/>
          </p:cNvSpPr>
          <p:nvPr>
            <p:ph idx="1"/>
          </p:nvPr>
        </p:nvSpPr>
        <p:spPr>
          <a:xfrm>
            <a:off x="119641" y="1099181"/>
            <a:ext cx="7503207" cy="4659638"/>
          </a:xfrm>
        </p:spPr>
        <p:txBody>
          <a:bodyPr>
            <a:noAutofit/>
          </a:bodyPr>
          <a:lstStyle/>
          <a:p>
            <a:r>
              <a:rPr lang="en-GB" sz="2000" dirty="0"/>
              <a:t>1980-1981- Mexico signs and ratifies the Convention on the Elimination of All forms of Discrimination Against Women (CEDAW) 1979 1999-2002- Optional Protocol to CEDAW</a:t>
            </a:r>
          </a:p>
          <a:p>
            <a:r>
              <a:rPr lang="en-GB" sz="2000" dirty="0"/>
              <a:t>2013-2018 National Development Plan</a:t>
            </a:r>
          </a:p>
          <a:p>
            <a:r>
              <a:rPr lang="en-GB" sz="2000" dirty="0"/>
              <a:t>2014-2015 Electoral Reform</a:t>
            </a:r>
          </a:p>
          <a:p>
            <a:r>
              <a:rPr lang="en-GB" sz="2000" dirty="0"/>
              <a:t>2018 on The Green Wave- Reproductive Rights</a:t>
            </a:r>
          </a:p>
          <a:p>
            <a:r>
              <a:rPr lang="en-GB" sz="2000" dirty="0"/>
              <a:t>2021</a:t>
            </a:r>
            <a:r>
              <a:rPr lang="en-GB" sz="1400" b="0" i="0" dirty="0">
                <a:solidFill>
                  <a:srgbClr val="4A4A4A"/>
                </a:solidFill>
                <a:effectLst/>
                <a:latin typeface="futura-pt"/>
              </a:rPr>
              <a:t>, </a:t>
            </a:r>
            <a:r>
              <a:rPr lang="en-GB" sz="2000" b="0" i="0" dirty="0">
                <a:effectLst/>
              </a:rPr>
              <a:t>the Supreme Court of Mexico ruled reproductive freedom is a constitutional right of “persons that can become pregnant,” which includes women, transgender, and non-binary people. The decision was revolutionary in its scope and use of inclusive language use. The Court determined that the criminalization of abortion violated constitutional rights, including the principle of equality and non-discrimination, the right to health, the autonomy to choose whether to continue a pregnancy, and an individual’s liberty to develop their personhood and livelihood. Consequently, the Court concluded that abortion should not be criminalized. It was further argued that in a democratic, secular nation, criminal law should be the </a:t>
            </a:r>
            <a:r>
              <a:rPr lang="en-GB" sz="2000" b="0" i="1" dirty="0">
                <a:effectLst/>
              </a:rPr>
              <a:t>last </a:t>
            </a:r>
            <a:r>
              <a:rPr lang="en-GB" sz="2000" b="0" i="0" dirty="0">
                <a:effectLst/>
              </a:rPr>
              <a:t>reason for the state to intervene in personal decisions such as sexual and reproductive preferences.</a:t>
            </a:r>
            <a:endParaRPr lang="en-GB" sz="2000" dirty="0"/>
          </a:p>
        </p:txBody>
      </p:sp>
      <p:pic>
        <p:nvPicPr>
          <p:cNvPr id="2050" name="Picture 2">
            <a:extLst>
              <a:ext uri="{FF2B5EF4-FFF2-40B4-BE49-F238E27FC236}">
                <a16:creationId xmlns:a16="http://schemas.microsoft.com/office/drawing/2014/main" id="{F16AB06E-2735-206A-213C-BC9E4174B39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22849" y="1910398"/>
            <a:ext cx="4475882" cy="3591378"/>
          </a:xfrm>
          <a:prstGeom prst="rect">
            <a:avLst/>
          </a:prstGeom>
          <a:noFill/>
          <a:extLst>
            <a:ext uri="{909E8E84-426E-40DD-AFC4-6F175D3DCCD1}">
              <a14:hiddenFill xmlns:a14="http://schemas.microsoft.com/office/drawing/2010/main">
                <a:solidFill>
                  <a:srgbClr val="FFFFFF"/>
                </a:solidFill>
              </a14:hiddenFill>
            </a:ext>
          </a:extLst>
        </p:spPr>
      </p:pic>
      <p:sp>
        <p:nvSpPr>
          <p:cNvPr id="2059" name="Freeform: Shape 2058">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46555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5215-3A17-712F-987C-8F2ACE03E464}"/>
              </a:ext>
            </a:extLst>
          </p:cNvPr>
          <p:cNvSpPr>
            <a:spLocks noGrp="1"/>
          </p:cNvSpPr>
          <p:nvPr>
            <p:ph type="title"/>
          </p:nvPr>
        </p:nvSpPr>
        <p:spPr/>
        <p:txBody>
          <a:bodyPr/>
          <a:lstStyle/>
          <a:p>
            <a:r>
              <a:rPr lang="en-GB" sz="4400" dirty="0"/>
              <a:t>Femicide/ Feminicide </a:t>
            </a:r>
            <a:r>
              <a:rPr lang="en-GB" sz="4400" i="1" dirty="0"/>
              <a:t>Ni </a:t>
            </a:r>
            <a:r>
              <a:rPr lang="en-GB" sz="4400" i="1" dirty="0" err="1"/>
              <a:t>una</a:t>
            </a:r>
            <a:r>
              <a:rPr lang="en-GB" sz="4400" i="1" dirty="0"/>
              <a:t> </a:t>
            </a:r>
            <a:r>
              <a:rPr lang="en-GB" sz="4400" i="1" dirty="0" err="1"/>
              <a:t>menos</a:t>
            </a:r>
            <a:br>
              <a:rPr lang="en-GB" sz="4400" i="1" dirty="0"/>
            </a:br>
            <a:endParaRPr lang="en-GB" dirty="0"/>
          </a:p>
        </p:txBody>
      </p:sp>
      <p:sp>
        <p:nvSpPr>
          <p:cNvPr id="3" name="Content Placeholder 2">
            <a:extLst>
              <a:ext uri="{FF2B5EF4-FFF2-40B4-BE49-F238E27FC236}">
                <a16:creationId xmlns:a16="http://schemas.microsoft.com/office/drawing/2014/main" id="{3938DC19-5C20-617B-124F-E2146E7F9C38}"/>
              </a:ext>
            </a:extLst>
          </p:cNvPr>
          <p:cNvSpPr>
            <a:spLocks noGrp="1"/>
          </p:cNvSpPr>
          <p:nvPr>
            <p:ph idx="1"/>
          </p:nvPr>
        </p:nvSpPr>
        <p:spPr>
          <a:xfrm>
            <a:off x="282011" y="1406881"/>
            <a:ext cx="10866690" cy="4351338"/>
          </a:xfrm>
        </p:spPr>
        <p:txBody>
          <a:bodyPr>
            <a:noAutofit/>
          </a:bodyPr>
          <a:lstStyle/>
          <a:p>
            <a:r>
              <a:rPr lang="en-GB" sz="2000" i="1" dirty="0"/>
              <a:t>Femicide</a:t>
            </a:r>
            <a:r>
              <a:rPr lang="en-GB" sz="2000" dirty="0"/>
              <a:t> as a criminal category-broader patterns of gender-based violence. 1990s exponential rise in Mexico. </a:t>
            </a:r>
            <a:r>
              <a:rPr lang="en-GB" sz="2000" i="1" dirty="0"/>
              <a:t>Feminicide- </a:t>
            </a:r>
            <a:r>
              <a:rPr lang="en-GB" sz="2000" dirty="0"/>
              <a:t>includes the wilful ignorance on the part of the state.</a:t>
            </a:r>
          </a:p>
          <a:p>
            <a:r>
              <a:rPr lang="en-GB" sz="2000" dirty="0"/>
              <a:t>‘All women experience violation of their human rights stemming from the subaltern social status and political subordination of gender that affects them. It is in that framework that feminicide must be explained’ (Lagarde y de </a:t>
            </a:r>
            <a:r>
              <a:rPr lang="en-GB" sz="2000" dirty="0" err="1"/>
              <a:t>los</a:t>
            </a:r>
            <a:r>
              <a:rPr lang="en-GB" sz="2000" dirty="0"/>
              <a:t> Ríos 2010), xix The government is complicit in avoiding or colluding in the problem of gender-based violence.</a:t>
            </a:r>
          </a:p>
          <a:p>
            <a:r>
              <a:rPr lang="en-GB" sz="2000" dirty="0"/>
              <a:t>2003 Marcela Lagarde wins a seat in the Chamber of Deputies and pushes for fully-funded research. </a:t>
            </a:r>
            <a:r>
              <a:rPr lang="en-GB" sz="2000" b="0" i="0" dirty="0">
                <a:effectLst/>
                <a:highlight>
                  <a:srgbClr val="FFFFFF"/>
                </a:highlight>
              </a:rPr>
              <a:t> </a:t>
            </a:r>
          </a:p>
          <a:p>
            <a:r>
              <a:rPr lang="en-GB" sz="2000" b="0" i="0" dirty="0">
                <a:effectLst/>
                <a:highlight>
                  <a:srgbClr val="FFFFFF"/>
                </a:highlight>
              </a:rPr>
              <a:t>2007 </a:t>
            </a:r>
            <a:r>
              <a:rPr lang="en-GB" sz="2000" b="0" i="1" dirty="0">
                <a:effectLst/>
                <a:highlight>
                  <a:srgbClr val="FFFFFF"/>
                </a:highlight>
              </a:rPr>
              <a:t>Ley General de </a:t>
            </a:r>
            <a:r>
              <a:rPr lang="en-GB" sz="2000" b="0" i="1" dirty="0" err="1">
                <a:effectLst/>
                <a:highlight>
                  <a:srgbClr val="FFFFFF"/>
                </a:highlight>
              </a:rPr>
              <a:t>Acceso</a:t>
            </a:r>
            <a:r>
              <a:rPr lang="en-GB" sz="2000" b="0" i="1" dirty="0">
                <a:effectLst/>
                <a:highlight>
                  <a:srgbClr val="FFFFFF"/>
                </a:highlight>
              </a:rPr>
              <a:t> de las </a:t>
            </a:r>
            <a:r>
              <a:rPr lang="en-GB" sz="2000" b="0" i="1" dirty="0" err="1">
                <a:effectLst/>
                <a:highlight>
                  <a:srgbClr val="FFFFFF"/>
                </a:highlight>
              </a:rPr>
              <a:t>Mujeres</a:t>
            </a:r>
            <a:r>
              <a:rPr lang="en-GB" sz="2000" b="0" i="1" dirty="0">
                <a:effectLst/>
                <a:highlight>
                  <a:srgbClr val="FFFFFF"/>
                </a:highlight>
              </a:rPr>
              <a:t> a </a:t>
            </a:r>
            <a:r>
              <a:rPr lang="en-GB" sz="2000" b="0" i="1" dirty="0" err="1">
                <a:effectLst/>
                <a:highlight>
                  <a:srgbClr val="FFFFFF"/>
                </a:highlight>
              </a:rPr>
              <a:t>una</a:t>
            </a:r>
            <a:r>
              <a:rPr lang="en-GB" sz="2000" b="0" i="1" dirty="0">
                <a:effectLst/>
                <a:highlight>
                  <a:srgbClr val="FFFFFF"/>
                </a:highlight>
              </a:rPr>
              <a:t> Vida Libre de </a:t>
            </a:r>
            <a:r>
              <a:rPr lang="en-GB" sz="2000" b="0" i="1" dirty="0" err="1">
                <a:effectLst/>
                <a:highlight>
                  <a:srgbClr val="FFFFFF"/>
                </a:highlight>
              </a:rPr>
              <a:t>Violencia</a:t>
            </a:r>
            <a:r>
              <a:rPr lang="en-GB" sz="2000" b="0" i="0" dirty="0">
                <a:effectLst/>
                <a:highlight>
                  <a:srgbClr val="FFFFFF"/>
                </a:highlight>
              </a:rPr>
              <a:t> (General Law on Women’s Access to a Life Free of Violence), identifies </a:t>
            </a:r>
            <a:r>
              <a:rPr lang="en-GB" sz="2000" b="0" i="1" dirty="0" err="1">
                <a:effectLst/>
                <a:highlight>
                  <a:srgbClr val="FFFFFF"/>
                </a:highlight>
              </a:rPr>
              <a:t>violencia</a:t>
            </a:r>
            <a:r>
              <a:rPr lang="en-GB" sz="2000" b="0" i="1" dirty="0">
                <a:effectLst/>
                <a:highlight>
                  <a:srgbClr val="FFFFFF"/>
                </a:highlight>
              </a:rPr>
              <a:t> </a:t>
            </a:r>
            <a:r>
              <a:rPr lang="en-GB" sz="2000" b="0" i="1" dirty="0" err="1">
                <a:effectLst/>
                <a:highlight>
                  <a:srgbClr val="FFFFFF"/>
                </a:highlight>
              </a:rPr>
              <a:t>feminicida</a:t>
            </a:r>
            <a:r>
              <a:rPr lang="en-GB" sz="2000" b="0" i="0" dirty="0">
                <a:effectLst/>
                <a:highlight>
                  <a:srgbClr val="FFFFFF"/>
                </a:highlight>
              </a:rPr>
              <a:t> (</a:t>
            </a:r>
            <a:r>
              <a:rPr lang="en-GB" sz="2000" b="0" i="0" dirty="0" err="1">
                <a:effectLst/>
                <a:highlight>
                  <a:srgbClr val="FFFFFF"/>
                </a:highlight>
              </a:rPr>
              <a:t>feminicidal</a:t>
            </a:r>
            <a:r>
              <a:rPr lang="en-GB" sz="2000" b="0" i="0" dirty="0">
                <a:effectLst/>
                <a:highlight>
                  <a:srgbClr val="FFFFFF"/>
                </a:highlight>
              </a:rPr>
              <a:t> violence) as a violation of women’s human rights in the public and private sphere as linked to the state’s tolerance of cases of gender violence.</a:t>
            </a:r>
          </a:p>
          <a:p>
            <a:r>
              <a:rPr lang="en-GB" sz="2000" b="0" i="0" dirty="0">
                <a:effectLst/>
                <a:highlight>
                  <a:srgbClr val="FFFFFF"/>
                </a:highlight>
              </a:rPr>
              <a:t>2012 reform to Article 325 of the Federal Criminal Code that codified </a:t>
            </a:r>
            <a:r>
              <a:rPr lang="en-GB" sz="2000" b="0" i="1" dirty="0" err="1">
                <a:effectLst/>
                <a:highlight>
                  <a:srgbClr val="FFFFFF"/>
                </a:highlight>
              </a:rPr>
              <a:t>feminicidio</a:t>
            </a:r>
            <a:r>
              <a:rPr lang="en-GB" sz="2000" b="0" i="0" dirty="0">
                <a:effectLst/>
                <a:highlight>
                  <a:srgbClr val="FFFFFF"/>
                </a:highlight>
              </a:rPr>
              <a:t> as a crime, defining it as the murder of a woman for “gender reasons,” and includes provisions to punish public servants when they hinder the administration of justice.</a:t>
            </a:r>
            <a:r>
              <a:rPr lang="en-GB" sz="2000" b="0" i="0" u="sng" baseline="30000" dirty="0">
                <a:effectLst/>
                <a:highlight>
                  <a:srgbClr val="FFFFFF"/>
                </a:highlight>
              </a:rPr>
              <a:t> </a:t>
            </a:r>
            <a:r>
              <a:rPr lang="en-GB" sz="2000" b="0" i="0" dirty="0">
                <a:effectLst/>
                <a:highlight>
                  <a:srgbClr val="FFFFFF"/>
                </a:highlight>
              </a:rPr>
              <a:t> </a:t>
            </a:r>
            <a:r>
              <a:rPr lang="en-GB" sz="2000" b="0" i="1" dirty="0" err="1">
                <a:effectLst/>
                <a:highlight>
                  <a:srgbClr val="FFFFFF"/>
                </a:highlight>
              </a:rPr>
              <a:t>Feminicidio</a:t>
            </a:r>
            <a:r>
              <a:rPr lang="en-GB" sz="2000" b="0" i="0" dirty="0">
                <a:effectLst/>
                <a:highlight>
                  <a:srgbClr val="FFFFFF"/>
                </a:highlight>
              </a:rPr>
              <a:t> carries a maximum 60-year prison sentence. Public servants may be punished with a three- to eight-year prison term and the removal from their post. In recognizing the state as a perpetrator of violence, these laws made </a:t>
            </a:r>
            <a:r>
              <a:rPr lang="en-GB" sz="2000" b="0" i="1" dirty="0">
                <a:effectLst/>
                <a:highlight>
                  <a:srgbClr val="FFFFFF"/>
                </a:highlight>
              </a:rPr>
              <a:t>the state itself a target of its own punitive power</a:t>
            </a:r>
            <a:r>
              <a:rPr lang="en-GB" sz="2000" b="0" i="0" dirty="0">
                <a:effectLst/>
                <a:highlight>
                  <a:srgbClr val="FFFFFF"/>
                </a:highlight>
              </a:rPr>
              <a:t>.</a:t>
            </a:r>
            <a:endParaRPr lang="en-GB" sz="2000" dirty="0"/>
          </a:p>
        </p:txBody>
      </p:sp>
    </p:spTree>
    <p:extLst>
      <p:ext uri="{BB962C8B-B14F-4D97-AF65-F5344CB8AC3E}">
        <p14:creationId xmlns:p14="http://schemas.microsoft.com/office/powerpoint/2010/main" val="2368527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81652-EE23-0E2F-9808-AF8E8ED86E4F}"/>
              </a:ext>
            </a:extLst>
          </p:cNvPr>
          <p:cNvSpPr>
            <a:spLocks noGrp="1"/>
          </p:cNvSpPr>
          <p:nvPr>
            <p:ph type="title"/>
          </p:nvPr>
        </p:nvSpPr>
        <p:spPr/>
        <p:txBody>
          <a:bodyPr/>
          <a:lstStyle/>
          <a:p>
            <a:r>
              <a:rPr lang="en-GB" dirty="0"/>
              <a:t>Children’s Rights</a:t>
            </a:r>
          </a:p>
        </p:txBody>
      </p:sp>
      <p:sp>
        <p:nvSpPr>
          <p:cNvPr id="3" name="Content Placeholder 2">
            <a:extLst>
              <a:ext uri="{FF2B5EF4-FFF2-40B4-BE49-F238E27FC236}">
                <a16:creationId xmlns:a16="http://schemas.microsoft.com/office/drawing/2014/main" id="{8FCF6689-A73B-9E30-F130-A39002E6FA51}"/>
              </a:ext>
            </a:extLst>
          </p:cNvPr>
          <p:cNvSpPr>
            <a:spLocks noGrp="1"/>
          </p:cNvSpPr>
          <p:nvPr>
            <p:ph idx="1"/>
          </p:nvPr>
        </p:nvSpPr>
        <p:spPr>
          <a:xfrm>
            <a:off x="247073" y="1816389"/>
            <a:ext cx="6468454" cy="4351338"/>
          </a:xfrm>
        </p:spPr>
        <p:txBody>
          <a:bodyPr/>
          <a:lstStyle/>
          <a:p>
            <a:r>
              <a:rPr lang="en-GB" dirty="0"/>
              <a:t>1990 Mexico signs and ratifies the United Nations Convention on the Rights of the Child (UNCRC) 1989</a:t>
            </a:r>
          </a:p>
          <a:p>
            <a:r>
              <a:rPr lang="en-GB" dirty="0"/>
              <a:t>2000-2002- Mexico signs and ratifies the Optional Protocols to the UNCRC on both the involvement of children in armed conflict and the sale of children, child prostitution and pornography.</a:t>
            </a:r>
          </a:p>
        </p:txBody>
      </p:sp>
      <p:pic>
        <p:nvPicPr>
          <p:cNvPr id="3074" name="Picture 2" descr="Protect Migrant Kids | Global Fund for Children">
            <a:extLst>
              <a:ext uri="{FF2B5EF4-FFF2-40B4-BE49-F238E27FC236}">
                <a16:creationId xmlns:a16="http://schemas.microsoft.com/office/drawing/2014/main" id="{D9DDE9B2-FFF7-C8AF-4346-5DFE51AB4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2468"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694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FECD9-9C4E-2C10-5A95-811A580297CB}"/>
              </a:ext>
            </a:extLst>
          </p:cNvPr>
          <p:cNvSpPr>
            <a:spLocks noGrp="1"/>
          </p:cNvSpPr>
          <p:nvPr>
            <p:ph type="title"/>
          </p:nvPr>
        </p:nvSpPr>
        <p:spPr>
          <a:xfrm>
            <a:off x="838199" y="365125"/>
            <a:ext cx="10906125" cy="1325563"/>
          </a:xfrm>
        </p:spPr>
        <p:txBody>
          <a:bodyPr/>
          <a:lstStyle/>
          <a:p>
            <a:r>
              <a:rPr lang="en-GB" dirty="0"/>
              <a:t>Torture and Forced Disappearance</a:t>
            </a:r>
          </a:p>
        </p:txBody>
      </p:sp>
      <p:sp>
        <p:nvSpPr>
          <p:cNvPr id="3" name="Content Placeholder 2">
            <a:extLst>
              <a:ext uri="{FF2B5EF4-FFF2-40B4-BE49-F238E27FC236}">
                <a16:creationId xmlns:a16="http://schemas.microsoft.com/office/drawing/2014/main" id="{1011BD20-0190-B237-47B0-63A14B0AB5A0}"/>
              </a:ext>
            </a:extLst>
          </p:cNvPr>
          <p:cNvSpPr>
            <a:spLocks noGrp="1"/>
          </p:cNvSpPr>
          <p:nvPr>
            <p:ph idx="1"/>
          </p:nvPr>
        </p:nvSpPr>
        <p:spPr/>
        <p:txBody>
          <a:bodyPr>
            <a:normAutofit fontScale="92500" lnSpcReduction="10000"/>
          </a:bodyPr>
          <a:lstStyle/>
          <a:p>
            <a:r>
              <a:rPr lang="en-GB" dirty="0"/>
              <a:t>1985-1986 Mexico signs and ratifies the </a:t>
            </a:r>
            <a:r>
              <a:rPr lang="en-GB" b="1" dirty="0"/>
              <a:t>Convention against Torture or Other Cruel, Inhuman or Degrading Treatment or Punishment </a:t>
            </a:r>
            <a:r>
              <a:rPr lang="en-GB" dirty="0"/>
              <a:t>(The Torture Convention) 1984</a:t>
            </a:r>
          </a:p>
          <a:p>
            <a:r>
              <a:rPr lang="en-GB" dirty="0"/>
              <a:t>2003-2005 Mexico signs and ratifies The Torture Convention</a:t>
            </a:r>
          </a:p>
          <a:p>
            <a:r>
              <a:rPr lang="en-GB" dirty="0"/>
              <a:t>2007-2008 Mexico signs and ratifies the </a:t>
            </a:r>
            <a:r>
              <a:rPr lang="en-GB" b="1" dirty="0"/>
              <a:t>International Convention for the Protection of All Persons from Forced Disappearance </a:t>
            </a:r>
            <a:r>
              <a:rPr lang="en-GB" dirty="0"/>
              <a:t>2010</a:t>
            </a:r>
          </a:p>
          <a:p>
            <a:r>
              <a:rPr lang="en-GB" dirty="0"/>
              <a:t>2015 </a:t>
            </a:r>
            <a:r>
              <a:rPr lang="en-GB" dirty="0">
                <a:hlinkClick r:id="rId2"/>
              </a:rPr>
              <a:t>Protocol on Forced Disappearance</a:t>
            </a:r>
            <a:r>
              <a:rPr lang="en-GB" dirty="0"/>
              <a:t> and </a:t>
            </a:r>
            <a:r>
              <a:rPr lang="en-GB" dirty="0">
                <a:hlinkClick r:id="rId3"/>
              </a:rPr>
              <a:t>Protocol on Torture</a:t>
            </a:r>
            <a:endParaRPr lang="en-GB" dirty="0"/>
          </a:p>
          <a:p>
            <a:r>
              <a:rPr lang="en-GB" dirty="0"/>
              <a:t>2013 </a:t>
            </a:r>
            <a:r>
              <a:rPr lang="en-GB" dirty="0">
                <a:hlinkClick r:id="rId4"/>
              </a:rPr>
              <a:t>Agreement on search for remains in Tamaulipas</a:t>
            </a:r>
            <a:r>
              <a:rPr lang="en-GB" dirty="0"/>
              <a:t> and Nuevo Leon Agreement with civil society organisations, Argentine forensic service and PGR (Attorney General)</a:t>
            </a:r>
          </a:p>
          <a:p>
            <a:r>
              <a:rPr lang="en-GB" sz="2800" b="0" i="0" dirty="0">
                <a:effectLst/>
              </a:rPr>
              <a:t>2017 Laws on Disappearances and on Torture</a:t>
            </a:r>
          </a:p>
          <a:p>
            <a:endParaRPr lang="en-GB" dirty="0"/>
          </a:p>
        </p:txBody>
      </p:sp>
    </p:spTree>
    <p:extLst>
      <p:ext uri="{BB962C8B-B14F-4D97-AF65-F5344CB8AC3E}">
        <p14:creationId xmlns:p14="http://schemas.microsoft.com/office/powerpoint/2010/main" val="2925375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ADED2-A9AC-6C9D-CA4E-D3B0263A6421}"/>
              </a:ext>
            </a:extLst>
          </p:cNvPr>
          <p:cNvSpPr>
            <a:spLocks noGrp="1"/>
          </p:cNvSpPr>
          <p:nvPr>
            <p:ph type="title"/>
          </p:nvPr>
        </p:nvSpPr>
        <p:spPr>
          <a:xfrm>
            <a:off x="666750" y="365125"/>
            <a:ext cx="11029950" cy="1325563"/>
          </a:xfrm>
        </p:spPr>
        <p:txBody>
          <a:bodyPr/>
          <a:lstStyle/>
          <a:p>
            <a:r>
              <a:rPr lang="en-GB" dirty="0"/>
              <a:t>Human Rights Defenders (HRDs) and Journalists</a:t>
            </a:r>
          </a:p>
        </p:txBody>
      </p:sp>
      <p:sp>
        <p:nvSpPr>
          <p:cNvPr id="3" name="Content Placeholder 2">
            <a:extLst>
              <a:ext uri="{FF2B5EF4-FFF2-40B4-BE49-F238E27FC236}">
                <a16:creationId xmlns:a16="http://schemas.microsoft.com/office/drawing/2014/main" id="{7D34ADFB-D2D8-6E39-A7DC-F0328E504AF8}"/>
              </a:ext>
            </a:extLst>
          </p:cNvPr>
          <p:cNvSpPr>
            <a:spLocks noGrp="1"/>
          </p:cNvSpPr>
          <p:nvPr>
            <p:ph idx="1"/>
          </p:nvPr>
        </p:nvSpPr>
        <p:spPr>
          <a:xfrm>
            <a:off x="495300" y="1558925"/>
            <a:ext cx="11201400" cy="5765800"/>
          </a:xfrm>
        </p:spPr>
        <p:txBody>
          <a:bodyPr>
            <a:normAutofit fontScale="55000" lnSpcReduction="20000"/>
          </a:bodyPr>
          <a:lstStyle/>
          <a:p>
            <a:pPr marL="0" indent="0">
              <a:buNone/>
            </a:pPr>
            <a:r>
              <a:rPr lang="en-GB" sz="3600" b="0" i="0" dirty="0">
                <a:effectLst/>
              </a:rPr>
              <a:t>National Level</a:t>
            </a:r>
          </a:p>
          <a:p>
            <a:r>
              <a:rPr lang="en-GB" sz="3600" b="0" i="0" dirty="0">
                <a:effectLst/>
              </a:rPr>
              <a:t>2012 Federal Protection Mechanism for Human Rights Defenders and Journalists. </a:t>
            </a:r>
            <a:r>
              <a:rPr lang="es-ES" sz="3600" i="1" dirty="0"/>
              <a:t>Ley para la protección de personas defensoras de derechos humanos y periodistas. </a:t>
            </a:r>
            <a:r>
              <a:rPr lang="es-ES" sz="3600" dirty="0"/>
              <a:t>(</a:t>
            </a:r>
            <a:r>
              <a:rPr lang="es-ES" sz="3600" dirty="0" err="1"/>
              <a:t>Weak</a:t>
            </a:r>
            <a:r>
              <a:rPr lang="es-ES" sz="3600" dirty="0"/>
              <a:t> </a:t>
            </a:r>
            <a:r>
              <a:rPr lang="es-ES" sz="3600" dirty="0" err="1"/>
              <a:t>independent</a:t>
            </a:r>
            <a:r>
              <a:rPr lang="es-ES" sz="3600" dirty="0"/>
              <a:t> </a:t>
            </a:r>
            <a:r>
              <a:rPr lang="es-ES" sz="3600" dirty="0" err="1"/>
              <a:t>review</a:t>
            </a:r>
            <a:r>
              <a:rPr lang="es-ES" sz="3600" dirty="0"/>
              <a:t>)</a:t>
            </a:r>
          </a:p>
          <a:p>
            <a:r>
              <a:rPr lang="en-GB" sz="3600" b="1" u="sng" dirty="0">
                <a:effectLst/>
                <a:highlight>
                  <a:srgbClr val="FFFFFF"/>
                </a:highlight>
                <a:hlinkClick r:id="rId2">
                  <a:extLst>
                    <a:ext uri="{A12FA001-AC4F-418D-AE19-62706E023703}">
                      <ahyp:hlinkClr xmlns:ahyp="http://schemas.microsoft.com/office/drawing/2018/hyperlinkcolor" val="tx"/>
                    </a:ext>
                  </a:extLst>
                </a:hlinkClick>
              </a:rPr>
              <a:t>2022 Initiative of a general law to respect, protect, guarantee and promote the rights of human rights defenders and journalists</a:t>
            </a:r>
            <a:r>
              <a:rPr lang="en-GB" sz="3600" b="1" u="sng" dirty="0">
                <a:effectLst/>
                <a:highlight>
                  <a:srgbClr val="FFFFFF"/>
                </a:highlight>
              </a:rPr>
              <a:t> (proposed bill)</a:t>
            </a:r>
            <a:r>
              <a:rPr lang="en-GB" sz="3600" b="1" u="sng" dirty="0">
                <a:highlight>
                  <a:srgbClr val="FFFFFF"/>
                </a:highlight>
              </a:rPr>
              <a:t> </a:t>
            </a:r>
            <a:r>
              <a:rPr lang="es-ES" sz="3600" b="0" i="1" dirty="0">
                <a:effectLst/>
                <a:highlight>
                  <a:srgbClr val="FFFFFF"/>
                </a:highlight>
              </a:rPr>
              <a:t>Que reforma los artículos 6o. y 73 de la Constitución Política de los Estados Unidos Mexicanos y expide la Ley General para respetar, proteger, garantizar y promover los Derechos de las Personas Defensoras de Derechos Humanos y Personas Periodistas, a cargo de integrantes de la Comisión de Gobernación y Población</a:t>
            </a:r>
            <a:endParaRPr lang="es-ES" sz="3600" i="1" dirty="0"/>
          </a:p>
          <a:p>
            <a:endParaRPr lang="es-ES" sz="3600" dirty="0"/>
          </a:p>
          <a:p>
            <a:pPr marL="0" indent="0">
              <a:buNone/>
            </a:pPr>
            <a:r>
              <a:rPr lang="en-GB" sz="3600" b="0" dirty="0">
                <a:effectLst/>
              </a:rPr>
              <a:t>State Level in the 32 states</a:t>
            </a:r>
          </a:p>
          <a:p>
            <a:pPr fontAlgn="base"/>
            <a:r>
              <a:rPr lang="en-GB" sz="3600" b="0" i="0" dirty="0">
                <a:effectLst/>
                <a:highlight>
                  <a:srgbClr val="FFFFFF"/>
                </a:highlight>
              </a:rPr>
              <a:t>4 states </a:t>
            </a:r>
            <a:r>
              <a:rPr lang="en-GB" sz="3600" b="1" i="0" dirty="0">
                <a:effectLst/>
                <a:highlight>
                  <a:srgbClr val="FFFFFF"/>
                </a:highlight>
              </a:rPr>
              <a:t>no protection</a:t>
            </a:r>
            <a:r>
              <a:rPr lang="en-GB" sz="3600" b="0" i="0" dirty="0">
                <a:effectLst/>
                <a:highlight>
                  <a:srgbClr val="FFFFFF"/>
                </a:highlight>
              </a:rPr>
              <a:t>: Yucatán, Tabasco, Nuevo León and Baja California Sur.</a:t>
            </a:r>
          </a:p>
          <a:p>
            <a:pPr fontAlgn="base"/>
            <a:r>
              <a:rPr lang="en-GB" sz="3600" b="0" i="0" dirty="0">
                <a:effectLst/>
                <a:highlight>
                  <a:srgbClr val="FFFFFF"/>
                </a:highlight>
              </a:rPr>
              <a:t>3 States protection </a:t>
            </a:r>
            <a:r>
              <a:rPr lang="en-GB" sz="3600" b="1" i="0" dirty="0">
                <a:effectLst/>
                <a:highlight>
                  <a:srgbClr val="FFFFFF"/>
                </a:highlight>
              </a:rPr>
              <a:t>only for journalists</a:t>
            </a:r>
            <a:r>
              <a:rPr lang="en-GB" sz="3600" b="0" i="0" dirty="0">
                <a:effectLst/>
                <a:highlight>
                  <a:srgbClr val="FFFFFF"/>
                </a:highlight>
              </a:rPr>
              <a:t>: Colima, Veracruz, Querétaro.</a:t>
            </a:r>
          </a:p>
          <a:p>
            <a:pPr fontAlgn="base"/>
            <a:r>
              <a:rPr lang="en-GB" sz="3600" b="0" i="0" dirty="0">
                <a:effectLst/>
                <a:highlight>
                  <a:srgbClr val="FFFFFF"/>
                </a:highlight>
              </a:rPr>
              <a:t>6 States no specific laws, </a:t>
            </a:r>
            <a:r>
              <a:rPr lang="en-GB" sz="3600" b="1" i="0" dirty="0">
                <a:effectLst/>
                <a:highlight>
                  <a:srgbClr val="FFFFFF"/>
                </a:highlight>
              </a:rPr>
              <a:t>only</a:t>
            </a:r>
            <a:r>
              <a:rPr lang="en-GB" sz="3600" b="0" i="0" dirty="0">
                <a:effectLst/>
                <a:highlight>
                  <a:srgbClr val="FFFFFF"/>
                </a:highlight>
              </a:rPr>
              <a:t> </a:t>
            </a:r>
            <a:r>
              <a:rPr lang="en-GB" sz="3600" b="1" i="0" dirty="0">
                <a:effectLst/>
                <a:highlight>
                  <a:srgbClr val="FFFFFF"/>
                </a:highlight>
              </a:rPr>
              <a:t>dedicated prosecutor agencies: </a:t>
            </a:r>
            <a:r>
              <a:rPr lang="en-GB" sz="3600" b="0" i="0" dirty="0">
                <a:effectLst/>
                <a:highlight>
                  <a:srgbClr val="FFFFFF"/>
                </a:highlight>
              </a:rPr>
              <a:t>Sonora, Campeche, Chihuahua, Chiapas, Oaxaca, and Zacatecas</a:t>
            </a:r>
          </a:p>
          <a:p>
            <a:pPr fontAlgn="base"/>
            <a:r>
              <a:rPr lang="en-GB" sz="3600" b="0" i="0" dirty="0">
                <a:effectLst/>
                <a:highlight>
                  <a:srgbClr val="FFFFFF"/>
                </a:highlight>
              </a:rPr>
              <a:t>8 States laws or policies to </a:t>
            </a:r>
            <a:r>
              <a:rPr lang="en-GB" sz="3600" b="1" i="0" dirty="0">
                <a:effectLst/>
                <a:highlight>
                  <a:srgbClr val="FFFFFF"/>
                </a:highlight>
              </a:rPr>
              <a:t>cooperate with the federal protection mechanism: </a:t>
            </a:r>
            <a:r>
              <a:rPr lang="en-GB" sz="3600" b="0" i="0" dirty="0">
                <a:effectLst/>
                <a:highlight>
                  <a:srgbClr val="FFFFFF"/>
                </a:highlight>
              </a:rPr>
              <a:t>Tlaxcala, Tamaulipas, Puebla, Morelos, Michoacán, Jalisco, Estado de México, Durango.</a:t>
            </a:r>
          </a:p>
          <a:p>
            <a:pPr fontAlgn="base"/>
            <a:r>
              <a:rPr lang="en-GB" sz="3600" b="0" i="0" dirty="0">
                <a:effectLst/>
                <a:highlight>
                  <a:srgbClr val="FFFFFF"/>
                </a:highlight>
              </a:rPr>
              <a:t>11 States “</a:t>
            </a:r>
            <a:r>
              <a:rPr lang="en-GB" sz="3600" b="1" i="0" dirty="0">
                <a:effectLst/>
                <a:highlight>
                  <a:srgbClr val="FFFFFF"/>
                </a:highlight>
              </a:rPr>
              <a:t>autonomous” protection laws</a:t>
            </a:r>
            <a:r>
              <a:rPr lang="en-GB" sz="3600" b="0" i="0" dirty="0">
                <a:effectLst/>
                <a:highlight>
                  <a:srgbClr val="FFFFFF"/>
                </a:highlight>
              </a:rPr>
              <a:t>: Aguascalientes, Baja California, Coahuila, Ciudad de México, Sinaloa, San Luis Potosí, </a:t>
            </a:r>
            <a:r>
              <a:rPr lang="en-GB" sz="3600" b="0" i="0" dirty="0" err="1">
                <a:effectLst/>
                <a:highlight>
                  <a:srgbClr val="FFFFFF"/>
                </a:highlight>
              </a:rPr>
              <a:t>Quintana</a:t>
            </a:r>
            <a:r>
              <a:rPr lang="en-GB" sz="3600" b="0" i="0" dirty="0">
                <a:effectLst/>
                <a:highlight>
                  <a:srgbClr val="FFFFFF"/>
                </a:highlight>
              </a:rPr>
              <a:t> Roo, Nayarit, Hidalgo, Guerrero, Guanajuato.</a:t>
            </a:r>
          </a:p>
          <a:p>
            <a:endParaRPr lang="en-GB" dirty="0"/>
          </a:p>
        </p:txBody>
      </p:sp>
    </p:spTree>
    <p:extLst>
      <p:ext uri="{BB962C8B-B14F-4D97-AF65-F5344CB8AC3E}">
        <p14:creationId xmlns:p14="http://schemas.microsoft.com/office/powerpoint/2010/main" val="3447587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E81FBC-B20B-113D-B6D0-FC1BB6B4C614}"/>
              </a:ext>
            </a:extLst>
          </p:cNvPr>
          <p:cNvSpPr>
            <a:spLocks noGrp="1"/>
          </p:cNvSpPr>
          <p:nvPr>
            <p:ph type="title"/>
          </p:nvPr>
        </p:nvSpPr>
        <p:spPr>
          <a:xfrm>
            <a:off x="838200" y="365125"/>
            <a:ext cx="10515600" cy="1306443"/>
          </a:xfrm>
        </p:spPr>
        <p:txBody>
          <a:bodyPr>
            <a:normAutofit/>
          </a:bodyPr>
          <a:lstStyle/>
          <a:p>
            <a:r>
              <a:rPr lang="en-GB" sz="4000"/>
              <a:t>Migrant Rights</a:t>
            </a:r>
          </a:p>
        </p:txBody>
      </p:sp>
      <p:sp>
        <p:nvSpPr>
          <p:cNvPr id="3" name="Content Placeholder 2">
            <a:extLst>
              <a:ext uri="{FF2B5EF4-FFF2-40B4-BE49-F238E27FC236}">
                <a16:creationId xmlns:a16="http://schemas.microsoft.com/office/drawing/2014/main" id="{8083996E-E632-0BD6-9539-047B9500FFBD}"/>
              </a:ext>
            </a:extLst>
          </p:cNvPr>
          <p:cNvSpPr>
            <a:spLocks noGrp="1"/>
          </p:cNvSpPr>
          <p:nvPr>
            <p:ph idx="1"/>
          </p:nvPr>
        </p:nvSpPr>
        <p:spPr>
          <a:xfrm>
            <a:off x="838200" y="1825625"/>
            <a:ext cx="4152774" cy="4303464"/>
          </a:xfrm>
        </p:spPr>
        <p:txBody>
          <a:bodyPr>
            <a:normAutofit/>
          </a:bodyPr>
          <a:lstStyle/>
          <a:p>
            <a:r>
              <a:rPr lang="en-GB" sz="2000" dirty="0"/>
              <a:t>1991-1999 Mexico signs and ratifies the </a:t>
            </a:r>
            <a:r>
              <a:rPr lang="en-GB" sz="2000" b="1" dirty="0"/>
              <a:t>International Convention on the Protection of the Rights of All Migrant Workers and Members of their Families</a:t>
            </a:r>
            <a:r>
              <a:rPr lang="en-GB" sz="2000" dirty="0"/>
              <a:t> 1990</a:t>
            </a:r>
          </a:p>
          <a:p>
            <a:r>
              <a:rPr lang="en-GB" sz="2000" dirty="0"/>
              <a:t>2018-2019 Migrant Caravan </a:t>
            </a:r>
            <a:r>
              <a:rPr lang="en-GB" sz="2000" dirty="0" err="1"/>
              <a:t>Honuras</a:t>
            </a:r>
            <a:r>
              <a:rPr lang="en-GB" sz="2000" dirty="0"/>
              <a:t> to Tijuana</a:t>
            </a:r>
          </a:p>
          <a:p>
            <a:r>
              <a:rPr lang="en-GB" sz="2000" b="0" i="0" dirty="0">
                <a:effectLst/>
              </a:rPr>
              <a:t>2020 Search Table for Disappeared Migrants </a:t>
            </a:r>
            <a:r>
              <a:rPr lang="en-GB" sz="2000" b="0" i="0" dirty="0">
                <a:effectLst/>
                <a:highlight>
                  <a:srgbClr val="FFFFFF"/>
                </a:highlight>
              </a:rPr>
              <a:t>(MBPMD)</a:t>
            </a:r>
            <a:r>
              <a:rPr lang="en-GB" sz="2000" b="0" i="0" dirty="0">
                <a:effectLst/>
              </a:rPr>
              <a:t> within the National Search System</a:t>
            </a:r>
            <a:r>
              <a:rPr lang="en-GB" sz="2000" b="0" i="0" dirty="0">
                <a:effectLst/>
                <a:highlight>
                  <a:srgbClr val="FFFFFF"/>
                </a:highlight>
              </a:rPr>
              <a:t> (SNBP)</a:t>
            </a:r>
            <a:r>
              <a:rPr lang="en-GB" sz="2000" b="0" i="0" dirty="0">
                <a:effectLst/>
              </a:rPr>
              <a:t>.</a:t>
            </a:r>
            <a:endParaRPr lang="en-GB" sz="2000" dirty="0"/>
          </a:p>
          <a:p>
            <a:endParaRPr lang="en-GB" sz="2000" dirty="0"/>
          </a:p>
        </p:txBody>
      </p:sp>
      <p:pic>
        <p:nvPicPr>
          <p:cNvPr id="5122" name="Picture 2" descr="Mexico City's &quot;anti-monuments&quot; movement: a protest against oblivion">
            <a:extLst>
              <a:ext uri="{FF2B5EF4-FFF2-40B4-BE49-F238E27FC236}">
                <a16:creationId xmlns:a16="http://schemas.microsoft.com/office/drawing/2014/main" id="{515F4548-67F1-9BA4-9EE4-87079CF967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11" b="-2"/>
          <a:stretch/>
        </p:blipFill>
        <p:spPr bwMode="auto">
          <a:xfrm>
            <a:off x="5183500" y="1904282"/>
            <a:ext cx="6170299" cy="422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713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B02D25-AF0D-9378-D3B6-97397BB1250A}"/>
              </a:ext>
            </a:extLst>
          </p:cNvPr>
          <p:cNvSpPr>
            <a:spLocks noGrp="1"/>
          </p:cNvSpPr>
          <p:nvPr>
            <p:ph type="title"/>
          </p:nvPr>
        </p:nvSpPr>
        <p:spPr>
          <a:xfrm>
            <a:off x="838200" y="365125"/>
            <a:ext cx="10515600" cy="1306443"/>
          </a:xfrm>
        </p:spPr>
        <p:txBody>
          <a:bodyPr>
            <a:normAutofit/>
          </a:bodyPr>
          <a:lstStyle/>
          <a:p>
            <a:r>
              <a:rPr lang="en-GB" sz="4000"/>
              <a:t>Afro-Mexicans</a:t>
            </a:r>
          </a:p>
        </p:txBody>
      </p:sp>
      <p:sp>
        <p:nvSpPr>
          <p:cNvPr id="3" name="Content Placeholder 2">
            <a:extLst>
              <a:ext uri="{FF2B5EF4-FFF2-40B4-BE49-F238E27FC236}">
                <a16:creationId xmlns:a16="http://schemas.microsoft.com/office/drawing/2014/main" id="{AB4C4AD1-21E2-D2C3-9AB0-5F6D3D69480C}"/>
              </a:ext>
            </a:extLst>
          </p:cNvPr>
          <p:cNvSpPr>
            <a:spLocks noGrp="1"/>
          </p:cNvSpPr>
          <p:nvPr>
            <p:ph idx="1"/>
          </p:nvPr>
        </p:nvSpPr>
        <p:spPr>
          <a:xfrm>
            <a:off x="748145" y="1592911"/>
            <a:ext cx="6650182" cy="4303464"/>
          </a:xfrm>
        </p:spPr>
        <p:txBody>
          <a:bodyPr>
            <a:noAutofit/>
          </a:bodyPr>
          <a:lstStyle/>
          <a:p>
            <a:r>
              <a:rPr lang="en-GB" sz="2000" b="0" i="0" dirty="0">
                <a:effectLst/>
                <a:highlight>
                  <a:srgbClr val="FFFFFF"/>
                </a:highlight>
              </a:rPr>
              <a:t>1946 anthropologist Gonzalo Aguirre </a:t>
            </a:r>
            <a:r>
              <a:rPr lang="en-GB" sz="2000" b="0" i="0" dirty="0" err="1">
                <a:effectLst/>
                <a:highlight>
                  <a:srgbClr val="FFFFFF"/>
                </a:highlight>
              </a:rPr>
              <a:t>Beltrán</a:t>
            </a:r>
            <a:r>
              <a:rPr lang="en-GB" sz="2000" b="0" i="0" dirty="0">
                <a:effectLst/>
                <a:highlight>
                  <a:srgbClr val="FFFFFF"/>
                </a:highlight>
              </a:rPr>
              <a:t> wrote: "Yes, yes, there are Blacks. They are in Oaxaca, they are in Guerrero, they are in Veracruz, they are in such places."</a:t>
            </a:r>
            <a:endParaRPr lang="en-GB" sz="2000" dirty="0"/>
          </a:p>
          <a:p>
            <a:r>
              <a:rPr lang="en-GB" sz="2000" dirty="0"/>
              <a:t>1997- </a:t>
            </a:r>
            <a:r>
              <a:rPr lang="en-GB" sz="2000" i="1" dirty="0"/>
              <a:t>México Negro A.C. </a:t>
            </a:r>
            <a:r>
              <a:rPr lang="en-GB" sz="2000" dirty="0"/>
              <a:t>founded.  First Annual Meeting of Black Towns or </a:t>
            </a:r>
            <a:r>
              <a:rPr lang="es-ES" sz="2000" b="0" i="1" dirty="0">
                <a:effectLst/>
                <a:highlight>
                  <a:srgbClr val="FFFFFF"/>
                </a:highlight>
              </a:rPr>
              <a:t>Encuentro de pueblos negros, </a:t>
            </a:r>
            <a:r>
              <a:rPr lang="es-ES" sz="2000" b="0" i="1" dirty="0" err="1">
                <a:effectLst/>
                <a:highlight>
                  <a:srgbClr val="FFFFFF"/>
                </a:highlight>
              </a:rPr>
              <a:t>afromexicanxs</a:t>
            </a:r>
            <a:r>
              <a:rPr lang="es-ES" sz="2000" b="0" i="1" dirty="0">
                <a:effectLst/>
                <a:highlight>
                  <a:srgbClr val="FFFFFF"/>
                </a:highlight>
              </a:rPr>
              <a:t> y afrodescendientes.</a:t>
            </a:r>
            <a:endParaRPr lang="en-GB" sz="2000" i="1" dirty="0"/>
          </a:p>
          <a:p>
            <a:r>
              <a:rPr lang="en-GB" sz="2000" dirty="0"/>
              <a:t>2001 World Conference Against Racism, Racial Discrimination, Xenophobia and Related Intolerance at Durban defines “Afro-descendant”</a:t>
            </a:r>
          </a:p>
          <a:p>
            <a:r>
              <a:rPr lang="en-GB" sz="2000" dirty="0"/>
              <a:t>2002- </a:t>
            </a:r>
            <a:r>
              <a:rPr lang="en-GB" sz="2000" b="0" i="0" dirty="0">
                <a:effectLst/>
                <a:latin typeface="Calibri" panose="020F0502020204030204" pitchFamily="34" charset="0"/>
                <a:cs typeface="Calibri" panose="020F0502020204030204" pitchFamily="34" charset="0"/>
              </a:rPr>
              <a:t>The Working Group of Experts on People of African Descent </a:t>
            </a:r>
            <a:r>
              <a:rPr lang="en-GB" sz="2000" dirty="0">
                <a:latin typeface="Calibri" panose="020F0502020204030204" pitchFamily="34" charset="0"/>
                <a:cs typeface="Calibri" panose="020F0502020204030204" pitchFamily="34" charset="0"/>
              </a:rPr>
              <a:t>of the UNHCR </a:t>
            </a:r>
            <a:r>
              <a:rPr lang="en-GB" sz="2000" b="0" i="0" dirty="0">
                <a:effectLst/>
                <a:latin typeface="Calibri" panose="020F0502020204030204" pitchFamily="34" charset="0"/>
                <a:cs typeface="Calibri" panose="020F0502020204030204" pitchFamily="34" charset="0"/>
              </a:rPr>
              <a:t>established</a:t>
            </a:r>
            <a:endParaRPr lang="en-GB" sz="2000" dirty="0">
              <a:latin typeface="Calibri" panose="020F0502020204030204" pitchFamily="34" charset="0"/>
              <a:cs typeface="Calibri" panose="020F0502020204030204" pitchFamily="34" charset="0"/>
            </a:endParaRPr>
          </a:p>
          <a:p>
            <a:r>
              <a:rPr lang="en-GB" sz="2000" b="0" i="0" dirty="0">
                <a:effectLst/>
              </a:rPr>
              <a:t>2003, the federal government of Mexico initiated the Third Root Program. Educational television programs. Scholarship on the African heritage of Mexico.</a:t>
            </a:r>
          </a:p>
          <a:p>
            <a:r>
              <a:rPr lang="en-GB" sz="2000" dirty="0"/>
              <a:t>2003-</a:t>
            </a:r>
            <a:r>
              <a:rPr lang="es-ES" sz="2000" i="1" dirty="0"/>
              <a:t>Ley federal para prevenir y eliminar la discriminación</a:t>
            </a:r>
            <a:endParaRPr lang="en-GB" sz="2000" i="1" dirty="0"/>
          </a:p>
        </p:txBody>
      </p:sp>
      <p:pic>
        <p:nvPicPr>
          <p:cNvPr id="6148" name="Picture 4" descr="Afro-Mexicans on Oaxaca's Costa Chica, Museum of Afro-Mestizo Culture |  Oaxaca Cultural Navigator : Experience Connection">
            <a:extLst>
              <a:ext uri="{FF2B5EF4-FFF2-40B4-BE49-F238E27FC236}">
                <a16:creationId xmlns:a16="http://schemas.microsoft.com/office/drawing/2014/main" id="{D2578236-2315-0AC8-B141-E4BFAF1BF0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8327" y="252412"/>
            <a:ext cx="4762500" cy="635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357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6129B-9251-68A4-1442-F44C1E04C45A}"/>
              </a:ext>
            </a:extLst>
          </p:cNvPr>
          <p:cNvSpPr>
            <a:spLocks noGrp="1"/>
          </p:cNvSpPr>
          <p:nvPr>
            <p:ph type="title"/>
          </p:nvPr>
        </p:nvSpPr>
        <p:spPr/>
        <p:txBody>
          <a:bodyPr/>
          <a:lstStyle/>
          <a:p>
            <a:r>
              <a:rPr lang="en-GB" dirty="0"/>
              <a:t>Afro-Mexicans</a:t>
            </a:r>
          </a:p>
        </p:txBody>
      </p:sp>
      <p:sp>
        <p:nvSpPr>
          <p:cNvPr id="3" name="Content Placeholder 2">
            <a:extLst>
              <a:ext uri="{FF2B5EF4-FFF2-40B4-BE49-F238E27FC236}">
                <a16:creationId xmlns:a16="http://schemas.microsoft.com/office/drawing/2014/main" id="{D38F1F8A-FECC-EB76-0FB1-4046C2ED19CA}"/>
              </a:ext>
            </a:extLst>
          </p:cNvPr>
          <p:cNvSpPr>
            <a:spLocks noGrp="1"/>
          </p:cNvSpPr>
          <p:nvPr>
            <p:ph idx="1"/>
          </p:nvPr>
        </p:nvSpPr>
        <p:spPr>
          <a:xfrm>
            <a:off x="461782" y="1377950"/>
            <a:ext cx="6867525" cy="5832475"/>
          </a:xfrm>
        </p:spPr>
        <p:txBody>
          <a:bodyPr>
            <a:normAutofit fontScale="77500" lnSpcReduction="20000"/>
          </a:bodyPr>
          <a:lstStyle/>
          <a:p>
            <a:r>
              <a:rPr lang="en-GB" sz="2800" dirty="0"/>
              <a:t>2015 Intercensal Survey includes Afro-Mexicans (first attempt to count since 1810-10%). In 2015 1.7% identify as Afro-Mexican or Partially Afro-Mexican 1.4% don’t know.</a:t>
            </a:r>
          </a:p>
          <a:p>
            <a:r>
              <a:rPr lang="en-GB" b="0" i="0" dirty="0">
                <a:effectLst/>
                <a:highlight>
                  <a:srgbClr val="FFFFFF"/>
                </a:highlight>
              </a:rPr>
              <a:t>2019, the first </a:t>
            </a:r>
            <a:r>
              <a:rPr lang="en-GB" b="0" i="0" dirty="0" err="1">
                <a:effectLst/>
                <a:highlight>
                  <a:srgbClr val="FFFFFF"/>
                </a:highlight>
              </a:rPr>
              <a:t>Afromexican</a:t>
            </a:r>
            <a:r>
              <a:rPr lang="en-GB" b="0" i="0" dirty="0">
                <a:effectLst/>
                <a:highlight>
                  <a:srgbClr val="FFFFFF"/>
                </a:highlight>
              </a:rPr>
              <a:t> Women's House was inaugurated in the municipality of Santa María </a:t>
            </a:r>
            <a:r>
              <a:rPr lang="en-GB" b="0" i="0" dirty="0" err="1">
                <a:effectLst/>
                <a:highlight>
                  <a:srgbClr val="FFFFFF"/>
                </a:highlight>
              </a:rPr>
              <a:t>Cortijos</a:t>
            </a:r>
            <a:r>
              <a:rPr lang="en-GB" b="0" i="0" dirty="0">
                <a:effectLst/>
                <a:highlight>
                  <a:srgbClr val="FFFFFF"/>
                </a:highlight>
              </a:rPr>
              <a:t>, in La </a:t>
            </a:r>
            <a:r>
              <a:rPr lang="en-GB" b="0" i="0" dirty="0" err="1">
                <a:effectLst/>
                <a:highlight>
                  <a:srgbClr val="FFFFFF"/>
                </a:highlight>
              </a:rPr>
              <a:t>Llanada</a:t>
            </a:r>
            <a:r>
              <a:rPr lang="en-GB" b="0" i="0" dirty="0">
                <a:effectLst/>
                <a:highlight>
                  <a:srgbClr val="FFFFFF"/>
                </a:highlight>
              </a:rPr>
              <a:t> on the borders of La Costa Chica of Oaxaca and Guerrero. Legal and psychological counselling is provided to women victims of violence.</a:t>
            </a:r>
          </a:p>
          <a:p>
            <a:r>
              <a:rPr lang="en-GB" b="0" i="0" dirty="0">
                <a:effectLst/>
                <a:highlight>
                  <a:srgbClr val="FFFFFF"/>
                </a:highlight>
              </a:rPr>
              <a:t>2019 </a:t>
            </a:r>
            <a:r>
              <a:rPr lang="en-GB" dirty="0">
                <a:highlight>
                  <a:srgbClr val="FFFFFF"/>
                </a:highlight>
              </a:rPr>
              <a:t>D</a:t>
            </a:r>
            <a:r>
              <a:rPr lang="en-GB" b="0" i="0" dirty="0">
                <a:effectLst/>
                <a:highlight>
                  <a:srgbClr val="FFFFFF"/>
                </a:highlight>
              </a:rPr>
              <a:t>ecree published in the Official Journal of the Federation by which section C  added to Article 2° of the Political Constitution of the United Mexican States. It recognizes Afro-Mexican peoples and communities as part of the pluricultural composition of the nation in order to guarantee their self-determination, autonomy, development, and inclusion.</a:t>
            </a:r>
          </a:p>
          <a:p>
            <a:r>
              <a:rPr lang="en-GB" sz="2800" dirty="0"/>
              <a:t>2020 Census (first to include Afro-Mexicans) Afro-Mexicans in 25 of the 32 states. Afro-Mexican population concentrated in Guerrero (6.5%,), Oaxaca (4.9%) and Veracruz (3.3%). </a:t>
            </a:r>
            <a:endParaRPr lang="en-GB" dirty="0"/>
          </a:p>
        </p:txBody>
      </p:sp>
      <p:pic>
        <p:nvPicPr>
          <p:cNvPr id="1026" name="Picture 2">
            <a:extLst>
              <a:ext uri="{FF2B5EF4-FFF2-40B4-BE49-F238E27FC236}">
                <a16:creationId xmlns:a16="http://schemas.microsoft.com/office/drawing/2014/main" id="{F900F809-E8D9-7B4F-BDDE-B71F166C9E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9307" y="1447800"/>
            <a:ext cx="4415018" cy="44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356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C50D-EA2F-A886-B9EF-10C6147F15CB}"/>
              </a:ext>
            </a:extLst>
          </p:cNvPr>
          <p:cNvSpPr>
            <a:spLocks noGrp="1"/>
          </p:cNvSpPr>
          <p:nvPr>
            <p:ph type="title"/>
          </p:nvPr>
        </p:nvSpPr>
        <p:spPr/>
        <p:txBody>
          <a:bodyPr/>
          <a:lstStyle/>
          <a:p>
            <a:r>
              <a:rPr lang="en-GB" dirty="0"/>
              <a:t>Afro-Mexicans</a:t>
            </a:r>
          </a:p>
        </p:txBody>
      </p:sp>
      <p:sp>
        <p:nvSpPr>
          <p:cNvPr id="3" name="Content Placeholder 2">
            <a:extLst>
              <a:ext uri="{FF2B5EF4-FFF2-40B4-BE49-F238E27FC236}">
                <a16:creationId xmlns:a16="http://schemas.microsoft.com/office/drawing/2014/main" id="{281C65DD-30BA-EAB3-0ED0-154376BCCA1B}"/>
              </a:ext>
            </a:extLst>
          </p:cNvPr>
          <p:cNvSpPr>
            <a:spLocks noGrp="1"/>
          </p:cNvSpPr>
          <p:nvPr>
            <p:ph idx="1"/>
          </p:nvPr>
        </p:nvSpPr>
        <p:spPr/>
        <p:txBody>
          <a:bodyPr/>
          <a:lstStyle/>
          <a:p>
            <a:r>
              <a:rPr lang="en-GB" sz="2800" dirty="0"/>
              <a:t>2021-UN Permanent Forum on People of African Descent</a:t>
            </a:r>
          </a:p>
          <a:p>
            <a:r>
              <a:rPr lang="en-GB" sz="2800" dirty="0"/>
              <a:t>Only 5 states recognise Afro-descendent communities in their state constitutions.</a:t>
            </a:r>
          </a:p>
          <a:p>
            <a:r>
              <a:rPr lang="en-GB" sz="2800" dirty="0"/>
              <a:t>2023 Reform to the 2003 discrimination law </a:t>
            </a:r>
            <a:r>
              <a:rPr lang="es-ES" sz="2800" i="1" dirty="0"/>
              <a:t>Las acciones afirmativas serán prioritariamente aplicables hacia personas pertenecientes a los pueblos indígenas, afro descendientes, mujeres, niñas, niños y adolescentes, personas jóvenes, personas con discapacidad y personas adultas mayores.</a:t>
            </a:r>
            <a:endParaRPr lang="en-GB" sz="2800" i="1" dirty="0"/>
          </a:p>
          <a:p>
            <a:endParaRPr lang="en-GB" dirty="0"/>
          </a:p>
        </p:txBody>
      </p:sp>
    </p:spTree>
    <p:extLst>
      <p:ext uri="{BB962C8B-B14F-4D97-AF65-F5344CB8AC3E}">
        <p14:creationId xmlns:p14="http://schemas.microsoft.com/office/powerpoint/2010/main" val="3212138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D001E-24EA-146D-66C8-391F60948FB3}"/>
              </a:ext>
            </a:extLst>
          </p:cNvPr>
          <p:cNvSpPr>
            <a:spLocks noGrp="1"/>
          </p:cNvSpPr>
          <p:nvPr>
            <p:ph type="title"/>
          </p:nvPr>
        </p:nvSpPr>
        <p:spPr>
          <a:xfrm>
            <a:off x="4051662" y="2739407"/>
            <a:ext cx="8140337" cy="1325563"/>
          </a:xfrm>
        </p:spPr>
        <p:txBody>
          <a:bodyPr>
            <a:noAutofit/>
          </a:bodyPr>
          <a:lstStyle/>
          <a:p>
            <a:r>
              <a:rPr lang="en-GB" sz="2000" dirty="0">
                <a:latin typeface="+mn-lt"/>
              </a:rPr>
              <a:t>1970 Article 2, 5 and 56 of the Mexican Federal Labour Law prohibit employment discrimination based on gender or sexual orientation</a:t>
            </a:r>
            <a:br>
              <a:rPr lang="en-GB" sz="2000" dirty="0">
                <a:latin typeface="+mn-lt"/>
              </a:rPr>
            </a:br>
            <a:br>
              <a:rPr lang="en-GB" sz="2000" dirty="0">
                <a:latin typeface="+mn-lt"/>
              </a:rPr>
            </a:br>
            <a:r>
              <a:rPr lang="en-GB" sz="2000" dirty="0">
                <a:latin typeface="+mn-lt"/>
              </a:rPr>
              <a:t>2003 Federal Law to Prevent and Eliminate Discrimination).</a:t>
            </a:r>
            <a:br>
              <a:rPr lang="en-GB" sz="2000" dirty="0">
                <a:latin typeface="+mn-lt"/>
              </a:rPr>
            </a:br>
            <a:br>
              <a:rPr lang="en-GB" sz="2000" dirty="0">
                <a:latin typeface="+mn-lt"/>
              </a:rPr>
            </a:br>
            <a:r>
              <a:rPr lang="en-GB" sz="2000" dirty="0">
                <a:latin typeface="+mn-lt"/>
              </a:rPr>
              <a:t>2002 Criminal Code of Mexico City, hate crimes committed based on sexual orientation and/or gender identity considered an aggravating circumstance. Under the Federal Criminal Code, those who deny the provision of a service, deny or restrict labour and/ or educational rights due to reasons of sexual preference are punished with imprisonment or community work and a fine. The penalty is increased if the individual committing the crime is a public officer or if there is an existing labour relationship with the victim.</a:t>
            </a:r>
            <a:br>
              <a:rPr lang="en-GB" sz="2000" dirty="0">
                <a:latin typeface="+mn-lt"/>
              </a:rPr>
            </a:br>
            <a:br>
              <a:rPr lang="en-GB" sz="2000" dirty="0">
                <a:latin typeface="+mn-lt"/>
              </a:rPr>
            </a:br>
            <a:r>
              <a:rPr lang="en-GB" sz="2000" dirty="0">
                <a:latin typeface="+mn-lt"/>
              </a:rPr>
              <a:t>2005, the Supreme Court ruled Civil Codes of those States which say that marriage can only occur between a man and a woman, unconstitutional. Obliges every State to legally recognise marriage between same-sex couples. At a federal level, civil partnerships are not recognised. At the state level, six States recognise same-sex registered partnerships. Attached rights similar to marriages, but not the same. Adoption of children by same-sex couples regulated in three States. </a:t>
            </a:r>
            <a:br>
              <a:rPr lang="en-GB" sz="2000" dirty="0">
                <a:latin typeface="+mn-lt"/>
              </a:rPr>
            </a:br>
            <a:br>
              <a:rPr lang="en-GB" sz="2000" dirty="0">
                <a:latin typeface="+mn-lt"/>
              </a:rPr>
            </a:br>
            <a:r>
              <a:rPr lang="en-GB" sz="2000" dirty="0">
                <a:latin typeface="+mn-lt"/>
              </a:rPr>
              <a:t>2011 the Supreme Court of Justice declared constitutional the right of same-sex married couples to adopt. In 2017, jurisprudential criteria confirmed the right of same-sex married couples to adopt and includes the possibility of the use of scientific methods for procreation.</a:t>
            </a:r>
          </a:p>
        </p:txBody>
      </p:sp>
      <p:pic>
        <p:nvPicPr>
          <p:cNvPr id="4" name="Picture 2">
            <a:extLst>
              <a:ext uri="{FF2B5EF4-FFF2-40B4-BE49-F238E27FC236}">
                <a16:creationId xmlns:a16="http://schemas.microsoft.com/office/drawing/2014/main" id="{89D67D2E-5BDA-1F10-071C-1BE2D71675E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889" y="1889301"/>
            <a:ext cx="3212737"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E4C1B9B-8FC3-4CB7-DE4E-D3B9B73BD679}"/>
              </a:ext>
            </a:extLst>
          </p:cNvPr>
          <p:cNvSpPr txBox="1"/>
          <p:nvPr/>
        </p:nvSpPr>
        <p:spPr>
          <a:xfrm>
            <a:off x="0" y="6426189"/>
            <a:ext cx="3303790" cy="646331"/>
          </a:xfrm>
          <a:prstGeom prst="rect">
            <a:avLst/>
          </a:prstGeom>
          <a:noFill/>
        </p:spPr>
        <p:txBody>
          <a:bodyPr wrap="none" rtlCol="0">
            <a:spAutoFit/>
          </a:bodyPr>
          <a:lstStyle/>
          <a:p>
            <a:r>
              <a:rPr lang="en-GB" dirty="0"/>
              <a:t>https://m68.mx/coleccion/36939</a:t>
            </a:r>
          </a:p>
          <a:p>
            <a:endParaRPr lang="en-GB" dirty="0"/>
          </a:p>
        </p:txBody>
      </p:sp>
      <p:sp>
        <p:nvSpPr>
          <p:cNvPr id="6" name="TextBox 5">
            <a:extLst>
              <a:ext uri="{FF2B5EF4-FFF2-40B4-BE49-F238E27FC236}">
                <a16:creationId xmlns:a16="http://schemas.microsoft.com/office/drawing/2014/main" id="{830A023C-933E-44CC-9D75-D07587E0E7FE}"/>
              </a:ext>
            </a:extLst>
          </p:cNvPr>
          <p:cNvSpPr txBox="1"/>
          <p:nvPr/>
        </p:nvSpPr>
        <p:spPr>
          <a:xfrm>
            <a:off x="697756" y="617361"/>
            <a:ext cx="2606034" cy="584775"/>
          </a:xfrm>
          <a:prstGeom prst="rect">
            <a:avLst/>
          </a:prstGeom>
          <a:noFill/>
        </p:spPr>
        <p:txBody>
          <a:bodyPr wrap="none" rtlCol="0">
            <a:spAutoFit/>
          </a:bodyPr>
          <a:lstStyle/>
          <a:p>
            <a:r>
              <a:rPr lang="en-GB" sz="3200" dirty="0"/>
              <a:t>LGBTQ+ Rights</a:t>
            </a:r>
          </a:p>
        </p:txBody>
      </p:sp>
    </p:spTree>
    <p:extLst>
      <p:ext uri="{BB962C8B-B14F-4D97-AF65-F5344CB8AC3E}">
        <p14:creationId xmlns:p14="http://schemas.microsoft.com/office/powerpoint/2010/main" val="2894598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663D-DA44-B4A7-ABF3-BB7177C641A7}"/>
              </a:ext>
            </a:extLst>
          </p:cNvPr>
          <p:cNvSpPr>
            <a:spLocks noGrp="1"/>
          </p:cNvSpPr>
          <p:nvPr>
            <p:ph type="title"/>
          </p:nvPr>
        </p:nvSpPr>
        <p:spPr/>
        <p:txBody>
          <a:bodyPr/>
          <a:lstStyle/>
          <a:p>
            <a:r>
              <a:rPr lang="en-GB" dirty="0"/>
              <a:t>Gender </a:t>
            </a:r>
            <a:r>
              <a:rPr lang="en-GB" dirty="0" err="1"/>
              <a:t>Identitiy</a:t>
            </a:r>
            <a:endParaRPr lang="en-GB" dirty="0"/>
          </a:p>
        </p:txBody>
      </p:sp>
      <p:sp>
        <p:nvSpPr>
          <p:cNvPr id="3" name="Content Placeholder 2">
            <a:extLst>
              <a:ext uri="{FF2B5EF4-FFF2-40B4-BE49-F238E27FC236}">
                <a16:creationId xmlns:a16="http://schemas.microsoft.com/office/drawing/2014/main" id="{940A39A2-CBC8-2423-71A5-7F514242BD09}"/>
              </a:ext>
            </a:extLst>
          </p:cNvPr>
          <p:cNvSpPr>
            <a:spLocks noGrp="1"/>
          </p:cNvSpPr>
          <p:nvPr>
            <p:ph idx="1"/>
          </p:nvPr>
        </p:nvSpPr>
        <p:spPr/>
        <p:txBody>
          <a:bodyPr/>
          <a:lstStyle/>
          <a:p>
            <a:r>
              <a:rPr lang="en-GB" dirty="0"/>
              <a:t>On a federal level, no gender recognition exists. Article 135 Bis (2008) of the Civil Code of Mexico City (1928), Article 36 of the Civil Code of the State of Nayarit, and Article 117 of the Family Code of the State of Michoacán are the only legal provisions regulating gender recognition in Mexico. The person must be 18 years of age and present the change request before the Registry Office of Mexico City, Nayarit or Michoacán. No surgical intervention or medical diagnosis is needed. The legal gender can only be changed to female or male. </a:t>
            </a:r>
          </a:p>
        </p:txBody>
      </p:sp>
    </p:spTree>
    <p:extLst>
      <p:ext uri="{BB962C8B-B14F-4D97-AF65-F5344CB8AC3E}">
        <p14:creationId xmlns:p14="http://schemas.microsoft.com/office/powerpoint/2010/main" val="2574203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A84C-2E77-66DD-43B1-8B9D78F42A5D}"/>
              </a:ext>
            </a:extLst>
          </p:cNvPr>
          <p:cNvSpPr>
            <a:spLocks noGrp="1"/>
          </p:cNvSpPr>
          <p:nvPr>
            <p:ph type="title"/>
          </p:nvPr>
        </p:nvSpPr>
        <p:spPr/>
        <p:txBody>
          <a:bodyPr/>
          <a:lstStyle/>
          <a:p>
            <a:r>
              <a:rPr lang="en-GB" dirty="0"/>
              <a:t>Transitional Justice </a:t>
            </a:r>
          </a:p>
        </p:txBody>
      </p:sp>
      <p:sp>
        <p:nvSpPr>
          <p:cNvPr id="3" name="Content Placeholder 2">
            <a:extLst>
              <a:ext uri="{FF2B5EF4-FFF2-40B4-BE49-F238E27FC236}">
                <a16:creationId xmlns:a16="http://schemas.microsoft.com/office/drawing/2014/main" id="{DB88BDFB-63E2-62D5-4C38-DB4B497B3515}"/>
              </a:ext>
            </a:extLst>
          </p:cNvPr>
          <p:cNvSpPr>
            <a:spLocks noGrp="1"/>
          </p:cNvSpPr>
          <p:nvPr>
            <p:ph idx="1"/>
          </p:nvPr>
        </p:nvSpPr>
        <p:spPr/>
        <p:txBody>
          <a:bodyPr>
            <a:normAutofit fontScale="70000" lnSpcReduction="20000"/>
          </a:bodyPr>
          <a:lstStyle/>
          <a:p>
            <a:pPr marL="0" indent="0">
              <a:buNone/>
            </a:pPr>
            <a:r>
              <a:rPr lang="en-GB" b="0" i="0" dirty="0">
                <a:effectLst/>
              </a:rPr>
              <a:t>International Institutions:</a:t>
            </a:r>
          </a:p>
          <a:p>
            <a:r>
              <a:rPr lang="en-GB" dirty="0"/>
              <a:t>Since 1979- Inter-American Court of Human Rights (OAS)</a:t>
            </a:r>
          </a:p>
          <a:p>
            <a:r>
              <a:rPr lang="en-GB" dirty="0"/>
              <a:t>Since 2002 </a:t>
            </a:r>
            <a:r>
              <a:rPr lang="en-GB" dirty="0">
                <a:hlinkClick r:id="rId2">
                  <a:extLst>
                    <a:ext uri="{A12FA001-AC4F-418D-AE19-62706E023703}">
                      <ahyp:hlinkClr xmlns:ahyp="http://schemas.microsoft.com/office/drawing/2018/hyperlinkcolor" val="tx"/>
                    </a:ext>
                  </a:extLst>
                </a:hlinkClick>
              </a:rPr>
              <a:t>Office of the High Commissioner on Human Rights </a:t>
            </a:r>
            <a:r>
              <a:rPr lang="en-GB" dirty="0"/>
              <a:t>(OHCHR)</a:t>
            </a:r>
          </a:p>
          <a:p>
            <a:pPr marL="0" indent="0">
              <a:buNone/>
            </a:pPr>
            <a:r>
              <a:rPr lang="en-GB" b="0" i="0" dirty="0">
                <a:effectLst/>
              </a:rPr>
              <a:t>State-led initiatives</a:t>
            </a:r>
          </a:p>
          <a:p>
            <a:r>
              <a:rPr lang="en-GB" b="0" i="0" dirty="0">
                <a:effectLst/>
              </a:rPr>
              <a:t>2001 Special Prosecutors Office in response for calls for a Truth Commission- arrest and indictment of the former head of the secret police and three other security officials Draft report on past abuses. </a:t>
            </a:r>
          </a:p>
          <a:p>
            <a:r>
              <a:rPr lang="en-GB" b="0" i="0" dirty="0">
                <a:effectLst/>
              </a:rPr>
              <a:t>President Fox signed an agreement with the United Nations High Commissioner for Human Rights (UNHCHR) that committed Mexico to collaborating with the U.N. </a:t>
            </a:r>
          </a:p>
          <a:p>
            <a:r>
              <a:rPr lang="en-GB" b="0" i="0" dirty="0">
                <a:effectLst/>
              </a:rPr>
              <a:t>2002 Transparency Law</a:t>
            </a:r>
          </a:p>
          <a:p>
            <a:r>
              <a:rPr lang="en-GB" b="0" i="0" dirty="0">
                <a:effectLst/>
              </a:rPr>
              <a:t>2021 Commission for Access to Truth, Historical Clarification and the Promotion of Justice for serious human rights violations committed between 1965 – 1990</a:t>
            </a:r>
          </a:p>
          <a:p>
            <a:r>
              <a:rPr lang="en-GB" b="0" i="0" dirty="0">
                <a:effectLst/>
              </a:rPr>
              <a:t>2020 Search Table for Disappeared Migrants </a:t>
            </a:r>
            <a:r>
              <a:rPr lang="en-GB" b="0" i="0" dirty="0">
                <a:effectLst/>
                <a:highlight>
                  <a:srgbClr val="FFFFFF"/>
                </a:highlight>
              </a:rPr>
              <a:t>(MBPMD)</a:t>
            </a:r>
            <a:r>
              <a:rPr lang="en-GB" b="0" i="0" dirty="0">
                <a:effectLst/>
              </a:rPr>
              <a:t> within the National Search System</a:t>
            </a:r>
            <a:r>
              <a:rPr lang="en-GB" b="0" i="0" dirty="0">
                <a:effectLst/>
                <a:highlight>
                  <a:srgbClr val="FFFFFF"/>
                </a:highlight>
              </a:rPr>
              <a:t> (SNBP)</a:t>
            </a:r>
            <a:r>
              <a:rPr lang="en-GB" b="0" i="0" dirty="0">
                <a:effectLst/>
              </a:rPr>
              <a:t>.</a:t>
            </a:r>
            <a:endParaRPr lang="en-GB" dirty="0"/>
          </a:p>
          <a:p>
            <a:pPr marL="0" indent="0">
              <a:buNone/>
            </a:pPr>
            <a:endParaRPr lang="en-GB" dirty="0"/>
          </a:p>
        </p:txBody>
      </p:sp>
    </p:spTree>
    <p:extLst>
      <p:ext uri="{BB962C8B-B14F-4D97-AF65-F5344CB8AC3E}">
        <p14:creationId xmlns:p14="http://schemas.microsoft.com/office/powerpoint/2010/main" val="652574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870A-ED42-7C92-A3B7-80B62799D8F9}"/>
              </a:ext>
            </a:extLst>
          </p:cNvPr>
          <p:cNvSpPr>
            <a:spLocks noGrp="1"/>
          </p:cNvSpPr>
          <p:nvPr>
            <p:ph type="title"/>
          </p:nvPr>
        </p:nvSpPr>
        <p:spPr>
          <a:xfrm>
            <a:off x="438150" y="0"/>
            <a:ext cx="10915650" cy="1325563"/>
          </a:xfrm>
        </p:spPr>
        <p:txBody>
          <a:bodyPr/>
          <a:lstStyle/>
          <a:p>
            <a:r>
              <a:rPr lang="en-GB" dirty="0"/>
              <a:t>Transitional Justice- Civil Society Organisations </a:t>
            </a:r>
          </a:p>
        </p:txBody>
      </p:sp>
      <p:sp>
        <p:nvSpPr>
          <p:cNvPr id="3" name="Content Placeholder 2">
            <a:extLst>
              <a:ext uri="{FF2B5EF4-FFF2-40B4-BE49-F238E27FC236}">
                <a16:creationId xmlns:a16="http://schemas.microsoft.com/office/drawing/2014/main" id="{2B6854EB-0537-19A0-499D-2E64CD10C483}"/>
              </a:ext>
            </a:extLst>
          </p:cNvPr>
          <p:cNvSpPr>
            <a:spLocks noGrp="1"/>
          </p:cNvSpPr>
          <p:nvPr>
            <p:ph idx="1"/>
          </p:nvPr>
        </p:nvSpPr>
        <p:spPr>
          <a:xfrm>
            <a:off x="438150" y="1222375"/>
            <a:ext cx="11753850" cy="5797550"/>
          </a:xfrm>
        </p:spPr>
        <p:txBody>
          <a:bodyPr>
            <a:normAutofit fontScale="92500" lnSpcReduction="20000"/>
          </a:bodyPr>
          <a:lstStyle/>
          <a:p>
            <a:pPr marL="0" indent="0">
              <a:buNone/>
            </a:pPr>
            <a:r>
              <a:rPr lang="es-ES" b="0" i="1" dirty="0">
                <a:effectLst/>
                <a:latin typeface="Eczar"/>
              </a:rPr>
              <a:t>Comisión Mexicana de Defensa y Promoción de los Derechos Humanos</a:t>
            </a:r>
            <a:r>
              <a:rPr lang="es-ES" b="0" i="0" dirty="0">
                <a:effectLst/>
                <a:latin typeface="Eczar"/>
              </a:rPr>
              <a:t>, (CMDPDH) </a:t>
            </a:r>
          </a:p>
          <a:p>
            <a:pPr marL="0" indent="0">
              <a:buNone/>
            </a:pPr>
            <a:r>
              <a:rPr lang="es-ES" b="0" i="0" dirty="0" err="1">
                <a:effectLst/>
                <a:latin typeface="Eczar"/>
              </a:rPr>
              <a:t>Founded</a:t>
            </a:r>
            <a:r>
              <a:rPr lang="es-ES" b="0" i="0" dirty="0">
                <a:effectLst/>
                <a:latin typeface="Eczar"/>
              </a:rPr>
              <a:t> 1989, </a:t>
            </a:r>
            <a:r>
              <a:rPr lang="es-ES" b="0" i="0" dirty="0" err="1">
                <a:effectLst/>
                <a:latin typeface="Eczar"/>
              </a:rPr>
              <a:t>consulting</a:t>
            </a:r>
            <a:r>
              <a:rPr lang="es-ES" b="0" i="0" dirty="0">
                <a:effectLst/>
                <a:latin typeface="Eczar"/>
              </a:rPr>
              <a:t> status </a:t>
            </a:r>
            <a:r>
              <a:rPr lang="es-ES" b="0" i="0" dirty="0" err="1">
                <a:effectLst/>
                <a:latin typeface="Eczar"/>
              </a:rPr>
              <a:t>with</a:t>
            </a:r>
            <a:r>
              <a:rPr lang="es-ES" b="0" i="0" dirty="0">
                <a:effectLst/>
                <a:latin typeface="Eczar"/>
              </a:rPr>
              <a:t> UN, International </a:t>
            </a:r>
            <a:r>
              <a:rPr lang="es-ES" b="0" i="0" dirty="0" err="1">
                <a:effectLst/>
                <a:latin typeface="Eczar"/>
              </a:rPr>
              <a:t>Federation</a:t>
            </a:r>
            <a:r>
              <a:rPr lang="es-ES" b="0" i="0" dirty="0">
                <a:effectLst/>
                <a:latin typeface="Eczar"/>
              </a:rPr>
              <a:t> </a:t>
            </a:r>
            <a:r>
              <a:rPr lang="es-ES" b="0" i="0" dirty="0" err="1">
                <a:effectLst/>
                <a:latin typeface="Eczar"/>
              </a:rPr>
              <a:t>of</a:t>
            </a:r>
            <a:r>
              <a:rPr lang="es-ES" b="0" i="0" dirty="0">
                <a:effectLst/>
                <a:latin typeface="Eczar"/>
              </a:rPr>
              <a:t> Human </a:t>
            </a:r>
            <a:r>
              <a:rPr lang="es-ES" b="0" i="0" dirty="0" err="1">
                <a:effectLst/>
                <a:latin typeface="Eczar"/>
              </a:rPr>
              <a:t>Rights</a:t>
            </a:r>
            <a:r>
              <a:rPr lang="es-ES" b="0" i="0" dirty="0">
                <a:effectLst/>
                <a:latin typeface="Eczar"/>
              </a:rPr>
              <a:t> </a:t>
            </a:r>
            <a:r>
              <a:rPr lang="es-ES" b="0" i="0" dirty="0" err="1">
                <a:effectLst/>
                <a:latin typeface="Eczar"/>
              </a:rPr>
              <a:t>member</a:t>
            </a:r>
            <a:r>
              <a:rPr lang="es-ES" b="0" i="0" dirty="0">
                <a:effectLst/>
                <a:latin typeface="Eczar"/>
              </a:rPr>
              <a:t>.</a:t>
            </a:r>
          </a:p>
          <a:p>
            <a:endParaRPr lang="es-ES" b="0" i="0" dirty="0">
              <a:effectLst/>
              <a:latin typeface="Eczar"/>
            </a:endParaRPr>
          </a:p>
          <a:p>
            <a:pPr marL="0" indent="0">
              <a:buNone/>
            </a:pPr>
            <a:r>
              <a:rPr lang="es-ES" dirty="0" err="1">
                <a:latin typeface="Eczar"/>
              </a:rPr>
              <a:t>Member</a:t>
            </a:r>
            <a:r>
              <a:rPr lang="es-ES" dirty="0">
                <a:latin typeface="Eczar"/>
              </a:rPr>
              <a:t> </a:t>
            </a:r>
            <a:r>
              <a:rPr lang="es-ES" dirty="0" err="1">
                <a:latin typeface="Eczar"/>
              </a:rPr>
              <a:t>of</a:t>
            </a:r>
            <a:r>
              <a:rPr lang="es-ES" dirty="0">
                <a:latin typeface="Eczar"/>
              </a:rPr>
              <a:t> </a:t>
            </a:r>
            <a:r>
              <a:rPr lang="es-ES" dirty="0" err="1">
                <a:latin typeface="Eczar"/>
              </a:rPr>
              <a:t>the</a:t>
            </a:r>
            <a:r>
              <a:rPr lang="es-ES" dirty="0">
                <a:latin typeface="Eczar"/>
              </a:rPr>
              <a:t> </a:t>
            </a:r>
            <a:r>
              <a:rPr lang="es-ES" dirty="0" err="1">
                <a:latin typeface="Eczar"/>
              </a:rPr>
              <a:t>following</a:t>
            </a:r>
            <a:r>
              <a:rPr lang="es-ES" dirty="0">
                <a:latin typeface="Eczar"/>
              </a:rPr>
              <a:t> </a:t>
            </a:r>
            <a:r>
              <a:rPr lang="es-ES" dirty="0" err="1">
                <a:latin typeface="Eczar"/>
              </a:rPr>
              <a:t>networks</a:t>
            </a:r>
            <a:r>
              <a:rPr lang="es-ES" dirty="0">
                <a:latin typeface="Eczar"/>
              </a:rPr>
              <a:t>:</a:t>
            </a:r>
          </a:p>
          <a:p>
            <a:pPr>
              <a:buFont typeface="Wingdings" panose="05000000000000000000" pitchFamily="2" charset="2"/>
              <a:buChar char="Ø"/>
            </a:pPr>
            <a:r>
              <a:rPr lang="es-ES" b="0" i="0" dirty="0">
                <a:effectLst/>
                <a:latin typeface="Eczar"/>
              </a:rPr>
              <a:t>Coalición por la Corte Penal Internacional </a:t>
            </a:r>
          </a:p>
          <a:p>
            <a:pPr>
              <a:buFont typeface="Wingdings" panose="05000000000000000000" pitchFamily="2" charset="2"/>
              <a:buChar char="Ø"/>
            </a:pPr>
            <a:r>
              <a:rPr lang="es-ES" b="0" i="0" dirty="0">
                <a:effectLst/>
                <a:latin typeface="Eczar"/>
              </a:rPr>
              <a:t>Observatorio Ciudadano Nacional del Feminicidio</a:t>
            </a:r>
          </a:p>
          <a:p>
            <a:pPr>
              <a:buFont typeface="Wingdings" panose="05000000000000000000" pitchFamily="2" charset="2"/>
              <a:buChar char="Ø"/>
            </a:pPr>
            <a:r>
              <a:rPr lang="es-ES" b="0" i="0" dirty="0">
                <a:effectLst/>
                <a:latin typeface="Eczar"/>
              </a:rPr>
              <a:t>Observatorio Ciudadano del Sistema de Justicia </a:t>
            </a:r>
          </a:p>
          <a:p>
            <a:pPr>
              <a:buFont typeface="Wingdings" panose="05000000000000000000" pitchFamily="2" charset="2"/>
              <a:buChar char="Ø"/>
            </a:pPr>
            <a:r>
              <a:rPr lang="es-ES" b="0" i="0" dirty="0">
                <a:effectLst/>
                <a:latin typeface="Eczar"/>
              </a:rPr>
              <a:t>Red Internacional para los Derechos Económicos, Sociales y Culturales </a:t>
            </a:r>
          </a:p>
          <a:p>
            <a:pPr>
              <a:buFont typeface="Wingdings" panose="05000000000000000000" pitchFamily="2" charset="2"/>
              <a:buChar char="Ø"/>
            </a:pPr>
            <a:r>
              <a:rPr lang="es-ES" b="0" i="0" dirty="0">
                <a:effectLst/>
                <a:latin typeface="Eczar"/>
              </a:rPr>
              <a:t>Coalición Internacional de Organizaciones por los Derechos Humanos en las Américas</a:t>
            </a:r>
          </a:p>
          <a:p>
            <a:pPr>
              <a:buFont typeface="Wingdings" panose="05000000000000000000" pitchFamily="2" charset="2"/>
              <a:buChar char="Ø"/>
            </a:pPr>
            <a:r>
              <a:rPr lang="es-ES" b="0" i="0" dirty="0">
                <a:effectLst/>
                <a:latin typeface="Eczar"/>
              </a:rPr>
              <a:t>Consejo Internacional para la Rehabilitación de las Víctimas de la Tortura.</a:t>
            </a:r>
          </a:p>
          <a:p>
            <a:pPr marL="0" indent="0">
              <a:buNone/>
            </a:pPr>
            <a:endParaRPr lang="en-GB" dirty="0"/>
          </a:p>
          <a:p>
            <a:pPr marL="0" indent="0">
              <a:buNone/>
            </a:pPr>
            <a:r>
              <a:rPr lang="en-GB" dirty="0"/>
              <a:t>https://cmdpdh.org/quienes-somos/</a:t>
            </a:r>
          </a:p>
        </p:txBody>
      </p:sp>
    </p:spTree>
    <p:extLst>
      <p:ext uri="{BB962C8B-B14F-4D97-AF65-F5344CB8AC3E}">
        <p14:creationId xmlns:p14="http://schemas.microsoft.com/office/powerpoint/2010/main" val="2371216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84171-AFEA-C893-53A2-2C02E0CAC912}"/>
              </a:ext>
            </a:extLst>
          </p:cNvPr>
          <p:cNvSpPr>
            <a:spLocks noGrp="1"/>
          </p:cNvSpPr>
          <p:nvPr>
            <p:ph type="title"/>
          </p:nvPr>
        </p:nvSpPr>
        <p:spPr/>
        <p:txBody>
          <a:bodyPr/>
          <a:lstStyle/>
          <a:p>
            <a:r>
              <a:rPr lang="en-GB" dirty="0"/>
              <a:t>Violent Democracies/ </a:t>
            </a:r>
            <a:r>
              <a:rPr lang="en-GB"/>
              <a:t>Violent Pluralism</a:t>
            </a:r>
          </a:p>
        </p:txBody>
      </p:sp>
      <p:sp>
        <p:nvSpPr>
          <p:cNvPr id="3" name="Content Placeholder 2">
            <a:extLst>
              <a:ext uri="{FF2B5EF4-FFF2-40B4-BE49-F238E27FC236}">
                <a16:creationId xmlns:a16="http://schemas.microsoft.com/office/drawing/2014/main" id="{D64C8A3F-D313-606B-8FF2-A89D52A3679B}"/>
              </a:ext>
            </a:extLst>
          </p:cNvPr>
          <p:cNvSpPr>
            <a:spLocks noGrp="1"/>
          </p:cNvSpPr>
          <p:nvPr>
            <p:ph idx="1"/>
          </p:nvPr>
        </p:nvSpPr>
        <p:spPr/>
        <p:txBody>
          <a:bodyPr>
            <a:normAutofit fontScale="85000" lnSpcReduction="10000"/>
          </a:bodyPr>
          <a:lstStyle/>
          <a:p>
            <a:r>
              <a:rPr lang="en-GB" b="0" i="0" dirty="0">
                <a:solidFill>
                  <a:srgbClr val="070726"/>
                </a:solidFill>
                <a:effectLst/>
                <a:highlight>
                  <a:srgbClr val="FFFFFF"/>
                </a:highlight>
              </a:rPr>
              <a:t>“The everyday presence of violence contrasts starkly with governmental efforts to extend civil, political, and legal rights to all citizens, and it is invoked as evidence of the failure of Latin American countries to achieve true democracy. ” Daniel M. Goldstein and </a:t>
            </a:r>
            <a:r>
              <a:rPr lang="en-GB" b="0" i="0" dirty="0">
                <a:effectLst/>
                <a:highlight>
                  <a:srgbClr val="FFFFFF"/>
                </a:highlight>
              </a:rPr>
              <a:t>Enrique Desmond Arias</a:t>
            </a:r>
            <a:r>
              <a:rPr lang="en-GB" b="0" i="0" dirty="0">
                <a:solidFill>
                  <a:srgbClr val="070726"/>
                </a:solidFill>
                <a:effectLst/>
                <a:highlight>
                  <a:srgbClr val="FFFFFF"/>
                </a:highlight>
              </a:rPr>
              <a:t>(eds) , </a:t>
            </a:r>
            <a:r>
              <a:rPr lang="en-GB" b="0" i="1" dirty="0">
                <a:solidFill>
                  <a:srgbClr val="070726"/>
                </a:solidFill>
                <a:effectLst/>
                <a:highlight>
                  <a:srgbClr val="FFFFFF"/>
                </a:highlight>
              </a:rPr>
              <a:t>Violent Democracies in Latin America, </a:t>
            </a:r>
            <a:r>
              <a:rPr lang="en-GB" b="0" dirty="0">
                <a:solidFill>
                  <a:srgbClr val="070726"/>
                </a:solidFill>
                <a:effectLst/>
                <a:highlight>
                  <a:srgbClr val="FFFFFF"/>
                </a:highlight>
              </a:rPr>
              <a:t>Duke, 2010.</a:t>
            </a:r>
          </a:p>
          <a:p>
            <a:r>
              <a:rPr lang="en-GB" b="0" i="0" dirty="0">
                <a:effectLst/>
                <a:highlight>
                  <a:srgbClr val="FFFFFF"/>
                </a:highlight>
              </a:rPr>
              <a:t>“The spreading violence in the region represents not so much a failure of democratic institutions as, in many cases, the basis on which those institutions function…the phenomenon reflects not so much a deficit of citizenship rights as the proliferation of multiple sets of violent orders that impose different notions of political subjectivity on the population. These notions entail different sets of expectations for different parts of the population, which are often at odds but also sometimes in dialogue with the concept of democratic citizenship.” Enrique Desmond Arias, “Understanding Violent Pluralism” in </a:t>
            </a:r>
            <a:r>
              <a:rPr lang="en-GB" b="0" i="0" dirty="0">
                <a:solidFill>
                  <a:srgbClr val="070726"/>
                </a:solidFill>
                <a:effectLst/>
                <a:highlight>
                  <a:srgbClr val="FFFFFF"/>
                </a:highlight>
              </a:rPr>
              <a:t>Daniel M. Goldstein and </a:t>
            </a:r>
            <a:r>
              <a:rPr lang="en-GB" b="0" i="0" dirty="0">
                <a:effectLst/>
                <a:highlight>
                  <a:srgbClr val="FFFFFF"/>
                </a:highlight>
              </a:rPr>
              <a:t>Enrique Desmond Arias</a:t>
            </a:r>
            <a:r>
              <a:rPr lang="en-GB" b="0" i="0" dirty="0">
                <a:solidFill>
                  <a:srgbClr val="070726"/>
                </a:solidFill>
                <a:effectLst/>
                <a:highlight>
                  <a:srgbClr val="FFFFFF"/>
                </a:highlight>
              </a:rPr>
              <a:t>(eds) , </a:t>
            </a:r>
            <a:r>
              <a:rPr lang="en-GB" b="0" i="1" dirty="0">
                <a:solidFill>
                  <a:srgbClr val="070726"/>
                </a:solidFill>
                <a:effectLst/>
                <a:highlight>
                  <a:srgbClr val="FFFFFF"/>
                </a:highlight>
              </a:rPr>
              <a:t>Violent Democracies in Latin America, </a:t>
            </a:r>
            <a:r>
              <a:rPr lang="en-GB" b="0" dirty="0">
                <a:solidFill>
                  <a:srgbClr val="070726"/>
                </a:solidFill>
                <a:effectLst/>
                <a:highlight>
                  <a:srgbClr val="FFFFFF"/>
                </a:highlight>
              </a:rPr>
              <a:t>Duke, 2010.</a:t>
            </a:r>
          </a:p>
          <a:p>
            <a:endParaRPr lang="en-GB"/>
          </a:p>
        </p:txBody>
      </p:sp>
    </p:spTree>
    <p:extLst>
      <p:ext uri="{BB962C8B-B14F-4D97-AF65-F5344CB8AC3E}">
        <p14:creationId xmlns:p14="http://schemas.microsoft.com/office/powerpoint/2010/main" val="3979370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3AD75740C1C64585645ED23F4B391B" ma:contentTypeVersion="19" ma:contentTypeDescription="Create a new document." ma:contentTypeScope="" ma:versionID="0a7932b8644fbfc9d7b0d2484f910dd0">
  <xsd:schema xmlns:xsd="http://www.w3.org/2001/XMLSchema" xmlns:xs="http://www.w3.org/2001/XMLSchema" xmlns:p="http://schemas.microsoft.com/office/2006/metadata/properties" xmlns:ns3="11db2d92-1f16-47bb-8804-3a24efa45e06" xmlns:ns4="427753cb-be06-45cf-ad60-22eadfd2a33e" targetNamespace="http://schemas.microsoft.com/office/2006/metadata/properties" ma:root="true" ma:fieldsID="01f5d29c7a4bc3b2880b19ed769261ca" ns3:_="" ns4:_="">
    <xsd:import namespace="11db2d92-1f16-47bb-8804-3a24efa45e06"/>
    <xsd:import namespace="427753cb-be06-45cf-ad60-22eadfd2a33e"/>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element ref="ns4:MediaServiceGenerationTime" minOccurs="0"/>
                <xsd:element ref="ns4:MediaServiceEventHashCode"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db2d92-1f16-47bb-8804-3a24efa45e0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27753cb-be06-45cf-ad60-22eadfd2a33e"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27753cb-be06-45cf-ad60-22eadfd2a33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C860C0-31EA-4C12-A069-72FE40657D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db2d92-1f16-47bb-8804-3a24efa45e06"/>
    <ds:schemaRef ds:uri="427753cb-be06-45cf-ad60-22eadfd2a3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EFC2A6-B60A-430C-8266-5DAEAA99B0FB}">
  <ds:schemaRefs>
    <ds:schemaRef ds:uri="http://www.w3.org/XML/1998/namespace"/>
    <ds:schemaRef ds:uri="http://schemas.microsoft.com/office/2006/metadata/properties"/>
    <ds:schemaRef ds:uri="http://purl.org/dc/terms/"/>
    <ds:schemaRef ds:uri="http://purl.org/dc/elements/1.1/"/>
    <ds:schemaRef ds:uri="11db2d92-1f16-47bb-8804-3a24efa45e06"/>
    <ds:schemaRef ds:uri="http://schemas.microsoft.com/office/infopath/2007/PartnerControls"/>
    <ds:schemaRef ds:uri="http://schemas.microsoft.com/office/2006/documentManagement/types"/>
    <ds:schemaRef ds:uri="http://schemas.openxmlformats.org/package/2006/metadata/core-properties"/>
    <ds:schemaRef ds:uri="427753cb-be06-45cf-ad60-22eadfd2a33e"/>
    <ds:schemaRef ds:uri="http://purl.org/dc/dcmitype/"/>
  </ds:schemaRefs>
</ds:datastoreItem>
</file>

<file path=customXml/itemProps3.xml><?xml version="1.0" encoding="utf-8"?>
<ds:datastoreItem xmlns:ds="http://schemas.openxmlformats.org/officeDocument/2006/customXml" ds:itemID="{AD56FF25-D6D3-4B91-8A46-6DA7BF34A3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23040</TotalTime>
  <Words>2712</Words>
  <Application>Microsoft Office PowerPoint</Application>
  <PresentationFormat>Widescreen</PresentationFormat>
  <Paragraphs>127</Paragraphs>
  <Slides>22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Cabin</vt:lpstr>
      <vt:lpstr>Calibri</vt:lpstr>
      <vt:lpstr>Calibri Light</vt:lpstr>
      <vt:lpstr>Eczar</vt:lpstr>
      <vt:lpstr>futura-pt</vt:lpstr>
      <vt:lpstr>Open Sans</vt:lpstr>
      <vt:lpstr>Poppins</vt:lpstr>
      <vt:lpstr>Roboto</vt:lpstr>
      <vt:lpstr>Wingdings</vt:lpstr>
      <vt:lpstr>Office Theme</vt:lpstr>
      <vt:lpstr>Human Rights and Transitional Justice in Mexico</vt:lpstr>
      <vt:lpstr>Human Rights Issues and Legislation: Human Rights, Violence and Justice</vt:lpstr>
      <vt:lpstr>National, Inter-American and International Institutions</vt:lpstr>
      <vt:lpstr>National Development Plan 2013-2018</vt:lpstr>
      <vt:lpstr>Recent Developments</vt:lpstr>
      <vt:lpstr>Civil and Political Rights and Socioeconomic Rights</vt:lpstr>
      <vt:lpstr>Human Rights and Indigenous Rights</vt:lpstr>
      <vt:lpstr>E.g. Cherán</vt:lpstr>
      <vt:lpstr>Women’s Rights</vt:lpstr>
      <vt:lpstr>Femicide/ Feminicide Ni una menos </vt:lpstr>
      <vt:lpstr>Children’s Rights</vt:lpstr>
      <vt:lpstr>Torture and Forced Disappearance</vt:lpstr>
      <vt:lpstr>Human Rights Defenders (HRDs) and Journalists</vt:lpstr>
      <vt:lpstr>Migrant Rights</vt:lpstr>
      <vt:lpstr>Afro-Mexicans</vt:lpstr>
      <vt:lpstr>Afro-Mexicans</vt:lpstr>
      <vt:lpstr>Afro-Mexicans</vt:lpstr>
      <vt:lpstr>1970 Article 2, 5 and 56 of the Mexican Federal Labour Law prohibit employment discrimination based on gender or sexual orientation  2003 Federal Law to Prevent and Eliminate Discrimination).  2002 Criminal Code of Mexico City, hate crimes committed based on sexual orientation and/or gender identity considered an aggravating circumstance. Under the Federal Criminal Code, those who deny the provision of a service, deny or restrict labour and/ or educational rights due to reasons of sexual preference are punished with imprisonment or community work and a fine. The penalty is increased if the individual committing the crime is a public officer or if there is an existing labour relationship with the victim.  2005, the Supreme Court ruled Civil Codes of those States which say that marriage can only occur between a man and a woman, unconstitutional. Obliges every State to legally recognise marriage between same-sex couples. At a federal level, civil partnerships are not recognised. At the state level, six States recognise same-sex registered partnerships. Attached rights similar to marriages, but not the same. Adoption of children by same-sex couples regulated in three States.   2011 the Supreme Court of Justice declared constitutional the right of same-sex married couples to adopt. In 2017, jurisprudential criteria confirmed the right of same-sex married couples to adopt and includes the possibility of the use of scientific methods for procreation.</vt:lpstr>
      <vt:lpstr>Gender Identitiy</vt:lpstr>
      <vt:lpstr>Transitional Justice </vt:lpstr>
      <vt:lpstr>Transitional Justice- Civil Society Organisations </vt:lpstr>
      <vt:lpstr>Violent Democracies/ Violent Pluralism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Rights and Transitional Justice in Mexico</dc:title>
  <dc:creator>Doyle, Rosie</dc:creator>
  <cp:lastModifiedBy>Doyle, Rosie</cp:lastModifiedBy>
  <cp:revision>1</cp:revision>
  <dcterms:created xsi:type="dcterms:W3CDTF">2024-02-08T12:17:36Z</dcterms:created>
  <dcterms:modified xsi:type="dcterms:W3CDTF">2026-10-06T12:16:07Z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0x010100EF3AD75740C1C64585645ED23F4B391B</vt:lpwstr>
  </property>
</Properties>
</file>