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61" r:id="rId4"/>
    <p:sldId id="262" r:id="rId5"/>
    <p:sldId id="263" r:id="rId6"/>
    <p:sldId id="278" r:id="rId7"/>
    <p:sldId id="264" r:id="rId8"/>
    <p:sldId id="265" r:id="rId9"/>
    <p:sldId id="266" r:id="rId10"/>
    <p:sldId id="267" r:id="rId11"/>
    <p:sldId id="268" r:id="rId12"/>
    <p:sldId id="269" r:id="rId13"/>
    <p:sldId id="272" r:id="rId14"/>
    <p:sldId id="270" r:id="rId15"/>
    <p:sldId id="271" r:id="rId16"/>
    <p:sldId id="273" r:id="rId17"/>
    <p:sldId id="274" r:id="rId18"/>
    <p:sldId id="275" r:id="rId19"/>
    <p:sldId id="276"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46"/>
  </p:normalViewPr>
  <p:slideViewPr>
    <p:cSldViewPr snapToGrid="0" snapToObjects="1">
      <p:cViewPr varScale="1">
        <p:scale>
          <a:sx n="103" d="100"/>
          <a:sy n="103" d="100"/>
        </p:scale>
        <p:origin x="144"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10/12/2022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10/12/2022</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10/12/2022</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299D6-1DB0-3F46-B72E-C3E23D948D3D}"/>
              </a:ext>
            </a:extLst>
          </p:cNvPr>
          <p:cNvSpPr>
            <a:spLocks noGrp="1"/>
          </p:cNvSpPr>
          <p:nvPr>
            <p:ph type="ctrTitle"/>
          </p:nvPr>
        </p:nvSpPr>
        <p:spPr/>
        <p:txBody>
          <a:bodyPr/>
          <a:lstStyle/>
          <a:p>
            <a:r>
              <a:rPr lang="en-US" dirty="0"/>
              <a:t>Mexico: An Introduction</a:t>
            </a:r>
          </a:p>
        </p:txBody>
      </p:sp>
      <p:sp>
        <p:nvSpPr>
          <p:cNvPr id="3" name="Subtitle 2">
            <a:extLst>
              <a:ext uri="{FF2B5EF4-FFF2-40B4-BE49-F238E27FC236}">
                <a16:creationId xmlns:a16="http://schemas.microsoft.com/office/drawing/2014/main" id="{328DACA2-7137-5F4F-AC27-9645B7F8619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10137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4036C-E97C-1F4F-B0D9-63087699F272}"/>
              </a:ext>
            </a:extLst>
          </p:cNvPr>
          <p:cNvSpPr>
            <a:spLocks noGrp="1"/>
          </p:cNvSpPr>
          <p:nvPr>
            <p:ph type="title"/>
          </p:nvPr>
        </p:nvSpPr>
        <p:spPr/>
        <p:txBody>
          <a:bodyPr>
            <a:normAutofit fontScale="90000"/>
          </a:bodyPr>
          <a:lstStyle/>
          <a:p>
            <a:r>
              <a:rPr lang="en-US" sz="2200" dirty="0"/>
              <a:t>What is mestizaje?</a:t>
            </a:r>
            <a:br>
              <a:rPr lang="en-US" sz="2200" dirty="0"/>
            </a:br>
            <a:br>
              <a:rPr lang="en-US" sz="2200" dirty="0"/>
            </a:br>
            <a:br>
              <a:rPr lang="en-US" sz="2200" dirty="0"/>
            </a:br>
            <a:br>
              <a:rPr lang="en-US" sz="2200" dirty="0"/>
            </a:br>
            <a:br>
              <a:rPr lang="en-US" sz="2200" dirty="0"/>
            </a:br>
            <a:r>
              <a:rPr lang="en-US" sz="2200" dirty="0"/>
              <a:t>What is mestizaje?</a:t>
            </a:r>
            <a:br>
              <a:rPr lang="en-US" sz="2200" dirty="0"/>
            </a:br>
            <a:br>
              <a:rPr lang="en-US" sz="2200" dirty="0"/>
            </a:br>
            <a:r>
              <a:rPr lang="en-US" sz="2200" dirty="0"/>
              <a:t>Mestizaje describes the process of ‘biological’ mixing.</a:t>
            </a:r>
            <a:br>
              <a:rPr lang="en-US" sz="2200" dirty="0"/>
            </a:br>
            <a:br>
              <a:rPr lang="en-US" sz="2200" dirty="0"/>
            </a:br>
            <a:r>
              <a:rPr lang="en-US" sz="2200" dirty="0"/>
              <a:t>But it also describes the process of cultural mixing.</a:t>
            </a:r>
            <a:br>
              <a:rPr lang="en-US" sz="2200" dirty="0"/>
            </a:br>
            <a:br>
              <a:rPr lang="en-US" sz="2200" dirty="0"/>
            </a:br>
            <a:r>
              <a:rPr lang="en-US" sz="2200" dirty="0"/>
              <a:t>Thus, theoretically you can be indigenous ‘biologically’ but also mestizo in terms of culture. </a:t>
            </a:r>
            <a:br>
              <a:rPr lang="en-US" sz="2200" dirty="0"/>
            </a:br>
            <a:br>
              <a:rPr lang="en-US" dirty="0"/>
            </a:br>
            <a:br>
              <a:rPr lang="en-US" dirty="0"/>
            </a:br>
            <a:br>
              <a:rPr lang="en-US" dirty="0"/>
            </a:br>
            <a:endParaRPr lang="en-US" dirty="0"/>
          </a:p>
        </p:txBody>
      </p:sp>
      <p:pic>
        <p:nvPicPr>
          <p:cNvPr id="5" name="Content Placeholder 4" descr="A picture containing text, colorful, office, cluttered&#10;&#10;Description automatically generated">
            <a:extLst>
              <a:ext uri="{FF2B5EF4-FFF2-40B4-BE49-F238E27FC236}">
                <a16:creationId xmlns:a16="http://schemas.microsoft.com/office/drawing/2014/main" id="{9C4E2E25-39FB-8441-ADD4-9AB081025718}"/>
              </a:ext>
            </a:extLst>
          </p:cNvPr>
          <p:cNvPicPr>
            <a:picLocks noGrp="1" noChangeAspect="1"/>
          </p:cNvPicPr>
          <p:nvPr>
            <p:ph idx="1"/>
          </p:nvPr>
        </p:nvPicPr>
        <p:blipFill>
          <a:blip r:embed="rId2"/>
          <a:stretch>
            <a:fillRect/>
          </a:stretch>
        </p:blipFill>
        <p:spPr>
          <a:xfrm>
            <a:off x="5118100" y="1356109"/>
            <a:ext cx="6281738" cy="4142607"/>
          </a:xfrm>
        </p:spPr>
      </p:pic>
    </p:spTree>
    <p:extLst>
      <p:ext uri="{BB962C8B-B14F-4D97-AF65-F5344CB8AC3E}">
        <p14:creationId xmlns:p14="http://schemas.microsoft.com/office/powerpoint/2010/main" val="2315716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3CA90-9A81-4A47-9541-F617C59F1E19}"/>
              </a:ext>
            </a:extLst>
          </p:cNvPr>
          <p:cNvSpPr>
            <a:spLocks noGrp="1"/>
          </p:cNvSpPr>
          <p:nvPr>
            <p:ph type="title"/>
          </p:nvPr>
        </p:nvSpPr>
        <p:spPr/>
        <p:txBody>
          <a:bodyPr>
            <a:normAutofit/>
          </a:bodyPr>
          <a:lstStyle/>
          <a:p>
            <a:r>
              <a:rPr lang="en-US" sz="1800" dirty="0"/>
              <a:t>Though Mexico has often prided itself on its racial blindness (especially in comparison to the USA), it is no racial utopia.</a:t>
            </a:r>
            <a:br>
              <a:rPr lang="en-US" sz="1800" dirty="0"/>
            </a:br>
            <a:br>
              <a:rPr lang="en-US" sz="1800" dirty="0"/>
            </a:br>
            <a:r>
              <a:rPr lang="en-US" sz="1800" dirty="0"/>
              <a:t>1) Where are the people of African descent? Left out of idea of mestizaje, left out of the idea of the nation. </a:t>
            </a:r>
          </a:p>
        </p:txBody>
      </p:sp>
      <p:pic>
        <p:nvPicPr>
          <p:cNvPr id="5" name="Content Placeholder 4" descr="A picture containing person, indoor&#10;&#10;Description automatically generated">
            <a:extLst>
              <a:ext uri="{FF2B5EF4-FFF2-40B4-BE49-F238E27FC236}">
                <a16:creationId xmlns:a16="http://schemas.microsoft.com/office/drawing/2014/main" id="{101B93C8-FC08-DD4D-92B5-70FB4FDB3B59}"/>
              </a:ext>
            </a:extLst>
          </p:cNvPr>
          <p:cNvPicPr>
            <a:picLocks noGrp="1" noChangeAspect="1"/>
          </p:cNvPicPr>
          <p:nvPr>
            <p:ph idx="1"/>
          </p:nvPr>
        </p:nvPicPr>
        <p:blipFill>
          <a:blip r:embed="rId2"/>
          <a:stretch>
            <a:fillRect/>
          </a:stretch>
        </p:blipFill>
        <p:spPr>
          <a:xfrm>
            <a:off x="5223669" y="1274762"/>
            <a:ext cx="6070600" cy="4305300"/>
          </a:xfrm>
        </p:spPr>
      </p:pic>
    </p:spTree>
    <p:extLst>
      <p:ext uri="{BB962C8B-B14F-4D97-AF65-F5344CB8AC3E}">
        <p14:creationId xmlns:p14="http://schemas.microsoft.com/office/powerpoint/2010/main" val="3562915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D38C5-5555-7E45-907E-F48E176135AC}"/>
              </a:ext>
            </a:extLst>
          </p:cNvPr>
          <p:cNvSpPr>
            <a:spLocks noGrp="1"/>
          </p:cNvSpPr>
          <p:nvPr>
            <p:ph type="title"/>
          </p:nvPr>
        </p:nvSpPr>
        <p:spPr/>
        <p:txBody>
          <a:bodyPr>
            <a:normAutofit/>
          </a:bodyPr>
          <a:lstStyle/>
          <a:p>
            <a:r>
              <a:rPr lang="en-US" sz="2000" dirty="0"/>
              <a:t>2) There is still a persistent racial hierarchy. This overlaps with the socio-economic hierarchy. If you are indigenous, you are more likely to be poor.</a:t>
            </a:r>
          </a:p>
        </p:txBody>
      </p:sp>
      <p:pic>
        <p:nvPicPr>
          <p:cNvPr id="5" name="Content Placeholder 4" descr="The Oscar-winning film, Roma&#10;">
            <a:extLst>
              <a:ext uri="{FF2B5EF4-FFF2-40B4-BE49-F238E27FC236}">
                <a16:creationId xmlns:a16="http://schemas.microsoft.com/office/drawing/2014/main" id="{737A0ABD-64A0-AF43-AC7B-ADCD5F4ADD97}"/>
              </a:ext>
            </a:extLst>
          </p:cNvPr>
          <p:cNvPicPr>
            <a:picLocks noGrp="1" noChangeAspect="1"/>
          </p:cNvPicPr>
          <p:nvPr>
            <p:ph idx="1"/>
          </p:nvPr>
        </p:nvPicPr>
        <p:blipFill>
          <a:blip r:embed="rId2"/>
          <a:stretch>
            <a:fillRect/>
          </a:stretch>
        </p:blipFill>
        <p:spPr>
          <a:xfrm>
            <a:off x="5118100" y="1659439"/>
            <a:ext cx="6281738" cy="4041274"/>
          </a:xfrm>
        </p:spPr>
      </p:pic>
    </p:spTree>
    <p:extLst>
      <p:ext uri="{BB962C8B-B14F-4D97-AF65-F5344CB8AC3E}">
        <p14:creationId xmlns:p14="http://schemas.microsoft.com/office/powerpoint/2010/main" val="3412600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D6F34-2A65-E849-A7E1-9C43E47C37B8}"/>
              </a:ext>
            </a:extLst>
          </p:cNvPr>
          <p:cNvSpPr>
            <a:spLocks noGrp="1"/>
          </p:cNvSpPr>
          <p:nvPr>
            <p:ph type="title"/>
          </p:nvPr>
        </p:nvSpPr>
        <p:spPr/>
        <p:txBody>
          <a:bodyPr>
            <a:normAutofit/>
          </a:bodyPr>
          <a:lstStyle/>
          <a:p>
            <a:r>
              <a:rPr lang="en-US" sz="2000" dirty="0"/>
              <a:t>Roma itself generated an enormous backlash in social and mainstream media</a:t>
            </a:r>
          </a:p>
        </p:txBody>
      </p:sp>
      <p:pic>
        <p:nvPicPr>
          <p:cNvPr id="5" name="Content Placeholder 4" descr="Graphical user interface, application&#10;&#10;Description automatically generated">
            <a:extLst>
              <a:ext uri="{FF2B5EF4-FFF2-40B4-BE49-F238E27FC236}">
                <a16:creationId xmlns:a16="http://schemas.microsoft.com/office/drawing/2014/main" id="{DFD104BF-4826-9742-AA3A-A78E8189F30D}"/>
              </a:ext>
            </a:extLst>
          </p:cNvPr>
          <p:cNvPicPr>
            <a:picLocks noGrp="1" noChangeAspect="1"/>
          </p:cNvPicPr>
          <p:nvPr>
            <p:ph idx="1"/>
          </p:nvPr>
        </p:nvPicPr>
        <p:blipFill>
          <a:blip r:embed="rId2"/>
          <a:stretch>
            <a:fillRect/>
          </a:stretch>
        </p:blipFill>
        <p:spPr>
          <a:xfrm>
            <a:off x="5548041" y="803275"/>
            <a:ext cx="5421856" cy="5248275"/>
          </a:xfrm>
        </p:spPr>
      </p:pic>
    </p:spTree>
    <p:extLst>
      <p:ext uri="{BB962C8B-B14F-4D97-AF65-F5344CB8AC3E}">
        <p14:creationId xmlns:p14="http://schemas.microsoft.com/office/powerpoint/2010/main" val="3535564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6D5FC-DECA-3D45-A866-2218C5DA472C}"/>
              </a:ext>
            </a:extLst>
          </p:cNvPr>
          <p:cNvSpPr>
            <a:spLocks noGrp="1"/>
          </p:cNvSpPr>
          <p:nvPr>
            <p:ph type="title"/>
          </p:nvPr>
        </p:nvSpPr>
        <p:spPr/>
        <p:txBody>
          <a:bodyPr>
            <a:normAutofit/>
          </a:bodyPr>
          <a:lstStyle/>
          <a:p>
            <a:r>
              <a:rPr lang="en-US" sz="2500" dirty="0"/>
              <a:t>This is also evident in the mainstream media – check out the various </a:t>
            </a:r>
            <a:r>
              <a:rPr lang="en-US" sz="2500" dirty="0" err="1"/>
              <a:t>Whitexican</a:t>
            </a:r>
            <a:r>
              <a:rPr lang="en-US" sz="2500" dirty="0"/>
              <a:t> memes</a:t>
            </a:r>
          </a:p>
        </p:txBody>
      </p:sp>
      <p:pic>
        <p:nvPicPr>
          <p:cNvPr id="5" name="Content Placeholder 4" descr="A group of people posing for a photo&#10;&#10;Description automatically generated">
            <a:extLst>
              <a:ext uri="{FF2B5EF4-FFF2-40B4-BE49-F238E27FC236}">
                <a16:creationId xmlns:a16="http://schemas.microsoft.com/office/drawing/2014/main" id="{CF22F9A0-C45E-9D46-B3F5-15BF339BA676}"/>
              </a:ext>
            </a:extLst>
          </p:cNvPr>
          <p:cNvPicPr>
            <a:picLocks noGrp="1" noChangeAspect="1"/>
          </p:cNvPicPr>
          <p:nvPr>
            <p:ph idx="1"/>
          </p:nvPr>
        </p:nvPicPr>
        <p:blipFill>
          <a:blip r:embed="rId2"/>
          <a:stretch>
            <a:fillRect/>
          </a:stretch>
        </p:blipFill>
        <p:spPr>
          <a:xfrm>
            <a:off x="5118100" y="1655271"/>
            <a:ext cx="6281738" cy="3544283"/>
          </a:xfrm>
        </p:spPr>
      </p:pic>
    </p:spTree>
    <p:extLst>
      <p:ext uri="{BB962C8B-B14F-4D97-AF65-F5344CB8AC3E}">
        <p14:creationId xmlns:p14="http://schemas.microsoft.com/office/powerpoint/2010/main" val="4247858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36446-E1A4-5444-B10A-9E1E5BE8CEE2}"/>
              </a:ext>
            </a:extLst>
          </p:cNvPr>
          <p:cNvSpPr>
            <a:spLocks noGrp="1"/>
          </p:cNvSpPr>
          <p:nvPr>
            <p:ph type="title"/>
          </p:nvPr>
        </p:nvSpPr>
        <p:spPr/>
        <p:txBody>
          <a:bodyPr>
            <a:normAutofit fontScale="90000"/>
          </a:bodyPr>
          <a:lstStyle/>
          <a:p>
            <a:r>
              <a:rPr lang="en-US" sz="1800" dirty="0"/>
              <a:t>But it can also be seen in the endurance of indigenous cultures. </a:t>
            </a:r>
            <a:br>
              <a:rPr lang="en-US" sz="1800" dirty="0"/>
            </a:br>
            <a:br>
              <a:rPr lang="en-US" sz="1800" dirty="0"/>
            </a:br>
            <a:br>
              <a:rPr lang="en-US" sz="1800" dirty="0"/>
            </a:br>
            <a:br>
              <a:rPr lang="en-US" sz="1800" dirty="0"/>
            </a:br>
            <a:r>
              <a:rPr lang="en-US" sz="1800" dirty="0"/>
              <a:t>There are 61 different indigenous groups in Mexico. </a:t>
            </a:r>
            <a:br>
              <a:rPr lang="en-US" sz="1800" dirty="0"/>
            </a:br>
            <a:br>
              <a:rPr lang="en-US" sz="1800" dirty="0"/>
            </a:br>
            <a:r>
              <a:rPr lang="en-US" sz="1800" dirty="0"/>
              <a:t>The include speaks of Nahuatl (Aztec), Mixtec, Zapotec, Totonac. </a:t>
            </a:r>
            <a:br>
              <a:rPr lang="en-US" sz="1800" dirty="0"/>
            </a:br>
            <a:br>
              <a:rPr lang="en-US" sz="1800" dirty="0"/>
            </a:br>
            <a:r>
              <a:rPr lang="en-US" sz="1800" dirty="0"/>
              <a:t>In just the state of Oaxaca there are 16 and over 100 diffuse indigenous dialects. </a:t>
            </a:r>
            <a:br>
              <a:rPr lang="en-US" dirty="0"/>
            </a:br>
            <a:br>
              <a:rPr lang="en-US" dirty="0"/>
            </a:br>
            <a:endParaRPr lang="en-US" dirty="0"/>
          </a:p>
        </p:txBody>
      </p:sp>
      <p:pic>
        <p:nvPicPr>
          <p:cNvPr id="5" name="Content Placeholder 4" descr="Map&#10;&#10;Description automatically generated">
            <a:extLst>
              <a:ext uri="{FF2B5EF4-FFF2-40B4-BE49-F238E27FC236}">
                <a16:creationId xmlns:a16="http://schemas.microsoft.com/office/drawing/2014/main" id="{49FCB47C-40E4-F345-9576-608BEA29A3BB}"/>
              </a:ext>
            </a:extLst>
          </p:cNvPr>
          <p:cNvPicPr>
            <a:picLocks noGrp="1" noChangeAspect="1"/>
          </p:cNvPicPr>
          <p:nvPr>
            <p:ph idx="1"/>
          </p:nvPr>
        </p:nvPicPr>
        <p:blipFill>
          <a:blip r:embed="rId2"/>
          <a:stretch>
            <a:fillRect/>
          </a:stretch>
        </p:blipFill>
        <p:spPr>
          <a:xfrm>
            <a:off x="5118100" y="1160276"/>
            <a:ext cx="6281738" cy="4534272"/>
          </a:xfrm>
        </p:spPr>
      </p:pic>
    </p:spTree>
    <p:extLst>
      <p:ext uri="{BB962C8B-B14F-4D97-AF65-F5344CB8AC3E}">
        <p14:creationId xmlns:p14="http://schemas.microsoft.com/office/powerpoint/2010/main" val="1544155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E79DE-2427-F848-AF9C-7FD45F57B0C6}"/>
              </a:ext>
            </a:extLst>
          </p:cNvPr>
          <p:cNvSpPr>
            <a:spLocks noGrp="1"/>
          </p:cNvSpPr>
          <p:nvPr>
            <p:ph type="title"/>
          </p:nvPr>
        </p:nvSpPr>
        <p:spPr/>
        <p:txBody>
          <a:bodyPr/>
          <a:lstStyle/>
          <a:p>
            <a:r>
              <a:rPr lang="en-US" dirty="0" err="1"/>
              <a:t>Juchitán</a:t>
            </a:r>
            <a:r>
              <a:rPr lang="en-US" dirty="0"/>
              <a:t>: Zapotec City</a:t>
            </a:r>
          </a:p>
        </p:txBody>
      </p:sp>
      <p:pic>
        <p:nvPicPr>
          <p:cNvPr id="5" name="Content Placeholder 4">
            <a:extLst>
              <a:ext uri="{FF2B5EF4-FFF2-40B4-BE49-F238E27FC236}">
                <a16:creationId xmlns:a16="http://schemas.microsoft.com/office/drawing/2014/main" id="{BD754110-17BA-754C-8F87-3B9733B17913}"/>
              </a:ext>
            </a:extLst>
          </p:cNvPr>
          <p:cNvPicPr>
            <a:picLocks noGrp="1" noChangeAspect="1"/>
          </p:cNvPicPr>
          <p:nvPr>
            <p:ph idx="1"/>
          </p:nvPr>
        </p:nvPicPr>
        <p:blipFill>
          <a:blip r:embed="rId2"/>
          <a:stretch>
            <a:fillRect/>
          </a:stretch>
        </p:blipFill>
        <p:spPr>
          <a:xfrm>
            <a:off x="8220869" y="3414712"/>
            <a:ext cx="76200" cy="25400"/>
          </a:xfrm>
        </p:spPr>
      </p:pic>
      <p:pic>
        <p:nvPicPr>
          <p:cNvPr id="7" name="Picture 6" descr="A picture containing person, sport, dancer, outdoor&#10;&#10;Description automatically generated">
            <a:extLst>
              <a:ext uri="{FF2B5EF4-FFF2-40B4-BE49-F238E27FC236}">
                <a16:creationId xmlns:a16="http://schemas.microsoft.com/office/drawing/2014/main" id="{F1D04C1A-B751-9748-A808-57B01A1D8C74}"/>
              </a:ext>
            </a:extLst>
          </p:cNvPr>
          <p:cNvPicPr>
            <a:picLocks noChangeAspect="1"/>
          </p:cNvPicPr>
          <p:nvPr/>
        </p:nvPicPr>
        <p:blipFill>
          <a:blip r:embed="rId3"/>
          <a:stretch>
            <a:fillRect/>
          </a:stretch>
        </p:blipFill>
        <p:spPr>
          <a:xfrm>
            <a:off x="5445919" y="2012871"/>
            <a:ext cx="5626100" cy="3130550"/>
          </a:xfrm>
          <a:prstGeom prst="rect">
            <a:avLst/>
          </a:prstGeom>
        </p:spPr>
      </p:pic>
    </p:spTree>
    <p:extLst>
      <p:ext uri="{BB962C8B-B14F-4D97-AF65-F5344CB8AC3E}">
        <p14:creationId xmlns:p14="http://schemas.microsoft.com/office/powerpoint/2010/main" val="2919866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FEDD5-BA66-7F4A-930E-D3894D7A9389}"/>
              </a:ext>
            </a:extLst>
          </p:cNvPr>
          <p:cNvSpPr>
            <a:spLocks noGrp="1"/>
          </p:cNvSpPr>
          <p:nvPr>
            <p:ph type="title"/>
          </p:nvPr>
        </p:nvSpPr>
        <p:spPr/>
        <p:txBody>
          <a:bodyPr/>
          <a:lstStyle/>
          <a:p>
            <a:r>
              <a:rPr lang="en-US" dirty="0" err="1"/>
              <a:t>Raramuri</a:t>
            </a:r>
            <a:r>
              <a:rPr lang="en-US" dirty="0"/>
              <a:t> of Chihuahua</a:t>
            </a:r>
          </a:p>
        </p:txBody>
      </p:sp>
      <p:pic>
        <p:nvPicPr>
          <p:cNvPr id="5" name="Content Placeholder 4" descr="A group of people running in a muddy area&#10;&#10;Description automatically generated with low confidence">
            <a:extLst>
              <a:ext uri="{FF2B5EF4-FFF2-40B4-BE49-F238E27FC236}">
                <a16:creationId xmlns:a16="http://schemas.microsoft.com/office/drawing/2014/main" id="{D4D828C6-7D4F-4F4F-B9D0-390AFF2D587F}"/>
              </a:ext>
            </a:extLst>
          </p:cNvPr>
          <p:cNvPicPr>
            <a:picLocks noGrp="1" noChangeAspect="1"/>
          </p:cNvPicPr>
          <p:nvPr>
            <p:ph idx="1"/>
          </p:nvPr>
        </p:nvPicPr>
        <p:blipFill>
          <a:blip r:embed="rId2"/>
          <a:stretch>
            <a:fillRect/>
          </a:stretch>
        </p:blipFill>
        <p:spPr>
          <a:xfrm>
            <a:off x="5118100" y="1567286"/>
            <a:ext cx="6281738" cy="3720252"/>
          </a:xfrm>
        </p:spPr>
      </p:pic>
    </p:spTree>
    <p:extLst>
      <p:ext uri="{BB962C8B-B14F-4D97-AF65-F5344CB8AC3E}">
        <p14:creationId xmlns:p14="http://schemas.microsoft.com/office/powerpoint/2010/main" val="3813189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4AA5C-B4DD-3140-95A4-DB176984EA72}"/>
              </a:ext>
            </a:extLst>
          </p:cNvPr>
          <p:cNvSpPr>
            <a:spLocks noGrp="1"/>
          </p:cNvSpPr>
          <p:nvPr>
            <p:ph type="title"/>
          </p:nvPr>
        </p:nvSpPr>
        <p:spPr>
          <a:xfrm>
            <a:off x="791681" y="2214563"/>
            <a:ext cx="3595930" cy="2591804"/>
          </a:xfrm>
        </p:spPr>
        <p:txBody>
          <a:bodyPr>
            <a:normAutofit fontScale="90000"/>
          </a:bodyPr>
          <a:lstStyle/>
          <a:p>
            <a:r>
              <a:rPr lang="en-US" sz="2200" dirty="0"/>
              <a:t>Religion in Mexico</a:t>
            </a:r>
            <a:br>
              <a:rPr lang="en-US" sz="2200" dirty="0"/>
            </a:br>
            <a:br>
              <a:rPr lang="en-US" sz="2200" dirty="0"/>
            </a:br>
            <a:br>
              <a:rPr lang="en-US" sz="2200" dirty="0"/>
            </a:br>
            <a:br>
              <a:rPr lang="en-US" sz="2200" dirty="0"/>
            </a:br>
            <a:br>
              <a:rPr lang="en-US" sz="2200" dirty="0"/>
            </a:br>
            <a:br>
              <a:rPr lang="en-US" sz="2200" dirty="0"/>
            </a:br>
            <a:r>
              <a:rPr lang="en-US" sz="2200" dirty="0"/>
              <a:t>Religion in Mexico</a:t>
            </a:r>
            <a:br>
              <a:rPr lang="en-US" sz="2200" dirty="0"/>
            </a:br>
            <a:br>
              <a:rPr lang="en-US" sz="2200" dirty="0"/>
            </a:br>
            <a:br>
              <a:rPr lang="en-US" sz="2200" dirty="0"/>
            </a:br>
            <a:br>
              <a:rPr lang="en-US" sz="2200" dirty="0"/>
            </a:br>
            <a:br>
              <a:rPr lang="en-US" sz="2200" dirty="0"/>
            </a:br>
            <a:br>
              <a:rPr lang="en-US" sz="2200" dirty="0"/>
            </a:br>
            <a:br>
              <a:rPr lang="en-US" sz="2200" dirty="0"/>
            </a:br>
            <a:br>
              <a:rPr lang="en-US" sz="2200" dirty="0"/>
            </a:br>
            <a:r>
              <a:rPr lang="en-US" sz="2200" dirty="0"/>
              <a:t>Religion, like race and culture, is a mixture. </a:t>
            </a:r>
            <a:br>
              <a:rPr lang="en-US" sz="2200" dirty="0"/>
            </a:br>
            <a:br>
              <a:rPr lang="en-US" sz="2200" dirty="0"/>
            </a:br>
            <a:r>
              <a:rPr lang="en-US" sz="2200" dirty="0"/>
              <a:t>Most Mexicans are Catholic. </a:t>
            </a:r>
            <a:br>
              <a:rPr lang="en-US" sz="2200" dirty="0"/>
            </a:br>
            <a:br>
              <a:rPr lang="en-US" sz="2200" dirty="0"/>
            </a:br>
            <a:r>
              <a:rPr lang="en-US" sz="2200" dirty="0"/>
              <a:t>But this Catholicism is a mixture of indigenous, Spanish, and African traditions. </a:t>
            </a:r>
            <a:br>
              <a:rPr lang="en-US" sz="2200" dirty="0"/>
            </a:br>
            <a:br>
              <a:rPr lang="en-US" sz="2200" dirty="0"/>
            </a:br>
            <a:br>
              <a:rPr lang="en-US" sz="2200" dirty="0"/>
            </a:br>
            <a:br>
              <a:rPr lang="en-US" sz="2200" dirty="0"/>
            </a:br>
            <a:br>
              <a:rPr lang="en-US" sz="2200" dirty="0"/>
            </a:br>
            <a:br>
              <a:rPr lang="en-US" sz="2200" dirty="0"/>
            </a:br>
            <a:br>
              <a:rPr lang="en-US" sz="2200" dirty="0"/>
            </a:br>
            <a:br>
              <a:rPr lang="en-US" sz="2200" dirty="0"/>
            </a:br>
            <a:br>
              <a:rPr lang="en-US" sz="2200" dirty="0"/>
            </a:br>
            <a:br>
              <a:rPr lang="en-US" dirty="0"/>
            </a:br>
            <a:br>
              <a:rPr lang="en-US" dirty="0"/>
            </a:br>
            <a:endParaRPr lang="en-US" dirty="0"/>
          </a:p>
        </p:txBody>
      </p:sp>
      <p:pic>
        <p:nvPicPr>
          <p:cNvPr id="5" name="Content Placeholder 4" descr="A close-up of a fish&#10;&#10;Description automatically generated with medium confidence">
            <a:extLst>
              <a:ext uri="{FF2B5EF4-FFF2-40B4-BE49-F238E27FC236}">
                <a16:creationId xmlns:a16="http://schemas.microsoft.com/office/drawing/2014/main" id="{EF2C58D1-B853-804E-A557-EFE4E7FF1976}"/>
              </a:ext>
            </a:extLst>
          </p:cNvPr>
          <p:cNvPicPr>
            <a:picLocks noGrp="1" noChangeAspect="1"/>
          </p:cNvPicPr>
          <p:nvPr>
            <p:ph idx="1"/>
          </p:nvPr>
        </p:nvPicPr>
        <p:blipFill>
          <a:blip r:embed="rId2"/>
          <a:stretch>
            <a:fillRect/>
          </a:stretch>
        </p:blipFill>
        <p:spPr>
          <a:xfrm>
            <a:off x="6592722" y="803275"/>
            <a:ext cx="3332493" cy="5248275"/>
          </a:xfrm>
        </p:spPr>
      </p:pic>
    </p:spTree>
    <p:extLst>
      <p:ext uri="{BB962C8B-B14F-4D97-AF65-F5344CB8AC3E}">
        <p14:creationId xmlns:p14="http://schemas.microsoft.com/office/powerpoint/2010/main" val="4056001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57BD5-894C-1647-97C6-607EA24606C7}"/>
              </a:ext>
            </a:extLst>
          </p:cNvPr>
          <p:cNvSpPr>
            <a:spLocks noGrp="1"/>
          </p:cNvSpPr>
          <p:nvPr>
            <p:ph type="title"/>
          </p:nvPr>
        </p:nvSpPr>
        <p:spPr/>
        <p:txBody>
          <a:bodyPr>
            <a:normAutofit/>
          </a:bodyPr>
          <a:lstStyle/>
          <a:p>
            <a:r>
              <a:rPr lang="en-US" sz="2600" dirty="0"/>
              <a:t>The saints are key to Mexican everyday life. </a:t>
            </a:r>
            <a:br>
              <a:rPr lang="en-US" sz="2600" dirty="0"/>
            </a:br>
            <a:r>
              <a:rPr lang="en-US" sz="2600" dirty="0"/>
              <a:t>They protect the village and the individual. </a:t>
            </a:r>
          </a:p>
        </p:txBody>
      </p:sp>
      <p:pic>
        <p:nvPicPr>
          <p:cNvPr id="5" name="Content Placeholder 4" descr="A picture containing person, sky, outdoor, crowd&#10;&#10;Description automatically generated">
            <a:extLst>
              <a:ext uri="{FF2B5EF4-FFF2-40B4-BE49-F238E27FC236}">
                <a16:creationId xmlns:a16="http://schemas.microsoft.com/office/drawing/2014/main" id="{AB1F027A-EF38-674E-A02B-76B581F95B9D}"/>
              </a:ext>
            </a:extLst>
          </p:cNvPr>
          <p:cNvPicPr>
            <a:picLocks noGrp="1" noChangeAspect="1"/>
          </p:cNvPicPr>
          <p:nvPr>
            <p:ph idx="1"/>
          </p:nvPr>
        </p:nvPicPr>
        <p:blipFill>
          <a:blip r:embed="rId2"/>
          <a:stretch>
            <a:fillRect/>
          </a:stretch>
        </p:blipFill>
        <p:spPr>
          <a:xfrm>
            <a:off x="5118100" y="1474867"/>
            <a:ext cx="6281738" cy="3905091"/>
          </a:xfrm>
        </p:spPr>
      </p:pic>
    </p:spTree>
    <p:extLst>
      <p:ext uri="{BB962C8B-B14F-4D97-AF65-F5344CB8AC3E}">
        <p14:creationId xmlns:p14="http://schemas.microsoft.com/office/powerpoint/2010/main" val="430105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4DB5-2D99-B64C-861F-2C9496C19660}"/>
              </a:ext>
            </a:extLst>
          </p:cNvPr>
          <p:cNvSpPr>
            <a:spLocks noGrp="1"/>
          </p:cNvSpPr>
          <p:nvPr>
            <p:ph type="title"/>
          </p:nvPr>
        </p:nvSpPr>
        <p:spPr>
          <a:xfrm>
            <a:off x="888631" y="2349925"/>
            <a:ext cx="3454769" cy="3979438"/>
          </a:xfrm>
        </p:spPr>
        <p:txBody>
          <a:bodyPr>
            <a:normAutofit fontScale="90000"/>
          </a:bodyPr>
          <a:lstStyle/>
          <a:p>
            <a:r>
              <a:rPr lang="en-US" sz="1800" b="1" dirty="0"/>
              <a:t>Mexico Today</a:t>
            </a:r>
            <a:br>
              <a:rPr lang="en-US" sz="1800" b="1" dirty="0"/>
            </a:br>
            <a:br>
              <a:rPr lang="en-US" sz="1800" dirty="0"/>
            </a:br>
            <a:br>
              <a:rPr lang="en-US" sz="1800" dirty="0"/>
            </a:br>
            <a:r>
              <a:rPr lang="en-US" sz="1800" dirty="0"/>
              <a:t>1.9 million sq km</a:t>
            </a:r>
            <a:br>
              <a:rPr lang="en-US" sz="1800" dirty="0"/>
            </a:br>
            <a:r>
              <a:rPr lang="en-US" sz="1800" dirty="0"/>
              <a:t>(10 times the size of UK/3 times the size of France)</a:t>
            </a:r>
            <a:br>
              <a:rPr lang="en-US" sz="1800" dirty="0"/>
            </a:br>
            <a:br>
              <a:rPr lang="en-US" sz="1800" dirty="0"/>
            </a:br>
            <a:r>
              <a:rPr lang="en-US" sz="1800" dirty="0"/>
              <a:t>128 million people (twice size of UK)</a:t>
            </a:r>
            <a:br>
              <a:rPr lang="en-US" sz="1800" dirty="0"/>
            </a:br>
            <a:br>
              <a:rPr lang="en-US" sz="1800" dirty="0"/>
            </a:br>
            <a:r>
              <a:rPr lang="en-US" sz="1800" dirty="0"/>
              <a:t>GDP: 1 trillion USD  (12</a:t>
            </a:r>
            <a:r>
              <a:rPr lang="en-US" sz="1800" baseline="30000" dirty="0"/>
              <a:t>th</a:t>
            </a:r>
            <a:r>
              <a:rPr lang="en-US" sz="1800" dirty="0"/>
              <a:t> in world)</a:t>
            </a: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endParaRPr lang="en-US" sz="1800" dirty="0"/>
          </a:p>
        </p:txBody>
      </p:sp>
      <p:pic>
        <p:nvPicPr>
          <p:cNvPr id="5" name="Content Placeholder 4" descr="Map&#10;&#10;Description automatically generated">
            <a:extLst>
              <a:ext uri="{FF2B5EF4-FFF2-40B4-BE49-F238E27FC236}">
                <a16:creationId xmlns:a16="http://schemas.microsoft.com/office/drawing/2014/main" id="{A0119668-5F1A-DB4B-91DE-DF3FF53B9F17}"/>
              </a:ext>
            </a:extLst>
          </p:cNvPr>
          <p:cNvPicPr>
            <a:picLocks noGrp="1" noChangeAspect="1"/>
          </p:cNvPicPr>
          <p:nvPr>
            <p:ph idx="1"/>
          </p:nvPr>
        </p:nvPicPr>
        <p:blipFill>
          <a:blip r:embed="rId2"/>
          <a:stretch>
            <a:fillRect/>
          </a:stretch>
        </p:blipFill>
        <p:spPr>
          <a:xfrm>
            <a:off x="5118100" y="1234427"/>
            <a:ext cx="6281738" cy="4385970"/>
          </a:xfrm>
        </p:spPr>
      </p:pic>
    </p:spTree>
    <p:extLst>
      <p:ext uri="{BB962C8B-B14F-4D97-AF65-F5344CB8AC3E}">
        <p14:creationId xmlns:p14="http://schemas.microsoft.com/office/powerpoint/2010/main" val="128974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D2A54-FC14-1242-A06D-87E01374B0BB}"/>
              </a:ext>
            </a:extLst>
          </p:cNvPr>
          <p:cNvSpPr>
            <a:spLocks noGrp="1"/>
          </p:cNvSpPr>
          <p:nvPr>
            <p:ph type="title"/>
          </p:nvPr>
        </p:nvSpPr>
        <p:spPr/>
        <p:txBody>
          <a:bodyPr>
            <a:normAutofit fontScale="90000"/>
          </a:bodyPr>
          <a:lstStyle/>
          <a:p>
            <a:r>
              <a:rPr lang="en-US" dirty="0"/>
              <a:t>Mexico’s new saints have embraced this cultural mixing</a:t>
            </a:r>
          </a:p>
        </p:txBody>
      </p:sp>
      <p:pic>
        <p:nvPicPr>
          <p:cNvPr id="5" name="Content Placeholder 4" descr="A picture containing sky, person, outdoor, people&#10;&#10;Description automatically generated">
            <a:extLst>
              <a:ext uri="{FF2B5EF4-FFF2-40B4-BE49-F238E27FC236}">
                <a16:creationId xmlns:a16="http://schemas.microsoft.com/office/drawing/2014/main" id="{657AD67A-0EA5-784A-A624-0DD52B8F0DB6}"/>
              </a:ext>
            </a:extLst>
          </p:cNvPr>
          <p:cNvPicPr>
            <a:picLocks noGrp="1" noChangeAspect="1"/>
          </p:cNvPicPr>
          <p:nvPr>
            <p:ph idx="1"/>
          </p:nvPr>
        </p:nvPicPr>
        <p:blipFill>
          <a:blip r:embed="rId2"/>
          <a:stretch>
            <a:fillRect/>
          </a:stretch>
        </p:blipFill>
        <p:spPr>
          <a:xfrm>
            <a:off x="5118100" y="1082093"/>
            <a:ext cx="3340100" cy="2494087"/>
          </a:xfrm>
        </p:spPr>
      </p:pic>
      <p:pic>
        <p:nvPicPr>
          <p:cNvPr id="7" name="Picture 6" descr="A picture containing text&#10;&#10;Description automatically generated">
            <a:extLst>
              <a:ext uri="{FF2B5EF4-FFF2-40B4-BE49-F238E27FC236}">
                <a16:creationId xmlns:a16="http://schemas.microsoft.com/office/drawing/2014/main" id="{F84A1C3F-1A8E-8846-8DC0-2DF4E07A4734}"/>
              </a:ext>
            </a:extLst>
          </p:cNvPr>
          <p:cNvPicPr>
            <a:picLocks noChangeAspect="1"/>
          </p:cNvPicPr>
          <p:nvPr/>
        </p:nvPicPr>
        <p:blipFill>
          <a:blip r:embed="rId3"/>
          <a:stretch>
            <a:fillRect/>
          </a:stretch>
        </p:blipFill>
        <p:spPr>
          <a:xfrm>
            <a:off x="9188690" y="2298559"/>
            <a:ext cx="2838210" cy="4214954"/>
          </a:xfrm>
          <a:prstGeom prst="rect">
            <a:avLst/>
          </a:prstGeom>
        </p:spPr>
      </p:pic>
    </p:spTree>
    <p:extLst>
      <p:ext uri="{BB962C8B-B14F-4D97-AF65-F5344CB8AC3E}">
        <p14:creationId xmlns:p14="http://schemas.microsoft.com/office/powerpoint/2010/main" val="2487661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76FEF-F6C6-BC45-8E7D-CD15548D8F36}"/>
              </a:ext>
            </a:extLst>
          </p:cNvPr>
          <p:cNvSpPr>
            <a:spLocks noGrp="1"/>
          </p:cNvSpPr>
          <p:nvPr>
            <p:ph type="title"/>
          </p:nvPr>
        </p:nvSpPr>
        <p:spPr/>
        <p:txBody>
          <a:bodyPr>
            <a:normAutofit/>
          </a:bodyPr>
          <a:lstStyle/>
          <a:p>
            <a:r>
              <a:rPr lang="en-US" sz="1800" dirty="0"/>
              <a:t>Geography of Mexico</a:t>
            </a:r>
            <a:br>
              <a:rPr lang="en-US" sz="1800" dirty="0"/>
            </a:br>
            <a:br>
              <a:rPr lang="en-US" sz="1800" dirty="0"/>
            </a:br>
            <a:r>
              <a:rPr lang="en-US" sz="1800" dirty="0"/>
              <a:t>Mountain ranges: Sierra Madre Occidental, Sierra Madre Oriental, Sierra Madre del Sur</a:t>
            </a:r>
          </a:p>
        </p:txBody>
      </p:sp>
      <p:pic>
        <p:nvPicPr>
          <p:cNvPr id="6" name="Content Placeholder 5" descr="Map&#10;&#10;Description automatically generated">
            <a:extLst>
              <a:ext uri="{FF2B5EF4-FFF2-40B4-BE49-F238E27FC236}">
                <a16:creationId xmlns:a16="http://schemas.microsoft.com/office/drawing/2014/main" id="{4F012D25-825A-2D4F-A15C-031D9D20A411}"/>
              </a:ext>
            </a:extLst>
          </p:cNvPr>
          <p:cNvPicPr>
            <a:picLocks noGrp="1" noChangeAspect="1"/>
          </p:cNvPicPr>
          <p:nvPr>
            <p:ph idx="1"/>
          </p:nvPr>
        </p:nvPicPr>
        <p:blipFill>
          <a:blip r:embed="rId2"/>
          <a:stretch>
            <a:fillRect/>
          </a:stretch>
        </p:blipFill>
        <p:spPr>
          <a:xfrm>
            <a:off x="5118100" y="1403209"/>
            <a:ext cx="6281738" cy="4048406"/>
          </a:xfrm>
        </p:spPr>
      </p:pic>
    </p:spTree>
    <p:extLst>
      <p:ext uri="{BB962C8B-B14F-4D97-AF65-F5344CB8AC3E}">
        <p14:creationId xmlns:p14="http://schemas.microsoft.com/office/powerpoint/2010/main" val="609623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76450-F231-F84E-A703-ADE8914BF9D3}"/>
              </a:ext>
            </a:extLst>
          </p:cNvPr>
          <p:cNvSpPr>
            <a:spLocks noGrp="1"/>
          </p:cNvSpPr>
          <p:nvPr>
            <p:ph type="title"/>
          </p:nvPr>
        </p:nvSpPr>
        <p:spPr/>
        <p:txBody>
          <a:bodyPr/>
          <a:lstStyle/>
          <a:p>
            <a:r>
              <a:rPr lang="en-US" dirty="0"/>
              <a:t>Sierra Madre Occidental, Chihuahua</a:t>
            </a:r>
          </a:p>
        </p:txBody>
      </p:sp>
      <p:pic>
        <p:nvPicPr>
          <p:cNvPr id="5" name="Content Placeholder 4" descr="A picture containing outdoor, mountain, sky, nature&#10;&#10;Description automatically generated">
            <a:extLst>
              <a:ext uri="{FF2B5EF4-FFF2-40B4-BE49-F238E27FC236}">
                <a16:creationId xmlns:a16="http://schemas.microsoft.com/office/drawing/2014/main" id="{1AF52786-1415-DA46-B6C5-231552AD5201}"/>
              </a:ext>
            </a:extLst>
          </p:cNvPr>
          <p:cNvPicPr>
            <a:picLocks noGrp="1" noChangeAspect="1"/>
          </p:cNvPicPr>
          <p:nvPr>
            <p:ph idx="1"/>
          </p:nvPr>
        </p:nvPicPr>
        <p:blipFill>
          <a:blip r:embed="rId2"/>
          <a:stretch>
            <a:fillRect/>
          </a:stretch>
        </p:blipFill>
        <p:spPr>
          <a:xfrm>
            <a:off x="5118100" y="1655774"/>
            <a:ext cx="6281738" cy="3543276"/>
          </a:xfrm>
        </p:spPr>
      </p:pic>
    </p:spTree>
    <p:extLst>
      <p:ext uri="{BB962C8B-B14F-4D97-AF65-F5344CB8AC3E}">
        <p14:creationId xmlns:p14="http://schemas.microsoft.com/office/powerpoint/2010/main" val="1584931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42CB2-0B4F-A345-AA84-2CBD8D382DC6}"/>
              </a:ext>
            </a:extLst>
          </p:cNvPr>
          <p:cNvSpPr>
            <a:spLocks noGrp="1"/>
          </p:cNvSpPr>
          <p:nvPr>
            <p:ph type="title"/>
          </p:nvPr>
        </p:nvSpPr>
        <p:spPr/>
        <p:txBody>
          <a:bodyPr>
            <a:normAutofit/>
          </a:bodyPr>
          <a:lstStyle/>
          <a:p>
            <a:r>
              <a:rPr lang="en-US" sz="2000" dirty="0"/>
              <a:t>The Mexican Lowlands</a:t>
            </a:r>
            <a:br>
              <a:rPr lang="en-US" sz="2000" dirty="0"/>
            </a:br>
            <a:br>
              <a:rPr lang="en-US" sz="2000" dirty="0"/>
            </a:br>
            <a:br>
              <a:rPr lang="en-US" sz="2000" dirty="0"/>
            </a:br>
            <a:br>
              <a:rPr lang="en-US" sz="2000" dirty="0"/>
            </a:br>
            <a:r>
              <a:rPr lang="en-US" sz="2000" dirty="0"/>
              <a:t>Yucatán peninsula, Pacific and Caribbean coasts, Isthmus </a:t>
            </a:r>
          </a:p>
        </p:txBody>
      </p:sp>
      <p:pic>
        <p:nvPicPr>
          <p:cNvPr id="5" name="Content Placeholder 4" descr="A picture containing map&#10;&#10;Description automatically generated">
            <a:extLst>
              <a:ext uri="{FF2B5EF4-FFF2-40B4-BE49-F238E27FC236}">
                <a16:creationId xmlns:a16="http://schemas.microsoft.com/office/drawing/2014/main" id="{D383012B-BC00-4044-986A-85A9F37E0E53}"/>
              </a:ext>
            </a:extLst>
          </p:cNvPr>
          <p:cNvPicPr>
            <a:picLocks noGrp="1" noChangeAspect="1"/>
          </p:cNvPicPr>
          <p:nvPr>
            <p:ph idx="1"/>
          </p:nvPr>
        </p:nvPicPr>
        <p:blipFill>
          <a:blip r:embed="rId2"/>
          <a:stretch>
            <a:fillRect/>
          </a:stretch>
        </p:blipFill>
        <p:spPr>
          <a:xfrm>
            <a:off x="5118100" y="1054662"/>
            <a:ext cx="6281738" cy="4745500"/>
          </a:xfrm>
        </p:spPr>
      </p:pic>
    </p:spTree>
    <p:extLst>
      <p:ext uri="{BB962C8B-B14F-4D97-AF65-F5344CB8AC3E}">
        <p14:creationId xmlns:p14="http://schemas.microsoft.com/office/powerpoint/2010/main" val="4206868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67F83-DCEE-ED95-01F3-25350AB95FD0}"/>
              </a:ext>
            </a:extLst>
          </p:cNvPr>
          <p:cNvSpPr>
            <a:spLocks noGrp="1"/>
          </p:cNvSpPr>
          <p:nvPr>
            <p:ph type="title"/>
          </p:nvPr>
        </p:nvSpPr>
        <p:spPr/>
        <p:txBody>
          <a:bodyPr/>
          <a:lstStyle/>
          <a:p>
            <a:r>
              <a:rPr lang="en-GB" dirty="0"/>
              <a:t>Rio Bravo</a:t>
            </a:r>
          </a:p>
        </p:txBody>
      </p:sp>
      <p:pic>
        <p:nvPicPr>
          <p:cNvPr id="1026" name="Picture 2" descr="Migrantes exponen su vida al cruzar el río Bravo">
            <a:extLst>
              <a:ext uri="{FF2B5EF4-FFF2-40B4-BE49-F238E27FC236}">
                <a16:creationId xmlns:a16="http://schemas.microsoft.com/office/drawing/2014/main" id="{52CFAF90-0A5C-D50B-E7A4-2C7B1E57D4E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97676" y="1418254"/>
            <a:ext cx="6546520" cy="3682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86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4EE3C-612A-A64A-A5D1-0EBD43B30393}"/>
              </a:ext>
            </a:extLst>
          </p:cNvPr>
          <p:cNvSpPr>
            <a:spLocks noGrp="1"/>
          </p:cNvSpPr>
          <p:nvPr>
            <p:ph type="title"/>
          </p:nvPr>
        </p:nvSpPr>
        <p:spPr/>
        <p:txBody>
          <a:bodyPr>
            <a:normAutofit fontScale="90000"/>
          </a:bodyPr>
          <a:lstStyle/>
          <a:p>
            <a:r>
              <a:rPr lang="en-US" sz="2000" b="1" dirty="0"/>
              <a:t>Politics in Mexico</a:t>
            </a:r>
            <a:br>
              <a:rPr lang="en-US" sz="2000" b="1" dirty="0"/>
            </a:br>
            <a:br>
              <a:rPr lang="en-US" sz="2000" b="1" dirty="0"/>
            </a:br>
            <a:br>
              <a:rPr lang="en-US" sz="2000" dirty="0"/>
            </a:br>
            <a:br>
              <a:rPr lang="en-US" sz="1800" dirty="0"/>
            </a:br>
            <a:r>
              <a:rPr lang="en-US" sz="1800" dirty="0"/>
              <a:t>Mexico was a colony of Spain from 1521-1821</a:t>
            </a:r>
            <a:br>
              <a:rPr lang="en-US" sz="1800" dirty="0"/>
            </a:br>
            <a:br>
              <a:rPr lang="en-US" sz="1800" dirty="0"/>
            </a:br>
            <a:r>
              <a:rPr lang="en-US" sz="1800" dirty="0"/>
              <a:t>Since then, with a few changes, it has been federation and a democracy.</a:t>
            </a:r>
            <a:br>
              <a:rPr lang="en-US" sz="1800" dirty="0"/>
            </a:br>
            <a:br>
              <a:rPr lang="en-US" sz="1800" dirty="0"/>
            </a:br>
            <a:r>
              <a:rPr lang="en-US" sz="1800" dirty="0"/>
              <a:t>It has been – and is – divided into states and municipalities . Each has their own governing  body and their own regional cultures. </a:t>
            </a:r>
            <a:br>
              <a:rPr lang="en-US" sz="1800" dirty="0"/>
            </a:br>
            <a:br>
              <a:rPr lang="en-US" sz="2000" dirty="0"/>
            </a:br>
            <a:br>
              <a:rPr lang="en-US" sz="2000" dirty="0"/>
            </a:br>
            <a:br>
              <a:rPr lang="en-US" sz="2000" dirty="0"/>
            </a:br>
            <a:endParaRPr lang="en-US" sz="2000" dirty="0"/>
          </a:p>
        </p:txBody>
      </p:sp>
      <p:pic>
        <p:nvPicPr>
          <p:cNvPr id="5" name="Content Placeholder 4" descr="Map&#10;&#10;Description automatically generated">
            <a:extLst>
              <a:ext uri="{FF2B5EF4-FFF2-40B4-BE49-F238E27FC236}">
                <a16:creationId xmlns:a16="http://schemas.microsoft.com/office/drawing/2014/main" id="{18FE1C9E-6848-984E-A744-C01DEFBDC78C}"/>
              </a:ext>
            </a:extLst>
          </p:cNvPr>
          <p:cNvPicPr>
            <a:picLocks noGrp="1" noChangeAspect="1"/>
          </p:cNvPicPr>
          <p:nvPr>
            <p:ph idx="1"/>
          </p:nvPr>
        </p:nvPicPr>
        <p:blipFill>
          <a:blip r:embed="rId2"/>
          <a:stretch>
            <a:fillRect/>
          </a:stretch>
        </p:blipFill>
        <p:spPr>
          <a:xfrm>
            <a:off x="5118100" y="1047223"/>
            <a:ext cx="6281738" cy="4760379"/>
          </a:xfrm>
        </p:spPr>
      </p:pic>
    </p:spTree>
    <p:extLst>
      <p:ext uri="{BB962C8B-B14F-4D97-AF65-F5344CB8AC3E}">
        <p14:creationId xmlns:p14="http://schemas.microsoft.com/office/powerpoint/2010/main" val="2751826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9660A-83F0-8447-84F9-F7447F36C236}"/>
              </a:ext>
            </a:extLst>
          </p:cNvPr>
          <p:cNvSpPr>
            <a:spLocks noGrp="1"/>
          </p:cNvSpPr>
          <p:nvPr>
            <p:ph type="title"/>
          </p:nvPr>
        </p:nvSpPr>
        <p:spPr/>
        <p:txBody>
          <a:bodyPr>
            <a:normAutofit/>
          </a:bodyPr>
          <a:lstStyle/>
          <a:p>
            <a:r>
              <a:rPr lang="en-US" sz="2000" dirty="0"/>
              <a:t>Mexico</a:t>
            </a:r>
            <a:br>
              <a:rPr lang="en-US" sz="2000" dirty="0"/>
            </a:br>
            <a:br>
              <a:rPr lang="en-US" sz="2000" dirty="0"/>
            </a:br>
            <a:br>
              <a:rPr lang="en-US" sz="2000" dirty="0"/>
            </a:br>
            <a:r>
              <a:rPr lang="en-US" sz="2000" dirty="0"/>
              <a:t>More than 2500 municipalities. Each municipality has a mayor and a council. </a:t>
            </a:r>
          </a:p>
        </p:txBody>
      </p:sp>
      <p:pic>
        <p:nvPicPr>
          <p:cNvPr id="5" name="Content Placeholder 4" descr="Map&#10;&#10;Description automatically generated">
            <a:extLst>
              <a:ext uri="{FF2B5EF4-FFF2-40B4-BE49-F238E27FC236}">
                <a16:creationId xmlns:a16="http://schemas.microsoft.com/office/drawing/2014/main" id="{91613869-6908-0945-966F-70E9B3A4C5A0}"/>
              </a:ext>
            </a:extLst>
          </p:cNvPr>
          <p:cNvPicPr>
            <a:picLocks noGrp="1" noChangeAspect="1"/>
          </p:cNvPicPr>
          <p:nvPr>
            <p:ph idx="1"/>
          </p:nvPr>
        </p:nvPicPr>
        <p:blipFill>
          <a:blip r:embed="rId2"/>
          <a:stretch>
            <a:fillRect/>
          </a:stretch>
        </p:blipFill>
        <p:spPr>
          <a:xfrm>
            <a:off x="5118100" y="1518867"/>
            <a:ext cx="6281738" cy="3817090"/>
          </a:xfrm>
        </p:spPr>
      </p:pic>
    </p:spTree>
    <p:extLst>
      <p:ext uri="{BB962C8B-B14F-4D97-AF65-F5344CB8AC3E}">
        <p14:creationId xmlns:p14="http://schemas.microsoft.com/office/powerpoint/2010/main" val="1271808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D36BF-83DF-1944-B774-EFBA2611B000}"/>
              </a:ext>
            </a:extLst>
          </p:cNvPr>
          <p:cNvSpPr>
            <a:spLocks noGrp="1"/>
          </p:cNvSpPr>
          <p:nvPr>
            <p:ph type="title"/>
          </p:nvPr>
        </p:nvSpPr>
        <p:spPr/>
        <p:txBody>
          <a:bodyPr>
            <a:normAutofit fontScale="90000"/>
          </a:bodyPr>
          <a:lstStyle/>
          <a:p>
            <a:r>
              <a:rPr lang="en-US" sz="2000" b="1" dirty="0"/>
              <a:t>Race in Mexico</a:t>
            </a:r>
            <a:br>
              <a:rPr lang="en-US" sz="2000" dirty="0"/>
            </a:br>
            <a:br>
              <a:rPr lang="en-US" sz="2000" dirty="0"/>
            </a:br>
            <a:br>
              <a:rPr lang="en-US" sz="2000" dirty="0"/>
            </a:br>
            <a:r>
              <a:rPr lang="en-US" sz="2000" dirty="0"/>
              <a:t>Mexico presents itself as a mestizo or mixed-race nation. </a:t>
            </a:r>
            <a:br>
              <a:rPr lang="en-US" sz="2000" dirty="0"/>
            </a:br>
            <a:br>
              <a:rPr lang="en-US" sz="2000" dirty="0"/>
            </a:br>
            <a:r>
              <a:rPr lang="en-US" sz="2000" dirty="0"/>
              <a:t>Still around 50-60 per cent of Mexicans identify as mestizo</a:t>
            </a:r>
            <a:br>
              <a:rPr lang="en-US" sz="2000" dirty="0"/>
            </a:br>
            <a:br>
              <a:rPr lang="en-US" sz="2000" dirty="0"/>
            </a:br>
            <a:r>
              <a:rPr lang="en-US" sz="2000" dirty="0"/>
              <a:t>They identify as a mixture of Spanish and indigenous descent</a:t>
            </a:r>
            <a:br>
              <a:rPr lang="en-US" sz="2000" dirty="0"/>
            </a:br>
            <a:br>
              <a:rPr lang="en-US" sz="2000" dirty="0"/>
            </a:br>
            <a:br>
              <a:rPr lang="en-US" sz="2000" dirty="0"/>
            </a:br>
            <a:br>
              <a:rPr lang="en-US" sz="2000" dirty="0"/>
            </a:br>
            <a:endParaRPr lang="en-US" sz="2000" dirty="0"/>
          </a:p>
        </p:txBody>
      </p:sp>
      <p:pic>
        <p:nvPicPr>
          <p:cNvPr id="5" name="Content Placeholder 4" descr="A picture containing person&#10;&#10;Description automatically generated">
            <a:extLst>
              <a:ext uri="{FF2B5EF4-FFF2-40B4-BE49-F238E27FC236}">
                <a16:creationId xmlns:a16="http://schemas.microsoft.com/office/drawing/2014/main" id="{7AECBDB5-8608-6B4D-BC4C-A67171B5B89B}"/>
              </a:ext>
            </a:extLst>
          </p:cNvPr>
          <p:cNvPicPr>
            <a:picLocks noGrp="1" noChangeAspect="1"/>
          </p:cNvPicPr>
          <p:nvPr>
            <p:ph idx="1"/>
          </p:nvPr>
        </p:nvPicPr>
        <p:blipFill>
          <a:blip r:embed="rId2"/>
          <a:stretch>
            <a:fillRect/>
          </a:stretch>
        </p:blipFill>
        <p:spPr>
          <a:xfrm>
            <a:off x="5118100" y="1018999"/>
            <a:ext cx="6281738" cy="4816826"/>
          </a:xfrm>
        </p:spPr>
      </p:pic>
    </p:spTree>
    <p:extLst>
      <p:ext uri="{BB962C8B-B14F-4D97-AF65-F5344CB8AC3E}">
        <p14:creationId xmlns:p14="http://schemas.microsoft.com/office/powerpoint/2010/main" val="3688209903"/>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Atlas</Template>
  <TotalTime>512</TotalTime>
  <Words>565</Words>
  <Application>Microsoft Office PowerPoint</Application>
  <PresentationFormat>Widescreen</PresentationFormat>
  <Paragraphs>20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 Light</vt:lpstr>
      <vt:lpstr>Rockwell</vt:lpstr>
      <vt:lpstr>Wingdings</vt:lpstr>
      <vt:lpstr>Atlas</vt:lpstr>
      <vt:lpstr>Mexico: An Introduction</vt:lpstr>
      <vt:lpstr>Mexico Today   1.9 million sq km (10 times the size of UK/3 times the size of France)  128 million people (twice size of UK)  GDP: 1 trillion USD  (12th in world)              </vt:lpstr>
      <vt:lpstr>Geography of Mexico  Mountain ranges: Sierra Madre Occidental, Sierra Madre Oriental, Sierra Madre del Sur</vt:lpstr>
      <vt:lpstr>Sierra Madre Occidental, Chihuahua</vt:lpstr>
      <vt:lpstr>The Mexican Lowlands    Yucatán peninsula, Pacific and Caribbean coasts, Isthmus </vt:lpstr>
      <vt:lpstr>Rio Bravo</vt:lpstr>
      <vt:lpstr>Politics in Mexico    Mexico was a colony of Spain from 1521-1821  Since then, with a few changes, it has been federation and a democracy.  It has been – and is – divided into states and municipalities . Each has their own governing  body and their own regional cultures.     </vt:lpstr>
      <vt:lpstr>Mexico   More than 2500 municipalities. Each municipality has a mayor and a council. </vt:lpstr>
      <vt:lpstr>Race in Mexico   Mexico presents itself as a mestizo or mixed-race nation.   Still around 50-60 per cent of Mexicans identify as mestizo  They identify as a mixture of Spanish and indigenous descent    </vt:lpstr>
      <vt:lpstr>What is mestizaje?     What is mestizaje?  Mestizaje describes the process of ‘biological’ mixing.  But it also describes the process of cultural mixing.  Thus, theoretically you can be indigenous ‘biologically’ but also mestizo in terms of culture.     </vt:lpstr>
      <vt:lpstr>Though Mexico has often prided itself on its racial blindness (especially in comparison to the USA), it is no racial utopia.  1) Where are the people of African descent? Left out of idea of mestizaje, left out of the idea of the nation. </vt:lpstr>
      <vt:lpstr>2) There is still a persistent racial hierarchy. This overlaps with the socio-economic hierarchy. If you are indigenous, you are more likely to be poor.</vt:lpstr>
      <vt:lpstr>Roma itself generated an enormous backlash in social and mainstream media</vt:lpstr>
      <vt:lpstr>This is also evident in the mainstream media – check out the various Whitexican memes</vt:lpstr>
      <vt:lpstr>But it can also be seen in the endurance of indigenous cultures.     There are 61 different indigenous groups in Mexico.   The include speaks of Nahuatl (Aztec), Mixtec, Zapotec, Totonac.   In just the state of Oaxaca there are 16 and over 100 diffuse indigenous dialects.   </vt:lpstr>
      <vt:lpstr>Juchitán: Zapotec City</vt:lpstr>
      <vt:lpstr>Raramuri of Chihuahua</vt:lpstr>
      <vt:lpstr>Religion in Mexico      Religion in Mexico        Religion, like race and culture, is a mixture.   Most Mexicans are Catholic.   But this Catholicism is a mixture of indigenous, Spanish, and African traditions.            </vt:lpstr>
      <vt:lpstr>The saints are key to Mexican everyday life.  They protect the village and the individual. </vt:lpstr>
      <vt:lpstr>Mexico’s new saints have embraced this cultural mixing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Mexico: An Introduction</dc:title>
  <dc:creator>Smith, Benjamin</dc:creator>
  <cp:lastModifiedBy>Doyle, Rosie</cp:lastModifiedBy>
  <cp:revision>2</cp:revision>
  <dcterms:created xsi:type="dcterms:W3CDTF">2021-10-13T18:06:27Z</dcterms:created>
  <dcterms:modified xsi:type="dcterms:W3CDTF">2022-10-12T17:28:02Z</dcterms:modified>
</cp:coreProperties>
</file>