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8" r:id="rId3"/>
    <p:sldId id="262" r:id="rId4"/>
    <p:sldId id="264" r:id="rId5"/>
    <p:sldId id="266" r:id="rId6"/>
    <p:sldId id="265" r:id="rId7"/>
    <p:sldId id="268" r:id="rId8"/>
    <p:sldId id="270" r:id="rId9"/>
    <p:sldId id="271" r:id="rId10"/>
    <p:sldId id="273" r:id="rId11"/>
    <p:sldId id="275" r:id="rId12"/>
    <p:sldId id="276" r:id="rId13"/>
    <p:sldId id="277" r:id="rId14"/>
    <p:sldId id="278" r:id="rId15"/>
    <p:sldId id="282" r:id="rId16"/>
    <p:sldId id="279" r:id="rId17"/>
    <p:sldId id="285" r:id="rId18"/>
    <p:sldId id="284" r:id="rId19"/>
    <p:sldId id="280" r:id="rId20"/>
    <p:sldId id="283" r:id="rId21"/>
    <p:sldId id="281" r:id="rId22"/>
    <p:sldId id="287" r:id="rId23"/>
    <p:sldId id="288" r:id="rId24"/>
    <p:sldId id="289" r:id="rId25"/>
    <p:sldId id="290" r:id="rId26"/>
    <p:sldId id="297" r:id="rId27"/>
    <p:sldId id="286" r:id="rId28"/>
    <p:sldId id="293" r:id="rId29"/>
    <p:sldId id="292" r:id="rId30"/>
    <p:sldId id="296" r:id="rId31"/>
    <p:sldId id="294" r:id="rId32"/>
    <p:sldId id="295" r:id="rId33"/>
    <p:sldId id="291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9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2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61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7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36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9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6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1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8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5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FD055-009B-6642-A860-EC7572C3807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5ADDB-D938-DC4C-9AD1-248A6922E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81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_35a7sn6ds" TargetMode="External"/><Relationship Id="rId2" Type="http://schemas.openxmlformats.org/officeDocument/2006/relationships/hyperlink" Target="https://www.youtube.com/watch?v=7AzimrAgWb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JOw5YEIg-t4" TargetMode="External"/><Relationship Id="rId4" Type="http://schemas.openxmlformats.org/officeDocument/2006/relationships/hyperlink" Target="https://www.youtube.com/watch?v=JMfUdb9QUpM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theguardian.com/us-news/2018/jan/17/us-border-patrol-sabotage-aid-migrants-mexico-arizon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4AF21DC-0C10-5CBA-7276-82EDB239F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 r="3370" b="-1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" name="Rectangle 103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100">
                <a:solidFill>
                  <a:schemeClr val="tx1">
                    <a:lumMod val="85000"/>
                    <a:lumOff val="15000"/>
                  </a:schemeClr>
                </a:solidFill>
              </a:rPr>
              <a:t>A History of Mexico-U.S. Migration</a:t>
            </a:r>
          </a:p>
        </p:txBody>
      </p:sp>
      <p:cxnSp>
        <p:nvCxnSpPr>
          <p:cNvPr id="1040" name="Straight Connector 103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2" name="Straight Connector 104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627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Mexican deportations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17032" r="-170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425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Tensions continue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E.g. Zoot suit riots (1943)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070" y="2650597"/>
            <a:ext cx="4326929" cy="34755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50634"/>
            <a:ext cx="4719672" cy="26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062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 Increasingly Aggressive Anti-Narcotics Legislation in California</a:t>
            </a:r>
          </a:p>
        </p:txBody>
      </p:sp>
      <p:pic>
        <p:nvPicPr>
          <p:cNvPr id="4" name="Content Placeholder 3" descr="Screen Shot 2020-02-23 at 3.39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4" r="-40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1149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Waves of Migration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1965 Border Industrialization Program. Designed to establish tariff-free border region. In fact, causes major influx of migrants to northern cities and then over the border. </a:t>
            </a:r>
          </a:p>
          <a:p>
            <a:endParaRPr lang="en-US" dirty="0"/>
          </a:p>
          <a:p>
            <a:r>
              <a:rPr lang="en-US" dirty="0"/>
              <a:t>Economic crises</a:t>
            </a:r>
          </a:p>
          <a:p>
            <a:pPr lvl="1"/>
            <a:r>
              <a:rPr lang="en-US" dirty="0"/>
              <a:t>Decline of peasant agriculture from 1950s onwards. </a:t>
            </a:r>
          </a:p>
          <a:p>
            <a:pPr lvl="1"/>
            <a:r>
              <a:rPr lang="en-US" dirty="0"/>
              <a:t>“Closed shop” nature of Mexican labor.</a:t>
            </a:r>
          </a:p>
          <a:p>
            <a:pPr lvl="1"/>
            <a:r>
              <a:rPr lang="en-US" dirty="0"/>
              <a:t>Increasing informal labor in Mexican cities. </a:t>
            </a:r>
          </a:p>
          <a:p>
            <a:pPr lvl="1"/>
            <a:r>
              <a:rPr lang="en-US" dirty="0"/>
              <a:t>Distinct economic crises – 1976, 1982, 1994 spur migration. </a:t>
            </a:r>
          </a:p>
        </p:txBody>
      </p:sp>
    </p:spTree>
    <p:extLst>
      <p:ext uri="{BB962C8B-B14F-4D97-AF65-F5344CB8AC3E}">
        <p14:creationId xmlns:p14="http://schemas.microsoft.com/office/powerpoint/2010/main" val="4158032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9574" r="-49574"/>
          <a:stretch>
            <a:fillRect/>
          </a:stretch>
        </p:blipFill>
        <p:spPr>
          <a:xfrm>
            <a:off x="-571261" y="457200"/>
            <a:ext cx="10307927" cy="5668963"/>
          </a:xfrm>
        </p:spPr>
      </p:pic>
    </p:spTree>
    <p:extLst>
      <p:ext uri="{BB962C8B-B14F-4D97-AF65-F5344CB8AC3E}">
        <p14:creationId xmlns:p14="http://schemas.microsoft.com/office/powerpoint/2010/main" val="2067609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Mexican immigrant population in U.S.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848" r="-28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4736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Push/pull factors</a:t>
            </a:r>
          </a:p>
          <a:p>
            <a:endParaRPr lang="en-US" dirty="0"/>
          </a:p>
          <a:p>
            <a:r>
              <a:rPr lang="en-US" dirty="0"/>
              <a:t>U.S. - Higher wages, more stable jobs, stable currency, by the 1990s large Mexican communities in the U.S.</a:t>
            </a:r>
          </a:p>
          <a:p>
            <a:endParaRPr lang="en-US" dirty="0"/>
          </a:p>
          <a:p>
            <a:r>
              <a:rPr lang="en-US" dirty="0"/>
              <a:t>Mexico – to what extent was migration a “pressure relief mechanism” (Snodgrass), embraced by some Mexican politicians to control a) agrarian unrest b) stifle industrial costs c) possible urban unrest d) increase remittances.</a:t>
            </a:r>
          </a:p>
          <a:p>
            <a:endParaRPr lang="en-US" dirty="0"/>
          </a:p>
          <a:p>
            <a:r>
              <a:rPr lang="en-US" dirty="0"/>
              <a:t>Mexicans increasingly “pushed” by non-economic factors e.g. Cold War violence, drug war, state-wide strikes. </a:t>
            </a:r>
          </a:p>
        </p:txBody>
      </p:sp>
    </p:spTree>
    <p:extLst>
      <p:ext uri="{BB962C8B-B14F-4D97-AF65-F5344CB8AC3E}">
        <p14:creationId xmlns:p14="http://schemas.microsoft.com/office/powerpoint/2010/main" val="355857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relations as key factor</a:t>
            </a:r>
          </a:p>
        </p:txBody>
      </p:sp>
      <p:pic>
        <p:nvPicPr>
          <p:cNvPr id="4" name="Content Placeholder 3" descr="Screen Shot 2018-02-04 at 8.19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91" r="-22391"/>
          <a:stretch>
            <a:fillRect/>
          </a:stretch>
        </p:blipFill>
        <p:spPr>
          <a:xfrm>
            <a:off x="163585" y="1597385"/>
            <a:ext cx="8980415" cy="4938882"/>
          </a:xfrm>
        </p:spPr>
      </p:pic>
    </p:spTree>
    <p:extLst>
      <p:ext uri="{BB962C8B-B14F-4D97-AF65-F5344CB8AC3E}">
        <p14:creationId xmlns:p14="http://schemas.microsoft.com/office/powerpoint/2010/main" val="2525214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Remittance flow</a:t>
            </a:r>
          </a:p>
        </p:txBody>
      </p:sp>
      <p:pic>
        <p:nvPicPr>
          <p:cNvPr id="4" name="Content Placeholder 3" descr="Screen Shot 2018-02-04 at 8.18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31" r="-20331"/>
          <a:stretch>
            <a:fillRect/>
          </a:stretch>
        </p:blipFill>
        <p:spPr>
          <a:xfrm>
            <a:off x="146651" y="1754848"/>
            <a:ext cx="8540149" cy="4696753"/>
          </a:xfrm>
        </p:spPr>
      </p:pic>
    </p:spTree>
    <p:extLst>
      <p:ext uri="{BB962C8B-B14F-4D97-AF65-F5344CB8AC3E}">
        <p14:creationId xmlns:p14="http://schemas.microsoft.com/office/powerpoint/2010/main" val="2710473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Where?</a:t>
            </a:r>
          </a:p>
        </p:txBody>
      </p:sp>
      <p:pic>
        <p:nvPicPr>
          <p:cNvPr id="4" name="Content Placeholder 3" descr="Screen Shot 2018-02-04 at 8.10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879" r="-198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61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C8BC8-4393-1BEB-EB15-C41951411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Representations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2D489-1E5C-3638-5646-8BD898CC4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 err="1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Clandestino</a:t>
            </a:r>
            <a:endParaRPr lang="en-GB" u="sng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https://www.youtube.com/watch?v=7AzimrAgWbA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Immigrants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https://www.youtube.com/watch?v=6_35a7sn6ds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La Bestia</a:t>
            </a:r>
          </a:p>
          <a:p>
            <a:pPr marL="0" indent="0">
              <a:buNone/>
            </a:pPr>
            <a:r>
              <a:rPr lang="en-GB" dirty="0">
                <a:hlinkClick r:id="rId4"/>
              </a:rPr>
              <a:t>https://www.youtube.com/watch?v=JMfUdb9QUpM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The Beast</a:t>
            </a:r>
          </a:p>
          <a:p>
            <a:pPr marL="0" indent="0">
              <a:buNone/>
            </a:pPr>
            <a:r>
              <a:rPr lang="en-GB" dirty="0">
                <a:hlinkClick r:id="rId5"/>
              </a:rPr>
              <a:t>https://www.youtube.com/watch?v=JOw5YEIg-t4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82496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geographies of migration, 2000-2014</a:t>
            </a:r>
          </a:p>
        </p:txBody>
      </p:sp>
      <p:pic>
        <p:nvPicPr>
          <p:cNvPr id="5" name="Content Placeholder 4" descr="Screen Shot 2018-02-04 at 8.17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8" b="39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50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Where from? Flow of remittances 2006-7</a:t>
            </a:r>
          </a:p>
        </p:txBody>
      </p:sp>
      <p:pic>
        <p:nvPicPr>
          <p:cNvPr id="4" name="Content Placeholder 3" descr="Screen Shot 2018-02-04 at 8.2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159" r="-271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977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New United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600200"/>
            <a:ext cx="8609744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Increasing economic role of Mexicans/Mexican Americans.</a:t>
            </a:r>
          </a:p>
          <a:p>
            <a:endParaRPr lang="en-US" dirty="0"/>
          </a:p>
          <a:p>
            <a:r>
              <a:rPr lang="en-US" dirty="0"/>
              <a:t>Increasing political influence (28-30 per cent of voters now “Hispanic”). Predominantly Democrat. </a:t>
            </a:r>
          </a:p>
          <a:p>
            <a:endParaRPr lang="en-US" dirty="0"/>
          </a:p>
          <a:p>
            <a:r>
              <a:rPr lang="en-US" dirty="0"/>
              <a:t>Increasing cultural impact of Mexican-Americans: music, film, religion, food, sport etc. </a:t>
            </a:r>
          </a:p>
        </p:txBody>
      </p:sp>
    </p:spTree>
    <p:extLst>
      <p:ext uri="{BB962C8B-B14F-4D97-AF65-F5344CB8AC3E}">
        <p14:creationId xmlns:p14="http://schemas.microsoft.com/office/powerpoint/2010/main" val="31987017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2-04 at 8.25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91" r="-10091"/>
          <a:stretch>
            <a:fillRect/>
          </a:stretch>
        </p:blipFill>
        <p:spPr>
          <a:xfrm>
            <a:off x="-321734" y="524934"/>
            <a:ext cx="10184768" cy="5601230"/>
          </a:xfrm>
        </p:spPr>
      </p:pic>
    </p:spTree>
    <p:extLst>
      <p:ext uri="{BB962C8B-B14F-4D97-AF65-F5344CB8AC3E}">
        <p14:creationId xmlns:p14="http://schemas.microsoft.com/office/powerpoint/2010/main" val="3081118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8-02-04 at 8.28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68" r="-41568"/>
          <a:stretch>
            <a:fillRect/>
          </a:stretch>
        </p:blipFill>
        <p:spPr>
          <a:xfrm>
            <a:off x="-1277962" y="143838"/>
            <a:ext cx="12155680" cy="6685156"/>
          </a:xfrm>
        </p:spPr>
      </p:pic>
    </p:spTree>
    <p:extLst>
      <p:ext uri="{BB962C8B-B14F-4D97-AF65-F5344CB8AC3E}">
        <p14:creationId xmlns:p14="http://schemas.microsoft.com/office/powerpoint/2010/main" val="40872594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2-04 at 8.33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532" r="-17532"/>
          <a:stretch>
            <a:fillRect/>
          </a:stretch>
        </p:blipFill>
        <p:spPr>
          <a:xfrm>
            <a:off x="549667" y="500865"/>
            <a:ext cx="8229600" cy="452596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207783-1889-9860-8A91-A8E721280D16}"/>
              </a:ext>
            </a:extLst>
          </p:cNvPr>
          <p:cNvSpPr txBox="1"/>
          <p:nvPr/>
        </p:nvSpPr>
        <p:spPr>
          <a:xfrm>
            <a:off x="2696679" y="5599416"/>
            <a:ext cx="4118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Cuauhtémoc Blanco Bravo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016734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Mexican Filmmakers</a:t>
            </a:r>
          </a:p>
        </p:txBody>
      </p:sp>
      <p:pic>
        <p:nvPicPr>
          <p:cNvPr id="4" name="Content Placeholder 3" descr="downloa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00" r="-10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7784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border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Increasingly </a:t>
            </a:r>
            <a:r>
              <a:rPr lang="en-US" dirty="0" err="1"/>
              <a:t>militarised</a:t>
            </a:r>
            <a:r>
              <a:rPr lang="en-US" dirty="0"/>
              <a:t> border patrol</a:t>
            </a:r>
          </a:p>
          <a:p>
            <a:endParaRPr lang="en-US" dirty="0"/>
          </a:p>
          <a:p>
            <a:r>
              <a:rPr lang="en-US" dirty="0"/>
              <a:t>Increasing paramilitary organization (e.g. Minute Men)</a:t>
            </a:r>
          </a:p>
          <a:p>
            <a:endParaRPr lang="en-US" dirty="0"/>
          </a:p>
          <a:p>
            <a:r>
              <a:rPr lang="en-US" dirty="0"/>
              <a:t>Fences, walls, and patrols push migrants towards </a:t>
            </a:r>
            <a:r>
              <a:rPr lang="en-US" dirty="0" err="1"/>
              <a:t>desertified</a:t>
            </a:r>
            <a:r>
              <a:rPr lang="en-US" dirty="0"/>
              <a:t> “dead zones”. </a:t>
            </a:r>
          </a:p>
        </p:txBody>
      </p:sp>
    </p:spTree>
    <p:extLst>
      <p:ext uri="{BB962C8B-B14F-4D97-AF65-F5344CB8AC3E}">
        <p14:creationId xmlns:p14="http://schemas.microsoft.com/office/powerpoint/2010/main" val="17834910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724" b="87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165205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https://www.theguardian.com/us-news/2018/jan/17/us-border-patrol-sabotage-aid-migrants-mexico-arizona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Screen Shot 2020-02-23 at 3.47.0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71" y="705522"/>
            <a:ext cx="82804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429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Successive waves of migration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California Gold Rush (1848-1855)</a:t>
            </a:r>
          </a:p>
          <a:p>
            <a:endParaRPr lang="en-US" dirty="0"/>
          </a:p>
          <a:p>
            <a:r>
              <a:rPr lang="en-US" dirty="0"/>
              <a:t>Liberal-Conservative Civil wars (1854-1867)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Mexican Revolution (1910-1920)</a:t>
            </a:r>
          </a:p>
          <a:p>
            <a:endParaRPr lang="en-US" dirty="0"/>
          </a:p>
          <a:p>
            <a:r>
              <a:rPr lang="en-US" dirty="0" err="1"/>
              <a:t>Cristiada</a:t>
            </a:r>
            <a:r>
              <a:rPr lang="en-US" dirty="0"/>
              <a:t> (1926-1929)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9351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Minute Men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63" b="10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7780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Border fence, San Diego-Tijuana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6858" r="-168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877446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Border Fence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10640" r="-106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58029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2-04 at 8.35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3" b="1493"/>
          <a:stretch>
            <a:fillRect/>
          </a:stretch>
        </p:blipFill>
        <p:spPr>
          <a:xfrm>
            <a:off x="50875" y="942556"/>
            <a:ext cx="9042250" cy="4972888"/>
          </a:xfrm>
        </p:spPr>
      </p:pic>
    </p:spTree>
    <p:extLst>
      <p:ext uri="{BB962C8B-B14F-4D97-AF65-F5344CB8AC3E}">
        <p14:creationId xmlns:p14="http://schemas.microsoft.com/office/powerpoint/2010/main" val="202954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5630" r="-45630"/>
          <a:stretch>
            <a:fillRect/>
          </a:stretch>
        </p:blipFill>
        <p:spPr>
          <a:xfrm>
            <a:off x="-732866" y="694268"/>
            <a:ext cx="9876866" cy="5431896"/>
          </a:xfrm>
        </p:spPr>
      </p:pic>
    </p:spTree>
    <p:extLst>
      <p:ext uri="{BB962C8B-B14F-4D97-AF65-F5344CB8AC3E}">
        <p14:creationId xmlns:p14="http://schemas.microsoft.com/office/powerpoint/2010/main" val="13911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61AF017-741B-4CC0-B7C2-C9B94E5B81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2A542E6-1924-4FE2-89D1-3CB19468C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F353183-2147-472B-AD7D-4A085FF6A4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AA42C8-A082-4DFD-A5F3-FC9EF825B1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FC9E5C3-B8DC-4532-8C1F-4D5331C64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2897981" y="-12"/>
            <a:ext cx="6246019" cy="685799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7502" y="469448"/>
            <a:ext cx="3942160" cy="539750"/>
          </a:xfrm>
        </p:spPr>
        <p:txBody>
          <a:bodyPr anchor="t">
            <a:normAutofit/>
          </a:bodyPr>
          <a:lstStyle/>
          <a:p>
            <a:r>
              <a:rPr lang="en-US" sz="2400" dirty="0"/>
              <a:t>Anti-Mexican Discrimination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2151" b="-2"/>
          <a:stretch/>
        </p:blipFill>
        <p:spPr>
          <a:xfrm>
            <a:off x="413146" y="551479"/>
            <a:ext cx="3942160" cy="27900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84761" y="1509925"/>
            <a:ext cx="3942161" cy="4798800"/>
          </a:xfrm>
        </p:spPr>
        <p:txBody>
          <a:bodyPr anchor="t">
            <a:normAutofit/>
          </a:bodyPr>
          <a:lstStyle/>
          <a:p>
            <a:r>
              <a:rPr lang="en-US" sz="2400" dirty="0">
                <a:solidFill>
                  <a:schemeClr val="tx1">
                    <a:alpha val="60000"/>
                  </a:schemeClr>
                </a:solidFill>
              </a:rPr>
              <a:t>Illegal deportations. (Bisbee deportation 1917)</a:t>
            </a:r>
          </a:p>
          <a:p>
            <a:pPr marL="0" indent="0">
              <a:buNone/>
            </a:pPr>
            <a:endParaRPr lang="en-US" sz="2400" dirty="0">
              <a:solidFill>
                <a:schemeClr val="tx1">
                  <a:alpha val="60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alpha val="60000"/>
                  </a:schemeClr>
                </a:solidFill>
              </a:rPr>
              <a:t>School segregations (in 1940, as many as 80% of Orange County Latinos attended separate schools)</a:t>
            </a:r>
          </a:p>
          <a:p>
            <a:pPr marL="0" indent="0">
              <a:buNone/>
            </a:pPr>
            <a:endParaRPr lang="en-US" sz="2400" dirty="0">
              <a:solidFill>
                <a:schemeClr val="tx1">
                  <a:alpha val="60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alpha val="60000"/>
                  </a:schemeClr>
                </a:solidFill>
              </a:rPr>
              <a:t>Lynching</a:t>
            </a:r>
          </a:p>
          <a:p>
            <a:pPr marL="0" indent="0">
              <a:buNone/>
            </a:pPr>
            <a:endParaRPr lang="en-US" sz="2400" dirty="0">
              <a:solidFill>
                <a:schemeClr val="tx1">
                  <a:alpha val="60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alpha val="60000"/>
                  </a:schemeClr>
                </a:solidFill>
              </a:rPr>
              <a:t>Illegal Shootings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0991" r="9884" b="-3"/>
          <a:stretch/>
        </p:blipFill>
        <p:spPr>
          <a:xfrm>
            <a:off x="413146" y="3518725"/>
            <a:ext cx="3942000" cy="27900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6637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9068" y="501651"/>
            <a:ext cx="3296505" cy="1716255"/>
          </a:xfrm>
        </p:spPr>
        <p:txBody>
          <a:bodyPr anchor="b">
            <a:normAutofit/>
          </a:bodyPr>
          <a:lstStyle/>
          <a:p>
            <a:r>
              <a:rPr lang="en-US" sz="4900"/>
              <a:t>The Great Depression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3493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04ABC75-3667-13B0-DF99-784A84B86B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55235" r="-55235"/>
          <a:stretch>
            <a:fillRect/>
          </a:stretch>
        </p:blipFill>
        <p:spPr>
          <a:xfrm>
            <a:off x="-2353543" y="942628"/>
            <a:ext cx="9042020" cy="49727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437" y="2645922"/>
            <a:ext cx="3326041" cy="3710427"/>
          </a:xfrm>
        </p:spPr>
        <p:txBody>
          <a:bodyPr anchor="t">
            <a:normAutofit lnSpcReduction="10000"/>
          </a:bodyPr>
          <a:lstStyle/>
          <a:p>
            <a:r>
              <a:rPr lang="en-US" sz="2400" dirty="0">
                <a:solidFill>
                  <a:schemeClr val="tx1">
                    <a:alpha val="80000"/>
                  </a:schemeClr>
                </a:solidFill>
              </a:rPr>
              <a:t>High unemployment and agricultural stagnation.</a:t>
            </a:r>
          </a:p>
          <a:p>
            <a:endParaRPr lang="en-US" sz="2400" dirty="0">
              <a:solidFill>
                <a:schemeClr val="tx1">
                  <a:alpha val="80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alpha val="80000"/>
                  </a:schemeClr>
                </a:solidFill>
              </a:rPr>
              <a:t>Many U.S. government ministers, civil society spokesmen and citizens focus anger on Mexicans. </a:t>
            </a:r>
          </a:p>
          <a:p>
            <a:endParaRPr lang="en-US" sz="1700" dirty="0">
              <a:solidFill>
                <a:schemeClr val="tx1">
                  <a:alpha val="80000"/>
                </a:schemeClr>
              </a:solidFill>
            </a:endParaRPr>
          </a:p>
          <a:p>
            <a:endParaRPr lang="en-US" sz="1700" dirty="0">
              <a:solidFill>
                <a:schemeClr val="tx1">
                  <a:alpha val="80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89621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19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1929-1936 Repatriation i.e. Deportation of between 500,000 and 2 million Mexicans.</a:t>
            </a:r>
          </a:p>
          <a:p>
            <a:endParaRPr lang="en-US" dirty="0"/>
          </a:p>
          <a:p>
            <a:r>
              <a:rPr lang="en-US" dirty="0"/>
              <a:t>Some repatriations were voluntary. </a:t>
            </a:r>
          </a:p>
          <a:p>
            <a:endParaRPr lang="en-US" dirty="0"/>
          </a:p>
          <a:p>
            <a:r>
              <a:rPr lang="en-US" dirty="0"/>
              <a:t>Some conducted by private companies. </a:t>
            </a:r>
          </a:p>
          <a:p>
            <a:endParaRPr lang="en-US" dirty="0"/>
          </a:p>
          <a:p>
            <a:r>
              <a:rPr lang="en-US" dirty="0"/>
              <a:t>However, especially in California,  immigration raids, quick court hearings, and deportation was forced. </a:t>
            </a:r>
          </a:p>
        </p:txBody>
      </p:sp>
    </p:spTree>
    <p:extLst>
      <p:ext uri="{BB962C8B-B14F-4D97-AF65-F5344CB8AC3E}">
        <p14:creationId xmlns:p14="http://schemas.microsoft.com/office/powerpoint/2010/main" val="4172733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9069" y="299509"/>
            <a:ext cx="3785545" cy="977828"/>
          </a:xfrm>
        </p:spPr>
        <p:txBody>
          <a:bodyPr anchor="b"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en-US" sz="3800" dirty="0"/>
              <a:t>Bracero Program, 1942-1964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3493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656A69AD-099C-18D3-9D6A-F4A6EAC734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20" r="18122" b="2"/>
          <a:stretch/>
        </p:blipFill>
        <p:spPr>
          <a:xfrm>
            <a:off x="209357" y="299509"/>
            <a:ext cx="3916219" cy="625898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59" y="2032250"/>
            <a:ext cx="4125355" cy="3710427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1">
                    <a:alpha val="80000"/>
                  </a:schemeClr>
                </a:solidFill>
              </a:rPr>
              <a:t>1942 Need for workers in U.S. agriculture because of WWII. Arrange large scale organized labor migration. </a:t>
            </a:r>
          </a:p>
          <a:p>
            <a:endParaRPr lang="en-US" sz="2400" dirty="0">
              <a:solidFill>
                <a:schemeClr val="tx1">
                  <a:alpha val="8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>
                    <a:alpha val="80000"/>
                  </a:schemeClr>
                </a:solidFill>
              </a:rPr>
              <a:t>Around 200,000 per year</a:t>
            </a:r>
          </a:p>
          <a:p>
            <a:endParaRPr lang="en-US" sz="2400" dirty="0">
              <a:solidFill>
                <a:schemeClr val="tx1">
                  <a:alpha val="8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>
                    <a:alpha val="80000"/>
                  </a:schemeClr>
                </a:solidFill>
              </a:rPr>
              <a:t>Immigration within limits – allowed certain jobs, wages deducted, kept to certain areas.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89621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93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Deportations continue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E.g. After 1945, 400,000 Mexicans deported at the end of WWII. </a:t>
            </a:r>
          </a:p>
          <a:p>
            <a:endParaRPr lang="en-US" dirty="0"/>
          </a:p>
          <a:p>
            <a:r>
              <a:rPr lang="en-US" dirty="0"/>
              <a:t>Operation Wetback, 1954. First major tactical operation designed by the INS (Immigration and Naturalization Service) to block “illegal” Mexican immigration</a:t>
            </a:r>
          </a:p>
        </p:txBody>
      </p:sp>
    </p:spTree>
    <p:extLst>
      <p:ext uri="{BB962C8B-B14F-4D97-AF65-F5344CB8AC3E}">
        <p14:creationId xmlns:p14="http://schemas.microsoft.com/office/powerpoint/2010/main" val="936644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617</Words>
  <Application>Microsoft Office PowerPoint</Application>
  <PresentationFormat>On-screen Show (4:3)</PresentationFormat>
  <Paragraphs>91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Office Theme</vt:lpstr>
      <vt:lpstr>A History of Mexico-U.S. Migration</vt:lpstr>
      <vt:lpstr>Some Representations</vt:lpstr>
      <vt:lpstr>Successive waves of migration</vt:lpstr>
      <vt:lpstr>PowerPoint Presentation</vt:lpstr>
      <vt:lpstr>Anti-Mexican Discrimination</vt:lpstr>
      <vt:lpstr>The Great Depression </vt:lpstr>
      <vt:lpstr>PowerPoint Presentation</vt:lpstr>
      <vt:lpstr>Bracero Program, 1942-1964</vt:lpstr>
      <vt:lpstr>Deportations continue </vt:lpstr>
      <vt:lpstr>Mexican deportations</vt:lpstr>
      <vt:lpstr>Tensions continue</vt:lpstr>
      <vt:lpstr>Or Increasingly Aggressive Anti-Narcotics Legislation in California</vt:lpstr>
      <vt:lpstr>New Waves of Migration</vt:lpstr>
      <vt:lpstr>PowerPoint Presentation</vt:lpstr>
      <vt:lpstr>Mexican immigrant population in U.S.</vt:lpstr>
      <vt:lpstr>Questions?</vt:lpstr>
      <vt:lpstr>Family relations as key factor</vt:lpstr>
      <vt:lpstr>Remittance flow</vt:lpstr>
      <vt:lpstr>Where?</vt:lpstr>
      <vt:lpstr>New geographies of migration, 2000-2014</vt:lpstr>
      <vt:lpstr>Where from? Flow of remittances 2006-7</vt:lpstr>
      <vt:lpstr>A New United States</vt:lpstr>
      <vt:lpstr>PowerPoint Presentation</vt:lpstr>
      <vt:lpstr>PowerPoint Presentation</vt:lpstr>
      <vt:lpstr>PowerPoint Presentation</vt:lpstr>
      <vt:lpstr>Mexican Filmmakers</vt:lpstr>
      <vt:lpstr>The new border</vt:lpstr>
      <vt:lpstr>PowerPoint Presentation</vt:lpstr>
      <vt:lpstr>PowerPoint Presentation</vt:lpstr>
      <vt:lpstr>The Minute Men</vt:lpstr>
      <vt:lpstr>The Border fence, San Diego-Tijuana</vt:lpstr>
      <vt:lpstr>The Border Fence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History of Mexico-U.S. migration</dc:title>
  <dc:creator>Benjamin T. Smith</dc:creator>
  <cp:lastModifiedBy>Doyle, Rosie</cp:lastModifiedBy>
  <cp:revision>10</cp:revision>
  <dcterms:created xsi:type="dcterms:W3CDTF">2018-02-04T19:15:26Z</dcterms:created>
  <dcterms:modified xsi:type="dcterms:W3CDTF">2023-03-01T11:21:13Z</dcterms:modified>
</cp:coreProperties>
</file>