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DF35B8-6149-4B60-86EB-37A463CB7A62}" v="26" dt="2023-05-03T10:22:42.0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8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05048-6DE1-AC69-752A-60A1BD4C6D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BBA0ED9-46F4-BA83-8669-1D21589D60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C5EE5E-1251-9F83-F540-371A9A02086E}"/>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5" name="Footer Placeholder 4">
            <a:extLst>
              <a:ext uri="{FF2B5EF4-FFF2-40B4-BE49-F238E27FC236}">
                <a16:creationId xmlns:a16="http://schemas.microsoft.com/office/drawing/2014/main" id="{DB056180-444B-7CCA-7F5F-BA24B9A1C4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B963B7-39F7-03DF-01EC-07CBE6104007}"/>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3051604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9F22E-B2C3-4542-116C-C3A21C4F3B0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5DED3A1-4D0C-D469-6A63-EC9923E077C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7DEE94-6644-1E06-A03D-FD789F2CC445}"/>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5" name="Footer Placeholder 4">
            <a:extLst>
              <a:ext uri="{FF2B5EF4-FFF2-40B4-BE49-F238E27FC236}">
                <a16:creationId xmlns:a16="http://schemas.microsoft.com/office/drawing/2014/main" id="{4868CFFF-F382-A811-A0E7-9382E1268B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23EB8A-CD67-1AED-391F-17299E602146}"/>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2065161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E46BB2-7BDD-4C4F-3FE9-EF163DFC3F3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FA6D2FB-E242-E7C5-486C-1ACD1FCAD7A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124458-D4DF-6A39-CAFE-10DBB155CF3F}"/>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5" name="Footer Placeholder 4">
            <a:extLst>
              <a:ext uri="{FF2B5EF4-FFF2-40B4-BE49-F238E27FC236}">
                <a16:creationId xmlns:a16="http://schemas.microsoft.com/office/drawing/2014/main" id="{FEF250DE-FC40-F26F-4EF8-8F82C6F9C1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A3DC23-3C0C-D752-E141-A78123CCC921}"/>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122580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36C7B-DF1A-FAC9-3B31-CD8CAA118C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C676330-BB54-9350-4755-54B6159F5EA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3D5D7D-F3D4-9055-3A5E-218D0FB236DB}"/>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5" name="Footer Placeholder 4">
            <a:extLst>
              <a:ext uri="{FF2B5EF4-FFF2-40B4-BE49-F238E27FC236}">
                <a16:creationId xmlns:a16="http://schemas.microsoft.com/office/drawing/2014/main" id="{0DA7CF4E-D8BC-443A-5333-9B33F19976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7D7990-47D5-263A-9FBA-9CA02B6F24FC}"/>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3748442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6EC75-76B5-E939-1A34-9B1136E8F2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56F2B95-CBF4-2987-77DA-82648B078F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0B03EC-2B29-2194-1914-125DD1D1183F}"/>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5" name="Footer Placeholder 4">
            <a:extLst>
              <a:ext uri="{FF2B5EF4-FFF2-40B4-BE49-F238E27FC236}">
                <a16:creationId xmlns:a16="http://schemas.microsoft.com/office/drawing/2014/main" id="{72BE8BF7-15EF-100A-3604-211A963A8C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A5F2CF4-3949-AC61-A8CB-23A4A635D45A}"/>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287960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42944-5CDA-C901-95AE-0CC84543D5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8429C4-4C5E-8B96-1F9F-3D3652A5F9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EA59EFC-4219-8096-86E5-73A32C1291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264FC1-8550-C036-8741-9BFB4739979E}"/>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6" name="Footer Placeholder 5">
            <a:extLst>
              <a:ext uri="{FF2B5EF4-FFF2-40B4-BE49-F238E27FC236}">
                <a16:creationId xmlns:a16="http://schemas.microsoft.com/office/drawing/2014/main" id="{FD1D023B-F463-79CC-1D7C-D48F9413B3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583B70-882B-CE96-13AA-85F287E83833}"/>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205920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30892-599C-7584-3FB0-36D34CA070F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4ECDC33-8870-5009-4EB0-D41AE78404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D4E653-C76B-9621-4A9B-09CE8524D14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2B2437F-2ED7-A698-C932-5F55A28584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709306-522C-3229-FD6B-6C2352F65E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FD060C2-2795-D7C5-341D-235BEFE5E1F3}"/>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8" name="Footer Placeholder 7">
            <a:extLst>
              <a:ext uri="{FF2B5EF4-FFF2-40B4-BE49-F238E27FC236}">
                <a16:creationId xmlns:a16="http://schemas.microsoft.com/office/drawing/2014/main" id="{9E153077-4490-48BF-2805-316E390026D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263D1CC-2B03-B123-4465-53614F632065}"/>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2419695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98146-0677-2248-B4CC-9C355E99B09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AAE1096-BA17-45AA-E489-632083E18074}"/>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4" name="Footer Placeholder 3">
            <a:extLst>
              <a:ext uri="{FF2B5EF4-FFF2-40B4-BE49-F238E27FC236}">
                <a16:creationId xmlns:a16="http://schemas.microsoft.com/office/drawing/2014/main" id="{BB086B6C-A7C0-A5B5-A6F8-306FB7463D5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5126A33-6981-15CF-6F90-F1F4A3755E64}"/>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1230894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50F429-645C-564A-E480-25CEF4E3B9FB}"/>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3" name="Footer Placeholder 2">
            <a:extLst>
              <a:ext uri="{FF2B5EF4-FFF2-40B4-BE49-F238E27FC236}">
                <a16:creationId xmlns:a16="http://schemas.microsoft.com/office/drawing/2014/main" id="{14D94BD7-F622-66B0-1622-343B25EE708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A2E020E-A09D-A00B-4F36-41378E0AB103}"/>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3737822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16E81-1009-9F7C-7CB7-BC285A522C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FA54B84-4D3B-0024-A8FA-3CBCE81F3E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63993FD-A0CB-548C-88CA-34364D415D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DD3271-A7D8-317F-5854-2F294AF30512}"/>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6" name="Footer Placeholder 5">
            <a:extLst>
              <a:ext uri="{FF2B5EF4-FFF2-40B4-BE49-F238E27FC236}">
                <a16:creationId xmlns:a16="http://schemas.microsoft.com/office/drawing/2014/main" id="{61827B7D-AC8D-AD35-86A1-D79B639458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F67BF8C-0DAF-0904-25F7-855413DC83E9}"/>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3863590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C39C8-2ACF-C8BC-2DF9-B2964DC401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53F657-DBF3-EEB9-5500-24EBC00304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E0897FF-2A60-4E38-53CD-865006DB66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3EB54C-9C29-BCCB-7A17-25ADF3BB391A}"/>
              </a:ext>
            </a:extLst>
          </p:cNvPr>
          <p:cNvSpPr>
            <a:spLocks noGrp="1"/>
          </p:cNvSpPr>
          <p:nvPr>
            <p:ph type="dt" sz="half" idx="10"/>
          </p:nvPr>
        </p:nvSpPr>
        <p:spPr/>
        <p:txBody>
          <a:bodyPr/>
          <a:lstStyle/>
          <a:p>
            <a:fld id="{C01C0C2D-7D29-463D-B78A-6ACFB874BFCC}" type="datetimeFigureOut">
              <a:rPr lang="en-GB" smtClean="0"/>
              <a:t>05/02/2025</a:t>
            </a:fld>
            <a:endParaRPr lang="en-GB"/>
          </a:p>
        </p:txBody>
      </p:sp>
      <p:sp>
        <p:nvSpPr>
          <p:cNvPr id="6" name="Footer Placeholder 5">
            <a:extLst>
              <a:ext uri="{FF2B5EF4-FFF2-40B4-BE49-F238E27FC236}">
                <a16:creationId xmlns:a16="http://schemas.microsoft.com/office/drawing/2014/main" id="{B5387604-4A21-900B-6788-319075CC7B2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C2C6BC-AF2B-A1C6-0378-9CD723E30104}"/>
              </a:ext>
            </a:extLst>
          </p:cNvPr>
          <p:cNvSpPr>
            <a:spLocks noGrp="1"/>
          </p:cNvSpPr>
          <p:nvPr>
            <p:ph type="sldNum" sz="quarter" idx="12"/>
          </p:nvPr>
        </p:nvSpPr>
        <p:spPr/>
        <p:txBody>
          <a:bodyPr/>
          <a:lstStyle/>
          <a:p>
            <a:fld id="{EF5BD3C6-99B8-4C9D-BFAD-775B0AE9CB9A}" type="slidenum">
              <a:rPr lang="en-GB" smtClean="0"/>
              <a:t>‹#›</a:t>
            </a:fld>
            <a:endParaRPr lang="en-GB"/>
          </a:p>
        </p:txBody>
      </p:sp>
    </p:spTree>
    <p:extLst>
      <p:ext uri="{BB962C8B-B14F-4D97-AF65-F5344CB8AC3E}">
        <p14:creationId xmlns:p14="http://schemas.microsoft.com/office/powerpoint/2010/main" val="1221246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4DED8C-6958-6D3A-B539-ECBBBE5604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F8891D-938D-DD03-F561-B4D7DA52B2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8B34F2-2D89-BC81-FBDB-54E5A32094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1C0C2D-7D29-463D-B78A-6ACFB874BFCC}" type="datetimeFigureOut">
              <a:rPr lang="en-GB" smtClean="0"/>
              <a:t>05/02/2025</a:t>
            </a:fld>
            <a:endParaRPr lang="en-GB"/>
          </a:p>
        </p:txBody>
      </p:sp>
      <p:sp>
        <p:nvSpPr>
          <p:cNvPr id="5" name="Footer Placeholder 4">
            <a:extLst>
              <a:ext uri="{FF2B5EF4-FFF2-40B4-BE49-F238E27FC236}">
                <a16:creationId xmlns:a16="http://schemas.microsoft.com/office/drawing/2014/main" id="{427135A4-6501-7410-562D-5EB03E040B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DDA31EE-B1DC-CF9C-A06A-48E1BE7C76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BD3C6-99B8-4C9D-BFAD-775B0AE9CB9A}" type="slidenum">
              <a:rPr lang="en-GB" smtClean="0"/>
              <a:t>‹#›</a:t>
            </a:fld>
            <a:endParaRPr lang="en-GB"/>
          </a:p>
        </p:txBody>
      </p:sp>
    </p:spTree>
    <p:extLst>
      <p:ext uri="{BB962C8B-B14F-4D97-AF65-F5344CB8AC3E}">
        <p14:creationId xmlns:p14="http://schemas.microsoft.com/office/powerpoint/2010/main" val="2152630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arwick.ac.uk/fac/arts/history/students/modules/hi2e7/syllabus/the_golden_age_1_1.ppt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arwick.ac.uk/fac/arts/history/students/modules/hi2e7/syllabus/student_movement.pptx" TargetMode="Externa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arwick.ac.uk/fac/arts/history/students/modules/hi2e7/syllabus/guerillas_dirty_war_2022.ppt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arwick.ac.uk/fac/arts/history/students/modules/hi2e7/syllabus/democratization-1_2.pp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arwick.ac.uk/fac/arts/history/students/modules/hi2e7/syllabus/zapatistas.ppt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warwick.ac.uk/fac/arts/history/students/modules/hi2e7/syllabus/migration_mexico.ppt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arwick.ac.uk/fac/arts/history/students/modules/hi2e7/syllabus/druglecture.ppt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arwick.ac.uk/fac/arts/history/students/modules/hi2e7/syllabus/mexican_independence_1.ppt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arwick.ac.uk/fac/arts/history/students/modules/hi2e7/syllabus/democracy_and_dictatorship.ppt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arwick.ac.uk/fac/arts/history/students/modules/hi2e7/syllabus/mexican_american_war.ppt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arwick.ac.uk/fac/arts/history/students/modules/hi2e7/syllabus/liberals_conservatives_juarez_1.pp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arwick.ac.uk/fac/arts/history/students/modules/hi2e7/syllabus/porfiriato.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arwick.ac.uk/fac/arts/history/students/modules/hi2e7/syllabus/the_mexican_revolution__1910-1920.ppt"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arwick.ac.uk/fac/arts/history/students/modules/hi2e7/syllabus/post-revolutionary_mexico_land_and_labor_1.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arwick.ac.uk/fac/arts/history/students/modules/hi2e7/syllabus/reforms_mexico.pp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43" name="Rectangle 14342">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695CB1-365F-8394-B382-91E918DF866C}"/>
              </a:ext>
            </a:extLst>
          </p:cNvPr>
          <p:cNvSpPr>
            <a:spLocks noGrp="1"/>
          </p:cNvSpPr>
          <p:nvPr>
            <p:ph type="ctrTitle"/>
          </p:nvPr>
        </p:nvSpPr>
        <p:spPr>
          <a:xfrm>
            <a:off x="638882" y="639193"/>
            <a:ext cx="3571810" cy="3573516"/>
          </a:xfrm>
        </p:spPr>
        <p:txBody>
          <a:bodyPr>
            <a:normAutofit/>
          </a:bodyPr>
          <a:lstStyle/>
          <a:p>
            <a:pPr algn="l"/>
            <a:r>
              <a:rPr lang="en-GB" sz="6100"/>
              <a:t>A History of Modern Mexico</a:t>
            </a:r>
          </a:p>
        </p:txBody>
      </p:sp>
      <p:sp>
        <p:nvSpPr>
          <p:cNvPr id="3" name="Subtitle 2">
            <a:extLst>
              <a:ext uri="{FF2B5EF4-FFF2-40B4-BE49-F238E27FC236}">
                <a16:creationId xmlns:a16="http://schemas.microsoft.com/office/drawing/2014/main" id="{5C12C83D-284D-E6DA-7203-DEE8EE6FAC5F}"/>
              </a:ext>
            </a:extLst>
          </p:cNvPr>
          <p:cNvSpPr>
            <a:spLocks noGrp="1"/>
          </p:cNvSpPr>
          <p:nvPr>
            <p:ph type="subTitle" idx="1"/>
          </p:nvPr>
        </p:nvSpPr>
        <p:spPr>
          <a:xfrm>
            <a:off x="638882" y="4631161"/>
            <a:ext cx="3571810" cy="1559327"/>
          </a:xfrm>
        </p:spPr>
        <p:txBody>
          <a:bodyPr>
            <a:normAutofit/>
          </a:bodyPr>
          <a:lstStyle/>
          <a:p>
            <a:pPr algn="l"/>
            <a:r>
              <a:rPr lang="en-GB" dirty="0"/>
              <a:t>Revision</a:t>
            </a:r>
            <a:endParaRPr lang="en-GB"/>
          </a:p>
        </p:txBody>
      </p:sp>
      <p:sp>
        <p:nvSpPr>
          <p:cNvPr id="14345"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La plaza de las tres culturas · Blog Oasis Hoteles">
            <a:extLst>
              <a:ext uri="{FF2B5EF4-FFF2-40B4-BE49-F238E27FC236}">
                <a16:creationId xmlns:a16="http://schemas.microsoft.com/office/drawing/2014/main" id="{1A844DF1-C445-8A17-E7BA-3725FA09BE0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023482"/>
            <a:ext cx="7214616" cy="4783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417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EE2835-308B-7B29-5FB2-7F0EBFAFD32B}"/>
              </a:ext>
            </a:extLst>
          </p:cNvPr>
          <p:cNvSpPr>
            <a:spLocks noGrp="1"/>
          </p:cNvSpPr>
          <p:nvPr>
            <p:ph type="title"/>
          </p:nvPr>
        </p:nvSpPr>
        <p:spPr>
          <a:xfrm>
            <a:off x="630936" y="639520"/>
            <a:ext cx="3429000" cy="1719072"/>
          </a:xfrm>
        </p:spPr>
        <p:txBody>
          <a:bodyPr anchor="b">
            <a:normAutofit/>
          </a:bodyPr>
          <a:lstStyle/>
          <a:p>
            <a:r>
              <a:rPr lang="en-GB" sz="2600" b="0" i="0">
                <a:effectLst/>
                <a:latin typeface="Lato" panose="020F0502020204030203" pitchFamily="34" charset="0"/>
                <a:hlinkClick r:id="rId2"/>
              </a:rPr>
              <a:t>Counter-Revolution and the PRI state (1940-68)</a:t>
            </a:r>
            <a:endParaRPr lang="en-GB" sz="2600"/>
          </a:p>
        </p:txBody>
      </p:sp>
      <p:sp>
        <p:nvSpPr>
          <p:cNvPr id="820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ED553AF-9A95-12EB-330C-0D756252BC09}"/>
              </a:ext>
            </a:extLst>
          </p:cNvPr>
          <p:cNvSpPr>
            <a:spLocks noGrp="1"/>
          </p:cNvSpPr>
          <p:nvPr>
            <p:ph idx="1"/>
          </p:nvPr>
        </p:nvSpPr>
        <p:spPr>
          <a:xfrm>
            <a:off x="630935" y="2807208"/>
            <a:ext cx="3771247" cy="3410712"/>
          </a:xfrm>
        </p:spPr>
        <p:txBody>
          <a:bodyPr anchor="t">
            <a:normAutofit fontScale="92500" lnSpcReduction="10000"/>
          </a:bodyPr>
          <a:lstStyle/>
          <a:p>
            <a:r>
              <a:rPr lang="en-GB" sz="2000" dirty="0"/>
              <a:t>The Golden Age of the PRI</a:t>
            </a:r>
          </a:p>
          <a:p>
            <a:r>
              <a:rPr lang="en-GB" sz="2000" dirty="0"/>
              <a:t>The economic miracle</a:t>
            </a:r>
          </a:p>
          <a:p>
            <a:r>
              <a:rPr lang="en-GB" sz="2000" dirty="0"/>
              <a:t>The one-party state: labour, popular sectors etc.</a:t>
            </a:r>
          </a:p>
          <a:p>
            <a:r>
              <a:rPr lang="en-GB" sz="2000" dirty="0"/>
              <a:t>Import Substitution Industrialisation</a:t>
            </a:r>
          </a:p>
          <a:p>
            <a:r>
              <a:rPr lang="en-GB" sz="2000" dirty="0"/>
              <a:t>‘Labour aristocracy’</a:t>
            </a:r>
          </a:p>
          <a:p>
            <a:r>
              <a:rPr lang="en-GB" sz="2000" dirty="0"/>
              <a:t>Agrarian economy in decline</a:t>
            </a:r>
          </a:p>
          <a:p>
            <a:r>
              <a:rPr lang="en-GB" sz="2000" dirty="0"/>
              <a:t>Hegemony/ ‘consensus’</a:t>
            </a:r>
          </a:p>
          <a:p>
            <a:r>
              <a:rPr lang="en-GB" sz="2000" dirty="0"/>
              <a:t>Soft Authoritarianism-Democracy</a:t>
            </a:r>
          </a:p>
          <a:p>
            <a:endParaRPr lang="en-GB" sz="2000" dirty="0"/>
          </a:p>
        </p:txBody>
      </p:sp>
      <p:pic>
        <p:nvPicPr>
          <p:cNvPr id="8194" name="Picture 2" descr="PRI: A history of Mexico's ruling party | CGTN America">
            <a:extLst>
              <a:ext uri="{FF2B5EF4-FFF2-40B4-BE49-F238E27FC236}">
                <a16:creationId xmlns:a16="http://schemas.microsoft.com/office/drawing/2014/main" id="{5103DF83-DFDE-83A8-E1E0-8653C597B3C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54296" y="1470069"/>
            <a:ext cx="6903720" cy="3917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586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5" name="Rectangle 9224">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B530F4-A9E2-47FC-9BA3-106B59E1A731}"/>
              </a:ext>
            </a:extLst>
          </p:cNvPr>
          <p:cNvSpPr>
            <a:spLocks noGrp="1"/>
          </p:cNvSpPr>
          <p:nvPr>
            <p:ph type="title"/>
          </p:nvPr>
        </p:nvSpPr>
        <p:spPr>
          <a:xfrm>
            <a:off x="838201" y="365125"/>
            <a:ext cx="3816095" cy="1938076"/>
          </a:xfrm>
        </p:spPr>
        <p:txBody>
          <a:bodyPr>
            <a:normAutofit/>
          </a:bodyPr>
          <a:lstStyle/>
          <a:p>
            <a:r>
              <a:rPr lang="en-GB" b="0" i="0">
                <a:effectLst/>
                <a:latin typeface="Lato" panose="020F0502020204030203" pitchFamily="34" charset="0"/>
                <a:hlinkClick r:id="rId2"/>
              </a:rPr>
              <a:t>The 1960s in Mexico</a:t>
            </a:r>
            <a:endParaRPr lang="en-GB" dirty="0"/>
          </a:p>
        </p:txBody>
      </p:sp>
      <p:sp>
        <p:nvSpPr>
          <p:cNvPr id="3" name="Content Placeholder 2">
            <a:extLst>
              <a:ext uri="{FF2B5EF4-FFF2-40B4-BE49-F238E27FC236}">
                <a16:creationId xmlns:a16="http://schemas.microsoft.com/office/drawing/2014/main" id="{9D7FBCFA-C6FD-4F12-F625-D29497C54B52}"/>
              </a:ext>
            </a:extLst>
          </p:cNvPr>
          <p:cNvSpPr>
            <a:spLocks noGrp="1"/>
          </p:cNvSpPr>
          <p:nvPr>
            <p:ph idx="1"/>
          </p:nvPr>
        </p:nvSpPr>
        <p:spPr>
          <a:xfrm>
            <a:off x="838201" y="2482589"/>
            <a:ext cx="3489959" cy="3694373"/>
          </a:xfrm>
        </p:spPr>
        <p:txBody>
          <a:bodyPr>
            <a:normAutofit/>
          </a:bodyPr>
          <a:lstStyle/>
          <a:p>
            <a:r>
              <a:rPr lang="en-GB" dirty="0"/>
              <a:t>The end of the PRI consensus?</a:t>
            </a:r>
          </a:p>
          <a:p>
            <a:r>
              <a:rPr lang="en-GB" dirty="0"/>
              <a:t>Olympics</a:t>
            </a:r>
          </a:p>
          <a:p>
            <a:r>
              <a:rPr lang="en-GB" dirty="0"/>
              <a:t>Tlatelolco</a:t>
            </a:r>
          </a:p>
        </p:txBody>
      </p:sp>
      <p:pic>
        <p:nvPicPr>
          <p:cNvPr id="9218" name="Picture 2" descr="The 1968 Mexico City Olympics - WorldAtlas">
            <a:extLst>
              <a:ext uri="{FF2B5EF4-FFF2-40B4-BE49-F238E27FC236}">
                <a16:creationId xmlns:a16="http://schemas.microsoft.com/office/drawing/2014/main" id="{A6635C97-515A-8609-A20A-CE68A84A58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922" r="-2" b="13221"/>
          <a:stretch/>
        </p:blipFill>
        <p:spPr bwMode="auto">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a:noFill/>
          <a:extLst>
            <a:ext uri="{909E8E84-426E-40DD-AFC4-6F175D3DCCD1}">
              <a14:hiddenFill xmlns:a14="http://schemas.microsoft.com/office/drawing/2010/main">
                <a:solidFill>
                  <a:srgbClr val="FFFFFF"/>
                </a:solidFill>
              </a14:hiddenFill>
            </a:ext>
          </a:extLst>
        </p:spPr>
      </p:pic>
      <p:pic>
        <p:nvPicPr>
          <p:cNvPr id="9220" name="Picture 4" descr="Mexican Movement of 1968 - Wikipedia">
            <a:extLst>
              <a:ext uri="{FF2B5EF4-FFF2-40B4-BE49-F238E27FC236}">
                <a16:creationId xmlns:a16="http://schemas.microsoft.com/office/drawing/2014/main" id="{969CD3A0-7BC7-6B3B-4E6F-B53788F7825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6795" b="9572"/>
          <a:stretch/>
        </p:blipFill>
        <p:spPr bwMode="auto">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7585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85E4F7-47FA-2C77-9A8B-911776B28E4D}"/>
              </a:ext>
            </a:extLst>
          </p:cNvPr>
          <p:cNvSpPr>
            <a:spLocks noGrp="1"/>
          </p:cNvSpPr>
          <p:nvPr>
            <p:ph type="title"/>
          </p:nvPr>
        </p:nvSpPr>
        <p:spPr>
          <a:xfrm>
            <a:off x="640080" y="4777739"/>
            <a:ext cx="3418990" cy="1412119"/>
          </a:xfrm>
        </p:spPr>
        <p:txBody>
          <a:bodyPr>
            <a:normAutofit/>
          </a:bodyPr>
          <a:lstStyle/>
          <a:p>
            <a:r>
              <a:rPr lang="en-GB" sz="3700" b="0" i="0">
                <a:effectLst/>
                <a:latin typeface="Lato" panose="020F0502020204030203" pitchFamily="34" charset="0"/>
                <a:hlinkClick r:id="rId2"/>
              </a:rPr>
              <a:t>The Dirty War (1965-1982)</a:t>
            </a:r>
            <a:endParaRPr lang="en-GB" sz="3700"/>
          </a:p>
        </p:txBody>
      </p:sp>
      <p:pic>
        <p:nvPicPr>
          <p:cNvPr id="10242" name="Picture 2" descr="Archivo de Etiqueta de &quot;guerrilleros del Partido de los Pobres&quot; -">
            <a:extLst>
              <a:ext uri="{FF2B5EF4-FFF2-40B4-BE49-F238E27FC236}">
                <a16:creationId xmlns:a16="http://schemas.microsoft.com/office/drawing/2014/main" id="{69F2651A-926D-2379-C7E7-4CFB79CF284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618" b="23071"/>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10249"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CF14FD4-AAD2-CD49-3F79-E94BE0233A16}"/>
              </a:ext>
            </a:extLst>
          </p:cNvPr>
          <p:cNvSpPr>
            <a:spLocks noGrp="1"/>
          </p:cNvSpPr>
          <p:nvPr>
            <p:ph idx="1"/>
          </p:nvPr>
        </p:nvSpPr>
        <p:spPr>
          <a:xfrm>
            <a:off x="4823787" y="5008603"/>
            <a:ext cx="6897626" cy="1399223"/>
          </a:xfrm>
        </p:spPr>
        <p:txBody>
          <a:bodyPr anchor="ctr">
            <a:noAutofit/>
          </a:bodyPr>
          <a:lstStyle/>
          <a:p>
            <a:r>
              <a:rPr lang="en-GB" sz="2400" dirty="0"/>
              <a:t>The influence of the Cuban Revolution</a:t>
            </a:r>
          </a:p>
          <a:p>
            <a:r>
              <a:rPr lang="en-GB" sz="2400" dirty="0"/>
              <a:t>Echeverria and Cold War Politics</a:t>
            </a:r>
          </a:p>
          <a:p>
            <a:r>
              <a:rPr lang="en-GB" sz="2400" dirty="0"/>
              <a:t>Guerrilla in Guerrero: The Party of the Poor</a:t>
            </a:r>
          </a:p>
          <a:p>
            <a:r>
              <a:rPr lang="en-GB" sz="2400" dirty="0"/>
              <a:t>Memory and commemoration: Truth commission</a:t>
            </a:r>
          </a:p>
        </p:txBody>
      </p:sp>
    </p:spTree>
    <p:extLst>
      <p:ext uri="{BB962C8B-B14F-4D97-AF65-F5344CB8AC3E}">
        <p14:creationId xmlns:p14="http://schemas.microsoft.com/office/powerpoint/2010/main" val="933179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2C5F15-BB63-9519-28D3-11D422792C1D}"/>
              </a:ext>
            </a:extLst>
          </p:cNvPr>
          <p:cNvSpPr>
            <a:spLocks noGrp="1"/>
          </p:cNvSpPr>
          <p:nvPr>
            <p:ph type="title"/>
          </p:nvPr>
        </p:nvSpPr>
        <p:spPr>
          <a:xfrm>
            <a:off x="8643193" y="489507"/>
            <a:ext cx="3091607" cy="1655483"/>
          </a:xfrm>
        </p:spPr>
        <p:txBody>
          <a:bodyPr anchor="b">
            <a:normAutofit/>
          </a:bodyPr>
          <a:lstStyle/>
          <a:p>
            <a:r>
              <a:rPr lang="en-GB" sz="2800" b="0" i="0">
                <a:effectLst/>
                <a:latin typeface="Lato" panose="020F0502020204030203" pitchFamily="34" charset="0"/>
                <a:hlinkClick r:id="rId2"/>
              </a:rPr>
              <a:t>Modern Mexico: Neoliberalism and Democratization</a:t>
            </a:r>
            <a:endParaRPr lang="en-GB" sz="2800"/>
          </a:p>
        </p:txBody>
      </p:sp>
      <p:pic>
        <p:nvPicPr>
          <p:cNvPr id="4" name="Picture 2" descr="http://www.calstatela.edu/dept/geology/GEOL351Images/IntercontinentalHotel(2).jpg">
            <a:extLst>
              <a:ext uri="{FF2B5EF4-FFF2-40B4-BE49-F238E27FC236}">
                <a16:creationId xmlns:a16="http://schemas.microsoft.com/office/drawing/2014/main" id="{2B4CCF05-FD8F-17EB-62A0-0F4BE003F2F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375" b="-1"/>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E9366F5E-4202-F68C-2F39-7277B4EB4069}"/>
              </a:ext>
            </a:extLst>
          </p:cNvPr>
          <p:cNvSpPr>
            <a:spLocks noGrp="1"/>
          </p:cNvSpPr>
          <p:nvPr>
            <p:ph idx="1"/>
          </p:nvPr>
        </p:nvSpPr>
        <p:spPr>
          <a:xfrm>
            <a:off x="8643193" y="2418408"/>
            <a:ext cx="2942813" cy="3540265"/>
          </a:xfrm>
        </p:spPr>
        <p:txBody>
          <a:bodyPr>
            <a:normAutofit/>
          </a:bodyPr>
          <a:lstStyle/>
          <a:p>
            <a:r>
              <a:rPr lang="en-GB" dirty="0"/>
              <a:t>The earthquake and civil society</a:t>
            </a:r>
          </a:p>
          <a:p>
            <a:r>
              <a:rPr lang="en-GB" dirty="0"/>
              <a:t>Economic crisis</a:t>
            </a:r>
          </a:p>
          <a:p>
            <a:r>
              <a:rPr lang="en-GB" dirty="0"/>
              <a:t>New parties</a:t>
            </a:r>
          </a:p>
          <a:p>
            <a:r>
              <a:rPr lang="en-GB" dirty="0"/>
              <a:t>Opposition press</a:t>
            </a:r>
          </a:p>
          <a:p>
            <a:r>
              <a:rPr lang="en-GB" dirty="0"/>
              <a:t>Mega corruption</a:t>
            </a:r>
          </a:p>
        </p:txBody>
      </p:sp>
      <p:sp>
        <p:nvSpPr>
          <p:cNvPr id="7" name="Rectangle 10">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897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71" name="Rectangle 11270">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73" name="Rectangle 11272">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95463A-5DBC-3FC9-A7A3-165C5B81E1F7}"/>
              </a:ext>
            </a:extLst>
          </p:cNvPr>
          <p:cNvSpPr>
            <a:spLocks noGrp="1"/>
          </p:cNvSpPr>
          <p:nvPr>
            <p:ph type="title"/>
          </p:nvPr>
        </p:nvSpPr>
        <p:spPr>
          <a:xfrm>
            <a:off x="7320466" y="609600"/>
            <a:ext cx="4140014" cy="1330839"/>
          </a:xfrm>
        </p:spPr>
        <p:txBody>
          <a:bodyPr>
            <a:normAutofit/>
          </a:bodyPr>
          <a:lstStyle/>
          <a:p>
            <a:pPr algn="ctr"/>
            <a:r>
              <a:rPr lang="en-GB" sz="2800" b="0" i="0" dirty="0">
                <a:effectLst/>
                <a:latin typeface="Lato" panose="020F0502020204030203" pitchFamily="34" charset="0"/>
                <a:hlinkClick r:id="rId2"/>
              </a:rPr>
              <a:t>Modern Mexico: Zapatistas and Indigenous Rights</a:t>
            </a:r>
            <a:endParaRPr lang="en-GB" sz="2800" dirty="0"/>
          </a:p>
        </p:txBody>
      </p:sp>
      <p:pic>
        <p:nvPicPr>
          <p:cNvPr id="11266" name="Picture 2" descr="Mexico's Zapatista rebels, 24 years on and defiant in mountain strongholds  | Global development | The Guardian">
            <a:extLst>
              <a:ext uri="{FF2B5EF4-FFF2-40B4-BE49-F238E27FC236}">
                <a16:creationId xmlns:a16="http://schemas.microsoft.com/office/drawing/2014/main" id="{6087D8AD-D1EC-2514-12DE-EACB4AF18B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33" r="-2" b="-2"/>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21CA745-ECC8-23E6-714F-05D442CFF01D}"/>
              </a:ext>
            </a:extLst>
          </p:cNvPr>
          <p:cNvSpPr>
            <a:spLocks noGrp="1"/>
          </p:cNvSpPr>
          <p:nvPr>
            <p:ph idx="1"/>
          </p:nvPr>
        </p:nvSpPr>
        <p:spPr>
          <a:xfrm>
            <a:off x="6817360" y="2194102"/>
            <a:ext cx="5374639" cy="3908586"/>
          </a:xfrm>
        </p:spPr>
        <p:txBody>
          <a:bodyPr>
            <a:noAutofit/>
          </a:bodyPr>
          <a:lstStyle/>
          <a:p>
            <a:r>
              <a:rPr lang="en-GB" sz="2000" dirty="0"/>
              <a:t>ILO 169 and multicultural constitutionalism</a:t>
            </a:r>
          </a:p>
          <a:p>
            <a:r>
              <a:rPr lang="en-GB" sz="2000" dirty="0"/>
              <a:t>Globalization and NAFTA</a:t>
            </a:r>
          </a:p>
          <a:p>
            <a:r>
              <a:rPr lang="en-GB" sz="2000" dirty="0"/>
              <a:t>Electoral fraud and the one party state</a:t>
            </a:r>
          </a:p>
          <a:p>
            <a:r>
              <a:rPr lang="en-GB" sz="2000" dirty="0"/>
              <a:t>Guerrilla, student movement and some sectors of the church (e.g. Liberation Theology) have reached out to indigenous communities.</a:t>
            </a:r>
          </a:p>
          <a:p>
            <a:r>
              <a:rPr lang="en-GB" sz="2000" dirty="0"/>
              <a:t>Demands: autonomy within the state not overturning the state, infrastructure, recognition of </a:t>
            </a:r>
            <a:r>
              <a:rPr lang="en-GB" sz="2000" dirty="0" err="1"/>
              <a:t>usos</a:t>
            </a:r>
            <a:r>
              <a:rPr lang="en-GB" sz="2000" dirty="0"/>
              <a:t> y </a:t>
            </a:r>
            <a:r>
              <a:rPr lang="en-GB" sz="2000" dirty="0" err="1"/>
              <a:t>costumbres</a:t>
            </a:r>
            <a:r>
              <a:rPr lang="en-GB" sz="2000" dirty="0"/>
              <a:t>.</a:t>
            </a:r>
          </a:p>
          <a:p>
            <a:r>
              <a:rPr lang="en-GB" sz="2000" dirty="0"/>
              <a:t>Negotiations with the government, San Andres Agreements</a:t>
            </a:r>
          </a:p>
          <a:p>
            <a:r>
              <a:rPr lang="en-GB" sz="2000" dirty="0"/>
              <a:t>A guerrilla, an NGO, a post-modern movement?</a:t>
            </a:r>
          </a:p>
        </p:txBody>
      </p:sp>
    </p:spTree>
    <p:extLst>
      <p:ext uri="{BB962C8B-B14F-4D97-AF65-F5344CB8AC3E}">
        <p14:creationId xmlns:p14="http://schemas.microsoft.com/office/powerpoint/2010/main" val="3569816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21" name="Rectangle 13320">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EFDFFA-9012-A4D2-DDBD-ED7A9DBDA363}"/>
              </a:ext>
            </a:extLst>
          </p:cNvPr>
          <p:cNvSpPr>
            <a:spLocks noGrp="1"/>
          </p:cNvSpPr>
          <p:nvPr>
            <p:ph type="title"/>
          </p:nvPr>
        </p:nvSpPr>
        <p:spPr>
          <a:xfrm>
            <a:off x="7716706" y="123803"/>
            <a:ext cx="4140014" cy="1330839"/>
          </a:xfrm>
        </p:spPr>
        <p:txBody>
          <a:bodyPr>
            <a:normAutofit/>
          </a:bodyPr>
          <a:lstStyle/>
          <a:p>
            <a:r>
              <a:rPr lang="en-GB" b="0" i="0" dirty="0">
                <a:effectLst/>
                <a:latin typeface="Lato" panose="020F0502020204030203" pitchFamily="34" charset="0"/>
                <a:hlinkClick r:id="rId2"/>
              </a:rPr>
              <a:t>Migration and the Border</a:t>
            </a:r>
            <a:endParaRPr lang="en-GB" dirty="0"/>
          </a:p>
        </p:txBody>
      </p:sp>
      <p:pic>
        <p:nvPicPr>
          <p:cNvPr id="13314" name="Picture 2" descr="Biden administration to use processing centers in Latin America to handle  migration - Iowa Capital Dispatch">
            <a:extLst>
              <a:ext uri="{FF2B5EF4-FFF2-40B4-BE49-F238E27FC236}">
                <a16:creationId xmlns:a16="http://schemas.microsoft.com/office/drawing/2014/main" id="{348510DD-C36D-2B9F-05EA-9BEDBAB84F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72" r="2" b="2"/>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5CDAF61F-23C5-A5C2-BC62-53D29BF6C571}"/>
              </a:ext>
            </a:extLst>
          </p:cNvPr>
          <p:cNvSpPr>
            <a:spLocks noGrp="1"/>
          </p:cNvSpPr>
          <p:nvPr>
            <p:ph idx="1"/>
          </p:nvPr>
        </p:nvSpPr>
        <p:spPr>
          <a:xfrm>
            <a:off x="7055217" y="1578444"/>
            <a:ext cx="4983295" cy="5893258"/>
          </a:xfrm>
        </p:spPr>
        <p:txBody>
          <a:bodyPr>
            <a:normAutofit/>
          </a:bodyPr>
          <a:lstStyle/>
          <a:p>
            <a:r>
              <a:rPr lang="en-GB" sz="2400" dirty="0"/>
              <a:t>Bracero programme</a:t>
            </a:r>
          </a:p>
          <a:p>
            <a:r>
              <a:rPr lang="en-GB" sz="2400" dirty="0"/>
              <a:t>Established networks</a:t>
            </a:r>
          </a:p>
          <a:p>
            <a:r>
              <a:rPr lang="en-GB" sz="2400" dirty="0"/>
              <a:t>Push factors: Impact of ISI on the countryside, modernization and migration, 1980s economic crises, violence</a:t>
            </a:r>
          </a:p>
          <a:p>
            <a:r>
              <a:rPr lang="en-GB" sz="2400" dirty="0"/>
              <a:t>Pull factors: employment, family networks</a:t>
            </a:r>
          </a:p>
          <a:p>
            <a:r>
              <a:rPr lang="en-GB" sz="2400" dirty="0"/>
              <a:t>Central American migration</a:t>
            </a:r>
          </a:p>
          <a:p>
            <a:r>
              <a:rPr lang="en-GB" sz="2400" dirty="0"/>
              <a:t>NGOs and organisations</a:t>
            </a:r>
          </a:p>
          <a:p>
            <a:r>
              <a:rPr lang="en-GB" sz="2400" dirty="0"/>
              <a:t>Migrant caravans</a:t>
            </a:r>
          </a:p>
          <a:p>
            <a:r>
              <a:rPr lang="en-GB" sz="2400" dirty="0"/>
              <a:t>US border policy</a:t>
            </a:r>
          </a:p>
          <a:p>
            <a:r>
              <a:rPr lang="en-GB" sz="2400" dirty="0"/>
              <a:t>Policing and vigilantism</a:t>
            </a:r>
          </a:p>
          <a:p>
            <a:endParaRPr lang="en-GB" sz="1700" dirty="0"/>
          </a:p>
        </p:txBody>
      </p:sp>
    </p:spTree>
    <p:extLst>
      <p:ext uri="{BB962C8B-B14F-4D97-AF65-F5344CB8AC3E}">
        <p14:creationId xmlns:p14="http://schemas.microsoft.com/office/powerpoint/2010/main" val="4138905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F5DD4B-1B4B-6DA7-5C32-2BAA986FA273}"/>
              </a:ext>
            </a:extLst>
          </p:cNvPr>
          <p:cNvSpPr>
            <a:spLocks noGrp="1"/>
          </p:cNvSpPr>
          <p:nvPr>
            <p:ph type="title"/>
          </p:nvPr>
        </p:nvSpPr>
        <p:spPr>
          <a:xfrm>
            <a:off x="7476858" y="0"/>
            <a:ext cx="4140014" cy="1330839"/>
          </a:xfrm>
        </p:spPr>
        <p:txBody>
          <a:bodyPr>
            <a:normAutofit/>
          </a:bodyPr>
          <a:lstStyle/>
          <a:p>
            <a:r>
              <a:rPr lang="en-GB" b="0" i="0" dirty="0">
                <a:effectLst/>
                <a:latin typeface="Lato" panose="020F0502020204030203" pitchFamily="34" charset="0"/>
                <a:hlinkClick r:id="rId2"/>
              </a:rPr>
              <a:t>The Drug Trade</a:t>
            </a:r>
            <a:endParaRPr lang="en-GB" dirty="0"/>
          </a:p>
        </p:txBody>
      </p:sp>
      <p:pic>
        <p:nvPicPr>
          <p:cNvPr id="4" name="Content Placeholder 3" descr="Condor Team.png">
            <a:extLst>
              <a:ext uri="{FF2B5EF4-FFF2-40B4-BE49-F238E27FC236}">
                <a16:creationId xmlns:a16="http://schemas.microsoft.com/office/drawing/2014/main" id="{9381B58A-7024-7065-7B2F-08C9A7134E4C}"/>
              </a:ext>
            </a:extLst>
          </p:cNvPr>
          <p:cNvPicPr>
            <a:picLocks noChangeAspect="1"/>
          </p:cNvPicPr>
          <p:nvPr/>
        </p:nvPicPr>
        <p:blipFill rotWithShape="1">
          <a:blip r:embed="rId3">
            <a:extLst>
              <a:ext uri="{28A0092B-C50C-407E-A947-70E740481C1C}">
                <a14:useLocalDpi xmlns:a14="http://schemas.microsoft.com/office/drawing/2010/main" val="0"/>
              </a:ext>
            </a:extLst>
          </a:blip>
          <a:srcRect l="13771" r="13769" b="-2"/>
          <a:stretch/>
        </p:blipFill>
        <p:spPr>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p:spPr>
      </p:pic>
      <p:sp>
        <p:nvSpPr>
          <p:cNvPr id="3" name="Content Placeholder 2">
            <a:extLst>
              <a:ext uri="{FF2B5EF4-FFF2-40B4-BE49-F238E27FC236}">
                <a16:creationId xmlns:a16="http://schemas.microsoft.com/office/drawing/2014/main" id="{3EDDB7ED-FE4D-D868-49BB-7D89E7DF615F}"/>
              </a:ext>
            </a:extLst>
          </p:cNvPr>
          <p:cNvSpPr>
            <a:spLocks noGrp="1"/>
          </p:cNvSpPr>
          <p:nvPr>
            <p:ph idx="1"/>
          </p:nvPr>
        </p:nvSpPr>
        <p:spPr>
          <a:xfrm>
            <a:off x="6409416" y="1402080"/>
            <a:ext cx="5618479" cy="5669280"/>
          </a:xfrm>
        </p:spPr>
        <p:txBody>
          <a:bodyPr>
            <a:normAutofit fontScale="77500" lnSpcReduction="20000"/>
          </a:bodyPr>
          <a:lstStyle/>
          <a:p>
            <a:pPr marL="0" indent="0">
              <a:buNone/>
            </a:pPr>
            <a:r>
              <a:rPr lang="en-US" sz="2900" b="1" dirty="0"/>
              <a:t>       Stage 1 </a:t>
            </a:r>
            <a:r>
              <a:rPr lang="mr-IN" sz="2900" b="1" dirty="0"/>
              <a:t>–</a:t>
            </a:r>
            <a:r>
              <a:rPr lang="en-US" sz="2900" b="1" dirty="0"/>
              <a:t> 1910-1960</a:t>
            </a:r>
          </a:p>
          <a:p>
            <a:pPr lvl="1"/>
            <a:r>
              <a:rPr lang="en-US" sz="2900" dirty="0"/>
              <a:t>1914 Harrison Act prohibits smoking opium, heroin, and cocaine. </a:t>
            </a:r>
          </a:p>
          <a:p>
            <a:pPr lvl="1"/>
            <a:r>
              <a:rPr lang="en-US" sz="2900" dirty="0"/>
              <a:t>Marijuana, opium, protection rackets</a:t>
            </a:r>
          </a:p>
          <a:p>
            <a:pPr marL="457200" lvl="1" indent="0">
              <a:buNone/>
            </a:pPr>
            <a:r>
              <a:rPr lang="en-US" sz="2900" b="1" dirty="0"/>
              <a:t>Stage 2: The Counterculture (1960-1975)</a:t>
            </a:r>
          </a:p>
          <a:p>
            <a:pPr lvl="1"/>
            <a:r>
              <a:rPr lang="en-US" sz="2900" dirty="0"/>
              <a:t>Hippy tourists</a:t>
            </a:r>
          </a:p>
          <a:p>
            <a:pPr lvl="1"/>
            <a:r>
              <a:rPr lang="en-US" sz="2900" dirty="0"/>
              <a:t>Post-1972 Increase in heroin trade</a:t>
            </a:r>
            <a:endParaRPr lang="en-US" sz="2900" b="1" dirty="0"/>
          </a:p>
          <a:p>
            <a:pPr marL="457200" lvl="1" indent="0">
              <a:buNone/>
            </a:pPr>
            <a:r>
              <a:rPr lang="en-US" sz="2900" b="1" dirty="0"/>
              <a:t>Stage 3 1975-1990s : The First War on Drugs and Federal Control </a:t>
            </a:r>
          </a:p>
          <a:p>
            <a:pPr lvl="1"/>
            <a:r>
              <a:rPr lang="en-US" sz="2900" dirty="0" err="1"/>
              <a:t>Militarisation</a:t>
            </a:r>
            <a:r>
              <a:rPr lang="en-US" sz="2900" dirty="0"/>
              <a:t> of control</a:t>
            </a:r>
          </a:p>
          <a:p>
            <a:pPr lvl="1"/>
            <a:r>
              <a:rPr lang="en-US" sz="2900" dirty="0"/>
              <a:t>Human rights, migration, distrust of the state</a:t>
            </a:r>
          </a:p>
          <a:p>
            <a:pPr marL="457200" lvl="1" indent="0">
              <a:buNone/>
            </a:pPr>
            <a:r>
              <a:rPr lang="en-US" sz="2900" b="1" dirty="0"/>
              <a:t>Stage 4: Cracks in the System, 1990s-2006</a:t>
            </a:r>
          </a:p>
          <a:p>
            <a:pPr lvl="1"/>
            <a:r>
              <a:rPr lang="en-US" sz="2900" dirty="0"/>
              <a:t>Neoliberalism and democratization</a:t>
            </a:r>
          </a:p>
          <a:p>
            <a:pPr lvl="1"/>
            <a:r>
              <a:rPr lang="en-US" sz="2900" dirty="0"/>
              <a:t>Cartel takeover</a:t>
            </a:r>
          </a:p>
          <a:p>
            <a:pPr marL="457200" lvl="1" indent="0">
              <a:buNone/>
            </a:pPr>
            <a:r>
              <a:rPr lang="en-US" sz="2900" b="1" dirty="0"/>
              <a:t>Stage 5: War and Total War, 2006-2022</a:t>
            </a:r>
          </a:p>
          <a:p>
            <a:pPr lvl="1"/>
            <a:r>
              <a:rPr lang="en-US" sz="2900" dirty="0"/>
              <a:t>Fragmentation of cartels</a:t>
            </a:r>
          </a:p>
          <a:p>
            <a:pPr lvl="1"/>
            <a:r>
              <a:rPr lang="en-US" sz="2900" dirty="0"/>
              <a:t>Diversification</a:t>
            </a:r>
          </a:p>
          <a:p>
            <a:endParaRPr lang="en-GB" sz="1100" dirty="0"/>
          </a:p>
        </p:txBody>
      </p:sp>
    </p:spTree>
    <p:extLst>
      <p:ext uri="{BB962C8B-B14F-4D97-AF65-F5344CB8AC3E}">
        <p14:creationId xmlns:p14="http://schemas.microsoft.com/office/powerpoint/2010/main" val="994059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8812C-5FF5-09F4-DBC9-DA4D9E92E5B2}"/>
              </a:ext>
            </a:extLst>
          </p:cNvPr>
          <p:cNvSpPr>
            <a:spLocks noGrp="1"/>
          </p:cNvSpPr>
          <p:nvPr>
            <p:ph type="title"/>
          </p:nvPr>
        </p:nvSpPr>
        <p:spPr/>
        <p:txBody>
          <a:bodyPr/>
          <a:lstStyle/>
          <a:p>
            <a:r>
              <a:rPr lang="en-GB" dirty="0"/>
              <a:t>Researching for Essays</a:t>
            </a:r>
          </a:p>
        </p:txBody>
      </p:sp>
      <p:sp>
        <p:nvSpPr>
          <p:cNvPr id="3" name="Content Placeholder 2">
            <a:extLst>
              <a:ext uri="{FF2B5EF4-FFF2-40B4-BE49-F238E27FC236}">
                <a16:creationId xmlns:a16="http://schemas.microsoft.com/office/drawing/2014/main" id="{B720CFFE-73DE-58A9-6568-906BFE29E6D5}"/>
              </a:ext>
            </a:extLst>
          </p:cNvPr>
          <p:cNvSpPr>
            <a:spLocks noGrp="1"/>
          </p:cNvSpPr>
          <p:nvPr>
            <p:ph idx="1"/>
          </p:nvPr>
        </p:nvSpPr>
        <p:spPr/>
        <p:txBody>
          <a:bodyPr>
            <a:normAutofit lnSpcReduction="10000"/>
          </a:bodyPr>
          <a:lstStyle/>
          <a:p>
            <a:r>
              <a:rPr lang="de-DE" sz="2400" dirty="0">
                <a:effectLst/>
                <a:latin typeface="Calibri" panose="020F0502020204030204" pitchFamily="34" charset="0"/>
                <a:ea typeface="DengXian" panose="02010600030101010101" pitchFamily="2" charset="-122"/>
                <a:cs typeface="Arial" panose="020B0604020202020204" pitchFamily="34" charset="0"/>
              </a:rPr>
              <a:t>Start with the suggested reading list.</a:t>
            </a: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r>
              <a:rPr lang="de-DE" sz="2400" dirty="0">
                <a:effectLst/>
                <a:latin typeface="Calibri" panose="020F0502020204030204" pitchFamily="34" charset="0"/>
                <a:ea typeface="DengXian" panose="02010600030101010101" pitchFamily="2" charset="-122"/>
                <a:cs typeface="Arial" panose="020B0604020202020204" pitchFamily="34" charset="0"/>
              </a:rPr>
              <a:t>Secondary Sources: Textbooks/ General histories (eg. </a:t>
            </a:r>
            <a:r>
              <a:rPr lang="de-DE" sz="2400" i="1" dirty="0">
                <a:effectLst/>
                <a:latin typeface="Calibri" panose="020F0502020204030204" pitchFamily="34" charset="0"/>
                <a:ea typeface="DengXian" panose="02010600030101010101" pitchFamily="2" charset="-122"/>
                <a:cs typeface="Arial" panose="020B0604020202020204" pitchFamily="34" charset="0"/>
              </a:rPr>
              <a:t>Mexico’s Once and Future Revolution</a:t>
            </a:r>
            <a:r>
              <a:rPr lang="de-DE" sz="2400" dirty="0">
                <a:effectLst/>
                <a:latin typeface="Calibri" panose="020F0502020204030204" pitchFamily="34" charset="0"/>
                <a:ea typeface="DengXian" panose="02010600030101010101" pitchFamily="2" charset="-122"/>
                <a:cs typeface="Arial" panose="020B0604020202020204" pitchFamily="34" charset="0"/>
              </a:rPr>
              <a:t>), Monographs (like Knight‘s </a:t>
            </a:r>
            <a:r>
              <a:rPr lang="de-DE" sz="2400" i="1" dirty="0">
                <a:effectLst/>
                <a:latin typeface="Calibri" panose="020F0502020204030204" pitchFamily="34" charset="0"/>
                <a:ea typeface="DengXian" panose="02010600030101010101" pitchFamily="2" charset="-122"/>
                <a:cs typeface="Arial" panose="020B0604020202020204" pitchFamily="34" charset="0"/>
              </a:rPr>
              <a:t>The Mexican Revolution</a:t>
            </a:r>
            <a:r>
              <a:rPr lang="de-DE" sz="2400" dirty="0">
                <a:effectLst/>
                <a:latin typeface="Calibri" panose="020F0502020204030204" pitchFamily="34" charset="0"/>
                <a:ea typeface="DengXian" panose="02010600030101010101" pitchFamily="2" charset="-122"/>
                <a:cs typeface="Arial" panose="020B0604020202020204" pitchFamily="34" charset="0"/>
              </a:rPr>
              <a:t>), Journal Articles, Edited Volumes (Like, </a:t>
            </a:r>
            <a:r>
              <a:rPr lang="de-DE" sz="2400" i="1" dirty="0">
                <a:effectLst/>
                <a:latin typeface="Calibri" panose="020F0502020204030204" pitchFamily="34" charset="0"/>
                <a:ea typeface="DengXian" panose="02010600030101010101" pitchFamily="2" charset="-122"/>
                <a:cs typeface="Arial" panose="020B0604020202020204" pitchFamily="34" charset="0"/>
              </a:rPr>
              <a:t>Dictablanda</a:t>
            </a:r>
            <a:r>
              <a:rPr lang="de-DE" sz="2400" dirty="0">
                <a:effectLst/>
                <a:latin typeface="Calibri" panose="020F0502020204030204" pitchFamily="34" charset="0"/>
                <a:ea typeface="DengXian" panose="02010600030101010101" pitchFamily="2" charset="-122"/>
                <a:cs typeface="Arial" panose="020B0604020202020204" pitchFamily="34" charset="0"/>
              </a:rPr>
              <a:t>), Other Writings e.g Online (.ac websites, also LANIC, National Security Archives.)</a:t>
            </a: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r>
              <a:rPr lang="de-DE" sz="2400" dirty="0">
                <a:effectLst/>
                <a:latin typeface="Calibri" panose="020F0502020204030204" pitchFamily="34" charset="0"/>
                <a:ea typeface="DengXian" panose="02010600030101010101" pitchFamily="2" charset="-122"/>
                <a:cs typeface="Arial" panose="020B0604020202020204" pitchFamily="34" charset="0"/>
              </a:rPr>
              <a:t>Review articles and articles on histroiogrphy.</a:t>
            </a: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r>
              <a:rPr lang="de-DE" sz="2400" dirty="0">
                <a:effectLst/>
                <a:latin typeface="Calibri" panose="020F0502020204030204" pitchFamily="34" charset="0"/>
                <a:ea typeface="DengXian" panose="02010600030101010101" pitchFamily="2" charset="-122"/>
                <a:cs typeface="Arial" panose="020B0604020202020204" pitchFamily="34" charset="0"/>
              </a:rPr>
              <a:t>Primary Sources: Edited collections of primary sources (like </a:t>
            </a:r>
            <a:r>
              <a:rPr lang="de-DE" sz="2400" i="1" dirty="0">
                <a:effectLst/>
                <a:latin typeface="Calibri" panose="020F0502020204030204" pitchFamily="34" charset="0"/>
                <a:ea typeface="DengXian" panose="02010600030101010101" pitchFamily="2" charset="-122"/>
                <a:cs typeface="Arial" panose="020B0604020202020204" pitchFamily="34" charset="0"/>
              </a:rPr>
              <a:t>The Mexico Reader</a:t>
            </a:r>
            <a:r>
              <a:rPr lang="de-DE" sz="2400" dirty="0">
                <a:effectLst/>
                <a:latin typeface="Calibri" panose="020F0502020204030204" pitchFamily="34" charset="0"/>
                <a:ea typeface="DengXian" panose="02010600030101010101" pitchFamily="2" charset="-122"/>
                <a:cs typeface="Arial" panose="020B0604020202020204" pitchFamily="34" charset="0"/>
              </a:rPr>
              <a:t>). They have useful introductions to the sources. MRC relatively untapped resources.</a:t>
            </a: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r>
              <a:rPr lang="de-DE" sz="2400" dirty="0">
                <a:effectLst/>
                <a:latin typeface="Calibri" panose="020F0502020204030204" pitchFamily="34" charset="0"/>
                <a:ea typeface="DengXian" panose="02010600030101010101" pitchFamily="2" charset="-122"/>
                <a:cs typeface="Arial" panose="020B0604020202020204" pitchFamily="34" charset="0"/>
              </a:rPr>
              <a:t>Start broad, dig deep, remember historiography. In essays, cite less from general textbooks. Identify the main arguments from the other secondary sources. Use primary sources to support your arguments.</a:t>
            </a: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endParaRPr lang="en-GB" dirty="0"/>
          </a:p>
        </p:txBody>
      </p:sp>
    </p:spTree>
    <p:extLst>
      <p:ext uri="{BB962C8B-B14F-4D97-AF65-F5344CB8AC3E}">
        <p14:creationId xmlns:p14="http://schemas.microsoft.com/office/powerpoint/2010/main" val="4226063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1DD78-9D6E-D7BA-6F2C-36AC5858CE38}"/>
              </a:ext>
            </a:extLst>
          </p:cNvPr>
          <p:cNvSpPr>
            <a:spLocks noGrp="1"/>
          </p:cNvSpPr>
          <p:nvPr>
            <p:ph type="title"/>
          </p:nvPr>
        </p:nvSpPr>
        <p:spPr/>
        <p:txBody>
          <a:bodyPr/>
          <a:lstStyle/>
          <a:p>
            <a:r>
              <a:rPr lang="en-GB" dirty="0"/>
              <a:t>What makes a good essay?</a:t>
            </a:r>
          </a:p>
        </p:txBody>
      </p:sp>
      <p:sp>
        <p:nvSpPr>
          <p:cNvPr id="3" name="Content Placeholder 2">
            <a:extLst>
              <a:ext uri="{FF2B5EF4-FFF2-40B4-BE49-F238E27FC236}">
                <a16:creationId xmlns:a16="http://schemas.microsoft.com/office/drawing/2014/main" id="{83526EEA-EE16-5009-2E6C-40504273DE5F}"/>
              </a:ext>
            </a:extLst>
          </p:cNvPr>
          <p:cNvSpPr>
            <a:spLocks noGrp="1"/>
          </p:cNvSpPr>
          <p:nvPr>
            <p:ph idx="1"/>
          </p:nvPr>
        </p:nvSpPr>
        <p:spPr>
          <a:xfrm>
            <a:off x="838200" y="1825624"/>
            <a:ext cx="10800806" cy="5032375"/>
          </a:xfrm>
        </p:spPr>
        <p:txBody>
          <a:bodyPr/>
          <a:lstStyle/>
          <a:p>
            <a:r>
              <a:rPr lang="de-DE" sz="2400" dirty="0">
                <a:effectLst/>
                <a:latin typeface="Calibri" panose="020F0502020204030204" pitchFamily="34" charset="0"/>
                <a:ea typeface="DengXian" panose="02010600030101010101" pitchFamily="2" charset="-122"/>
                <a:cs typeface="Arial" panose="020B0604020202020204" pitchFamily="34" charset="0"/>
              </a:rPr>
              <a:t>Set up a historical problem: what remains unresolved, highly debated, or unknown about the topic you intend to discuss? </a:t>
            </a:r>
          </a:p>
          <a:p>
            <a:endParaRPr lang="de-DE" sz="2400" dirty="0">
              <a:latin typeface="Calibri" panose="020F0502020204030204" pitchFamily="34" charset="0"/>
              <a:ea typeface="DengXian" panose="02010600030101010101" pitchFamily="2" charset="-122"/>
              <a:cs typeface="Arial" panose="020B0604020202020204" pitchFamily="34" charset="0"/>
            </a:endParaRPr>
          </a:p>
          <a:p>
            <a:r>
              <a:rPr lang="de-DE" sz="2400" dirty="0">
                <a:effectLst/>
                <a:latin typeface="Calibri" panose="020F0502020204030204" pitchFamily="34" charset="0"/>
                <a:ea typeface="DengXian" panose="02010600030101010101" pitchFamily="2" charset="-122"/>
                <a:cs typeface="Arial" panose="020B0604020202020204" pitchFamily="34" charset="0"/>
              </a:rPr>
              <a:t>If </a:t>
            </a:r>
            <a:r>
              <a:rPr lang="en-US" sz="2400" dirty="0">
                <a:effectLst/>
                <a:latin typeface="Calibri" panose="020F0502020204030204" pitchFamily="34" charset="0"/>
                <a:ea typeface="DengXian" panose="02010600030101010101" pitchFamily="2" charset="-122"/>
                <a:cs typeface="Arial" panose="020B0604020202020204" pitchFamily="34" charset="0"/>
              </a:rPr>
              <a:t>‘an argument is something someone could reasonably disagree with,’ what will your argument be?</a:t>
            </a:r>
          </a:p>
          <a:p>
            <a:pPr marL="0" indent="0">
              <a:buNone/>
            </a:pPr>
            <a:r>
              <a:rPr lang="en-US" sz="2400" dirty="0">
                <a:effectLst/>
                <a:latin typeface="Calibri" panose="020F0502020204030204" pitchFamily="34" charset="0"/>
                <a:ea typeface="DengXian" panose="02010600030101010101" pitchFamily="2" charset="-122"/>
                <a:cs typeface="Arial" panose="020B0604020202020204" pitchFamily="34" charset="0"/>
              </a:rPr>
              <a:t> </a:t>
            </a:r>
          </a:p>
          <a:p>
            <a:r>
              <a:rPr lang="en-US" sz="2400" dirty="0">
                <a:effectLst/>
                <a:latin typeface="Calibri" panose="020F0502020204030204" pitchFamily="34" charset="0"/>
                <a:ea typeface="DengXian" panose="02010600030101010101" pitchFamily="2" charset="-122"/>
                <a:cs typeface="Arial" panose="020B0604020202020204" pitchFamily="34" charset="0"/>
              </a:rPr>
              <a:t>State your argument as clearly as possible at the beginning of your essay. This is your ‘thesis statement’. </a:t>
            </a:r>
          </a:p>
          <a:p>
            <a:pPr marL="0" indent="0">
              <a:buNone/>
            </a:pPr>
            <a:endParaRPr lang="en-US" sz="2400" dirty="0">
              <a:effectLst/>
              <a:latin typeface="Calibri" panose="020F0502020204030204" pitchFamily="34" charset="0"/>
              <a:ea typeface="DengXian" panose="02010600030101010101" pitchFamily="2" charset="-122"/>
              <a:cs typeface="Arial" panose="020B0604020202020204" pitchFamily="34" charset="0"/>
            </a:endParaRPr>
          </a:p>
          <a:p>
            <a:r>
              <a:rPr lang="en-US" sz="2400" dirty="0">
                <a:effectLst/>
                <a:latin typeface="Calibri" panose="020F0502020204030204" pitchFamily="34" charset="0"/>
                <a:ea typeface="DengXian" panose="02010600030101010101" pitchFamily="2" charset="-122"/>
                <a:cs typeface="Arial" panose="020B0604020202020204" pitchFamily="34" charset="0"/>
              </a:rPr>
              <a:t>Consider the length of the essay, the kind of evidence you need to support your argument and the time you have.</a:t>
            </a: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endParaRPr lang="en-GB" dirty="0"/>
          </a:p>
        </p:txBody>
      </p:sp>
    </p:spTree>
    <p:extLst>
      <p:ext uri="{BB962C8B-B14F-4D97-AF65-F5344CB8AC3E}">
        <p14:creationId xmlns:p14="http://schemas.microsoft.com/office/powerpoint/2010/main" val="1947358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AFD8F-8C3D-D97D-CEBF-8FD7BA1C7F5D}"/>
              </a:ext>
            </a:extLst>
          </p:cNvPr>
          <p:cNvSpPr>
            <a:spLocks noGrp="1"/>
          </p:cNvSpPr>
          <p:nvPr>
            <p:ph type="title"/>
          </p:nvPr>
        </p:nvSpPr>
        <p:spPr>
          <a:xfrm>
            <a:off x="313509" y="365125"/>
            <a:ext cx="11878491" cy="1325563"/>
          </a:xfrm>
        </p:spPr>
        <p:txBody>
          <a:bodyPr>
            <a:normAutofit fontScale="90000"/>
          </a:bodyPr>
          <a:lstStyle/>
          <a:p>
            <a:r>
              <a:rPr lang="en-US" sz="4400" dirty="0">
                <a:effectLst/>
                <a:latin typeface="Calibri" panose="020F0502020204030204" pitchFamily="34" charset="0"/>
                <a:ea typeface="DengXian" panose="02010600030101010101" pitchFamily="2" charset="-122"/>
                <a:cs typeface="Arial" panose="020B0604020202020204" pitchFamily="34" charset="0"/>
              </a:rPr>
              <a:t>What evidence will you use to support your argument?</a:t>
            </a:r>
            <a:br>
              <a:rPr lang="en-GB" sz="4400" dirty="0">
                <a:effectLst/>
                <a:latin typeface="Calibri" panose="020F0502020204030204" pitchFamily="34" charset="0"/>
                <a:ea typeface="DengXian" panose="02010600030101010101" pitchFamily="2" charset="-122"/>
                <a:cs typeface="Arial" panose="020B0604020202020204" pitchFamily="34" charset="0"/>
              </a:rPr>
            </a:br>
            <a:endParaRPr lang="en-GB" dirty="0"/>
          </a:p>
        </p:txBody>
      </p:sp>
      <p:sp>
        <p:nvSpPr>
          <p:cNvPr id="3" name="Content Placeholder 2">
            <a:extLst>
              <a:ext uri="{FF2B5EF4-FFF2-40B4-BE49-F238E27FC236}">
                <a16:creationId xmlns:a16="http://schemas.microsoft.com/office/drawing/2014/main" id="{9237C979-B26A-5D90-D432-09DA7C340618}"/>
              </a:ext>
            </a:extLst>
          </p:cNvPr>
          <p:cNvSpPr>
            <a:spLocks noGrp="1"/>
          </p:cNvSpPr>
          <p:nvPr>
            <p:ph idx="1"/>
          </p:nvPr>
        </p:nvSpPr>
        <p:spPr>
          <a:xfrm>
            <a:off x="313509" y="1027906"/>
            <a:ext cx="11364685" cy="5673340"/>
          </a:xfrm>
        </p:spPr>
        <p:txBody>
          <a:bodyPr>
            <a:normAutofit lnSpcReduction="10000"/>
          </a:bodyPr>
          <a:lstStyle/>
          <a:p>
            <a:pPr marL="0" indent="0">
              <a:buNone/>
            </a:pPr>
            <a:r>
              <a:rPr lang="en-US" sz="2000" b="1" dirty="0">
                <a:effectLst/>
                <a:latin typeface="Calibri" panose="020F0502020204030204" pitchFamily="34" charset="0"/>
                <a:ea typeface="DengXian" panose="02010600030101010101" pitchFamily="2" charset="-122"/>
                <a:cs typeface="Arial" panose="020B0604020202020204" pitchFamily="34" charset="0"/>
              </a:rPr>
              <a:t>From secondary sources: </a:t>
            </a:r>
          </a:p>
          <a:p>
            <a:pPr marL="0" indent="0">
              <a:buNone/>
            </a:pPr>
            <a:r>
              <a:rPr lang="en-US" sz="2000" dirty="0">
                <a:effectLst/>
                <a:latin typeface="Calibri" panose="020F0502020204030204" pitchFamily="34" charset="0"/>
                <a:ea typeface="DengXian" panose="02010600030101010101" pitchFamily="2" charset="-122"/>
                <a:cs typeface="Arial" panose="020B0604020202020204" pitchFamily="34" charset="0"/>
              </a:rPr>
              <a:t>Start with recent research and suggested readings. </a:t>
            </a:r>
            <a:r>
              <a:rPr lang="en-US" sz="2000" b="1" dirty="0">
                <a:effectLst/>
                <a:latin typeface="Calibri" panose="020F0502020204030204" pitchFamily="34" charset="0"/>
                <a:ea typeface="DengXian" panose="02010600030101010101" pitchFamily="2" charset="-122"/>
                <a:cs typeface="Arial" panose="020B0604020202020204" pitchFamily="34" charset="0"/>
              </a:rPr>
              <a:t>How will you identify the key arguments? How will you find sources beyond the reading list?</a:t>
            </a:r>
            <a:endParaRPr lang="en-GB" sz="2000" b="1" dirty="0">
              <a:effectLst/>
              <a:latin typeface="Calibri" panose="020F0502020204030204" pitchFamily="34" charset="0"/>
              <a:ea typeface="DengXian" panose="02010600030101010101" pitchFamily="2" charset="-122"/>
              <a:cs typeface="Arial" panose="020B0604020202020204" pitchFamily="34" charset="0"/>
            </a:endParaRPr>
          </a:p>
          <a:p>
            <a:pPr marL="0" indent="0">
              <a:buNone/>
            </a:pPr>
            <a:r>
              <a:rPr lang="en-US" sz="2000" b="1" dirty="0">
                <a:effectLst/>
                <a:latin typeface="Calibri" panose="020F0502020204030204" pitchFamily="34" charset="0"/>
                <a:ea typeface="DengXian" panose="02010600030101010101" pitchFamily="2" charset="-122"/>
                <a:cs typeface="Arial" panose="020B0604020202020204" pitchFamily="34" charset="0"/>
              </a:rPr>
              <a:t>From primary sources: </a:t>
            </a:r>
            <a:r>
              <a:rPr lang="en-US" sz="2000" dirty="0" err="1">
                <a:effectLst/>
                <a:latin typeface="Calibri" panose="020F0502020204030204" pitchFamily="34" charset="0"/>
                <a:ea typeface="DengXian" panose="02010600030101010101" pitchFamily="2" charset="-122"/>
                <a:cs typeface="Arial" panose="020B0604020202020204" pitchFamily="34" charset="0"/>
              </a:rPr>
              <a:t>Summarise</a:t>
            </a:r>
            <a:r>
              <a:rPr lang="en-US" sz="2000" dirty="0">
                <a:effectLst/>
                <a:latin typeface="Calibri" panose="020F0502020204030204" pitchFamily="34" charset="0"/>
                <a:ea typeface="DengXian" panose="02010600030101010101" pitchFamily="2" charset="-122"/>
                <a:cs typeface="Arial" panose="020B0604020202020204" pitchFamily="34" charset="0"/>
              </a:rPr>
              <a:t> the source. Consider the type of source. (See the source review form) What are its limitations? What can it tell us and what can’t it tell us? How will you use it in relation to your argument?</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b="1" kern="100" dirty="0">
                <a:effectLst/>
                <a:latin typeface="Calibri" panose="020F0502020204030204" pitchFamily="34" charset="0"/>
                <a:ea typeface="Calibri" panose="020F0502020204030204" pitchFamily="34" charset="0"/>
                <a:cs typeface="Times New Roman" panose="02020603050405020304" pitchFamily="18" charset="0"/>
              </a:rPr>
              <a:t>What is it?</a:t>
            </a:r>
            <a:r>
              <a:rPr lang="en-GB" sz="2000" kern="100" dirty="0">
                <a:effectLst/>
                <a:latin typeface="Calibri" panose="020F0502020204030204" pitchFamily="34" charset="0"/>
                <a:ea typeface="Calibri" panose="020F0502020204030204" pitchFamily="34" charset="0"/>
                <a:cs typeface="Times New Roman" panose="02020603050405020304" pitchFamily="18" charset="0"/>
              </a:rPr>
              <a:t> (Examples: Letter, report, scrapbook, photograph, poem, poster, book)</a:t>
            </a:r>
          </a:p>
          <a:p>
            <a:pPr>
              <a:lnSpc>
                <a:spcPct val="107000"/>
              </a:lnSpc>
              <a:spcAft>
                <a:spcPts val="800"/>
              </a:spcAft>
            </a:pPr>
            <a:r>
              <a:rPr lang="en-GB" sz="2000" b="1" kern="100" dirty="0">
                <a:effectLst/>
                <a:latin typeface="Calibri" panose="020F0502020204030204" pitchFamily="34" charset="0"/>
                <a:ea typeface="Calibri" panose="020F0502020204030204" pitchFamily="34" charset="0"/>
                <a:cs typeface="Times New Roman" panose="02020603050405020304" pitchFamily="18" charset="0"/>
              </a:rPr>
              <a:t>When was it made/ written/ created?</a:t>
            </a:r>
            <a:r>
              <a:rPr lang="en-GB" sz="2000" kern="100" dirty="0">
                <a:effectLst/>
                <a:latin typeface="Calibri" panose="020F0502020204030204" pitchFamily="34" charset="0"/>
                <a:ea typeface="Calibri" panose="020F0502020204030204" pitchFamily="34" charset="0"/>
                <a:cs typeface="Times New Roman" panose="02020603050405020304" pitchFamily="18" charset="0"/>
              </a:rPr>
              <a:t> (Is there a date? Can you tell by the style or format of the piece?)</a:t>
            </a:r>
          </a:p>
          <a:p>
            <a:pPr>
              <a:lnSpc>
                <a:spcPct val="107000"/>
              </a:lnSpc>
              <a:spcAft>
                <a:spcPts val="800"/>
              </a:spcAft>
            </a:pPr>
            <a:r>
              <a:rPr lang="en-GB" sz="2000" b="1" kern="100" dirty="0">
                <a:effectLst/>
                <a:latin typeface="Calibri" panose="020F0502020204030204" pitchFamily="34" charset="0"/>
                <a:ea typeface="Calibri" panose="020F0502020204030204" pitchFamily="34" charset="0"/>
                <a:cs typeface="Times New Roman" panose="02020603050405020304" pitchFamily="18" charset="0"/>
              </a:rPr>
              <a:t>Do you know who made / wrote / created it?</a:t>
            </a:r>
            <a:r>
              <a:rPr lang="en-GB" sz="2000" kern="100" dirty="0">
                <a:effectLst/>
                <a:latin typeface="Calibri" panose="020F0502020204030204" pitchFamily="34" charset="0"/>
                <a:ea typeface="Calibri" panose="020F0502020204030204" pitchFamily="34" charset="0"/>
                <a:cs typeface="Times New Roman" panose="02020603050405020304" pitchFamily="18" charset="0"/>
              </a:rPr>
              <a:t> (Maybe a person or organisation; named or anonymous, official or unofficial</a:t>
            </a:r>
          </a:p>
          <a:p>
            <a:pPr>
              <a:lnSpc>
                <a:spcPct val="107000"/>
              </a:lnSpc>
              <a:spcAft>
                <a:spcPts val="800"/>
              </a:spcAft>
            </a:pPr>
            <a:r>
              <a:rPr lang="en-GB" sz="2000" b="1" kern="100" dirty="0">
                <a:effectLst/>
                <a:latin typeface="Calibri" panose="020F0502020204030204" pitchFamily="34" charset="0"/>
                <a:ea typeface="Calibri" panose="020F0502020204030204" pitchFamily="34" charset="0"/>
                <a:cs typeface="Times New Roman" panose="02020603050405020304" pitchFamily="18" charset="0"/>
              </a:rPr>
              <a:t>What is it telling you? What can you find out from it?</a:t>
            </a:r>
            <a:r>
              <a:rPr lang="en-GB" sz="2000" kern="100" dirty="0">
                <a:effectLst/>
                <a:latin typeface="Calibri" panose="020F0502020204030204" pitchFamily="34" charset="0"/>
                <a:ea typeface="Calibri" panose="020F0502020204030204" pitchFamily="34" charset="0"/>
                <a:cs typeface="Times New Roman" panose="02020603050405020304" pitchFamily="18" charset="0"/>
              </a:rPr>
              <a:t> (Does it have a value social; cultural, historical?)</a:t>
            </a:r>
          </a:p>
          <a:p>
            <a:pPr>
              <a:lnSpc>
                <a:spcPct val="107000"/>
              </a:lnSpc>
              <a:spcAft>
                <a:spcPts val="800"/>
              </a:spcAft>
            </a:pPr>
            <a:r>
              <a:rPr lang="en-GB" sz="2000" b="1" kern="100" dirty="0">
                <a:effectLst/>
                <a:latin typeface="Calibri" panose="020F0502020204030204" pitchFamily="34" charset="0"/>
                <a:ea typeface="Calibri" panose="020F0502020204030204" pitchFamily="34" charset="0"/>
                <a:cs typeface="Times New Roman" panose="02020603050405020304" pitchFamily="18" charset="0"/>
              </a:rPr>
              <a:t>Why do we have it? Where is it archived? Is it translated?</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b="1" kern="100" dirty="0">
                <a:effectLst/>
                <a:latin typeface="Calibri" panose="020F0502020204030204" pitchFamily="34" charset="0"/>
                <a:ea typeface="Calibri" panose="020F0502020204030204" pitchFamily="34" charset="0"/>
                <a:cs typeface="Times New Roman" panose="02020603050405020304" pitchFamily="18" charset="0"/>
              </a:rPr>
              <a:t>How do you feel about it? Do you need more information for it to make sense?</a:t>
            </a:r>
            <a:r>
              <a:rPr lang="en-GB" sz="2000" kern="100" dirty="0">
                <a:effectLst/>
                <a:latin typeface="Calibri" panose="020F0502020204030204" pitchFamily="34" charset="0"/>
                <a:ea typeface="Calibri" panose="020F0502020204030204" pitchFamily="34" charset="0"/>
                <a:cs typeface="Times New Roman" panose="02020603050405020304" pitchFamily="18" charset="0"/>
              </a:rPr>
              <a:t> (Is it intimate, old fashioned, difficult to read? What other questions does it make you ask?)</a:t>
            </a:r>
          </a:p>
          <a:p>
            <a:endParaRPr lang="en-GB" sz="1800" dirty="0">
              <a:effectLst/>
              <a:latin typeface="Calibri" panose="020F0502020204030204" pitchFamily="34" charset="0"/>
              <a:ea typeface="DengXian" panose="02010600030101010101" pitchFamily="2" charset="-122"/>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1452309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46F744-65B0-B2BA-9500-5E2C9FF70506}"/>
              </a:ext>
            </a:extLst>
          </p:cNvPr>
          <p:cNvSpPr>
            <a:spLocks noGrp="1"/>
          </p:cNvSpPr>
          <p:nvPr>
            <p:ph type="title"/>
          </p:nvPr>
        </p:nvSpPr>
        <p:spPr>
          <a:xfrm>
            <a:off x="640080" y="325369"/>
            <a:ext cx="4368602" cy="1956841"/>
          </a:xfrm>
        </p:spPr>
        <p:txBody>
          <a:bodyPr anchor="b">
            <a:normAutofit/>
          </a:bodyPr>
          <a:lstStyle/>
          <a:p>
            <a:r>
              <a:rPr lang="en-GB" sz="4200" b="0" i="0">
                <a:effectLst/>
                <a:latin typeface="Lato" panose="020F0502020204030203" pitchFamily="34" charset="0"/>
                <a:hlinkClick r:id="rId2"/>
              </a:rPr>
              <a:t>Mexican Independence (1810-1821)</a:t>
            </a:r>
            <a:endParaRPr lang="en-GB" sz="4200"/>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BA7CD1D-5450-D54B-AC3B-282463E95EC2}"/>
              </a:ext>
            </a:extLst>
          </p:cNvPr>
          <p:cNvSpPr>
            <a:spLocks noGrp="1"/>
          </p:cNvSpPr>
          <p:nvPr>
            <p:ph idx="1"/>
          </p:nvPr>
        </p:nvSpPr>
        <p:spPr>
          <a:xfrm>
            <a:off x="640080" y="2872899"/>
            <a:ext cx="4243589" cy="3320668"/>
          </a:xfrm>
        </p:spPr>
        <p:txBody>
          <a:bodyPr>
            <a:normAutofit fontScale="92500" lnSpcReduction="10000"/>
          </a:bodyPr>
          <a:lstStyle/>
          <a:p>
            <a:r>
              <a:rPr lang="en-GB" sz="2400" dirty="0"/>
              <a:t>Drought and recession</a:t>
            </a:r>
          </a:p>
          <a:p>
            <a:r>
              <a:rPr lang="en-GB" sz="2400" dirty="0"/>
              <a:t>The popular revolt</a:t>
            </a:r>
          </a:p>
          <a:p>
            <a:r>
              <a:rPr lang="en-GB" sz="2400" dirty="0"/>
              <a:t>Creole discontent</a:t>
            </a:r>
          </a:p>
          <a:p>
            <a:r>
              <a:rPr lang="en-GB" sz="2400" dirty="0"/>
              <a:t>Bourbon Reforms</a:t>
            </a:r>
          </a:p>
          <a:p>
            <a:r>
              <a:rPr lang="en-GB" sz="2400" dirty="0"/>
              <a:t>Napoleonic invasion of the peninsula</a:t>
            </a:r>
          </a:p>
          <a:p>
            <a:r>
              <a:rPr lang="en-GB" sz="2400" dirty="0"/>
              <a:t>The Plan de Iguala- Independence</a:t>
            </a:r>
          </a:p>
          <a:p>
            <a:r>
              <a:rPr lang="en-GB" sz="2400" dirty="0"/>
              <a:t>Age of Revolution?</a:t>
            </a:r>
          </a:p>
          <a:p>
            <a:endParaRPr lang="en-GB" sz="2000" dirty="0"/>
          </a:p>
        </p:txBody>
      </p:sp>
      <p:pic>
        <p:nvPicPr>
          <p:cNvPr id="1026" name="Picture 2" descr="Celebrating Mexican Independence — J.L. Rocha Collections">
            <a:extLst>
              <a:ext uri="{FF2B5EF4-FFF2-40B4-BE49-F238E27FC236}">
                <a16:creationId xmlns:a16="http://schemas.microsoft.com/office/drawing/2014/main" id="{9BE7E3C6-D062-57B8-8C21-378E41C800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46" r="4973"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760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03B86-8338-1E33-A730-DE091E7D1C00}"/>
              </a:ext>
            </a:extLst>
          </p:cNvPr>
          <p:cNvSpPr>
            <a:spLocks noGrp="1"/>
          </p:cNvSpPr>
          <p:nvPr>
            <p:ph type="title"/>
          </p:nvPr>
        </p:nvSpPr>
        <p:spPr/>
        <p:txBody>
          <a:bodyPr>
            <a:normAutofit/>
          </a:bodyPr>
          <a:lstStyle/>
          <a:p>
            <a:r>
              <a:rPr lang="en-US" b="1" dirty="0">
                <a:effectLst/>
                <a:latin typeface="Calibri" panose="020F0502020204030204" pitchFamily="34" charset="0"/>
                <a:ea typeface="DengXian" panose="02010600030101010101" pitchFamily="2" charset="-122"/>
                <a:cs typeface="Arial" panose="020B0604020202020204" pitchFamily="34" charset="0"/>
              </a:rPr>
              <a:t>Structure</a:t>
            </a:r>
            <a:br>
              <a:rPr lang="en-GB" dirty="0">
                <a:effectLst/>
                <a:latin typeface="Calibri" panose="020F0502020204030204" pitchFamily="34" charset="0"/>
                <a:ea typeface="DengXian" panose="02010600030101010101" pitchFamily="2" charset="-122"/>
                <a:cs typeface="Arial" panose="020B0604020202020204" pitchFamily="34" charset="0"/>
              </a:rPr>
            </a:br>
            <a:endParaRPr lang="en-GB" dirty="0"/>
          </a:p>
        </p:txBody>
      </p:sp>
      <p:sp>
        <p:nvSpPr>
          <p:cNvPr id="3" name="Content Placeholder 2">
            <a:extLst>
              <a:ext uri="{FF2B5EF4-FFF2-40B4-BE49-F238E27FC236}">
                <a16:creationId xmlns:a16="http://schemas.microsoft.com/office/drawing/2014/main" id="{80E8C966-DB05-BF14-A4A0-BC5220B7BB54}"/>
              </a:ext>
            </a:extLst>
          </p:cNvPr>
          <p:cNvSpPr>
            <a:spLocks noGrp="1"/>
          </p:cNvSpPr>
          <p:nvPr>
            <p:ph idx="1"/>
          </p:nvPr>
        </p:nvSpPr>
        <p:spPr>
          <a:xfrm>
            <a:off x="838200" y="1690688"/>
            <a:ext cx="10515600" cy="4351338"/>
          </a:xfrm>
        </p:spPr>
        <p:txBody>
          <a:bodyPr/>
          <a:lstStyle/>
          <a:p>
            <a:pPr marL="0" indent="0">
              <a:buNone/>
            </a:pPr>
            <a:r>
              <a:rPr lang="en-US" sz="2400" u="sng" dirty="0">
                <a:effectLst/>
                <a:latin typeface="Calibri" panose="020F0502020204030204" pitchFamily="34" charset="0"/>
                <a:ea typeface="DengXian" panose="02010600030101010101" pitchFamily="2" charset="-122"/>
                <a:cs typeface="Arial" panose="020B0604020202020204" pitchFamily="34" charset="0"/>
              </a:rPr>
              <a:t>Introductions and Conclusions:</a:t>
            </a:r>
            <a:r>
              <a:rPr lang="en-US" sz="2400" dirty="0">
                <a:effectLst/>
                <a:latin typeface="Calibri" panose="020F0502020204030204" pitchFamily="34" charset="0"/>
                <a:ea typeface="DengXian" panose="02010600030101010101" pitchFamily="2" charset="-122"/>
                <a:cs typeface="Arial" panose="020B0604020202020204" pitchFamily="34" charset="0"/>
              </a:rPr>
              <a:t> </a:t>
            </a:r>
          </a:p>
          <a:p>
            <a:pPr marL="0" indent="0">
              <a:buNone/>
            </a:pPr>
            <a:r>
              <a:rPr lang="en-US" sz="2400" dirty="0">
                <a:effectLst/>
                <a:latin typeface="Calibri" panose="020F0502020204030204" pitchFamily="34" charset="0"/>
                <a:ea typeface="DengXian" panose="02010600030101010101" pitchFamily="2" charset="-122"/>
                <a:cs typeface="Arial" panose="020B0604020202020204" pitchFamily="34" charset="0"/>
              </a:rPr>
              <a:t>Your introduction should say what you will argue (thesis statement) and how a map of the essay or overview of the argument. Your conclusion should review the points you have made during the essay and place the argument in the broader context.</a:t>
            </a:r>
          </a:p>
          <a:p>
            <a:pPr marL="0" indent="0">
              <a:buNone/>
            </a:pP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pPr marL="0" indent="0">
              <a:buNone/>
            </a:pPr>
            <a:r>
              <a:rPr lang="en-US" sz="2400" u="sng" dirty="0">
                <a:effectLst/>
                <a:latin typeface="Calibri" panose="020F0502020204030204" pitchFamily="34" charset="0"/>
                <a:ea typeface="DengXian" panose="02010600030101010101" pitchFamily="2" charset="-122"/>
                <a:cs typeface="Arial" panose="020B0604020202020204" pitchFamily="34" charset="0"/>
              </a:rPr>
              <a:t>In the main body:</a:t>
            </a:r>
            <a:r>
              <a:rPr lang="en-US" sz="2400" dirty="0">
                <a:effectLst/>
                <a:latin typeface="Calibri" panose="020F0502020204030204" pitchFamily="34" charset="0"/>
                <a:ea typeface="DengXian" panose="02010600030101010101" pitchFamily="2" charset="-122"/>
                <a:cs typeface="Arial" panose="020B0604020202020204" pitchFamily="34" charset="0"/>
              </a:rPr>
              <a:t> </a:t>
            </a:r>
          </a:p>
          <a:p>
            <a:pPr marL="0" indent="0">
              <a:buNone/>
            </a:pPr>
            <a:r>
              <a:rPr lang="en-US" sz="2400" dirty="0">
                <a:effectLst/>
                <a:latin typeface="Calibri" panose="020F0502020204030204" pitchFamily="34" charset="0"/>
                <a:ea typeface="DengXian" panose="02010600030101010101" pitchFamily="2" charset="-122"/>
                <a:cs typeface="Arial" panose="020B0604020202020204" pitchFamily="34" charset="0"/>
              </a:rPr>
              <a:t>Start each paragraph with a sentence that introduces and defines the content of that paragraph a ‘topic sentence‘. Topic sentences should reflect how your argument proceeds, step by step. </a:t>
            </a:r>
          </a:p>
          <a:p>
            <a:pPr marL="0" indent="0">
              <a:buNone/>
            </a:pPr>
            <a:r>
              <a:rPr lang="en-US" sz="2400" dirty="0">
                <a:effectLst/>
                <a:latin typeface="Calibri" panose="020F0502020204030204" pitchFamily="34" charset="0"/>
                <a:ea typeface="DengXian" panose="02010600030101010101" pitchFamily="2" charset="-122"/>
                <a:cs typeface="Arial" panose="020B0604020202020204" pitchFamily="34" charset="0"/>
              </a:rPr>
              <a:t>So a paragraph structure might be: topic sentence – evidence to support it – analysis of the evidence – transition to the next point.</a:t>
            </a:r>
            <a:endParaRPr lang="en-GB" sz="2400" dirty="0">
              <a:effectLst/>
              <a:latin typeface="Calibri" panose="020F0502020204030204" pitchFamily="34" charset="0"/>
              <a:ea typeface="DengXian" panose="02010600030101010101" pitchFamily="2" charset="-122"/>
              <a:cs typeface="Arial" panose="020B0604020202020204" pitchFamily="34" charset="0"/>
            </a:endParaRPr>
          </a:p>
          <a:p>
            <a:endParaRPr lang="en-GB" dirty="0"/>
          </a:p>
        </p:txBody>
      </p:sp>
    </p:spTree>
    <p:extLst>
      <p:ext uri="{BB962C8B-B14F-4D97-AF65-F5344CB8AC3E}">
        <p14:creationId xmlns:p14="http://schemas.microsoft.com/office/powerpoint/2010/main" val="2777035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2D85D-8227-BE4A-A3AB-22D2FD0D6E48}"/>
              </a:ext>
            </a:extLst>
          </p:cNvPr>
          <p:cNvSpPr>
            <a:spLocks noGrp="1"/>
          </p:cNvSpPr>
          <p:nvPr>
            <p:ph type="title"/>
          </p:nvPr>
        </p:nvSpPr>
        <p:spPr/>
        <p:txBody>
          <a:bodyPr>
            <a:normAutofit/>
          </a:bodyPr>
          <a:lstStyle/>
          <a:p>
            <a:r>
              <a:rPr lang="en-US" sz="4000" b="1" dirty="0">
                <a:effectLst/>
                <a:latin typeface="Calibri" panose="020F0502020204030204" pitchFamily="34" charset="0"/>
                <a:ea typeface="DengXian" panose="02010600030101010101" pitchFamily="2" charset="-122"/>
                <a:cs typeface="Arial" panose="020B0604020202020204" pitchFamily="34" charset="0"/>
              </a:rPr>
              <a:t>Writing Style/ Clarity of Writing</a:t>
            </a:r>
            <a:br>
              <a:rPr lang="en-GB" sz="4000" dirty="0">
                <a:effectLst/>
                <a:latin typeface="Calibri" panose="020F0502020204030204" pitchFamily="34" charset="0"/>
                <a:ea typeface="DengXian" panose="02010600030101010101" pitchFamily="2" charset="-122"/>
                <a:cs typeface="Arial" panose="020B0604020202020204" pitchFamily="34" charset="0"/>
              </a:rPr>
            </a:br>
            <a:endParaRPr lang="en-GB" sz="4000" dirty="0"/>
          </a:p>
        </p:txBody>
      </p:sp>
      <p:sp>
        <p:nvSpPr>
          <p:cNvPr id="3" name="Content Placeholder 2">
            <a:extLst>
              <a:ext uri="{FF2B5EF4-FFF2-40B4-BE49-F238E27FC236}">
                <a16:creationId xmlns:a16="http://schemas.microsoft.com/office/drawing/2014/main" id="{662F65AE-F460-5D5F-A3D7-2F7E1BFBFB30}"/>
              </a:ext>
            </a:extLst>
          </p:cNvPr>
          <p:cNvSpPr>
            <a:spLocks noGrp="1"/>
          </p:cNvSpPr>
          <p:nvPr>
            <p:ph idx="1"/>
          </p:nvPr>
        </p:nvSpPr>
        <p:spPr>
          <a:xfrm>
            <a:off x="587829" y="1250859"/>
            <a:ext cx="10765971" cy="5489575"/>
          </a:xfrm>
        </p:spPr>
        <p:txBody>
          <a:bodyPr>
            <a:normAutofit/>
          </a:bodyPr>
          <a:lstStyle/>
          <a:p>
            <a:pPr marL="0" indent="0">
              <a:buNone/>
            </a:pPr>
            <a:r>
              <a:rPr lang="en-US" sz="2000" dirty="0">
                <a:effectLst/>
                <a:latin typeface="Calibri" panose="020F0502020204030204" pitchFamily="34" charset="0"/>
                <a:ea typeface="DengXian" panose="02010600030101010101" pitchFamily="2" charset="-122"/>
                <a:cs typeface="Arial" panose="020B0604020202020204" pitchFamily="34" charset="0"/>
              </a:rPr>
              <a:t>Be concise and to the point. </a:t>
            </a:r>
          </a:p>
          <a:p>
            <a:pPr marL="0" indent="0">
              <a:buNone/>
            </a:pPr>
            <a:r>
              <a:rPr lang="en-US" sz="2000" dirty="0">
                <a:effectLst/>
                <a:latin typeface="Calibri" panose="020F0502020204030204" pitchFamily="34" charset="0"/>
                <a:ea typeface="DengXian" panose="02010600030101010101" pitchFamily="2" charset="-122"/>
                <a:cs typeface="Arial" panose="020B0604020202020204" pitchFamily="34" charset="0"/>
              </a:rPr>
              <a:t>The functions of sentences should be: </a:t>
            </a:r>
          </a:p>
          <a:p>
            <a:r>
              <a:rPr lang="en-US" sz="2000" dirty="0">
                <a:effectLst/>
                <a:latin typeface="Calibri" panose="020F0502020204030204" pitchFamily="34" charset="0"/>
                <a:ea typeface="DengXian" panose="02010600030101010101" pitchFamily="2" charset="-122"/>
                <a:cs typeface="Arial" panose="020B0604020202020204" pitchFamily="34" charset="0"/>
              </a:rPr>
              <a:t>topic sentences, </a:t>
            </a:r>
          </a:p>
          <a:p>
            <a:r>
              <a:rPr lang="en-US" sz="2000" dirty="0">
                <a:effectLst/>
                <a:latin typeface="Calibri" panose="020F0502020204030204" pitchFamily="34" charset="0"/>
                <a:ea typeface="DengXian" panose="02010600030101010101" pitchFamily="2" charset="-122"/>
                <a:cs typeface="Arial" panose="020B0604020202020204" pitchFamily="34" charset="0"/>
              </a:rPr>
              <a:t>engaging with the historiography sentences, </a:t>
            </a:r>
          </a:p>
          <a:p>
            <a:r>
              <a:rPr lang="en-US" sz="2000" dirty="0">
                <a:effectLst/>
                <a:latin typeface="Calibri" panose="020F0502020204030204" pitchFamily="34" charset="0"/>
                <a:ea typeface="DengXian" panose="02010600030101010101" pitchFamily="2" charset="-122"/>
                <a:cs typeface="Arial" panose="020B0604020202020204" pitchFamily="34" charset="0"/>
              </a:rPr>
              <a:t>advancing your argument sentences, </a:t>
            </a:r>
          </a:p>
          <a:p>
            <a:r>
              <a:rPr lang="en-US" sz="2000" dirty="0">
                <a:effectLst/>
                <a:latin typeface="Calibri" panose="020F0502020204030204" pitchFamily="34" charset="0"/>
                <a:ea typeface="DengXian" panose="02010600030101010101" pitchFamily="2" charset="-122"/>
                <a:cs typeface="Arial" panose="020B0604020202020204" pitchFamily="34" charset="0"/>
              </a:rPr>
              <a:t>supporting evidence sentences,</a:t>
            </a:r>
          </a:p>
          <a:p>
            <a:r>
              <a:rPr lang="en-US" sz="2000" dirty="0">
                <a:effectLst/>
                <a:latin typeface="Calibri" panose="020F0502020204030204" pitchFamily="34" charset="0"/>
                <a:ea typeface="DengXian" panose="02010600030101010101" pitchFamily="2" charset="-122"/>
                <a:cs typeface="Arial" panose="020B0604020202020204" pitchFamily="34" charset="0"/>
              </a:rPr>
              <a:t> or conclusions. </a:t>
            </a:r>
          </a:p>
          <a:p>
            <a:pPr marL="0" indent="0">
              <a:buNone/>
            </a:pPr>
            <a:r>
              <a:rPr lang="en-US" sz="2000" dirty="0">
                <a:effectLst/>
                <a:latin typeface="Calibri" panose="020F0502020204030204" pitchFamily="34" charset="0"/>
                <a:ea typeface="DengXian" panose="02010600030101010101" pitchFamily="2" charset="-122"/>
                <a:cs typeface="Arial" panose="020B0604020202020204" pitchFamily="34" charset="0"/>
              </a:rPr>
              <a:t>Avoid:</a:t>
            </a:r>
          </a:p>
          <a:p>
            <a:r>
              <a:rPr lang="en-US" sz="2000" dirty="0">
                <a:latin typeface="Calibri" panose="020F0502020204030204" pitchFamily="34" charset="0"/>
                <a:ea typeface="DengXian" panose="02010600030101010101" pitchFamily="2" charset="-122"/>
                <a:cs typeface="Arial" panose="020B0604020202020204" pitchFamily="34" charset="0"/>
              </a:rPr>
              <a:t>L</a:t>
            </a:r>
            <a:r>
              <a:rPr lang="en-US" sz="2000" dirty="0">
                <a:effectLst/>
                <a:latin typeface="Calibri" panose="020F0502020204030204" pitchFamily="34" charset="0"/>
                <a:ea typeface="DengXian" panose="02010600030101010101" pitchFamily="2" charset="-122"/>
                <a:cs typeface="Arial" panose="020B0604020202020204" pitchFamily="34" charset="0"/>
              </a:rPr>
              <a:t>ong, complicated sentences. </a:t>
            </a:r>
          </a:p>
          <a:p>
            <a:r>
              <a:rPr lang="en-US" sz="2000" dirty="0" err="1">
                <a:effectLst/>
                <a:latin typeface="Calibri" panose="020F0502020204030204" pitchFamily="34" charset="0"/>
                <a:ea typeface="DengXian" panose="02010600030101010101" pitchFamily="2" charset="-122"/>
                <a:cs typeface="Arial" panose="020B0604020202020204" pitchFamily="34" charset="0"/>
              </a:rPr>
              <a:t>Generalisations</a:t>
            </a:r>
            <a:r>
              <a:rPr lang="en-US" sz="2000" dirty="0">
                <a:effectLst/>
                <a:latin typeface="Calibri" panose="020F0502020204030204" pitchFamily="34" charset="0"/>
                <a:ea typeface="DengXian" panose="02010600030101010101" pitchFamily="2" charset="-122"/>
                <a:cs typeface="Arial" panose="020B0604020202020204" pitchFamily="34" charset="0"/>
              </a:rPr>
              <a:t> like ‘historians argue’.  </a:t>
            </a:r>
          </a:p>
          <a:p>
            <a:r>
              <a:rPr lang="en-US" sz="2000" dirty="0">
                <a:effectLst/>
                <a:latin typeface="Calibri" panose="020F0502020204030204" pitchFamily="34" charset="0"/>
                <a:ea typeface="DengXian" panose="02010600030101010101" pitchFamily="2" charset="-122"/>
                <a:cs typeface="Arial" panose="020B0604020202020204" pitchFamily="34" charset="0"/>
              </a:rPr>
              <a:t>Structuring language like, ‘in this essay I will argue’, ‘It is vitally important to consi</a:t>
            </a:r>
            <a:r>
              <a:rPr lang="en-US" sz="2000" dirty="0">
                <a:latin typeface="Calibri" panose="020F0502020204030204" pitchFamily="34" charset="0"/>
                <a:ea typeface="DengXian" panose="02010600030101010101" pitchFamily="2" charset="-122"/>
                <a:cs typeface="Arial" panose="020B0604020202020204" pitchFamily="34" charset="0"/>
              </a:rPr>
              <a:t>der’ </a:t>
            </a:r>
            <a:r>
              <a:rPr lang="en-US" sz="2000" dirty="0">
                <a:effectLst/>
                <a:latin typeface="Calibri" panose="020F0502020204030204" pitchFamily="34" charset="0"/>
                <a:ea typeface="DengXian" panose="02010600030101010101" pitchFamily="2" charset="-122"/>
                <a:cs typeface="Arial" panose="020B0604020202020204" pitchFamily="34" charset="0"/>
              </a:rPr>
              <a:t>Get on with your argument rather than writing ‘it could be argued’. </a:t>
            </a:r>
          </a:p>
          <a:p>
            <a:r>
              <a:rPr lang="en-US" sz="2000" dirty="0">
                <a:effectLst/>
                <a:latin typeface="Calibri" panose="020F0502020204030204" pitchFamily="34" charset="0"/>
                <a:ea typeface="DengXian" panose="02010600030101010101" pitchFamily="2" charset="-122"/>
                <a:cs typeface="Arial" panose="020B0604020202020204" pitchFamily="34" charset="0"/>
              </a:rPr>
              <a:t>Repetitions of words and ideas. </a:t>
            </a:r>
          </a:p>
          <a:p>
            <a:r>
              <a:rPr lang="en-US" sz="2000" dirty="0">
                <a:effectLst/>
                <a:latin typeface="Calibri" panose="020F0502020204030204" pitchFamily="34" charset="0"/>
                <a:ea typeface="DengXian" panose="02010600030101010101" pitchFamily="2" charset="-122"/>
                <a:cs typeface="Arial" panose="020B0604020202020204" pitchFamily="34" charset="0"/>
              </a:rPr>
              <a:t>Long, direct quotes and pseudo-paraphrasing.</a:t>
            </a:r>
            <a:endParaRPr lang="en-GB" sz="2000" dirty="0">
              <a:effectLst/>
              <a:latin typeface="Calibri" panose="020F0502020204030204" pitchFamily="34" charset="0"/>
              <a:ea typeface="DengXian" panose="02010600030101010101" pitchFamily="2" charset="-122"/>
              <a:cs typeface="Arial" panose="020B0604020202020204" pitchFamily="34" charset="0"/>
            </a:endParaRPr>
          </a:p>
          <a:p>
            <a:endParaRPr lang="en-GB" dirty="0"/>
          </a:p>
        </p:txBody>
      </p:sp>
    </p:spTree>
    <p:extLst>
      <p:ext uri="{BB962C8B-B14F-4D97-AF65-F5344CB8AC3E}">
        <p14:creationId xmlns:p14="http://schemas.microsoft.com/office/powerpoint/2010/main" val="2585623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5F26C-7A2F-6490-5C72-29036C58D8B0}"/>
              </a:ext>
            </a:extLst>
          </p:cNvPr>
          <p:cNvSpPr>
            <a:spLocks noGrp="1"/>
          </p:cNvSpPr>
          <p:nvPr>
            <p:ph type="title"/>
          </p:nvPr>
        </p:nvSpPr>
        <p:spPr/>
        <p:txBody>
          <a:bodyPr/>
          <a:lstStyle/>
          <a:p>
            <a:r>
              <a:rPr lang="en-GB" dirty="0"/>
              <a:t>Think about the themes of the module.</a:t>
            </a:r>
          </a:p>
        </p:txBody>
      </p:sp>
      <p:sp>
        <p:nvSpPr>
          <p:cNvPr id="3" name="Content Placeholder 2">
            <a:extLst>
              <a:ext uri="{FF2B5EF4-FFF2-40B4-BE49-F238E27FC236}">
                <a16:creationId xmlns:a16="http://schemas.microsoft.com/office/drawing/2014/main" id="{E26E76DD-33AE-6794-9CB7-325A44AC2581}"/>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861096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160004-B5E9-1379-317F-0746C3F96805}"/>
              </a:ext>
            </a:extLst>
          </p:cNvPr>
          <p:cNvSpPr>
            <a:spLocks noGrp="1"/>
          </p:cNvSpPr>
          <p:nvPr>
            <p:ph type="title"/>
          </p:nvPr>
        </p:nvSpPr>
        <p:spPr>
          <a:xfrm>
            <a:off x="640080" y="325369"/>
            <a:ext cx="4368602" cy="1956841"/>
          </a:xfrm>
        </p:spPr>
        <p:txBody>
          <a:bodyPr anchor="b">
            <a:normAutofit/>
          </a:bodyPr>
          <a:lstStyle/>
          <a:p>
            <a:r>
              <a:rPr lang="en-GB" sz="4200" b="0" i="0">
                <a:effectLst/>
                <a:latin typeface="Lato" panose="020F0502020204030203" pitchFamily="34" charset="0"/>
                <a:hlinkClick r:id="rId2"/>
              </a:rPr>
              <a:t>Democracy and Dictatorship (1821-1846)</a:t>
            </a:r>
            <a:endParaRPr lang="en-GB" sz="4200"/>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F021770-6C1D-1D5F-4F63-58D48C3069D9}"/>
              </a:ext>
            </a:extLst>
          </p:cNvPr>
          <p:cNvSpPr>
            <a:spLocks noGrp="1"/>
          </p:cNvSpPr>
          <p:nvPr>
            <p:ph idx="1"/>
          </p:nvPr>
        </p:nvSpPr>
        <p:spPr>
          <a:xfrm>
            <a:off x="640080" y="2872899"/>
            <a:ext cx="4243589" cy="3320668"/>
          </a:xfrm>
        </p:spPr>
        <p:txBody>
          <a:bodyPr>
            <a:normAutofit/>
          </a:bodyPr>
          <a:lstStyle/>
          <a:p>
            <a:r>
              <a:rPr lang="en-GB" sz="1700"/>
              <a:t>Instability</a:t>
            </a:r>
          </a:p>
          <a:p>
            <a:r>
              <a:rPr lang="en-GB" sz="1700"/>
              <a:t>Caudillos</a:t>
            </a:r>
          </a:p>
          <a:p>
            <a:r>
              <a:rPr lang="en-GB" sz="1700"/>
              <a:t>Civil conflict</a:t>
            </a:r>
          </a:p>
          <a:p>
            <a:r>
              <a:rPr lang="en-GB" sz="1700"/>
              <a:t>Foreign debt</a:t>
            </a:r>
          </a:p>
          <a:p>
            <a:r>
              <a:rPr lang="en-GB" sz="1700"/>
              <a:t>Political divisions: federalism and centralism</a:t>
            </a:r>
          </a:p>
          <a:p>
            <a:r>
              <a:rPr lang="en-GB" sz="1700"/>
              <a:t>Political culture-popular federalism</a:t>
            </a:r>
          </a:p>
          <a:p>
            <a:r>
              <a:rPr lang="en-GB" sz="1700"/>
              <a:t>Age of Revolution?</a:t>
            </a:r>
          </a:p>
          <a:p>
            <a:r>
              <a:rPr lang="en-GB" sz="1700"/>
              <a:t>Caste wars</a:t>
            </a:r>
          </a:p>
        </p:txBody>
      </p:sp>
      <p:pic>
        <p:nvPicPr>
          <p:cNvPr id="2050" name="Picture 2">
            <a:extLst>
              <a:ext uri="{FF2B5EF4-FFF2-40B4-BE49-F238E27FC236}">
                <a16:creationId xmlns:a16="http://schemas.microsoft.com/office/drawing/2014/main" id="{67517F52-FDDA-BF12-73BE-FC06EADDF30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9771" r="1" b="2588"/>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9801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8C15A3-596A-6B27-2601-797F2B666F03}"/>
              </a:ext>
            </a:extLst>
          </p:cNvPr>
          <p:cNvSpPr>
            <a:spLocks noGrp="1"/>
          </p:cNvSpPr>
          <p:nvPr>
            <p:ph type="title"/>
          </p:nvPr>
        </p:nvSpPr>
        <p:spPr>
          <a:xfrm>
            <a:off x="572493" y="238539"/>
            <a:ext cx="11018520" cy="1434415"/>
          </a:xfrm>
        </p:spPr>
        <p:txBody>
          <a:bodyPr anchor="b">
            <a:normAutofit/>
          </a:bodyPr>
          <a:lstStyle/>
          <a:p>
            <a:r>
              <a:rPr lang="en-GB" sz="4600" b="0" i="0">
                <a:effectLst/>
                <a:latin typeface="Lato" panose="020F0502020204030203" pitchFamily="34" charset="0"/>
                <a:hlinkClick r:id="rId2"/>
              </a:rPr>
              <a:t>The Mexican American War (1846-1848)</a:t>
            </a:r>
            <a:endParaRPr lang="en-GB" sz="4600"/>
          </a:p>
        </p:txBody>
      </p:sp>
      <p:sp>
        <p:nvSpPr>
          <p:cNvPr id="308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9219A27-5220-3BD3-B574-88E4E3F76713}"/>
              </a:ext>
            </a:extLst>
          </p:cNvPr>
          <p:cNvSpPr>
            <a:spLocks noGrp="1"/>
          </p:cNvSpPr>
          <p:nvPr>
            <p:ph idx="1"/>
          </p:nvPr>
        </p:nvSpPr>
        <p:spPr>
          <a:xfrm>
            <a:off x="572493" y="2071316"/>
            <a:ext cx="6713552" cy="4119172"/>
          </a:xfrm>
        </p:spPr>
        <p:txBody>
          <a:bodyPr anchor="t">
            <a:normAutofit/>
          </a:bodyPr>
          <a:lstStyle/>
          <a:p>
            <a:r>
              <a:rPr lang="en-GB" sz="2200"/>
              <a:t>US Revivalism and expansionism</a:t>
            </a:r>
          </a:p>
          <a:p>
            <a:r>
              <a:rPr lang="en-GB" sz="2200"/>
              <a:t>Mexican ongoing concerns about territorial integrity</a:t>
            </a:r>
          </a:p>
          <a:p>
            <a:r>
              <a:rPr lang="en-GB" sz="2200"/>
              <a:t>Instability in Mexico</a:t>
            </a:r>
          </a:p>
          <a:p>
            <a:r>
              <a:rPr lang="en-GB" sz="2200"/>
              <a:t>Ideas of democracy: manifest destiny</a:t>
            </a:r>
          </a:p>
          <a:p>
            <a:r>
              <a:rPr lang="en-GB" sz="2200"/>
              <a:t>Religion</a:t>
            </a:r>
          </a:p>
          <a:p>
            <a:r>
              <a:rPr lang="en-GB" sz="2200"/>
              <a:t>Race</a:t>
            </a:r>
          </a:p>
          <a:p>
            <a:r>
              <a:rPr lang="en-GB" sz="2200"/>
              <a:t>Borderlands</a:t>
            </a:r>
          </a:p>
          <a:p>
            <a:r>
              <a:rPr lang="en-GB" sz="2200"/>
              <a:t>Treaty of Guadalupe Hidalgo</a:t>
            </a:r>
          </a:p>
          <a:p>
            <a:r>
              <a:rPr lang="en-GB" sz="2200"/>
              <a:t>Civil wars</a:t>
            </a:r>
          </a:p>
        </p:txBody>
      </p:sp>
      <p:pic>
        <p:nvPicPr>
          <p:cNvPr id="3074" name="Picture 2" descr="The Mexican-American war in a nutshell | Constitution Center">
            <a:extLst>
              <a:ext uri="{FF2B5EF4-FFF2-40B4-BE49-F238E27FC236}">
                <a16:creationId xmlns:a16="http://schemas.microsoft.com/office/drawing/2014/main" id="{F65FB638-A83F-48E2-19BB-B3EEF1F5E11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130" r="1760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3591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9EA915-C0BA-EBED-03F9-CA629C21CA88}"/>
              </a:ext>
            </a:extLst>
          </p:cNvPr>
          <p:cNvSpPr>
            <a:spLocks noGrp="1"/>
          </p:cNvSpPr>
          <p:nvPr>
            <p:ph type="title"/>
          </p:nvPr>
        </p:nvSpPr>
        <p:spPr>
          <a:xfrm>
            <a:off x="572493" y="238539"/>
            <a:ext cx="11018520" cy="1434415"/>
          </a:xfrm>
        </p:spPr>
        <p:txBody>
          <a:bodyPr anchor="b">
            <a:normAutofit/>
          </a:bodyPr>
          <a:lstStyle/>
          <a:p>
            <a:r>
              <a:rPr lang="en-GB" sz="4600" b="0" i="0">
                <a:effectLst/>
                <a:latin typeface="Lato" panose="020F0502020204030203" pitchFamily="34" charset="0"/>
                <a:hlinkClick r:id="rId2"/>
              </a:rPr>
              <a:t>Civil War and Benito Juarez (1848-1876)</a:t>
            </a:r>
            <a:endParaRPr lang="en-GB" sz="4600"/>
          </a:p>
        </p:txBody>
      </p:sp>
      <p:sp>
        <p:nvSpPr>
          <p:cNvPr id="410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F30AA60-8B70-0745-1843-24246E2C9D1C}"/>
              </a:ext>
            </a:extLst>
          </p:cNvPr>
          <p:cNvSpPr>
            <a:spLocks noGrp="1"/>
          </p:cNvSpPr>
          <p:nvPr>
            <p:ph idx="1"/>
          </p:nvPr>
        </p:nvSpPr>
        <p:spPr>
          <a:xfrm>
            <a:off x="694413" y="2633762"/>
            <a:ext cx="6713552" cy="5085388"/>
          </a:xfrm>
        </p:spPr>
        <p:txBody>
          <a:bodyPr anchor="t">
            <a:normAutofit/>
          </a:bodyPr>
          <a:lstStyle/>
          <a:p>
            <a:r>
              <a:rPr lang="en-GB" sz="2400" dirty="0"/>
              <a:t>Reform War</a:t>
            </a:r>
          </a:p>
          <a:p>
            <a:r>
              <a:rPr lang="en-GB" sz="2400" dirty="0"/>
              <a:t>French Intervention</a:t>
            </a:r>
          </a:p>
          <a:p>
            <a:r>
              <a:rPr lang="en-GB" sz="2400" dirty="0"/>
              <a:t>New generation of politicians: liberals and conservatives</a:t>
            </a:r>
          </a:p>
          <a:p>
            <a:r>
              <a:rPr lang="en-GB" sz="2400" dirty="0"/>
              <a:t>Secularisation</a:t>
            </a:r>
          </a:p>
          <a:p>
            <a:r>
              <a:rPr lang="en-GB" sz="2400" dirty="0"/>
              <a:t>Benito Juarez legacy- first indigenous president, anti-imperialist, revolutionary?</a:t>
            </a:r>
          </a:p>
        </p:txBody>
      </p:sp>
      <p:pic>
        <p:nvPicPr>
          <p:cNvPr id="4098" name="Picture 2" descr="Mexico celebrates Benito Juárez on March 18 - The Riviera Maya Times">
            <a:extLst>
              <a:ext uri="{FF2B5EF4-FFF2-40B4-BE49-F238E27FC236}">
                <a16:creationId xmlns:a16="http://schemas.microsoft.com/office/drawing/2014/main" id="{B4887EA7-AF31-17B9-04FE-B69C195E57F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262" r="22255" b="-1"/>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237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1" name="Rectangle 5130">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B42846-EFE5-5827-A947-E3917B6C889B}"/>
              </a:ext>
            </a:extLst>
          </p:cNvPr>
          <p:cNvSpPr>
            <a:spLocks noGrp="1"/>
          </p:cNvSpPr>
          <p:nvPr>
            <p:ph type="title"/>
          </p:nvPr>
        </p:nvSpPr>
        <p:spPr>
          <a:xfrm>
            <a:off x="836679" y="723898"/>
            <a:ext cx="6002110" cy="1495425"/>
          </a:xfrm>
        </p:spPr>
        <p:txBody>
          <a:bodyPr>
            <a:normAutofit/>
          </a:bodyPr>
          <a:lstStyle/>
          <a:p>
            <a:r>
              <a:rPr lang="en-GB" sz="3400" b="0" i="0">
                <a:effectLst/>
                <a:latin typeface="Lato" panose="020F0502020204030203" pitchFamily="34" charset="0"/>
                <a:hlinkClick r:id="rId2"/>
              </a:rPr>
              <a:t>Porfirio Diaz: The Liberal Dictator </a:t>
            </a:r>
            <a:br>
              <a:rPr lang="en-GB" sz="3400" b="0" i="0">
                <a:effectLst/>
                <a:latin typeface="Lato" panose="020F0502020204030203" pitchFamily="34" charset="0"/>
                <a:hlinkClick r:id="rId2"/>
              </a:rPr>
            </a:br>
            <a:r>
              <a:rPr lang="en-GB" sz="3400" b="0" i="0">
                <a:effectLst/>
                <a:latin typeface="Lato" panose="020F0502020204030203" pitchFamily="34" charset="0"/>
                <a:hlinkClick r:id="rId2"/>
              </a:rPr>
              <a:t>(1876-1910)</a:t>
            </a:r>
            <a:endParaRPr lang="en-GB" sz="3400"/>
          </a:p>
        </p:txBody>
      </p:sp>
      <p:sp>
        <p:nvSpPr>
          <p:cNvPr id="3" name="Content Placeholder 2">
            <a:extLst>
              <a:ext uri="{FF2B5EF4-FFF2-40B4-BE49-F238E27FC236}">
                <a16:creationId xmlns:a16="http://schemas.microsoft.com/office/drawing/2014/main" id="{31C49B4A-8D30-1DDA-52F7-2F794ABB1B65}"/>
              </a:ext>
            </a:extLst>
          </p:cNvPr>
          <p:cNvSpPr>
            <a:spLocks noGrp="1"/>
          </p:cNvSpPr>
          <p:nvPr>
            <p:ph idx="1"/>
          </p:nvPr>
        </p:nvSpPr>
        <p:spPr>
          <a:xfrm>
            <a:off x="836679" y="2674144"/>
            <a:ext cx="6002110" cy="3729034"/>
          </a:xfrm>
        </p:spPr>
        <p:txBody>
          <a:bodyPr>
            <a:normAutofit/>
          </a:bodyPr>
          <a:lstStyle/>
          <a:p>
            <a:r>
              <a:rPr lang="en-GB" sz="2400" dirty="0"/>
              <a:t>Conservative liberalism</a:t>
            </a:r>
          </a:p>
          <a:p>
            <a:r>
              <a:rPr lang="en-GB" sz="2400" dirty="0"/>
              <a:t>Clientelism</a:t>
            </a:r>
          </a:p>
          <a:p>
            <a:r>
              <a:rPr lang="en-GB" sz="2400" dirty="0"/>
              <a:t>Globalisation and industrialisation</a:t>
            </a:r>
          </a:p>
          <a:p>
            <a:r>
              <a:rPr lang="en-GB" sz="2400" dirty="0"/>
              <a:t>Banking system</a:t>
            </a:r>
          </a:p>
          <a:p>
            <a:r>
              <a:rPr lang="en-GB" sz="2400" dirty="0"/>
              <a:t>Oligarchy</a:t>
            </a:r>
          </a:p>
          <a:p>
            <a:r>
              <a:rPr lang="en-GB" sz="2400" dirty="0"/>
              <a:t>Race, social Darwinism and mestizaje</a:t>
            </a:r>
          </a:p>
          <a:p>
            <a:r>
              <a:rPr lang="en-GB" sz="2400" dirty="0"/>
              <a:t>Understanding the regime with the hindsight of the revolution</a:t>
            </a:r>
          </a:p>
          <a:p>
            <a:endParaRPr lang="en-GB" sz="2000" dirty="0"/>
          </a:p>
        </p:txBody>
      </p:sp>
      <p:pic>
        <p:nvPicPr>
          <p:cNvPr id="5126" name="Picture 6" descr="Miguel Covarrubias | Porfirio Díaz en 1908 rodeado de Científicos: Rosendo  Pineda, José Castelló, Ramón Corral, Pimentel y Fagoage, Limantour, Justo  Sierra. (Circa 1950) | MutualArt">
            <a:extLst>
              <a:ext uri="{FF2B5EF4-FFF2-40B4-BE49-F238E27FC236}">
                <a16:creationId xmlns:a16="http://schemas.microsoft.com/office/drawing/2014/main" id="{CE56D539-8A9F-1281-4C55-43036C07B0F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34"/>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0137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691F5C-D939-83CF-E49D-82E67239ED5A}"/>
              </a:ext>
            </a:extLst>
          </p:cNvPr>
          <p:cNvSpPr>
            <a:spLocks noGrp="1"/>
          </p:cNvSpPr>
          <p:nvPr>
            <p:ph type="title"/>
          </p:nvPr>
        </p:nvSpPr>
        <p:spPr>
          <a:xfrm>
            <a:off x="640080" y="329184"/>
            <a:ext cx="6894576" cy="1783080"/>
          </a:xfrm>
        </p:spPr>
        <p:txBody>
          <a:bodyPr anchor="b">
            <a:normAutofit/>
          </a:bodyPr>
          <a:lstStyle/>
          <a:p>
            <a:r>
              <a:rPr lang="en-GB" sz="5000" b="0" i="0">
                <a:effectLst/>
                <a:latin typeface="Lato" panose="020F0502020204030203" pitchFamily="34" charset="0"/>
                <a:hlinkClick r:id="rId2"/>
              </a:rPr>
              <a:t>The Mexican Revolution (1910-1920)</a:t>
            </a:r>
            <a:endParaRPr lang="en-GB" sz="5000"/>
          </a:p>
        </p:txBody>
      </p:sp>
      <p:sp>
        <p:nvSpPr>
          <p:cNvPr id="6155"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A982F3-20A2-D5F4-CA7B-DF139C85A528}"/>
              </a:ext>
            </a:extLst>
          </p:cNvPr>
          <p:cNvSpPr>
            <a:spLocks noGrp="1"/>
          </p:cNvSpPr>
          <p:nvPr>
            <p:ph idx="1"/>
          </p:nvPr>
        </p:nvSpPr>
        <p:spPr>
          <a:xfrm>
            <a:off x="640080" y="2706624"/>
            <a:ext cx="6894576" cy="3483864"/>
          </a:xfrm>
        </p:spPr>
        <p:txBody>
          <a:bodyPr>
            <a:normAutofit/>
          </a:bodyPr>
          <a:lstStyle/>
          <a:p>
            <a:r>
              <a:rPr lang="en-GB" sz="2000" dirty="0"/>
              <a:t>Who participated? Middle class anti-re-</a:t>
            </a:r>
            <a:r>
              <a:rPr lang="en-GB" sz="2000" dirty="0" err="1"/>
              <a:t>electionists</a:t>
            </a:r>
            <a:r>
              <a:rPr lang="en-GB" sz="2000" dirty="0"/>
              <a:t>, the agrarian revolt and the Zapatistas, </a:t>
            </a:r>
            <a:r>
              <a:rPr lang="en-GB" sz="2000" dirty="0" err="1"/>
              <a:t>Villistas</a:t>
            </a:r>
            <a:r>
              <a:rPr lang="en-GB" sz="2000" dirty="0"/>
              <a:t>, </a:t>
            </a:r>
            <a:r>
              <a:rPr lang="en-GB" sz="2000" dirty="0" err="1"/>
              <a:t>Orozquistas</a:t>
            </a:r>
            <a:r>
              <a:rPr lang="en-GB" sz="2000" dirty="0"/>
              <a:t>, </a:t>
            </a:r>
            <a:r>
              <a:rPr lang="en-GB" sz="2000" dirty="0" err="1"/>
              <a:t>Carrancistas</a:t>
            </a:r>
            <a:r>
              <a:rPr lang="en-GB" sz="2000" dirty="0"/>
              <a:t> and </a:t>
            </a:r>
            <a:r>
              <a:rPr lang="en-GB" sz="2000" dirty="0" err="1"/>
              <a:t>Constitucionalistas</a:t>
            </a:r>
            <a:r>
              <a:rPr lang="en-GB" sz="2000" dirty="0"/>
              <a:t>.</a:t>
            </a:r>
          </a:p>
          <a:p>
            <a:r>
              <a:rPr lang="en-GB" sz="2000" dirty="0"/>
              <a:t>Agrarian, Social, Cultural?</a:t>
            </a:r>
          </a:p>
          <a:p>
            <a:r>
              <a:rPr lang="en-GB" sz="2000" dirty="0"/>
              <a:t>Was it a revolution or did the </a:t>
            </a:r>
            <a:r>
              <a:rPr lang="en-GB" sz="2000" i="1" dirty="0" err="1"/>
              <a:t>Carrancista</a:t>
            </a:r>
            <a:r>
              <a:rPr lang="en-GB" sz="2000" dirty="0"/>
              <a:t> state co-opt?</a:t>
            </a:r>
          </a:p>
          <a:p>
            <a:r>
              <a:rPr lang="en-GB" sz="2000" dirty="0"/>
              <a:t>What about urban labour? How do we interpret article 123 of the constitution?</a:t>
            </a:r>
          </a:p>
          <a:p>
            <a:r>
              <a:rPr lang="en-GB" sz="2000" dirty="0"/>
              <a:t>The consummation of liberalism?</a:t>
            </a:r>
          </a:p>
          <a:p>
            <a:r>
              <a:rPr lang="en-GB" sz="2000" dirty="0"/>
              <a:t>What about the issue of reading from the legacy of the one-party state?</a:t>
            </a:r>
          </a:p>
        </p:txBody>
      </p:sp>
      <p:pic>
        <p:nvPicPr>
          <p:cNvPr id="6146" name="Picture 2" descr="The Mexican Revolution">
            <a:extLst>
              <a:ext uri="{FF2B5EF4-FFF2-40B4-BE49-F238E27FC236}">
                <a16:creationId xmlns:a16="http://schemas.microsoft.com/office/drawing/2014/main" id="{9C040A42-ADFA-FE2E-9FB5-0FD2B1094D8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863840" y="774672"/>
            <a:ext cx="4014216" cy="253899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TSHA | Mexican Revolution">
            <a:extLst>
              <a:ext uri="{FF2B5EF4-FFF2-40B4-BE49-F238E27FC236}">
                <a16:creationId xmlns:a16="http://schemas.microsoft.com/office/drawing/2014/main" id="{31BF8226-C196-D04D-AD29-54335D0C2DC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863840" y="4089995"/>
            <a:ext cx="3995928" cy="2154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13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BA6B2A-86FA-98A3-3FFD-4E77BD8560F6}"/>
              </a:ext>
            </a:extLst>
          </p:cNvPr>
          <p:cNvSpPr>
            <a:spLocks noGrp="1"/>
          </p:cNvSpPr>
          <p:nvPr>
            <p:ph type="title"/>
          </p:nvPr>
        </p:nvSpPr>
        <p:spPr>
          <a:xfrm>
            <a:off x="630936" y="640080"/>
            <a:ext cx="4818888" cy="1481328"/>
          </a:xfrm>
        </p:spPr>
        <p:txBody>
          <a:bodyPr anchor="b">
            <a:normAutofit/>
          </a:bodyPr>
          <a:lstStyle/>
          <a:p>
            <a:r>
              <a:rPr lang="en-GB" sz="4600" b="0" i="0">
                <a:effectLst/>
                <a:latin typeface="Lato" panose="020F0502020204030203" pitchFamily="34" charset="0"/>
                <a:hlinkClick r:id="rId2"/>
              </a:rPr>
              <a:t>Land and Labour (1920-1940)</a:t>
            </a:r>
            <a:endParaRPr lang="en-GB" sz="4600"/>
          </a:p>
        </p:txBody>
      </p:sp>
      <p:sp>
        <p:nvSpPr>
          <p:cNvPr id="11"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7AB9BF5-43FF-9C3F-A7C4-56D1C3478055}"/>
              </a:ext>
            </a:extLst>
          </p:cNvPr>
          <p:cNvSpPr>
            <a:spLocks noGrp="1"/>
          </p:cNvSpPr>
          <p:nvPr>
            <p:ph idx="1"/>
          </p:nvPr>
        </p:nvSpPr>
        <p:spPr>
          <a:xfrm>
            <a:off x="732536" y="2962657"/>
            <a:ext cx="4818888" cy="3547872"/>
          </a:xfrm>
        </p:spPr>
        <p:txBody>
          <a:bodyPr anchor="t">
            <a:normAutofit/>
          </a:bodyPr>
          <a:lstStyle/>
          <a:p>
            <a:r>
              <a:rPr lang="en-GB" dirty="0"/>
              <a:t>Land reform-ejidos</a:t>
            </a:r>
          </a:p>
          <a:p>
            <a:r>
              <a:rPr lang="en-GB" dirty="0"/>
              <a:t>State Corporatism CNC</a:t>
            </a:r>
          </a:p>
          <a:p>
            <a:r>
              <a:rPr lang="en-GB" dirty="0"/>
              <a:t>Labour CGT</a:t>
            </a:r>
          </a:p>
        </p:txBody>
      </p:sp>
      <p:pic>
        <p:nvPicPr>
          <p:cNvPr id="4" name="Picture 2" descr="450px-Lazaro_Cardenas_Jijilpan">
            <a:extLst>
              <a:ext uri="{FF2B5EF4-FFF2-40B4-BE49-F238E27FC236}">
                <a16:creationId xmlns:a16="http://schemas.microsoft.com/office/drawing/2014/main" id="{0E569FE2-0545-D89D-9BA6-65A3DE1B0EF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875"/>
          <a:stretch/>
        </p:blipFill>
        <p:spPr bwMode="auto">
          <a:xfrm>
            <a:off x="6943397" y="640080"/>
            <a:ext cx="3770270"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879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4B46D2-7222-B385-C05A-59B8B2DBC877}"/>
              </a:ext>
            </a:extLst>
          </p:cNvPr>
          <p:cNvSpPr>
            <a:spLocks noGrp="1"/>
          </p:cNvSpPr>
          <p:nvPr>
            <p:ph type="title"/>
          </p:nvPr>
        </p:nvSpPr>
        <p:spPr>
          <a:xfrm>
            <a:off x="640080" y="325369"/>
            <a:ext cx="4368602" cy="1956841"/>
          </a:xfrm>
        </p:spPr>
        <p:txBody>
          <a:bodyPr anchor="b">
            <a:normAutofit/>
          </a:bodyPr>
          <a:lstStyle/>
          <a:p>
            <a:r>
              <a:rPr lang="en-GB" sz="4200" b="0" i="0">
                <a:effectLst/>
                <a:latin typeface="Lato" panose="020F0502020204030203" pitchFamily="34" charset="0"/>
                <a:hlinkClick r:id="rId2"/>
              </a:rPr>
              <a:t>Cultural Reforms (1920-1940)</a:t>
            </a:r>
            <a:endParaRPr lang="en-GB" sz="4200"/>
          </a:p>
        </p:txBody>
      </p:sp>
      <p:sp>
        <p:nvSpPr>
          <p:cNvPr id="717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6872263-4A3D-397E-7338-3A0E7DF551B4}"/>
              </a:ext>
            </a:extLst>
          </p:cNvPr>
          <p:cNvSpPr>
            <a:spLocks noGrp="1"/>
          </p:cNvSpPr>
          <p:nvPr>
            <p:ph idx="1"/>
          </p:nvPr>
        </p:nvSpPr>
        <p:spPr>
          <a:xfrm>
            <a:off x="640080" y="2872899"/>
            <a:ext cx="4243589" cy="3320668"/>
          </a:xfrm>
        </p:spPr>
        <p:txBody>
          <a:bodyPr>
            <a:normAutofit/>
          </a:bodyPr>
          <a:lstStyle/>
          <a:p>
            <a:r>
              <a:rPr lang="en-GB" sz="3200" dirty="0" err="1"/>
              <a:t>Indigenismo</a:t>
            </a:r>
            <a:endParaRPr lang="en-GB" sz="3200" dirty="0"/>
          </a:p>
          <a:p>
            <a:r>
              <a:rPr lang="en-GB" sz="3200" dirty="0"/>
              <a:t>Secularisation</a:t>
            </a:r>
          </a:p>
          <a:p>
            <a:r>
              <a:rPr lang="en-GB" sz="3200" dirty="0"/>
              <a:t>Education</a:t>
            </a:r>
          </a:p>
          <a:p>
            <a:r>
              <a:rPr lang="en-GB" sz="3200" dirty="0"/>
              <a:t>Gender</a:t>
            </a:r>
          </a:p>
        </p:txBody>
      </p:sp>
      <p:pic>
        <p:nvPicPr>
          <p:cNvPr id="7170" name="Picture 2" descr="Indigenismo e hispanismo">
            <a:extLst>
              <a:ext uri="{FF2B5EF4-FFF2-40B4-BE49-F238E27FC236}">
                <a16:creationId xmlns:a16="http://schemas.microsoft.com/office/drawing/2014/main" id="{A381DEDF-B5A6-D4A9-EB3E-07DC48E135E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430" r="31428"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4811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1140</TotalTime>
  <Words>1292</Words>
  <Application>Microsoft Office PowerPoint</Application>
  <PresentationFormat>Widescreen</PresentationFormat>
  <Paragraphs>163</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Lato</vt:lpstr>
      <vt:lpstr>Office Theme</vt:lpstr>
      <vt:lpstr>A History of Modern Mexico</vt:lpstr>
      <vt:lpstr>Mexican Independence (1810-1821)</vt:lpstr>
      <vt:lpstr>Democracy and Dictatorship (1821-1846)</vt:lpstr>
      <vt:lpstr>The Mexican American War (1846-1848)</vt:lpstr>
      <vt:lpstr>Civil War and Benito Juarez (1848-1876)</vt:lpstr>
      <vt:lpstr>Porfirio Diaz: The Liberal Dictator  (1876-1910)</vt:lpstr>
      <vt:lpstr>The Mexican Revolution (1910-1920)</vt:lpstr>
      <vt:lpstr>Land and Labour (1920-1940)</vt:lpstr>
      <vt:lpstr>Cultural Reforms (1920-1940)</vt:lpstr>
      <vt:lpstr>Counter-Revolution and the PRI state (1940-68)</vt:lpstr>
      <vt:lpstr>The 1960s in Mexico</vt:lpstr>
      <vt:lpstr>The Dirty War (1965-1982)</vt:lpstr>
      <vt:lpstr>Modern Mexico: Neoliberalism and Democratization</vt:lpstr>
      <vt:lpstr>Modern Mexico: Zapatistas and Indigenous Rights</vt:lpstr>
      <vt:lpstr>Migration and the Border</vt:lpstr>
      <vt:lpstr>The Drug Trade</vt:lpstr>
      <vt:lpstr>Researching for Essays</vt:lpstr>
      <vt:lpstr>What makes a good essay?</vt:lpstr>
      <vt:lpstr>What evidence will you use to support your argument? </vt:lpstr>
      <vt:lpstr>Structure </vt:lpstr>
      <vt:lpstr>Writing Style/ Clarity of Writing </vt:lpstr>
      <vt:lpstr>Think about the themes of the module.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History of Modern Mexico</dc:title>
  <dc:creator>Doyle, Rosie</dc:creator>
  <cp:lastModifiedBy>Doyle, Rosie</cp:lastModifiedBy>
  <cp:revision>3</cp:revision>
  <cp:lastPrinted>2025-02-05T16:06:03Z</cp:lastPrinted>
  <dcterms:created xsi:type="dcterms:W3CDTF">2023-05-02T16:21:56Z</dcterms:created>
  <dcterms:modified xsi:type="dcterms:W3CDTF">2025-02-05T16:18:51Z</dcterms:modified>
</cp:coreProperties>
</file>