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 id="260" r:id="rId5"/>
    <p:sldId id="261" r:id="rId6"/>
    <p:sldId id="262" r:id="rId7"/>
    <p:sldId id="288" r:id="rId8"/>
    <p:sldId id="263" r:id="rId9"/>
    <p:sldId id="264" r:id="rId10"/>
    <p:sldId id="265" r:id="rId11"/>
    <p:sldId id="266" r:id="rId12"/>
    <p:sldId id="267" r:id="rId13"/>
    <p:sldId id="272" r:id="rId14"/>
    <p:sldId id="273" r:id="rId15"/>
    <p:sldId id="274" r:id="rId16"/>
    <p:sldId id="321" r:id="rId17"/>
    <p:sldId id="277" r:id="rId18"/>
    <p:sldId id="285" r:id="rId19"/>
    <p:sldId id="278" r:id="rId20"/>
    <p:sldId id="279" r:id="rId21"/>
    <p:sldId id="280" r:id="rId22"/>
    <p:sldId id="282" r:id="rId23"/>
    <p:sldId id="283" r:id="rId24"/>
    <p:sldId id="284" r:id="rId25"/>
    <p:sldId id="319" r:id="rId26"/>
    <p:sldId id="295" r:id="rId27"/>
    <p:sldId id="296" r:id="rId28"/>
    <p:sldId id="297" r:id="rId29"/>
    <p:sldId id="298" r:id="rId30"/>
    <p:sldId id="300"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D0F289-97B4-4E89-B91B-33AF34814968}" v="6" dt="2023-11-12T17:40:06.6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2" d="100"/>
          <a:sy n="62" d="100"/>
        </p:scale>
        <p:origin x="1400" y="5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6DE07E1-C5B0-B74F-B37E-5D52340F76C9}" type="datetimeFigureOut">
              <a:rPr lang="en-US" smtClean="0"/>
              <a:t>11/12/2023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14756-C8BB-3D46-AD77-BD74BE6C6818}" type="slidenum">
              <a:rPr lang="en-US" smtClean="0"/>
              <a:t>‹#›</a:t>
            </a:fld>
            <a:endParaRPr lang="en-US"/>
          </a:p>
        </p:txBody>
      </p:sp>
    </p:spTree>
    <p:extLst>
      <p:ext uri="{BB962C8B-B14F-4D97-AF65-F5344CB8AC3E}">
        <p14:creationId xmlns:p14="http://schemas.microsoft.com/office/powerpoint/2010/main" val="2172724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6DE07E1-C5B0-B74F-B37E-5D52340F76C9}" type="datetimeFigureOut">
              <a:rPr lang="en-US" smtClean="0"/>
              <a:t>11/12/2023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14756-C8BB-3D46-AD77-BD74BE6C6818}" type="slidenum">
              <a:rPr lang="en-US" smtClean="0"/>
              <a:t>‹#›</a:t>
            </a:fld>
            <a:endParaRPr lang="en-US"/>
          </a:p>
        </p:txBody>
      </p:sp>
    </p:spTree>
    <p:extLst>
      <p:ext uri="{BB962C8B-B14F-4D97-AF65-F5344CB8AC3E}">
        <p14:creationId xmlns:p14="http://schemas.microsoft.com/office/powerpoint/2010/main" val="41698240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6DE07E1-C5B0-B74F-B37E-5D52340F76C9}" type="datetimeFigureOut">
              <a:rPr lang="en-US" smtClean="0"/>
              <a:t>11/12/2023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14756-C8BB-3D46-AD77-BD74BE6C6818}" type="slidenum">
              <a:rPr lang="en-US" smtClean="0"/>
              <a:t>‹#›</a:t>
            </a:fld>
            <a:endParaRPr lang="en-US"/>
          </a:p>
        </p:txBody>
      </p:sp>
    </p:spTree>
    <p:extLst>
      <p:ext uri="{BB962C8B-B14F-4D97-AF65-F5344CB8AC3E}">
        <p14:creationId xmlns:p14="http://schemas.microsoft.com/office/powerpoint/2010/main" val="2956704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6DE07E1-C5B0-B74F-B37E-5D52340F76C9}" type="datetimeFigureOut">
              <a:rPr lang="en-US" smtClean="0"/>
              <a:t>11/12/2023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14756-C8BB-3D46-AD77-BD74BE6C6818}" type="slidenum">
              <a:rPr lang="en-US" smtClean="0"/>
              <a:t>‹#›</a:t>
            </a:fld>
            <a:endParaRPr lang="en-US"/>
          </a:p>
        </p:txBody>
      </p:sp>
    </p:spTree>
    <p:extLst>
      <p:ext uri="{BB962C8B-B14F-4D97-AF65-F5344CB8AC3E}">
        <p14:creationId xmlns:p14="http://schemas.microsoft.com/office/powerpoint/2010/main" val="2983474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6DE07E1-C5B0-B74F-B37E-5D52340F76C9}" type="datetimeFigureOut">
              <a:rPr lang="en-US" smtClean="0"/>
              <a:t>11/12/2023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14756-C8BB-3D46-AD77-BD74BE6C6818}" type="slidenum">
              <a:rPr lang="en-US" smtClean="0"/>
              <a:t>‹#›</a:t>
            </a:fld>
            <a:endParaRPr lang="en-US"/>
          </a:p>
        </p:txBody>
      </p:sp>
    </p:spTree>
    <p:extLst>
      <p:ext uri="{BB962C8B-B14F-4D97-AF65-F5344CB8AC3E}">
        <p14:creationId xmlns:p14="http://schemas.microsoft.com/office/powerpoint/2010/main" val="4270256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6DE07E1-C5B0-B74F-B37E-5D52340F76C9}" type="datetimeFigureOut">
              <a:rPr lang="en-US" smtClean="0"/>
              <a:t>11/12/2023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714756-C8BB-3D46-AD77-BD74BE6C6818}" type="slidenum">
              <a:rPr lang="en-US" smtClean="0"/>
              <a:t>‹#›</a:t>
            </a:fld>
            <a:endParaRPr lang="en-US"/>
          </a:p>
        </p:txBody>
      </p:sp>
    </p:spTree>
    <p:extLst>
      <p:ext uri="{BB962C8B-B14F-4D97-AF65-F5344CB8AC3E}">
        <p14:creationId xmlns:p14="http://schemas.microsoft.com/office/powerpoint/2010/main" val="503199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6DE07E1-C5B0-B74F-B37E-5D52340F76C9}" type="datetimeFigureOut">
              <a:rPr lang="en-US" smtClean="0"/>
              <a:t>11/12/2023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714756-C8BB-3D46-AD77-BD74BE6C6818}" type="slidenum">
              <a:rPr lang="en-US" smtClean="0"/>
              <a:t>‹#›</a:t>
            </a:fld>
            <a:endParaRPr lang="en-US"/>
          </a:p>
        </p:txBody>
      </p:sp>
    </p:spTree>
    <p:extLst>
      <p:ext uri="{BB962C8B-B14F-4D97-AF65-F5344CB8AC3E}">
        <p14:creationId xmlns:p14="http://schemas.microsoft.com/office/powerpoint/2010/main" val="796783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6DE07E1-C5B0-B74F-B37E-5D52340F76C9}" type="datetimeFigureOut">
              <a:rPr lang="en-US" smtClean="0"/>
              <a:t>11/12/2023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714756-C8BB-3D46-AD77-BD74BE6C6818}" type="slidenum">
              <a:rPr lang="en-US" smtClean="0"/>
              <a:t>‹#›</a:t>
            </a:fld>
            <a:endParaRPr lang="en-US"/>
          </a:p>
        </p:txBody>
      </p:sp>
    </p:spTree>
    <p:extLst>
      <p:ext uri="{BB962C8B-B14F-4D97-AF65-F5344CB8AC3E}">
        <p14:creationId xmlns:p14="http://schemas.microsoft.com/office/powerpoint/2010/main" val="37460657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E07E1-C5B0-B74F-B37E-5D52340F76C9}" type="datetimeFigureOut">
              <a:rPr lang="en-US" smtClean="0"/>
              <a:t>11/12/2023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714756-C8BB-3D46-AD77-BD74BE6C6818}" type="slidenum">
              <a:rPr lang="en-US" smtClean="0"/>
              <a:t>‹#›</a:t>
            </a:fld>
            <a:endParaRPr lang="en-US"/>
          </a:p>
        </p:txBody>
      </p:sp>
    </p:spTree>
    <p:extLst>
      <p:ext uri="{BB962C8B-B14F-4D97-AF65-F5344CB8AC3E}">
        <p14:creationId xmlns:p14="http://schemas.microsoft.com/office/powerpoint/2010/main" val="1946195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6DE07E1-C5B0-B74F-B37E-5D52340F76C9}" type="datetimeFigureOut">
              <a:rPr lang="en-US" smtClean="0"/>
              <a:t>11/12/2023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714756-C8BB-3D46-AD77-BD74BE6C6818}" type="slidenum">
              <a:rPr lang="en-US" smtClean="0"/>
              <a:t>‹#›</a:t>
            </a:fld>
            <a:endParaRPr lang="en-US"/>
          </a:p>
        </p:txBody>
      </p:sp>
    </p:spTree>
    <p:extLst>
      <p:ext uri="{BB962C8B-B14F-4D97-AF65-F5344CB8AC3E}">
        <p14:creationId xmlns:p14="http://schemas.microsoft.com/office/powerpoint/2010/main" val="3075072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6DE07E1-C5B0-B74F-B37E-5D52340F76C9}" type="datetimeFigureOut">
              <a:rPr lang="en-US" smtClean="0"/>
              <a:t>11/12/2023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714756-C8BB-3D46-AD77-BD74BE6C6818}" type="slidenum">
              <a:rPr lang="en-US" smtClean="0"/>
              <a:t>‹#›</a:t>
            </a:fld>
            <a:endParaRPr lang="en-US"/>
          </a:p>
        </p:txBody>
      </p:sp>
    </p:spTree>
    <p:extLst>
      <p:ext uri="{BB962C8B-B14F-4D97-AF65-F5344CB8AC3E}">
        <p14:creationId xmlns:p14="http://schemas.microsoft.com/office/powerpoint/2010/main" val="1451741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DE07E1-C5B0-B74F-B37E-5D52340F76C9}" type="datetimeFigureOut">
              <a:rPr lang="en-US" smtClean="0"/>
              <a:t>11/12/2023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714756-C8BB-3D46-AD77-BD74BE6C6818}" type="slidenum">
              <a:rPr lang="en-US" smtClean="0"/>
              <a:t>‹#›</a:t>
            </a:fld>
            <a:endParaRPr lang="en-US"/>
          </a:p>
        </p:txBody>
      </p:sp>
    </p:spTree>
    <p:extLst>
      <p:ext uri="{BB962C8B-B14F-4D97-AF65-F5344CB8AC3E}">
        <p14:creationId xmlns:p14="http://schemas.microsoft.com/office/powerpoint/2010/main" val="13482895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Land, Labor and Modernity during the </a:t>
            </a:r>
            <a:r>
              <a:rPr lang="en-US" dirty="0" err="1"/>
              <a:t>Porfiriato</a:t>
            </a:r>
            <a:r>
              <a:rPr lang="en-US"/>
              <a:t>, 1876-1910</a:t>
            </a:r>
            <a:br>
              <a:rPr lang="en-US"/>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2506790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fontScale="90000"/>
          </a:bodyPr>
          <a:lstStyle/>
          <a:p>
            <a:pPr eaLnBrk="1" hangingPunct="1"/>
            <a:r>
              <a:rPr lang="en-GB" dirty="0">
                <a:latin typeface="Times New Roman" charset="0"/>
                <a:cs typeface="Times New Roman" charset="0"/>
              </a:rPr>
              <a:t>The Results of the Economic Programme</a:t>
            </a:r>
          </a:p>
        </p:txBody>
      </p:sp>
      <p:sp>
        <p:nvSpPr>
          <p:cNvPr id="21507" name="Rectangle 3"/>
          <p:cNvSpPr>
            <a:spLocks noGrp="1" noChangeArrowheads="1"/>
          </p:cNvSpPr>
          <p:nvPr>
            <p:ph type="body" idx="1"/>
          </p:nvPr>
        </p:nvSpPr>
        <p:spPr/>
        <p:txBody>
          <a:bodyPr/>
          <a:lstStyle/>
          <a:p>
            <a:pPr eaLnBrk="1" hangingPunct="1"/>
            <a:r>
              <a:rPr lang="en-GB" sz="2400" dirty="0">
                <a:latin typeface="Times New Roman" charset="0"/>
                <a:cs typeface="Times New Roman" charset="0"/>
              </a:rPr>
              <a:t>Increased infrastructure (especially railways). 19,280 km of railways by 1910.</a:t>
            </a:r>
          </a:p>
          <a:p>
            <a:pPr eaLnBrk="1" hangingPunct="1"/>
            <a:endParaRPr lang="en-GB" sz="2400" dirty="0">
              <a:latin typeface="Times New Roman" charset="0"/>
              <a:cs typeface="Times New Roman" charset="0"/>
            </a:endParaRPr>
          </a:p>
          <a:p>
            <a:pPr eaLnBrk="1" hangingPunct="1"/>
            <a:r>
              <a:rPr lang="en-GB" sz="2400" dirty="0">
                <a:latin typeface="Times New Roman" charset="0"/>
                <a:cs typeface="Times New Roman" charset="0"/>
              </a:rPr>
              <a:t>Mining – in northern states of Chihuahua, Durango, Sonora and Coahuila.</a:t>
            </a:r>
          </a:p>
          <a:p>
            <a:pPr eaLnBrk="1" hangingPunct="1"/>
            <a:endParaRPr lang="en-GB" sz="2400" dirty="0">
              <a:latin typeface="Times New Roman" charset="0"/>
              <a:cs typeface="Times New Roman" charset="0"/>
            </a:endParaRPr>
          </a:p>
          <a:p>
            <a:pPr eaLnBrk="1" hangingPunct="1"/>
            <a:r>
              <a:rPr lang="en-GB" sz="2400" dirty="0">
                <a:latin typeface="Times New Roman" charset="0"/>
                <a:cs typeface="Times New Roman" charset="0"/>
              </a:rPr>
              <a:t>Oil – Tampico, Tamaulipas</a:t>
            </a:r>
          </a:p>
          <a:p>
            <a:pPr eaLnBrk="1" hangingPunct="1"/>
            <a:endParaRPr lang="en-GB" sz="2400" dirty="0">
              <a:latin typeface="Times New Roman" charset="0"/>
              <a:cs typeface="Times New Roman" charset="0"/>
            </a:endParaRPr>
          </a:p>
          <a:p>
            <a:pPr eaLnBrk="1" hangingPunct="1"/>
            <a:r>
              <a:rPr lang="en-GB" sz="2400" dirty="0">
                <a:latin typeface="Times New Roman" charset="0"/>
                <a:cs typeface="Times New Roman" charset="0"/>
              </a:rPr>
              <a:t>Commercial agriculture – sugar (Morelos), Henequen (Yucatan), cotton (La Laguna), Tobacco (Valle </a:t>
            </a:r>
            <a:r>
              <a:rPr lang="en-GB" sz="2400" dirty="0" err="1">
                <a:latin typeface="Times New Roman" charset="0"/>
                <a:cs typeface="Times New Roman" charset="0"/>
              </a:rPr>
              <a:t>Nacional</a:t>
            </a:r>
            <a:r>
              <a:rPr lang="en-GB" sz="2400" dirty="0">
                <a:latin typeface="Times New Roman" charset="0"/>
                <a:cs typeface="Times New Roman" charset="0"/>
              </a:rPr>
              <a:t>)</a:t>
            </a:r>
          </a:p>
          <a:p>
            <a:pPr eaLnBrk="1" hangingPunct="1"/>
            <a:endParaRPr lang="en-GB" sz="2400" dirty="0">
              <a:latin typeface="Times New Roman" charset="0"/>
              <a:cs typeface="Times New Roman" charset="0"/>
            </a:endParaRPr>
          </a:p>
          <a:p>
            <a:pPr eaLnBrk="1" hangingPunct="1"/>
            <a:endParaRPr lang="en-GB" sz="2000" dirty="0">
              <a:latin typeface="Times New Roman" charset="0"/>
              <a:cs typeface="Times New Roman" charset="0"/>
            </a:endParaRPr>
          </a:p>
        </p:txBody>
      </p:sp>
    </p:spTree>
    <p:extLst>
      <p:ext uri="{BB962C8B-B14F-4D97-AF65-F5344CB8AC3E}">
        <p14:creationId xmlns:p14="http://schemas.microsoft.com/office/powerpoint/2010/main" val="38024955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GB">
                <a:latin typeface="Times New Roman" charset="0"/>
                <a:cs typeface="Times New Roman" charset="0"/>
              </a:rPr>
              <a:t>The Railways of Mexico, 1910</a:t>
            </a:r>
          </a:p>
        </p:txBody>
      </p:sp>
      <p:pic>
        <p:nvPicPr>
          <p:cNvPr id="5" name="Picture 6"/>
          <p:cNvPicPr>
            <a:picLocks noChangeAspect="1" noChangeArrowheads="1"/>
          </p:cNvPicPr>
          <p:nvPr/>
        </p:nvPicPr>
        <p:blipFill>
          <a:blip r:embed="rId2" cstate="print"/>
          <a:srcRect/>
          <a:stretch>
            <a:fillRect/>
          </a:stretch>
        </p:blipFill>
        <p:spPr>
          <a:xfrm>
            <a:off x="1317207" y="1600200"/>
            <a:ext cx="6650716" cy="4988037"/>
          </a:xfrm>
          <a:prstGeom prst="rect">
            <a:avLst/>
          </a:prstGeom>
        </p:spPr>
      </p:pic>
    </p:spTree>
    <p:extLst>
      <p:ext uri="{BB962C8B-B14F-4D97-AF65-F5344CB8AC3E}">
        <p14:creationId xmlns:p14="http://schemas.microsoft.com/office/powerpoint/2010/main" val="4121931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2" descr="mitlac ravine brid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685800"/>
            <a:ext cx="6610350" cy="5210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81625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sz="2800" dirty="0">
                <a:latin typeface="Times New Roman" charset="0"/>
                <a:cs typeface="Times New Roman" charset="0"/>
              </a:rPr>
              <a:t>The dark side of the economic project - Land</a:t>
            </a:r>
          </a:p>
        </p:txBody>
      </p:sp>
      <p:sp>
        <p:nvSpPr>
          <p:cNvPr id="28675" name="Content Placeholder 2"/>
          <p:cNvSpPr>
            <a:spLocks noGrp="1"/>
          </p:cNvSpPr>
          <p:nvPr>
            <p:ph idx="1"/>
          </p:nvPr>
        </p:nvSpPr>
        <p:spPr>
          <a:xfrm>
            <a:off x="457200" y="1404795"/>
            <a:ext cx="8229600" cy="4525963"/>
          </a:xfrm>
        </p:spPr>
        <p:txBody>
          <a:bodyPr>
            <a:noAutofit/>
          </a:bodyPr>
          <a:lstStyle/>
          <a:p>
            <a:pPr eaLnBrk="1" hangingPunct="1"/>
            <a:r>
              <a:rPr lang="en-US" sz="2400" dirty="0">
                <a:latin typeface="Times New Roman" charset="0"/>
                <a:cs typeface="Times New Roman" charset="0"/>
              </a:rPr>
              <a:t>Although there was growing private land ownership in Mexico </a:t>
            </a:r>
          </a:p>
          <a:p>
            <a:pPr lvl="1" eaLnBrk="1" hangingPunct="1"/>
            <a:r>
              <a:rPr lang="en-US" sz="2400" dirty="0">
                <a:latin typeface="Times New Roman" charset="0"/>
                <a:cs typeface="Times New Roman" charset="0"/>
              </a:rPr>
              <a:t>Haciendas: huge farms, Spanish or mestizo-owned, often geared to commercial agriculture (sugar, cotton, wheat), employing debt </a:t>
            </a:r>
            <a:r>
              <a:rPr lang="en-US" sz="2400" i="1" dirty="0">
                <a:latin typeface="Times New Roman" charset="0"/>
                <a:cs typeface="Times New Roman" charset="0"/>
              </a:rPr>
              <a:t>peons</a:t>
            </a:r>
          </a:p>
          <a:p>
            <a:pPr lvl="1" eaLnBrk="1" hangingPunct="1"/>
            <a:r>
              <a:rPr lang="en-US" sz="2400" dirty="0">
                <a:latin typeface="Times New Roman" charset="0"/>
                <a:cs typeface="Times New Roman" charset="0"/>
              </a:rPr>
              <a:t>Ranchos: small Spanish or mestizo-owned farms</a:t>
            </a:r>
          </a:p>
          <a:p>
            <a:pPr lvl="1" eaLnBrk="1" hangingPunct="1"/>
            <a:endParaRPr lang="en-US" sz="2400" dirty="0">
              <a:latin typeface="Times New Roman" charset="0"/>
              <a:cs typeface="Times New Roman" charset="0"/>
            </a:endParaRPr>
          </a:p>
          <a:p>
            <a:pPr eaLnBrk="1" hangingPunct="1"/>
            <a:r>
              <a:rPr lang="en-US" sz="2400" dirty="0">
                <a:latin typeface="Times New Roman" charset="0"/>
                <a:cs typeface="Times New Roman" charset="0"/>
              </a:rPr>
              <a:t>Much land was still in the power of corporate bodies</a:t>
            </a:r>
          </a:p>
          <a:p>
            <a:pPr lvl="1" eaLnBrk="1" hangingPunct="1"/>
            <a:r>
              <a:rPr lang="en-US" sz="2400" dirty="0">
                <a:latin typeface="Times New Roman" charset="0"/>
                <a:cs typeface="Times New Roman" charset="0"/>
              </a:rPr>
              <a:t>Church lands: urban property (schools, convents, houses) and rural property (haciendas, ranchos)</a:t>
            </a:r>
          </a:p>
          <a:p>
            <a:pPr lvl="1" eaLnBrk="1" hangingPunct="1"/>
            <a:r>
              <a:rPr lang="en-US" sz="2400" dirty="0">
                <a:latin typeface="Times New Roman" charset="0"/>
                <a:cs typeface="Times New Roman" charset="0"/>
              </a:rPr>
              <a:t>Communal village lands: Owned communally by villages, given out by Spanish king during colonial period, agricultural land given to particular family each year, pastoral land used communally</a:t>
            </a:r>
          </a:p>
        </p:txBody>
      </p:sp>
    </p:spTree>
    <p:extLst>
      <p:ext uri="{BB962C8B-B14F-4D97-AF65-F5344CB8AC3E}">
        <p14:creationId xmlns:p14="http://schemas.microsoft.com/office/powerpoint/2010/main" val="40340084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Content Placeholder 2"/>
          <p:cNvSpPr>
            <a:spLocks noGrp="1"/>
          </p:cNvSpPr>
          <p:nvPr>
            <p:ph idx="1"/>
          </p:nvPr>
        </p:nvSpPr>
        <p:spPr>
          <a:xfrm>
            <a:off x="529119" y="-154112"/>
            <a:ext cx="8229600" cy="6858000"/>
          </a:xfrm>
        </p:spPr>
        <p:txBody>
          <a:bodyPr>
            <a:normAutofit lnSpcReduction="10000"/>
          </a:bodyPr>
          <a:lstStyle/>
          <a:p>
            <a:pPr eaLnBrk="1" hangingPunct="1"/>
            <a:endParaRPr lang="en-US" sz="2000" dirty="0">
              <a:latin typeface="Times New Roman" charset="0"/>
              <a:cs typeface="Times New Roman" charset="0"/>
            </a:endParaRPr>
          </a:p>
          <a:p>
            <a:pPr eaLnBrk="1" hangingPunct="1">
              <a:buFontTx/>
              <a:buNone/>
            </a:pPr>
            <a:endParaRPr lang="en-US" sz="2000" dirty="0">
              <a:latin typeface="Times New Roman" charset="0"/>
              <a:cs typeface="Times New Roman" charset="0"/>
            </a:endParaRPr>
          </a:p>
          <a:p>
            <a:r>
              <a:rPr lang="en-US" sz="2000" dirty="0">
                <a:latin typeface="Times New Roman" charset="0"/>
                <a:cs typeface="Times New Roman" charset="0"/>
              </a:rPr>
              <a:t>1856 Lerdo law prohibits all corporate properties.</a:t>
            </a:r>
          </a:p>
          <a:p>
            <a:pPr lvl="1"/>
            <a:r>
              <a:rPr lang="en-US" sz="2000" dirty="0">
                <a:latin typeface="Times New Roman" charset="0"/>
                <a:cs typeface="Times New Roman" charset="0"/>
              </a:rPr>
              <a:t>This means that all communal and cofradia lands must be divided into individual plots.</a:t>
            </a:r>
          </a:p>
          <a:p>
            <a:endParaRPr lang="en-US" sz="2000" dirty="0">
              <a:latin typeface="Times New Roman" charset="0"/>
              <a:cs typeface="Times New Roman" charset="0"/>
            </a:endParaRPr>
          </a:p>
          <a:p>
            <a:r>
              <a:rPr lang="en-US" sz="2000" dirty="0">
                <a:latin typeface="Times New Roman" charset="0"/>
                <a:cs typeface="Times New Roman" charset="0"/>
              </a:rPr>
              <a:t>1884 Law of Unused Lands – this allows Survey companies to survey “unused” lands, keep 1/3 of these lands and sell the other 2/3 to private investors.</a:t>
            </a:r>
          </a:p>
          <a:p>
            <a:endParaRPr lang="en-US" sz="2000" dirty="0">
              <a:latin typeface="Times New Roman" charset="0"/>
              <a:cs typeface="Times New Roman" charset="0"/>
            </a:endParaRPr>
          </a:p>
          <a:p>
            <a:r>
              <a:rPr lang="en-US" sz="2000" dirty="0">
                <a:latin typeface="Times New Roman" charset="0"/>
                <a:cs typeface="Times New Roman" charset="0"/>
              </a:rPr>
              <a:t>By 1890 this precipitates a “land grab of massive proportions”</a:t>
            </a:r>
          </a:p>
          <a:p>
            <a:pPr lvl="1"/>
            <a:r>
              <a:rPr lang="en-US" sz="2000" dirty="0">
                <a:latin typeface="Times New Roman" charset="0"/>
                <a:cs typeface="Times New Roman" charset="0"/>
              </a:rPr>
              <a:t>Private speculators use the Lerdo law to buy up communal lands </a:t>
            </a:r>
          </a:p>
          <a:p>
            <a:pPr lvl="1"/>
            <a:r>
              <a:rPr lang="en-US" sz="2000" dirty="0">
                <a:latin typeface="Times New Roman" charset="0"/>
                <a:cs typeface="Times New Roman" charset="0"/>
              </a:rPr>
              <a:t>Survey companies start to survey indigenous lands and claim that they are unused. </a:t>
            </a:r>
          </a:p>
          <a:p>
            <a:pPr lvl="1"/>
            <a:r>
              <a:rPr lang="en-US" sz="2000" dirty="0">
                <a:latin typeface="Times New Roman" charset="0"/>
                <a:cs typeface="Times New Roman" charset="0"/>
              </a:rPr>
              <a:t>Landless peasants are forced to work as </a:t>
            </a:r>
            <a:r>
              <a:rPr lang="en-US" sz="2000" i="1" dirty="0" err="1">
                <a:latin typeface="Times New Roman" charset="0"/>
                <a:cs typeface="Times New Roman" charset="0"/>
              </a:rPr>
              <a:t>peones</a:t>
            </a:r>
            <a:r>
              <a:rPr lang="en-US" sz="2000" i="1" dirty="0">
                <a:latin typeface="Times New Roman" charset="0"/>
                <a:cs typeface="Times New Roman" charset="0"/>
              </a:rPr>
              <a:t> </a:t>
            </a:r>
            <a:r>
              <a:rPr lang="en-US" sz="2000" dirty="0">
                <a:latin typeface="Times New Roman" charset="0"/>
                <a:cs typeface="Times New Roman" charset="0"/>
              </a:rPr>
              <a:t>(debt laborers) on haciendas</a:t>
            </a:r>
          </a:p>
          <a:p>
            <a:endParaRPr lang="en-US" sz="2000" dirty="0">
              <a:latin typeface="Times New Roman" charset="0"/>
              <a:cs typeface="Times New Roman" charset="0"/>
            </a:endParaRPr>
          </a:p>
          <a:p>
            <a:r>
              <a:rPr lang="en-US" sz="2000" dirty="0">
                <a:latin typeface="Times New Roman" charset="0"/>
                <a:cs typeface="Times New Roman" charset="0"/>
              </a:rPr>
              <a:t>By 1910 some historians claim that from 84 to 95 percent of the rural families had no land at all, while wealthy families often had estates running into millions of acres. The Terrazas family had 13.5 million acres in Chihuahua, while the </a:t>
            </a:r>
            <a:r>
              <a:rPr lang="en-US" sz="2000" dirty="0" err="1">
                <a:latin typeface="Times New Roman" charset="0"/>
                <a:cs typeface="Times New Roman" charset="0"/>
              </a:rPr>
              <a:t>Escandón</a:t>
            </a:r>
            <a:r>
              <a:rPr lang="en-US" sz="2000" dirty="0">
                <a:latin typeface="Times New Roman" charset="0"/>
                <a:cs typeface="Times New Roman" charset="0"/>
              </a:rPr>
              <a:t> estate in Hidalgo stretched for 90 miles.</a:t>
            </a:r>
          </a:p>
          <a:p>
            <a:pPr lvl="1" eaLnBrk="1" hangingPunct="1"/>
            <a:endParaRPr lang="en-US" dirty="0">
              <a:latin typeface="Times New Roman" charset="0"/>
              <a:cs typeface="Times New Roman" charset="0"/>
            </a:endParaRPr>
          </a:p>
        </p:txBody>
      </p:sp>
    </p:spTree>
    <p:extLst>
      <p:ext uri="{BB962C8B-B14F-4D97-AF65-F5344CB8AC3E}">
        <p14:creationId xmlns:p14="http://schemas.microsoft.com/office/powerpoint/2010/main" val="67537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GB">
                <a:latin typeface="Times New Roman" charset="0"/>
                <a:cs typeface="Times New Roman" charset="0"/>
              </a:rPr>
              <a:t>The Hacienda</a:t>
            </a:r>
          </a:p>
        </p:txBody>
      </p:sp>
      <p:sp>
        <p:nvSpPr>
          <p:cNvPr id="30723" name="Rectangle 3"/>
          <p:cNvSpPr>
            <a:spLocks noGrp="1" noChangeArrowheads="1"/>
          </p:cNvSpPr>
          <p:nvPr>
            <p:ph type="body" idx="1"/>
          </p:nvPr>
        </p:nvSpPr>
        <p:spPr/>
        <p:txBody>
          <a:bodyPr/>
          <a:lstStyle/>
          <a:p>
            <a:pPr eaLnBrk="1" hangingPunct="1"/>
            <a:endParaRPr lang="en-US">
              <a:latin typeface="Times New Roman" charset="0"/>
              <a:cs typeface="Times New Roman" charset="0"/>
            </a:endParaRPr>
          </a:p>
        </p:txBody>
      </p:sp>
      <p:pic>
        <p:nvPicPr>
          <p:cNvPr id="2" name="Picture 1" descr="Screen Shot 2019-09-12 at 1.34.1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600200"/>
            <a:ext cx="8470900" cy="4864100"/>
          </a:xfrm>
          <a:prstGeom prst="rect">
            <a:avLst/>
          </a:prstGeom>
        </p:spPr>
      </p:pic>
    </p:spTree>
    <p:extLst>
      <p:ext uri="{BB962C8B-B14F-4D97-AF65-F5344CB8AC3E}">
        <p14:creationId xmlns:p14="http://schemas.microsoft.com/office/powerpoint/2010/main" val="7055240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9-09-12 at 1.33.18 PM.png"/>
          <p:cNvPicPr>
            <a:picLocks noGrp="1" noChangeAspect="1"/>
          </p:cNvPicPr>
          <p:nvPr>
            <p:ph idx="1"/>
          </p:nvPr>
        </p:nvPicPr>
        <p:blipFill>
          <a:blip r:embed="rId2">
            <a:extLst>
              <a:ext uri="{28A0092B-C50C-407E-A947-70E740481C1C}">
                <a14:useLocalDpi xmlns:a14="http://schemas.microsoft.com/office/drawing/2010/main" val="0"/>
              </a:ext>
            </a:extLst>
          </a:blip>
          <a:srcRect t="7258" b="7258"/>
          <a:stretch>
            <a:fillRect/>
          </a:stretch>
        </p:blipFill>
        <p:spPr>
          <a:xfrm>
            <a:off x="529119" y="1166018"/>
            <a:ext cx="8229600" cy="4525963"/>
          </a:xfrm>
        </p:spPr>
      </p:pic>
    </p:spTree>
    <p:extLst>
      <p:ext uri="{BB962C8B-B14F-4D97-AF65-F5344CB8AC3E}">
        <p14:creationId xmlns:p14="http://schemas.microsoft.com/office/powerpoint/2010/main" val="10882852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normAutofit/>
          </a:bodyPr>
          <a:lstStyle/>
          <a:p>
            <a:pPr eaLnBrk="1" hangingPunct="1"/>
            <a:r>
              <a:rPr lang="en-US" sz="2400" dirty="0">
                <a:latin typeface="Times New Roman" charset="0"/>
                <a:cs typeface="Times New Roman" charset="0"/>
              </a:rPr>
              <a:t>Meanwhile, the vast majority of Mexicans were forced to become peons or debt slaves</a:t>
            </a:r>
          </a:p>
        </p:txBody>
      </p:sp>
      <p:pic>
        <p:nvPicPr>
          <p:cNvPr id="5" name="Picture 3" descr="D:\GuysFiles\My Pictures\LAT Slides\Guy scans\72.jpg"/>
          <p:cNvPicPr>
            <a:picLocks noChangeAspect="1" noChangeArrowheads="1"/>
          </p:cNvPicPr>
          <p:nvPr/>
        </p:nvPicPr>
        <p:blipFill>
          <a:blip r:embed="rId2" cstate="print"/>
          <a:srcRect/>
          <a:stretch>
            <a:fillRect/>
          </a:stretch>
        </p:blipFill>
        <p:spPr bwMode="auto">
          <a:xfrm>
            <a:off x="1152555" y="1417638"/>
            <a:ext cx="6632728" cy="4935551"/>
          </a:xfrm>
          <a:prstGeom prst="rect">
            <a:avLst/>
          </a:prstGeom>
          <a:noFill/>
          <a:ln w="9525">
            <a:noFill/>
            <a:miter lim="800000"/>
            <a:headEnd/>
            <a:tailEnd/>
          </a:ln>
        </p:spPr>
      </p:pic>
    </p:spTree>
    <p:extLst>
      <p:ext uri="{BB962C8B-B14F-4D97-AF65-F5344CB8AC3E}">
        <p14:creationId xmlns:p14="http://schemas.microsoft.com/office/powerpoint/2010/main" val="9397056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Workers in Valle </a:t>
            </a:r>
            <a:r>
              <a:rPr lang="en-US" dirty="0" err="1"/>
              <a:t>Nacional</a:t>
            </a:r>
            <a:endParaRPr lang="en-US" dirty="0"/>
          </a:p>
        </p:txBody>
      </p:sp>
      <p:pic>
        <p:nvPicPr>
          <p:cNvPr id="5" name="Picture 3" descr="D:\GuysFiles\My Pictures\LAT Slides\Guy scans\70.jpg"/>
          <p:cNvPicPr>
            <a:picLocks noChangeAspect="1" noChangeArrowheads="1"/>
          </p:cNvPicPr>
          <p:nvPr/>
        </p:nvPicPr>
        <p:blipFill>
          <a:blip r:embed="rId2" cstate="print"/>
          <a:srcRect/>
          <a:stretch>
            <a:fillRect/>
          </a:stretch>
        </p:blipFill>
        <p:spPr bwMode="auto">
          <a:xfrm>
            <a:off x="823254" y="1417638"/>
            <a:ext cx="7493128" cy="5123400"/>
          </a:xfrm>
          <a:prstGeom prst="rect">
            <a:avLst/>
          </a:prstGeom>
          <a:noFill/>
          <a:ln w="9525">
            <a:noFill/>
            <a:miter lim="800000"/>
            <a:headEnd/>
            <a:tailEnd/>
          </a:ln>
        </p:spPr>
      </p:pic>
    </p:spTree>
    <p:extLst>
      <p:ext uri="{BB962C8B-B14F-4D97-AF65-F5344CB8AC3E}">
        <p14:creationId xmlns:p14="http://schemas.microsoft.com/office/powerpoint/2010/main" val="30634069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GB">
                <a:latin typeface="Times New Roman" charset="0"/>
                <a:cs typeface="Times New Roman" charset="0"/>
              </a:rPr>
              <a:t>Porfirian Politics </a:t>
            </a:r>
          </a:p>
        </p:txBody>
      </p:sp>
      <p:sp>
        <p:nvSpPr>
          <p:cNvPr id="34819" name="Rectangle 3"/>
          <p:cNvSpPr>
            <a:spLocks noGrp="1" noChangeArrowheads="1"/>
          </p:cNvSpPr>
          <p:nvPr>
            <p:ph type="body" idx="1"/>
          </p:nvPr>
        </p:nvSpPr>
        <p:spPr/>
        <p:txBody>
          <a:bodyPr>
            <a:noAutofit/>
          </a:bodyPr>
          <a:lstStyle/>
          <a:p>
            <a:pPr eaLnBrk="1" hangingPunct="1"/>
            <a:r>
              <a:rPr lang="en-GB" sz="2000" dirty="0">
                <a:latin typeface="Times New Roman" charset="0"/>
                <a:cs typeface="Times New Roman" charset="0"/>
              </a:rPr>
              <a:t>Standardisation of electoral process: Municipal elections upwards were decided by </a:t>
            </a:r>
            <a:r>
              <a:rPr lang="en-GB" sz="2000" dirty="0" err="1">
                <a:latin typeface="Times New Roman" charset="0"/>
                <a:cs typeface="Times New Roman" charset="0"/>
              </a:rPr>
              <a:t>Porfirio</a:t>
            </a:r>
            <a:r>
              <a:rPr lang="en-GB" sz="2000" dirty="0">
                <a:latin typeface="Times New Roman" charset="0"/>
                <a:cs typeface="Times New Roman" charset="0"/>
              </a:rPr>
              <a:t> Diaz. </a:t>
            </a:r>
          </a:p>
          <a:p>
            <a:pPr eaLnBrk="1" hangingPunct="1"/>
            <a:endParaRPr lang="en-GB" sz="2000" dirty="0">
              <a:latin typeface="Times New Roman" charset="0"/>
              <a:cs typeface="Times New Roman" charset="0"/>
            </a:endParaRPr>
          </a:p>
          <a:p>
            <a:pPr eaLnBrk="1" hangingPunct="1"/>
            <a:r>
              <a:rPr lang="en-GB" sz="2000" dirty="0">
                <a:latin typeface="Times New Roman" charset="0"/>
                <a:cs typeface="Times New Roman" charset="0"/>
              </a:rPr>
              <a:t>Removal of the restrictions on Re-election: Diaz was first re-elected in 1888, and then subsequently another five times. Congressmen were also allowed to be re-elected. </a:t>
            </a:r>
          </a:p>
          <a:p>
            <a:pPr eaLnBrk="1" hangingPunct="1"/>
            <a:endParaRPr lang="en-GB" sz="2000" dirty="0">
              <a:latin typeface="Times New Roman" charset="0"/>
              <a:cs typeface="Times New Roman" charset="0"/>
            </a:endParaRPr>
          </a:p>
          <a:p>
            <a:pPr eaLnBrk="1" hangingPunct="1"/>
            <a:r>
              <a:rPr lang="en-GB" sz="2000" dirty="0">
                <a:latin typeface="Times New Roman" charset="0"/>
                <a:cs typeface="Times New Roman" charset="0"/>
              </a:rPr>
              <a:t>Carpet-bagging: Elections to regions where one had no independent political base. (especially trusted allies from his home state of Oaxaca)</a:t>
            </a:r>
          </a:p>
          <a:p>
            <a:pPr eaLnBrk="1" hangingPunct="1"/>
            <a:endParaRPr lang="en-GB" sz="2000" dirty="0">
              <a:latin typeface="Times New Roman" charset="0"/>
              <a:cs typeface="Times New Roman" charset="0"/>
            </a:endParaRPr>
          </a:p>
          <a:p>
            <a:pPr eaLnBrk="1" hangingPunct="1"/>
            <a:r>
              <a:rPr lang="en-GB" sz="2000" dirty="0">
                <a:latin typeface="Times New Roman" charset="0"/>
                <a:cs typeface="Times New Roman" charset="0"/>
              </a:rPr>
              <a:t>Implementation of </a:t>
            </a:r>
            <a:r>
              <a:rPr lang="en-GB" sz="2000" i="1" dirty="0" err="1">
                <a:latin typeface="Times New Roman" charset="0"/>
                <a:cs typeface="Times New Roman" charset="0"/>
              </a:rPr>
              <a:t>jefe</a:t>
            </a:r>
            <a:r>
              <a:rPr lang="en-GB" sz="2000" i="1" dirty="0">
                <a:latin typeface="Times New Roman" charset="0"/>
                <a:cs typeface="Times New Roman" charset="0"/>
              </a:rPr>
              <a:t> politico </a:t>
            </a:r>
            <a:r>
              <a:rPr lang="en-GB" sz="2000" dirty="0">
                <a:latin typeface="Times New Roman" charset="0"/>
                <a:cs typeface="Times New Roman" charset="0"/>
              </a:rPr>
              <a:t>system. These were personally appointed by </a:t>
            </a:r>
            <a:r>
              <a:rPr lang="en-GB" sz="2000" dirty="0" err="1">
                <a:latin typeface="Times New Roman" charset="0"/>
                <a:cs typeface="Times New Roman" charset="0"/>
              </a:rPr>
              <a:t>Porfirio</a:t>
            </a:r>
            <a:r>
              <a:rPr lang="en-GB" sz="2000" dirty="0">
                <a:latin typeface="Times New Roman" charset="0"/>
                <a:cs typeface="Times New Roman" charset="0"/>
              </a:rPr>
              <a:t> Diaz to control elections, rural violence in the districts. </a:t>
            </a:r>
          </a:p>
          <a:p>
            <a:pPr eaLnBrk="1" hangingPunct="1"/>
            <a:endParaRPr lang="en-GB" sz="2000" dirty="0">
              <a:latin typeface="Times New Roman" charset="0"/>
              <a:cs typeface="Times New Roman" charset="0"/>
            </a:endParaRPr>
          </a:p>
          <a:p>
            <a:pPr eaLnBrk="1" hangingPunct="1"/>
            <a:r>
              <a:rPr lang="en-GB" sz="2000" dirty="0">
                <a:latin typeface="Times New Roman" charset="0"/>
                <a:cs typeface="Times New Roman" charset="0"/>
              </a:rPr>
              <a:t>Disbandment of the militia and establishment of professional, loyal army. </a:t>
            </a:r>
          </a:p>
        </p:txBody>
      </p:sp>
    </p:spTree>
    <p:extLst>
      <p:ext uri="{BB962C8B-B14F-4D97-AF65-F5344CB8AC3E}">
        <p14:creationId xmlns:p14="http://schemas.microsoft.com/office/powerpoint/2010/main" val="1382797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838200" y="609600"/>
            <a:ext cx="7772400" cy="1143000"/>
          </a:xfrm>
        </p:spPr>
        <p:txBody>
          <a:bodyPr/>
          <a:lstStyle/>
          <a:p>
            <a:pPr eaLnBrk="1" hangingPunct="1"/>
            <a:r>
              <a:rPr lang="en-GB" dirty="0">
                <a:latin typeface="Times New Roman" charset="0"/>
                <a:cs typeface="Times New Roman" charset="0"/>
              </a:rPr>
              <a:t>The Dictator, </a:t>
            </a:r>
            <a:r>
              <a:rPr lang="en-GB" dirty="0" err="1">
                <a:latin typeface="Times New Roman" charset="0"/>
                <a:cs typeface="Times New Roman" charset="0"/>
              </a:rPr>
              <a:t>Porfirio</a:t>
            </a:r>
            <a:r>
              <a:rPr lang="en-GB" dirty="0">
                <a:latin typeface="Times New Roman" charset="0"/>
                <a:cs typeface="Times New Roman" charset="0"/>
              </a:rPr>
              <a:t> Diaz, 1907</a:t>
            </a:r>
          </a:p>
        </p:txBody>
      </p:sp>
      <p:pic>
        <p:nvPicPr>
          <p:cNvPr id="14340" name="Picture 5" descr="http://staff.esuhsd.org/~balochie/studentprojects/porfiriodiaz/porfiriodiazRES/diaz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1905000"/>
            <a:ext cx="29718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5332011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sz="2400">
                <a:latin typeface="Times New Roman" charset="0"/>
                <a:cs typeface="Times New Roman" charset="0"/>
              </a:rPr>
              <a:t>This increasingly dictatorial and unequal system was enforced by Diaz’s rural police – the </a:t>
            </a:r>
            <a:r>
              <a:rPr lang="en-US" sz="2400" i="1">
                <a:latin typeface="Times New Roman" charset="0"/>
                <a:cs typeface="Times New Roman" charset="0"/>
              </a:rPr>
              <a:t>rurales</a:t>
            </a:r>
          </a:p>
        </p:txBody>
      </p:sp>
      <p:sp>
        <p:nvSpPr>
          <p:cNvPr id="35843" name="Content Placeholder 2"/>
          <p:cNvSpPr>
            <a:spLocks noGrp="1"/>
          </p:cNvSpPr>
          <p:nvPr>
            <p:ph idx="1"/>
          </p:nvPr>
        </p:nvSpPr>
        <p:spPr/>
        <p:txBody>
          <a:bodyPr>
            <a:normAutofit/>
          </a:bodyPr>
          <a:lstStyle/>
          <a:p>
            <a:pPr eaLnBrk="1" hangingPunct="1"/>
            <a:r>
              <a:rPr lang="en-US" sz="2000" dirty="0">
                <a:latin typeface="Times New Roman" charset="0"/>
                <a:cs typeface="Times New Roman" charset="0"/>
              </a:rPr>
              <a:t>During the 1880s President </a:t>
            </a:r>
            <a:r>
              <a:rPr lang="en-US" sz="2000" dirty="0" err="1">
                <a:latin typeface="Times New Roman" charset="0"/>
                <a:cs typeface="Times New Roman" charset="0"/>
              </a:rPr>
              <a:t>Porfirio</a:t>
            </a:r>
            <a:r>
              <a:rPr lang="en-US" sz="2000" dirty="0">
                <a:latin typeface="Times New Roman" charset="0"/>
                <a:cs typeface="Times New Roman" charset="0"/>
              </a:rPr>
              <a:t> </a:t>
            </a:r>
            <a:r>
              <a:rPr lang="en-US" sz="2000" dirty="0" err="1">
                <a:latin typeface="Times New Roman" charset="0"/>
                <a:cs typeface="Times New Roman" charset="0"/>
              </a:rPr>
              <a:t>Díaz</a:t>
            </a:r>
            <a:r>
              <a:rPr lang="en-US" sz="2000" dirty="0">
                <a:latin typeface="Times New Roman" charset="0"/>
                <a:cs typeface="Times New Roman" charset="0"/>
              </a:rPr>
              <a:t> expanded the </a:t>
            </a:r>
            <a:r>
              <a:rPr lang="en-US" sz="2000" i="1" dirty="0" err="1">
                <a:latin typeface="Times New Roman" charset="0"/>
                <a:cs typeface="Times New Roman" charset="0"/>
              </a:rPr>
              <a:t>rurales</a:t>
            </a:r>
            <a:r>
              <a:rPr lang="en-US" sz="2000" dirty="0">
                <a:latin typeface="Times New Roman" charset="0"/>
                <a:cs typeface="Times New Roman" charset="0"/>
              </a:rPr>
              <a:t> from a few hundred to nearly 2,000 by 1889. By early 1900s there were well over 10,000</a:t>
            </a:r>
          </a:p>
          <a:p>
            <a:pPr eaLnBrk="1" hangingPunct="1"/>
            <a:endParaRPr lang="en-US" sz="2000" dirty="0">
              <a:latin typeface="Times New Roman" charset="0"/>
              <a:cs typeface="Times New Roman" charset="0"/>
            </a:endParaRPr>
          </a:p>
          <a:p>
            <a:pPr eaLnBrk="1" hangingPunct="1"/>
            <a:r>
              <a:rPr lang="en-US" sz="2000" dirty="0">
                <a:latin typeface="Times New Roman" charset="0"/>
                <a:cs typeface="Times New Roman" charset="0"/>
              </a:rPr>
              <a:t>Initially he did this by recruiting captured bandits </a:t>
            </a:r>
          </a:p>
          <a:p>
            <a:pPr eaLnBrk="1" hangingPunct="1"/>
            <a:endParaRPr lang="en-US" sz="2000" dirty="0">
              <a:latin typeface="Times New Roman" charset="0"/>
              <a:cs typeface="Times New Roman" charset="0"/>
            </a:endParaRPr>
          </a:p>
          <a:p>
            <a:pPr eaLnBrk="1" hangingPunct="1"/>
            <a:r>
              <a:rPr lang="en-US" sz="2000" dirty="0">
                <a:latin typeface="Times New Roman" charset="0"/>
                <a:cs typeface="Times New Roman" charset="0"/>
              </a:rPr>
              <a:t>Officers were usually seconded from the federal army. </a:t>
            </a:r>
          </a:p>
          <a:p>
            <a:pPr eaLnBrk="1" hangingPunct="1"/>
            <a:endParaRPr lang="en-US" sz="2000" dirty="0">
              <a:latin typeface="Times New Roman" charset="0"/>
              <a:cs typeface="Times New Roman" charset="0"/>
            </a:endParaRPr>
          </a:p>
          <a:p>
            <a:pPr eaLnBrk="1" hangingPunct="1"/>
            <a:r>
              <a:rPr lang="en-US" sz="2000" dirty="0">
                <a:latin typeface="Times New Roman" charset="0"/>
                <a:cs typeface="Times New Roman" charset="0"/>
              </a:rPr>
              <a:t>The </a:t>
            </a:r>
            <a:r>
              <a:rPr lang="en-US" sz="2000" i="1" dirty="0" err="1">
                <a:latin typeface="Times New Roman" charset="0"/>
                <a:cs typeface="Times New Roman" charset="0"/>
              </a:rPr>
              <a:t>Rurales</a:t>
            </a:r>
            <a:r>
              <a:rPr lang="en-US" sz="2000" dirty="0">
                <a:latin typeface="Times New Roman" charset="0"/>
                <a:cs typeface="Times New Roman" charset="0"/>
              </a:rPr>
              <a:t> were heavily armed, carrying </a:t>
            </a:r>
            <a:r>
              <a:rPr lang="en-US" sz="2000" dirty="0" err="1">
                <a:latin typeface="Times New Roman" charset="0"/>
                <a:cs typeface="Times New Roman" charset="0"/>
              </a:rPr>
              <a:t>sabres</a:t>
            </a:r>
            <a:r>
              <a:rPr lang="en-US" sz="2000" dirty="0">
                <a:latin typeface="Times New Roman" charset="0"/>
                <a:cs typeface="Times New Roman" charset="0"/>
              </a:rPr>
              <a:t>, carbines and pistols.</a:t>
            </a:r>
          </a:p>
          <a:p>
            <a:pPr marL="0" indent="0" eaLnBrk="1" hangingPunct="1">
              <a:buNone/>
            </a:pPr>
            <a:endParaRPr lang="en-US" sz="2000" dirty="0">
              <a:latin typeface="Times New Roman" charset="0"/>
              <a:cs typeface="Times New Roman" charset="0"/>
            </a:endParaRPr>
          </a:p>
          <a:p>
            <a:pPr eaLnBrk="1" hangingPunct="1"/>
            <a:r>
              <a:rPr lang="en-US" sz="2000" dirty="0">
                <a:latin typeface="Times New Roman" charset="0"/>
                <a:cs typeface="Times New Roman" charset="0"/>
              </a:rPr>
              <a:t>These were the enforcers of the Diaz regime and maintained political and economic repression.</a:t>
            </a:r>
          </a:p>
        </p:txBody>
      </p:sp>
    </p:spTree>
    <p:extLst>
      <p:ext uri="{BB962C8B-B14F-4D97-AF65-F5344CB8AC3E}">
        <p14:creationId xmlns:p14="http://schemas.microsoft.com/office/powerpoint/2010/main" val="20709547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8" name="Picture 2" descr="http://www.gutenberg.org/files/20959/20959-h/images/3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816796"/>
            <a:ext cx="7610475" cy="5019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2337848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Rurales</a:t>
            </a:r>
            <a:r>
              <a:rPr lang="en-US" dirty="0"/>
              <a:t> kill rural criminals, c. 1900</a:t>
            </a:r>
          </a:p>
        </p:txBody>
      </p:sp>
      <p:sp>
        <p:nvSpPr>
          <p:cNvPr id="3" name="Content Placeholder 2"/>
          <p:cNvSpPr>
            <a:spLocks noGrp="1"/>
          </p:cNvSpPr>
          <p:nvPr>
            <p:ph idx="1"/>
          </p:nvPr>
        </p:nvSpPr>
        <p:spPr/>
        <p:txBody>
          <a:bodyPr/>
          <a:lstStyle/>
          <a:p>
            <a:endParaRPr lang="en-US"/>
          </a:p>
        </p:txBody>
      </p:sp>
      <p:pic>
        <p:nvPicPr>
          <p:cNvPr id="4" name="Picture 3" descr="D:\GuysFiles\My Pictures\Mexican Revolution\30.jpg"/>
          <p:cNvPicPr>
            <a:picLocks noChangeAspect="1" noChangeArrowheads="1"/>
          </p:cNvPicPr>
          <p:nvPr/>
        </p:nvPicPr>
        <p:blipFill>
          <a:blip r:embed="rId2" cstate="print"/>
          <a:srcRect/>
          <a:stretch>
            <a:fillRect/>
          </a:stretch>
        </p:blipFill>
        <p:spPr bwMode="auto">
          <a:xfrm>
            <a:off x="179388" y="1196975"/>
            <a:ext cx="8675687" cy="5434013"/>
          </a:xfrm>
          <a:prstGeom prst="rect">
            <a:avLst/>
          </a:prstGeom>
          <a:noFill/>
          <a:ln w="9525">
            <a:noFill/>
            <a:miter lim="800000"/>
            <a:headEnd/>
            <a:tailEnd/>
          </a:ln>
        </p:spPr>
      </p:pic>
    </p:spTree>
    <p:extLst>
      <p:ext uri="{BB962C8B-B14F-4D97-AF65-F5344CB8AC3E}">
        <p14:creationId xmlns:p14="http://schemas.microsoft.com/office/powerpoint/2010/main" val="18546194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Posada’s Policing of Elections</a:t>
            </a:r>
          </a:p>
        </p:txBody>
      </p:sp>
      <p:pic>
        <p:nvPicPr>
          <p:cNvPr id="4" name="Content Placeholder 6" descr="32.jpg"/>
          <p:cNvPicPr>
            <a:picLocks noChangeAspect="1"/>
          </p:cNvPicPr>
          <p:nvPr/>
        </p:nvPicPr>
        <p:blipFill>
          <a:blip r:embed="rId2" cstate="print"/>
          <a:srcRect/>
          <a:stretch>
            <a:fillRect/>
          </a:stretch>
        </p:blipFill>
        <p:spPr bwMode="auto">
          <a:xfrm>
            <a:off x="539750" y="1268413"/>
            <a:ext cx="8353425" cy="5440362"/>
          </a:xfrm>
          <a:prstGeom prst="rect">
            <a:avLst/>
          </a:prstGeom>
          <a:noFill/>
          <a:ln w="9525">
            <a:noFill/>
            <a:miter lim="800000"/>
            <a:headEnd/>
            <a:tailEnd/>
          </a:ln>
        </p:spPr>
      </p:pic>
    </p:spTree>
    <p:extLst>
      <p:ext uri="{BB962C8B-B14F-4D97-AF65-F5344CB8AC3E}">
        <p14:creationId xmlns:p14="http://schemas.microsoft.com/office/powerpoint/2010/main" val="11172027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However, </a:t>
            </a:r>
            <a:r>
              <a:rPr lang="en-US" i="1" dirty="0" err="1"/>
              <a:t>Porfiriato</a:t>
            </a:r>
            <a:r>
              <a:rPr lang="en-US" i="1" dirty="0"/>
              <a:t> </a:t>
            </a:r>
            <a:r>
              <a:rPr lang="en-US" dirty="0"/>
              <a:t>was not simply about political repression</a:t>
            </a:r>
          </a:p>
        </p:txBody>
      </p:sp>
      <p:sp>
        <p:nvSpPr>
          <p:cNvPr id="3" name="Content Placeholder 2"/>
          <p:cNvSpPr>
            <a:spLocks noGrp="1"/>
          </p:cNvSpPr>
          <p:nvPr>
            <p:ph idx="1"/>
          </p:nvPr>
        </p:nvSpPr>
        <p:spPr/>
        <p:txBody>
          <a:bodyPr>
            <a:normAutofit fontScale="92500" lnSpcReduction="10000"/>
          </a:bodyPr>
          <a:lstStyle/>
          <a:p>
            <a:r>
              <a:rPr lang="en-US" dirty="0"/>
              <a:t>The system worked because Porfirio Díaz, in his years as a military leader, had made contacts throughout the country. He knew local powerbrokers</a:t>
            </a:r>
          </a:p>
          <a:p>
            <a:endParaRPr lang="en-US" dirty="0"/>
          </a:p>
          <a:p>
            <a:r>
              <a:rPr lang="en-US" dirty="0"/>
              <a:t>These powerbrokers or caciques often started as quite popular military leaders. But, by the early 1900s they had become old, unresponsive and elitist. E.g. Juan Francisco Lucas in the Sierra de Puebla</a:t>
            </a:r>
          </a:p>
        </p:txBody>
      </p:sp>
    </p:spTree>
    <p:extLst>
      <p:ext uri="{BB962C8B-B14F-4D97-AF65-F5344CB8AC3E}">
        <p14:creationId xmlns:p14="http://schemas.microsoft.com/office/powerpoint/2010/main" val="2022017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Juan Francisco Lucas, cacique of the Sierra Norte de Puebla</a:t>
            </a:r>
          </a:p>
        </p:txBody>
      </p:sp>
      <p:pic>
        <p:nvPicPr>
          <p:cNvPr id="4" name="Content Placeholder 3"/>
          <p:cNvPicPr>
            <a:picLocks noGrp="1" noChangeAspect="1"/>
          </p:cNvPicPr>
          <p:nvPr>
            <p:ph idx="1"/>
          </p:nvPr>
        </p:nvPicPr>
        <p:blipFill>
          <a:blip r:embed="rId2"/>
          <a:srcRect t="10654" b="10654"/>
          <a:stretch>
            <a:fillRect/>
          </a:stretch>
        </p:blipFill>
        <p:spPr/>
      </p:pic>
    </p:spTree>
    <p:extLst>
      <p:ext uri="{BB962C8B-B14F-4D97-AF65-F5344CB8AC3E}">
        <p14:creationId xmlns:p14="http://schemas.microsoft.com/office/powerpoint/2010/main" val="18893099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Modernity and the </a:t>
            </a:r>
            <a:r>
              <a:rPr lang="en-US" dirty="0" err="1"/>
              <a:t>Porfiriato</a:t>
            </a:r>
            <a:r>
              <a:rPr lang="en-US" dirty="0"/>
              <a:t>: </a:t>
            </a:r>
            <a:br>
              <a:rPr lang="en-US" dirty="0"/>
            </a:br>
            <a:r>
              <a:rPr lang="en-US" dirty="0"/>
              <a:t>1) Social Darwinism and Race</a:t>
            </a:r>
          </a:p>
        </p:txBody>
      </p:sp>
      <p:sp>
        <p:nvSpPr>
          <p:cNvPr id="3" name="Content Placeholder 2"/>
          <p:cNvSpPr>
            <a:spLocks noGrp="1"/>
          </p:cNvSpPr>
          <p:nvPr>
            <p:ph idx="1"/>
          </p:nvPr>
        </p:nvSpPr>
        <p:spPr>
          <a:xfrm>
            <a:off x="457200" y="1949521"/>
            <a:ext cx="8229600" cy="4525963"/>
          </a:xfrm>
        </p:spPr>
        <p:txBody>
          <a:bodyPr>
            <a:normAutofit fontScale="77500" lnSpcReduction="20000"/>
          </a:bodyPr>
          <a:lstStyle/>
          <a:p>
            <a:r>
              <a:rPr lang="en-US" dirty="0"/>
              <a:t>Social Darwinism emerged in the US and Europe during the 1870s. </a:t>
            </a:r>
          </a:p>
          <a:p>
            <a:endParaRPr lang="en-US" dirty="0"/>
          </a:p>
          <a:p>
            <a:r>
              <a:rPr lang="en-US" dirty="0"/>
              <a:t>Attempt to apply biological concepts to society and politics.</a:t>
            </a:r>
          </a:p>
          <a:p>
            <a:endParaRPr lang="en-US" dirty="0"/>
          </a:p>
          <a:p>
            <a:r>
              <a:rPr lang="en-US" dirty="0"/>
              <a:t>Fundamental idea is that conflict between groups is both natural and beneficial as superior groups will emerge victorious over inferior ones. </a:t>
            </a:r>
          </a:p>
          <a:p>
            <a:endParaRPr lang="en-US" dirty="0"/>
          </a:p>
          <a:p>
            <a:r>
              <a:rPr lang="en-US" dirty="0"/>
              <a:t>Used by European powers to defend imperialism and national expansion. </a:t>
            </a:r>
          </a:p>
        </p:txBody>
      </p:sp>
    </p:spTree>
    <p:extLst>
      <p:ext uri="{BB962C8B-B14F-4D97-AF65-F5344CB8AC3E}">
        <p14:creationId xmlns:p14="http://schemas.microsoft.com/office/powerpoint/2010/main" val="42459696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483" y="274638"/>
            <a:ext cx="8481317" cy="1143000"/>
          </a:xfrm>
        </p:spPr>
        <p:txBody>
          <a:bodyPr>
            <a:normAutofit fontScale="90000"/>
          </a:bodyPr>
          <a:lstStyle/>
          <a:p>
            <a:r>
              <a:rPr lang="en-US" dirty="0"/>
              <a:t>However, also applied to different races</a:t>
            </a:r>
          </a:p>
        </p:txBody>
      </p:sp>
      <p:sp>
        <p:nvSpPr>
          <p:cNvPr id="3" name="Content Placeholder 2"/>
          <p:cNvSpPr>
            <a:spLocks noGrp="1"/>
          </p:cNvSpPr>
          <p:nvPr>
            <p:ph idx="1"/>
          </p:nvPr>
        </p:nvSpPr>
        <p:spPr/>
        <p:txBody>
          <a:bodyPr>
            <a:normAutofit fontScale="92500" lnSpcReduction="10000"/>
          </a:bodyPr>
          <a:lstStyle/>
          <a:p>
            <a:r>
              <a:rPr lang="en-US" dirty="0"/>
              <a:t>In Mexico, various “thinkers” or “</a:t>
            </a:r>
            <a:r>
              <a:rPr lang="en-US" dirty="0" err="1"/>
              <a:t>cientificos</a:t>
            </a:r>
            <a:r>
              <a:rPr lang="en-US" dirty="0"/>
              <a:t>” applied social Darwinist ideas to race. </a:t>
            </a:r>
          </a:p>
          <a:p>
            <a:endParaRPr lang="en-US" dirty="0"/>
          </a:p>
          <a:p>
            <a:r>
              <a:rPr lang="en-US" dirty="0"/>
              <a:t>They argued that as Mexico progressed, the country would become gradually whiter.</a:t>
            </a:r>
          </a:p>
          <a:p>
            <a:endParaRPr lang="en-US" dirty="0"/>
          </a:p>
          <a:p>
            <a:pPr lvl="1"/>
            <a:r>
              <a:rPr lang="en-US" dirty="0"/>
              <a:t>A mix of European immigration and superior breeding would lead to increasing European presence</a:t>
            </a:r>
          </a:p>
          <a:p>
            <a:pPr lvl="1"/>
            <a:r>
              <a:rPr lang="en-US" dirty="0"/>
              <a:t>High indigenous mortality rates and poor breeding would lead to their eventual extinction. </a:t>
            </a:r>
          </a:p>
        </p:txBody>
      </p:sp>
    </p:spTree>
    <p:extLst>
      <p:ext uri="{BB962C8B-B14F-4D97-AF65-F5344CB8AC3E}">
        <p14:creationId xmlns:p14="http://schemas.microsoft.com/office/powerpoint/2010/main" val="38085515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err="1"/>
              <a:t>Porfirian</a:t>
            </a:r>
            <a:r>
              <a:rPr lang="en-US" sz="3200" dirty="0"/>
              <a:t> Policy-makers attempted to help along this march to progress</a:t>
            </a:r>
          </a:p>
        </p:txBody>
      </p:sp>
      <p:sp>
        <p:nvSpPr>
          <p:cNvPr id="3" name="Content Placeholder 2"/>
          <p:cNvSpPr>
            <a:spLocks noGrp="1"/>
          </p:cNvSpPr>
          <p:nvPr>
            <p:ph idx="1"/>
          </p:nvPr>
        </p:nvSpPr>
        <p:spPr>
          <a:xfrm>
            <a:off x="457200" y="1600200"/>
            <a:ext cx="8229600" cy="5257800"/>
          </a:xfrm>
        </p:spPr>
        <p:txBody>
          <a:bodyPr>
            <a:normAutofit fontScale="92500" lnSpcReduction="20000"/>
          </a:bodyPr>
          <a:lstStyle/>
          <a:p>
            <a:r>
              <a:rPr lang="en-US" dirty="0"/>
              <a:t>Encouraged European and US immigration</a:t>
            </a:r>
          </a:p>
          <a:p>
            <a:endParaRPr lang="en-US" dirty="0"/>
          </a:p>
          <a:p>
            <a:r>
              <a:rPr lang="en-US" dirty="0"/>
              <a:t>This was a common trend throughout Latin America</a:t>
            </a:r>
          </a:p>
          <a:p>
            <a:pPr lvl="1"/>
            <a:r>
              <a:rPr lang="en-US" dirty="0"/>
              <a:t>1884-1933 Brazil received 4 million migrants from Portugal, Italy and Spain</a:t>
            </a:r>
          </a:p>
          <a:p>
            <a:pPr lvl="1"/>
            <a:r>
              <a:rPr lang="en-US" dirty="0"/>
              <a:t>1850s-1930 6.5 million Europeans arrived in Argentina</a:t>
            </a:r>
          </a:p>
          <a:p>
            <a:pPr lvl="1"/>
            <a:r>
              <a:rPr lang="en-US" dirty="0"/>
              <a:t>In comparison, Mexico’s campaign was a relative failure.</a:t>
            </a:r>
          </a:p>
          <a:p>
            <a:pPr lvl="2"/>
            <a:r>
              <a:rPr lang="en-US" dirty="0"/>
              <a:t>Between 1876 and 1910 Mexico managed to attract a maximum of 200,000 foreign nationals</a:t>
            </a:r>
          </a:p>
          <a:p>
            <a:pPr lvl="2"/>
            <a:r>
              <a:rPr lang="en-US" dirty="0"/>
              <a:t>Many were not “European” but Chinese and Lebanese</a:t>
            </a:r>
          </a:p>
          <a:p>
            <a:pPr marL="457200" lvl="1" indent="0">
              <a:buNone/>
            </a:pPr>
            <a:r>
              <a:rPr lang="en-US" dirty="0"/>
              <a:t>	</a:t>
            </a:r>
          </a:p>
          <a:p>
            <a:endParaRPr lang="en-US" dirty="0"/>
          </a:p>
          <a:p>
            <a:endParaRPr lang="en-US" dirty="0"/>
          </a:p>
        </p:txBody>
      </p:sp>
    </p:spTree>
    <p:extLst>
      <p:ext uri="{BB962C8B-B14F-4D97-AF65-F5344CB8AC3E}">
        <p14:creationId xmlns:p14="http://schemas.microsoft.com/office/powerpoint/2010/main" val="42033587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2) Persecuted the poor and the racially “suspect”</a:t>
            </a:r>
          </a:p>
        </p:txBody>
      </p:sp>
      <p:sp>
        <p:nvSpPr>
          <p:cNvPr id="3" name="Content Placeholder 2"/>
          <p:cNvSpPr>
            <a:spLocks noGrp="1"/>
          </p:cNvSpPr>
          <p:nvPr>
            <p:ph idx="1"/>
          </p:nvPr>
        </p:nvSpPr>
        <p:spPr/>
        <p:txBody>
          <a:bodyPr>
            <a:normAutofit lnSpcReduction="10000"/>
          </a:bodyPr>
          <a:lstStyle/>
          <a:p>
            <a:pPr marL="0" indent="0">
              <a:buNone/>
            </a:pPr>
            <a:r>
              <a:rPr lang="en-US" dirty="0"/>
              <a:t>Class, race, and crime</a:t>
            </a:r>
          </a:p>
          <a:p>
            <a:pPr lvl="1"/>
            <a:r>
              <a:rPr lang="en-US" dirty="0"/>
              <a:t>During the </a:t>
            </a:r>
            <a:r>
              <a:rPr lang="en-US" i="1" dirty="0" err="1"/>
              <a:t>Porfiriato</a:t>
            </a:r>
            <a:r>
              <a:rPr lang="en-US" i="1" dirty="0"/>
              <a:t> </a:t>
            </a:r>
            <a:r>
              <a:rPr lang="en-US" dirty="0"/>
              <a:t>intellectuals latched onto the new “science” of criminology, attempting to define “born criminals”</a:t>
            </a:r>
          </a:p>
          <a:p>
            <a:pPr lvl="2"/>
            <a:r>
              <a:rPr lang="en-US" dirty="0"/>
              <a:t>Some used race, arguing that indigenous groups were more prone to violence. They claimed that indigenous people “thought of bloody extermination” and were in danger of returning to the ways of the Aztecs. </a:t>
            </a:r>
          </a:p>
          <a:p>
            <a:pPr lvl="2"/>
            <a:r>
              <a:rPr lang="en-US" dirty="0"/>
              <a:t>Others used class, arguing that the class hierarchy reflected an innate capability for crime (e.g. Julio Guerrero)</a:t>
            </a:r>
          </a:p>
        </p:txBody>
      </p:sp>
    </p:spTree>
    <p:extLst>
      <p:ext uri="{BB962C8B-B14F-4D97-AF65-F5344CB8AC3E}">
        <p14:creationId xmlns:p14="http://schemas.microsoft.com/office/powerpoint/2010/main" val="142200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02743" y="0"/>
            <a:ext cx="8876870" cy="1143000"/>
          </a:xfrm>
        </p:spPr>
        <p:txBody>
          <a:bodyPr>
            <a:normAutofit fontScale="90000"/>
          </a:bodyPr>
          <a:lstStyle/>
          <a:p>
            <a:pPr eaLnBrk="1" hangingPunct="1"/>
            <a:r>
              <a:rPr lang="en-US" dirty="0">
                <a:latin typeface="Times New Roman" charset="0"/>
                <a:cs typeface="Times New Roman" charset="0"/>
              </a:rPr>
              <a:t>Porfirio Diaz, the early years (1830-1876)</a:t>
            </a:r>
          </a:p>
        </p:txBody>
      </p:sp>
      <p:sp>
        <p:nvSpPr>
          <p:cNvPr id="15363" name="Content Placeholder 2"/>
          <p:cNvSpPr>
            <a:spLocks noGrp="1"/>
          </p:cNvSpPr>
          <p:nvPr>
            <p:ph idx="1"/>
          </p:nvPr>
        </p:nvSpPr>
        <p:spPr>
          <a:xfrm>
            <a:off x="426378" y="1004299"/>
            <a:ext cx="8229600" cy="4525963"/>
          </a:xfrm>
        </p:spPr>
        <p:txBody>
          <a:bodyPr>
            <a:noAutofit/>
          </a:bodyPr>
          <a:lstStyle/>
          <a:p>
            <a:pPr eaLnBrk="1" hangingPunct="1"/>
            <a:r>
              <a:rPr lang="ja-JP" altLang="en-GB" sz="2000" dirty="0">
                <a:latin typeface="Times New Roman" charset="0"/>
                <a:cs typeface="Times New Roman" charset="0"/>
              </a:rPr>
              <a:t>“</a:t>
            </a:r>
            <a:r>
              <a:rPr lang="en-GB" sz="2000" dirty="0">
                <a:latin typeface="Times New Roman" charset="0"/>
                <a:cs typeface="Times New Roman" charset="0"/>
              </a:rPr>
              <a:t>There is no figure in the world who is more romantic or heroic than that soldier-statesman whose adventurous youth outshines the pages of Dumas and whose iron hand has transformed the warlike, ignorant, superstitious and impoverished Mexican masses, after centuries of cruel oppression by the greedy Spaniards, into a strong, pacifist and prosperous nation that honours its debts</a:t>
            </a:r>
            <a:r>
              <a:rPr lang="ja-JP" altLang="en-GB" sz="2000" dirty="0">
                <a:latin typeface="Times New Roman" charset="0"/>
                <a:cs typeface="Times New Roman" charset="0"/>
              </a:rPr>
              <a:t>”</a:t>
            </a:r>
            <a:endParaRPr lang="en-GB" sz="2000" dirty="0">
              <a:latin typeface="Times New Roman" charset="0"/>
              <a:cs typeface="Times New Roman" charset="0"/>
            </a:endParaRPr>
          </a:p>
          <a:p>
            <a:pPr eaLnBrk="1" hangingPunct="1"/>
            <a:endParaRPr lang="en-GB" sz="2000" b="1" dirty="0">
              <a:latin typeface="Times New Roman" charset="0"/>
              <a:cs typeface="Times New Roman" charset="0"/>
            </a:endParaRPr>
          </a:p>
          <a:p>
            <a:pPr eaLnBrk="1" hangingPunct="1"/>
            <a:r>
              <a:rPr lang="en-US" sz="2000" dirty="0">
                <a:latin typeface="Times New Roman" charset="0"/>
                <a:cs typeface="Times New Roman" charset="0"/>
              </a:rPr>
              <a:t>Born to Spanish father and Mixtec mother</a:t>
            </a:r>
          </a:p>
          <a:p>
            <a:pPr eaLnBrk="1" hangingPunct="1"/>
            <a:r>
              <a:rPr lang="en-US" sz="2000" dirty="0">
                <a:latin typeface="Times New Roman" charset="0"/>
                <a:cs typeface="Times New Roman" charset="0"/>
              </a:rPr>
              <a:t>Studied at Institute of Arts and Sciences in Oaxaca City</a:t>
            </a:r>
          </a:p>
          <a:p>
            <a:pPr eaLnBrk="1" hangingPunct="1"/>
            <a:endParaRPr lang="en-US" sz="2000" dirty="0">
              <a:latin typeface="Times New Roman" charset="0"/>
              <a:cs typeface="Times New Roman" charset="0"/>
            </a:endParaRPr>
          </a:p>
          <a:p>
            <a:pPr eaLnBrk="1" hangingPunct="1"/>
            <a:r>
              <a:rPr lang="en-US" sz="2000" dirty="0">
                <a:latin typeface="Times New Roman" charset="0"/>
                <a:cs typeface="Times New Roman" charset="0"/>
              </a:rPr>
              <a:t>Started his career organizing militia in </a:t>
            </a:r>
            <a:r>
              <a:rPr lang="en-US" sz="2000" dirty="0" err="1">
                <a:latin typeface="Times New Roman" charset="0"/>
                <a:cs typeface="Times New Roman" charset="0"/>
              </a:rPr>
              <a:t>Zapotec</a:t>
            </a:r>
            <a:r>
              <a:rPr lang="en-US" sz="2000" dirty="0">
                <a:latin typeface="Times New Roman" charset="0"/>
                <a:cs typeface="Times New Roman" charset="0"/>
              </a:rPr>
              <a:t> regions of </a:t>
            </a:r>
            <a:r>
              <a:rPr lang="en-US" sz="2000" dirty="0" err="1">
                <a:latin typeface="Times New Roman" charset="0"/>
                <a:cs typeface="Times New Roman" charset="0"/>
              </a:rPr>
              <a:t>Ixtlan</a:t>
            </a:r>
            <a:r>
              <a:rPr lang="en-US" sz="2000" dirty="0">
                <a:latin typeface="Times New Roman" charset="0"/>
                <a:cs typeface="Times New Roman" charset="0"/>
              </a:rPr>
              <a:t> and Tehuantepec. Cemented relationship with </a:t>
            </a:r>
            <a:r>
              <a:rPr lang="en-US" sz="2000" dirty="0" err="1">
                <a:latin typeface="Times New Roman" charset="0"/>
                <a:cs typeface="Times New Roman" charset="0"/>
              </a:rPr>
              <a:t>Mixe</a:t>
            </a:r>
            <a:r>
              <a:rPr lang="en-US" sz="2000" dirty="0">
                <a:latin typeface="Times New Roman" charset="0"/>
                <a:cs typeface="Times New Roman" charset="0"/>
              </a:rPr>
              <a:t> and </a:t>
            </a:r>
            <a:r>
              <a:rPr lang="en-US" sz="2000" dirty="0" err="1">
                <a:latin typeface="Times New Roman" charset="0"/>
                <a:cs typeface="Times New Roman" charset="0"/>
              </a:rPr>
              <a:t>Zapotec</a:t>
            </a:r>
            <a:r>
              <a:rPr lang="en-US" sz="2000" dirty="0">
                <a:latin typeface="Times New Roman" charset="0"/>
                <a:cs typeface="Times New Roman" charset="0"/>
              </a:rPr>
              <a:t> indigenous groups.  </a:t>
            </a:r>
          </a:p>
          <a:p>
            <a:pPr eaLnBrk="1" hangingPunct="1"/>
            <a:endParaRPr lang="en-US" sz="2000" dirty="0">
              <a:latin typeface="Times New Roman" charset="0"/>
              <a:cs typeface="Times New Roman" charset="0"/>
            </a:endParaRPr>
          </a:p>
          <a:p>
            <a:pPr eaLnBrk="1" hangingPunct="1"/>
            <a:r>
              <a:rPr lang="en-US" sz="2000" dirty="0">
                <a:latin typeface="Times New Roman" charset="0"/>
                <a:cs typeface="Times New Roman" charset="0"/>
              </a:rPr>
              <a:t>During the War of French Intervention was appointed commander of the Army of the East. He won a succession of guerilla skirmishes and then major victors such as the capture of Puebla on 2 April 1867. </a:t>
            </a:r>
          </a:p>
        </p:txBody>
      </p:sp>
    </p:spTree>
    <p:extLst>
      <p:ext uri="{BB962C8B-B14F-4D97-AF65-F5344CB8AC3E}">
        <p14:creationId xmlns:p14="http://schemas.microsoft.com/office/powerpoint/2010/main" val="7418974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Pelvicology</a:t>
            </a:r>
            <a:r>
              <a:rPr lang="en-US" dirty="0"/>
              <a:t> and Sterilization</a:t>
            </a:r>
          </a:p>
        </p:txBody>
      </p:sp>
      <p:sp>
        <p:nvSpPr>
          <p:cNvPr id="3" name="Content Placeholder 2"/>
          <p:cNvSpPr>
            <a:spLocks noGrp="1"/>
          </p:cNvSpPr>
          <p:nvPr>
            <p:ph idx="1"/>
          </p:nvPr>
        </p:nvSpPr>
        <p:spPr/>
        <p:txBody>
          <a:bodyPr>
            <a:normAutofit fontScale="77500" lnSpcReduction="20000"/>
          </a:bodyPr>
          <a:lstStyle/>
          <a:p>
            <a:r>
              <a:rPr lang="en-US" dirty="0"/>
              <a:t>Phrenology – the science of measuring skulls to discern position of the Darwinian scale of evolution had a flip-side – </a:t>
            </a:r>
            <a:r>
              <a:rPr lang="en-US" dirty="0" err="1"/>
              <a:t>pelvicology</a:t>
            </a:r>
            <a:r>
              <a:rPr lang="en-US" dirty="0"/>
              <a:t>. </a:t>
            </a:r>
          </a:p>
          <a:p>
            <a:endParaRPr lang="en-US" dirty="0"/>
          </a:p>
          <a:p>
            <a:r>
              <a:rPr lang="en-US" dirty="0" err="1"/>
              <a:t>Pelvicology</a:t>
            </a:r>
            <a:r>
              <a:rPr lang="en-US" dirty="0"/>
              <a:t> – the science of studying pelvis size to discern the probably skull size of the baby. </a:t>
            </a:r>
          </a:p>
          <a:p>
            <a:endParaRPr lang="en-US" dirty="0"/>
          </a:p>
          <a:p>
            <a:r>
              <a:rPr lang="en-US" dirty="0"/>
              <a:t>Most </a:t>
            </a:r>
            <a:r>
              <a:rPr lang="en-US" i="1" dirty="0" err="1"/>
              <a:t>Porfirian</a:t>
            </a:r>
            <a:r>
              <a:rPr lang="en-US" dirty="0"/>
              <a:t> doctors practiced </a:t>
            </a:r>
            <a:r>
              <a:rPr lang="en-US" dirty="0" err="1"/>
              <a:t>pelvicology</a:t>
            </a:r>
            <a:r>
              <a:rPr lang="en-US" dirty="0"/>
              <a:t> and believed that indigenous or poor women had “misshapen” pelvises. As a result, they gave birth to “degenerate” babies. </a:t>
            </a:r>
          </a:p>
          <a:p>
            <a:pPr lvl="1"/>
            <a:r>
              <a:rPr lang="en-US" dirty="0"/>
              <a:t>During the early 1900s, many Mexican doctors practiced sterilization of indigenous women.</a:t>
            </a:r>
          </a:p>
        </p:txBody>
      </p:sp>
    </p:spTree>
    <p:extLst>
      <p:ext uri="{BB962C8B-B14F-4D97-AF65-F5344CB8AC3E}">
        <p14:creationId xmlns:p14="http://schemas.microsoft.com/office/powerpoint/2010/main" val="3485657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pPr eaLnBrk="1" hangingPunct="1"/>
            <a:r>
              <a:rPr lang="en-GB">
                <a:latin typeface="Times New Roman" charset="0"/>
                <a:cs typeface="Times New Roman" charset="0"/>
              </a:rPr>
              <a:t>The young Diaz as commander of Tehuantepec</a:t>
            </a:r>
          </a:p>
        </p:txBody>
      </p:sp>
      <p:pic>
        <p:nvPicPr>
          <p:cNvPr id="16388" name="Picture 4" descr="C:\Documents and Settings\Ben Smith\My Documents\youngdia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1981200"/>
            <a:ext cx="3216275" cy="419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14340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dirty="0">
                <a:latin typeface="Times New Roman" charset="0"/>
                <a:cs typeface="Times New Roman" charset="0"/>
              </a:rPr>
              <a:t>Porfirio Díaz versus Benito Juárez</a:t>
            </a:r>
          </a:p>
        </p:txBody>
      </p:sp>
      <p:sp>
        <p:nvSpPr>
          <p:cNvPr id="17411" name="Content Placeholder 2"/>
          <p:cNvSpPr>
            <a:spLocks noGrp="1"/>
          </p:cNvSpPr>
          <p:nvPr>
            <p:ph idx="1"/>
          </p:nvPr>
        </p:nvSpPr>
        <p:spPr/>
        <p:txBody>
          <a:bodyPr/>
          <a:lstStyle/>
          <a:p>
            <a:pPr eaLnBrk="1" hangingPunct="1"/>
            <a:r>
              <a:rPr lang="en-US" sz="2000" dirty="0">
                <a:latin typeface="Times New Roman" charset="0"/>
                <a:cs typeface="Times New Roman" charset="0"/>
              </a:rPr>
              <a:t>Porfirio Díaz, the military hero of the War of French Intervention, attempted to take on Juárez, the civilian hero, in elections of 1867 and 1871.</a:t>
            </a:r>
          </a:p>
          <a:p>
            <a:pPr eaLnBrk="1" hangingPunct="1"/>
            <a:endParaRPr lang="en-US" sz="2000" dirty="0">
              <a:latin typeface="Times New Roman" charset="0"/>
              <a:cs typeface="Times New Roman" charset="0"/>
            </a:endParaRPr>
          </a:p>
          <a:p>
            <a:pPr eaLnBrk="1" hangingPunct="1"/>
            <a:r>
              <a:rPr lang="en-US" sz="2000" dirty="0">
                <a:latin typeface="Times New Roman" charset="0"/>
                <a:cs typeface="Times New Roman" charset="0"/>
              </a:rPr>
              <a:t>1871, Porfirio Diaz, having lost the election, announces Plan of La Noria against Juarez. He is forced to retire.</a:t>
            </a:r>
          </a:p>
          <a:p>
            <a:pPr eaLnBrk="1" hangingPunct="1"/>
            <a:endParaRPr lang="en-US" sz="2000" dirty="0">
              <a:latin typeface="Times New Roman" charset="0"/>
              <a:cs typeface="Times New Roman" charset="0"/>
            </a:endParaRPr>
          </a:p>
          <a:p>
            <a:pPr eaLnBrk="1" hangingPunct="1"/>
            <a:r>
              <a:rPr lang="en-US" sz="2000" dirty="0">
                <a:latin typeface="Times New Roman" charset="0"/>
                <a:cs typeface="Times New Roman" charset="0"/>
              </a:rPr>
              <a:t>1876, Porfirio Diaz, having lost another election, against Juarez’s successor, Sebastian Lerdo de Tejeda, announces the Plan of </a:t>
            </a:r>
            <a:r>
              <a:rPr lang="en-US" sz="2000" dirty="0" err="1">
                <a:latin typeface="Times New Roman" charset="0"/>
                <a:cs typeface="Times New Roman" charset="0"/>
              </a:rPr>
              <a:t>Tuxtepec</a:t>
            </a:r>
            <a:r>
              <a:rPr lang="en-US" sz="2000" dirty="0">
                <a:latin typeface="Times New Roman" charset="0"/>
                <a:cs typeface="Times New Roman" charset="0"/>
              </a:rPr>
              <a:t> against Lerdo. This time he succeeds. </a:t>
            </a:r>
          </a:p>
          <a:p>
            <a:pPr eaLnBrk="1" hangingPunct="1"/>
            <a:endParaRPr lang="en-US" sz="2000" dirty="0">
              <a:latin typeface="Times New Roman" charset="0"/>
              <a:cs typeface="Times New Roman" charset="0"/>
            </a:endParaRPr>
          </a:p>
          <a:p>
            <a:pPr eaLnBrk="1" hangingPunct="1"/>
            <a:r>
              <a:rPr lang="en-US" sz="2000" dirty="0">
                <a:latin typeface="Times New Roman" charset="0"/>
                <a:cs typeface="Times New Roman" charset="0"/>
              </a:rPr>
              <a:t>He becomes president of Mexico and rules it from 1876-1880 and 1884-1911.</a:t>
            </a:r>
          </a:p>
        </p:txBody>
      </p:sp>
    </p:spTree>
    <p:extLst>
      <p:ext uri="{BB962C8B-B14F-4D97-AF65-F5344CB8AC3E}">
        <p14:creationId xmlns:p14="http://schemas.microsoft.com/office/powerpoint/2010/main" val="25775316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GB">
                <a:latin typeface="Times New Roman" charset="0"/>
                <a:cs typeface="Times New Roman" charset="0"/>
              </a:rPr>
              <a:t>Porfirio and the Church</a:t>
            </a:r>
          </a:p>
        </p:txBody>
      </p:sp>
      <p:sp>
        <p:nvSpPr>
          <p:cNvPr id="18435" name="Rectangle 3"/>
          <p:cNvSpPr>
            <a:spLocks noGrp="1" noChangeArrowheads="1"/>
          </p:cNvSpPr>
          <p:nvPr>
            <p:ph type="body" idx="1"/>
          </p:nvPr>
        </p:nvSpPr>
        <p:spPr>
          <a:xfrm>
            <a:off x="457200" y="1343542"/>
            <a:ext cx="8229600" cy="5257800"/>
          </a:xfrm>
        </p:spPr>
        <p:txBody>
          <a:bodyPr>
            <a:normAutofit/>
          </a:bodyPr>
          <a:lstStyle/>
          <a:p>
            <a:pPr eaLnBrk="1" hangingPunct="1">
              <a:buFontTx/>
              <a:buNone/>
            </a:pPr>
            <a:r>
              <a:rPr lang="ja-JP" altLang="en-GB" sz="2000" i="1" dirty="0">
                <a:latin typeface="Times New Roman" charset="0"/>
                <a:cs typeface="Times New Roman" charset="0"/>
              </a:rPr>
              <a:t>“</a:t>
            </a:r>
            <a:r>
              <a:rPr lang="en-GB" sz="2000" i="1" dirty="0">
                <a:latin typeface="Times New Roman" charset="0"/>
                <a:cs typeface="Times New Roman" charset="0"/>
              </a:rPr>
              <a:t>With peace assured in the Republic and independence established between</a:t>
            </a:r>
          </a:p>
          <a:p>
            <a:pPr eaLnBrk="1" hangingPunct="1">
              <a:buFontTx/>
              <a:buNone/>
            </a:pPr>
            <a:r>
              <a:rPr lang="en-GB" sz="2000" i="1" dirty="0">
                <a:latin typeface="Times New Roman" charset="0"/>
                <a:cs typeface="Times New Roman" charset="0"/>
              </a:rPr>
              <a:t>church and state, there is no longer any motive for precautions or hostility </a:t>
            </a:r>
          </a:p>
          <a:p>
            <a:pPr eaLnBrk="1" hangingPunct="1">
              <a:buFontTx/>
              <a:buNone/>
            </a:pPr>
            <a:r>
              <a:rPr lang="en-GB" sz="2000" i="1" dirty="0">
                <a:latin typeface="Times New Roman" charset="0"/>
                <a:cs typeface="Times New Roman" charset="0"/>
              </a:rPr>
              <a:t>against the Catholic church, as long as it limits itself to the legitimate objects </a:t>
            </a:r>
          </a:p>
          <a:p>
            <a:pPr eaLnBrk="1" hangingPunct="1">
              <a:buFontTx/>
              <a:buNone/>
            </a:pPr>
            <a:r>
              <a:rPr lang="en-GB" sz="2000" i="1" dirty="0">
                <a:latin typeface="Times New Roman" charset="0"/>
                <a:cs typeface="Times New Roman" charset="0"/>
              </a:rPr>
              <a:t>of its ministry, without trying to meddle in political matters</a:t>
            </a:r>
            <a:r>
              <a:rPr lang="ja-JP" altLang="en-GB" sz="2000" i="1" dirty="0">
                <a:latin typeface="Times New Roman" charset="0"/>
                <a:cs typeface="Times New Roman" charset="0"/>
              </a:rPr>
              <a:t>”</a:t>
            </a:r>
            <a:r>
              <a:rPr lang="en-GB" sz="2000" dirty="0">
                <a:latin typeface="Times New Roman" charset="0"/>
                <a:cs typeface="Times New Roman" charset="0"/>
              </a:rPr>
              <a:t> </a:t>
            </a:r>
          </a:p>
          <a:p>
            <a:pPr eaLnBrk="1" hangingPunct="1">
              <a:buFontTx/>
              <a:buNone/>
            </a:pPr>
            <a:endParaRPr lang="en-GB" sz="2000" dirty="0">
              <a:latin typeface="Times New Roman" charset="0"/>
              <a:cs typeface="Times New Roman" charset="0"/>
            </a:endParaRPr>
          </a:p>
          <a:p>
            <a:pPr eaLnBrk="1" hangingPunct="1">
              <a:buFontTx/>
              <a:buNone/>
            </a:pPr>
            <a:r>
              <a:rPr lang="en-GB" sz="2000" dirty="0">
                <a:latin typeface="Times New Roman" charset="0"/>
                <a:cs typeface="Times New Roman" charset="0"/>
              </a:rPr>
              <a:t>Crucial to this policy was the establishment of relationships with bishops like </a:t>
            </a:r>
          </a:p>
          <a:p>
            <a:pPr eaLnBrk="1" hangingPunct="1">
              <a:buFontTx/>
              <a:buNone/>
            </a:pPr>
            <a:r>
              <a:rPr lang="en-GB" sz="2000" dirty="0" err="1">
                <a:latin typeface="Times New Roman" charset="0"/>
                <a:cs typeface="Times New Roman" charset="0"/>
              </a:rPr>
              <a:t>Eulogio</a:t>
            </a:r>
            <a:r>
              <a:rPr lang="en-GB" sz="2000" dirty="0">
                <a:latin typeface="Times New Roman" charset="0"/>
                <a:cs typeface="Times New Roman" charset="0"/>
              </a:rPr>
              <a:t> Gillow (bishop of Oaxaca) and Antonio de Labastida y Davalos </a:t>
            </a:r>
          </a:p>
          <a:p>
            <a:pPr eaLnBrk="1" hangingPunct="1">
              <a:buFontTx/>
              <a:buNone/>
            </a:pPr>
            <a:r>
              <a:rPr lang="en-GB" sz="2000" dirty="0">
                <a:latin typeface="Times New Roman" charset="0"/>
                <a:cs typeface="Times New Roman" charset="0"/>
              </a:rPr>
              <a:t>(archbishop of Mexico).</a:t>
            </a:r>
          </a:p>
          <a:p>
            <a:pPr eaLnBrk="1" hangingPunct="1">
              <a:buFontTx/>
              <a:buNone/>
            </a:pPr>
            <a:endParaRPr lang="en-GB" sz="2000" dirty="0">
              <a:latin typeface="Times New Roman" charset="0"/>
              <a:cs typeface="Times New Roman" charset="0"/>
            </a:endParaRPr>
          </a:p>
          <a:p>
            <a:pPr eaLnBrk="1" hangingPunct="1">
              <a:buFontTx/>
              <a:buNone/>
            </a:pPr>
            <a:r>
              <a:rPr lang="en-GB" sz="2000" dirty="0">
                <a:latin typeface="Times New Roman" charset="0"/>
                <a:cs typeface="Times New Roman" charset="0"/>
              </a:rPr>
              <a:t>As a result, the Church was free to start a program of </a:t>
            </a:r>
            <a:r>
              <a:rPr lang="ja-JP" altLang="en-GB" sz="2000" dirty="0">
                <a:latin typeface="Times New Roman" charset="0"/>
                <a:cs typeface="Times New Roman" charset="0"/>
              </a:rPr>
              <a:t>“</a:t>
            </a:r>
            <a:r>
              <a:rPr lang="en-GB" sz="2000" dirty="0">
                <a:latin typeface="Times New Roman" charset="0"/>
                <a:cs typeface="Times New Roman" charset="0"/>
              </a:rPr>
              <a:t>social Catholicism</a:t>
            </a:r>
            <a:r>
              <a:rPr lang="ja-JP" altLang="en-GB" sz="2000" dirty="0">
                <a:latin typeface="Times New Roman" charset="0"/>
                <a:cs typeface="Times New Roman" charset="0"/>
              </a:rPr>
              <a:t>”</a:t>
            </a:r>
            <a:r>
              <a:rPr lang="en-GB" sz="2000" dirty="0">
                <a:latin typeface="Times New Roman" charset="0"/>
                <a:cs typeface="Times New Roman" charset="0"/>
              </a:rPr>
              <a:t> in </a:t>
            </a:r>
          </a:p>
          <a:p>
            <a:pPr eaLnBrk="1" hangingPunct="1">
              <a:buFontTx/>
              <a:buNone/>
            </a:pPr>
            <a:r>
              <a:rPr lang="en-GB" sz="2000" dirty="0">
                <a:latin typeface="Times New Roman" charset="0"/>
                <a:cs typeface="Times New Roman" charset="0"/>
              </a:rPr>
              <a:t>order to draw back the poor and middle class towards the church – </a:t>
            </a:r>
          </a:p>
          <a:p>
            <a:pPr eaLnBrk="1" hangingPunct="1">
              <a:buFontTx/>
              <a:buNone/>
            </a:pPr>
            <a:r>
              <a:rPr lang="en-GB" sz="2000" dirty="0">
                <a:latin typeface="Times New Roman" charset="0"/>
                <a:cs typeface="Times New Roman" charset="0"/>
              </a:rPr>
              <a:t>establishment of schools, charity centres, charity groups, publication of </a:t>
            </a:r>
          </a:p>
          <a:p>
            <a:pPr eaLnBrk="1" hangingPunct="1">
              <a:buFontTx/>
              <a:buNone/>
            </a:pPr>
            <a:r>
              <a:rPr lang="en-GB" sz="2000" dirty="0">
                <a:latin typeface="Times New Roman" charset="0"/>
                <a:cs typeface="Times New Roman" charset="0"/>
              </a:rPr>
              <a:t>newspaper, educational books. In particular, the church started to rely on urban </a:t>
            </a:r>
          </a:p>
          <a:p>
            <a:pPr eaLnBrk="1" hangingPunct="1">
              <a:buFontTx/>
              <a:buNone/>
            </a:pPr>
            <a:r>
              <a:rPr lang="en-GB" sz="2000" dirty="0">
                <a:latin typeface="Times New Roman" charset="0"/>
                <a:cs typeface="Times New Roman" charset="0"/>
              </a:rPr>
              <a:t>and rural women</a:t>
            </a:r>
            <a:r>
              <a:rPr lang="ja-JP" altLang="en-GB" sz="2000" dirty="0">
                <a:latin typeface="Times New Roman" charset="0"/>
                <a:cs typeface="Times New Roman" charset="0"/>
              </a:rPr>
              <a:t>’</a:t>
            </a:r>
            <a:r>
              <a:rPr lang="en-GB" sz="2000" dirty="0">
                <a:latin typeface="Times New Roman" charset="0"/>
                <a:cs typeface="Times New Roman" charset="0"/>
              </a:rPr>
              <a:t>s organizations. </a:t>
            </a:r>
          </a:p>
        </p:txBody>
      </p:sp>
    </p:spTree>
    <p:extLst>
      <p:ext uri="{BB962C8B-B14F-4D97-AF65-F5344CB8AC3E}">
        <p14:creationId xmlns:p14="http://schemas.microsoft.com/office/powerpoint/2010/main" val="810857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65767" r="-65767"/>
          <a:stretch>
            <a:fillRect/>
          </a:stretch>
        </p:blipFill>
        <p:spPr>
          <a:xfrm>
            <a:off x="-1837122" y="1600200"/>
            <a:ext cx="8229600" cy="4525963"/>
          </a:xfrm>
        </p:spPr>
      </p:pic>
      <p:pic>
        <p:nvPicPr>
          <p:cNvPr id="5" name="Picture 4"/>
          <p:cNvPicPr>
            <a:picLocks noChangeAspect="1"/>
          </p:cNvPicPr>
          <p:nvPr/>
        </p:nvPicPr>
        <p:blipFill>
          <a:blip r:embed="rId3"/>
          <a:stretch>
            <a:fillRect/>
          </a:stretch>
        </p:blipFill>
        <p:spPr>
          <a:xfrm>
            <a:off x="5134582" y="2019669"/>
            <a:ext cx="3012000" cy="3594320"/>
          </a:xfrm>
          <a:prstGeom prst="rect">
            <a:avLst/>
          </a:prstGeom>
        </p:spPr>
      </p:pic>
    </p:spTree>
    <p:extLst>
      <p:ext uri="{BB962C8B-B14F-4D97-AF65-F5344CB8AC3E}">
        <p14:creationId xmlns:p14="http://schemas.microsoft.com/office/powerpoint/2010/main" val="32373910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GB">
                <a:latin typeface="Times New Roman" charset="0"/>
                <a:cs typeface="Times New Roman" charset="0"/>
              </a:rPr>
              <a:t>Porfirian Macro-economics</a:t>
            </a:r>
          </a:p>
        </p:txBody>
      </p:sp>
      <p:sp>
        <p:nvSpPr>
          <p:cNvPr id="19459" name="Rectangle 3"/>
          <p:cNvSpPr>
            <a:spLocks noGrp="1" noChangeArrowheads="1"/>
          </p:cNvSpPr>
          <p:nvPr>
            <p:ph type="body" idx="1"/>
          </p:nvPr>
        </p:nvSpPr>
        <p:spPr/>
        <p:txBody>
          <a:bodyPr>
            <a:noAutofit/>
          </a:bodyPr>
          <a:lstStyle/>
          <a:p>
            <a:pPr eaLnBrk="1" hangingPunct="1"/>
            <a:r>
              <a:rPr lang="en-GB" sz="2400" dirty="0">
                <a:latin typeface="Times New Roman" charset="0"/>
                <a:cs typeface="Times New Roman" charset="0"/>
              </a:rPr>
              <a:t>During the Porfirian period, the </a:t>
            </a:r>
            <a:r>
              <a:rPr lang="en-GB" sz="2400" dirty="0" err="1">
                <a:latin typeface="Times New Roman" charset="0"/>
                <a:cs typeface="Times New Roman" charset="0"/>
              </a:rPr>
              <a:t>Porfiriato</a:t>
            </a:r>
            <a:r>
              <a:rPr lang="en-GB" sz="2400" dirty="0">
                <a:latin typeface="Times New Roman" charset="0"/>
                <a:cs typeface="Times New Roman" charset="0"/>
              </a:rPr>
              <a:t>, industrial production rose by 6.5 per cent per year, mining by 7 per cent, exports by 6 per cent.  How?</a:t>
            </a:r>
          </a:p>
          <a:p>
            <a:pPr eaLnBrk="1" hangingPunct="1"/>
            <a:endParaRPr lang="en-GB" sz="2400" dirty="0">
              <a:latin typeface="Times New Roman" charset="0"/>
              <a:cs typeface="Times New Roman" charset="0"/>
            </a:endParaRPr>
          </a:p>
          <a:p>
            <a:pPr eaLnBrk="1" hangingPunct="1"/>
            <a:r>
              <a:rPr lang="en-GB" sz="2400" dirty="0">
                <a:latin typeface="Times New Roman" charset="0"/>
                <a:cs typeface="Times New Roman" charset="0"/>
              </a:rPr>
              <a:t>Restoration of banking system</a:t>
            </a:r>
          </a:p>
          <a:p>
            <a:pPr eaLnBrk="1" hangingPunct="1"/>
            <a:endParaRPr lang="en-GB" sz="2400" dirty="0">
              <a:latin typeface="Times New Roman" charset="0"/>
              <a:cs typeface="Times New Roman" charset="0"/>
            </a:endParaRPr>
          </a:p>
          <a:p>
            <a:pPr eaLnBrk="1" hangingPunct="1"/>
            <a:r>
              <a:rPr lang="en-GB" sz="2400" dirty="0">
                <a:latin typeface="Times New Roman" charset="0"/>
                <a:cs typeface="Times New Roman" charset="0"/>
              </a:rPr>
              <a:t>Resolving of debt problems</a:t>
            </a:r>
          </a:p>
          <a:p>
            <a:pPr marL="0" indent="0" eaLnBrk="1" hangingPunct="1">
              <a:buNone/>
            </a:pPr>
            <a:endParaRPr lang="en-GB" sz="2400" dirty="0">
              <a:latin typeface="Times New Roman" charset="0"/>
              <a:cs typeface="Times New Roman" charset="0"/>
            </a:endParaRPr>
          </a:p>
          <a:p>
            <a:pPr eaLnBrk="1" hangingPunct="1"/>
            <a:r>
              <a:rPr lang="en-GB" sz="2400" dirty="0">
                <a:latin typeface="Times New Roman" charset="0"/>
                <a:cs typeface="Times New Roman" charset="0"/>
              </a:rPr>
              <a:t>Encouragement of foreign investment e.g. at world fairs</a:t>
            </a:r>
          </a:p>
          <a:p>
            <a:pPr eaLnBrk="1" hangingPunct="1"/>
            <a:endParaRPr lang="en-GB" sz="2400" dirty="0">
              <a:latin typeface="Times New Roman" charset="0"/>
              <a:cs typeface="Times New Roman" charset="0"/>
            </a:endParaRPr>
          </a:p>
          <a:p>
            <a:pPr eaLnBrk="1" hangingPunct="1"/>
            <a:r>
              <a:rPr lang="en-GB" sz="2400" dirty="0">
                <a:latin typeface="Times New Roman" charset="0"/>
                <a:cs typeface="Times New Roman" charset="0"/>
              </a:rPr>
              <a:t>Jose Yves </a:t>
            </a:r>
            <a:r>
              <a:rPr lang="en-GB" sz="2400" dirty="0" err="1">
                <a:latin typeface="Times New Roman" charset="0"/>
                <a:cs typeface="Times New Roman" charset="0"/>
              </a:rPr>
              <a:t>Limantour</a:t>
            </a:r>
            <a:r>
              <a:rPr lang="en-GB" sz="2400" dirty="0">
                <a:latin typeface="Times New Roman" charset="0"/>
                <a:cs typeface="Times New Roman" charset="0"/>
              </a:rPr>
              <a:t> and the regulation of public finances</a:t>
            </a:r>
          </a:p>
        </p:txBody>
      </p:sp>
    </p:spTree>
    <p:extLst>
      <p:ext uri="{BB962C8B-B14F-4D97-AF65-F5344CB8AC3E}">
        <p14:creationId xmlns:p14="http://schemas.microsoft.com/office/powerpoint/2010/main" val="36682868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GB">
                <a:latin typeface="Times New Roman" charset="0"/>
                <a:cs typeface="Times New Roman" charset="0"/>
              </a:rPr>
              <a:t>Jose Yves Limantour </a:t>
            </a:r>
          </a:p>
        </p:txBody>
      </p:sp>
      <p:pic>
        <p:nvPicPr>
          <p:cNvPr id="20484" name="Picture 4" descr="C:\Documents and Settings\Ben Smith\My Documents\limantou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4472" y="2057400"/>
            <a:ext cx="2671763" cy="4229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85" name="Picture 2" descr="minister of finan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905000"/>
            <a:ext cx="3667125" cy="4654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8677596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94</TotalTime>
  <Words>1537</Words>
  <Application>Microsoft Office PowerPoint</Application>
  <PresentationFormat>On-screen Show (4:3)</PresentationFormat>
  <Paragraphs>143</Paragraphs>
  <Slides>30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Calibri</vt:lpstr>
      <vt:lpstr>Times New Roman</vt:lpstr>
      <vt:lpstr>Office Theme</vt:lpstr>
      <vt:lpstr>Land, Labor and Modernity during the Porfiriato, 1876-1910 </vt:lpstr>
      <vt:lpstr>The Dictator, Porfirio Diaz, 1907</vt:lpstr>
      <vt:lpstr>Porfirio Diaz, the early years (1830-1876)</vt:lpstr>
      <vt:lpstr>The young Diaz as commander of Tehuantepec</vt:lpstr>
      <vt:lpstr>Porfirio Díaz versus Benito Juárez</vt:lpstr>
      <vt:lpstr>Porfirio and the Church</vt:lpstr>
      <vt:lpstr>PowerPoint Presentation</vt:lpstr>
      <vt:lpstr>Porfirian Macro-economics</vt:lpstr>
      <vt:lpstr>Jose Yves Limantour </vt:lpstr>
      <vt:lpstr>The Results of the Economic Programme</vt:lpstr>
      <vt:lpstr>The Railways of Mexico, 1910</vt:lpstr>
      <vt:lpstr>PowerPoint Presentation</vt:lpstr>
      <vt:lpstr>The dark side of the economic project - Land</vt:lpstr>
      <vt:lpstr>PowerPoint Presentation</vt:lpstr>
      <vt:lpstr>The Hacienda</vt:lpstr>
      <vt:lpstr>PowerPoint Presentation</vt:lpstr>
      <vt:lpstr>Meanwhile, the vast majority of Mexicans were forced to become peons or debt slaves</vt:lpstr>
      <vt:lpstr>Workers in Valle Nacional</vt:lpstr>
      <vt:lpstr>Porfirian Politics </vt:lpstr>
      <vt:lpstr>This increasingly dictatorial and unequal system was enforced by Diaz’s rural police – the rurales</vt:lpstr>
      <vt:lpstr>PowerPoint Presentation</vt:lpstr>
      <vt:lpstr>Rurales kill rural criminals, c. 1900</vt:lpstr>
      <vt:lpstr>Posada’s Policing of Elections</vt:lpstr>
      <vt:lpstr>However, Porfiriato was not simply about political repression</vt:lpstr>
      <vt:lpstr>Juan Francisco Lucas, cacique of the Sierra Norte de Puebla</vt:lpstr>
      <vt:lpstr>Modernity and the Porfiriato:  1) Social Darwinism and Race</vt:lpstr>
      <vt:lpstr>However, also applied to different races</vt:lpstr>
      <vt:lpstr>Porfirian Policy-makers attempted to help along this march to progress</vt:lpstr>
      <vt:lpstr>2) Persecuted the poor and the racially “suspect”</vt:lpstr>
      <vt:lpstr>Pelvicology and Sterilization</vt:lpstr>
    </vt:vector>
  </TitlesOfParts>
  <Company>Michigan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Land and Labor during the Porfiriato</dc:title>
  <dc:creator>Ben Smith</dc:creator>
  <cp:lastModifiedBy>Doyle, Rosie</cp:lastModifiedBy>
  <cp:revision>11</cp:revision>
  <dcterms:created xsi:type="dcterms:W3CDTF">2012-12-24T20:12:12Z</dcterms:created>
  <dcterms:modified xsi:type="dcterms:W3CDTF">2023-11-12T17:43:51Z</dcterms:modified>
</cp:coreProperties>
</file>