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2" r:id="rId3"/>
    <p:sldId id="259" r:id="rId4"/>
    <p:sldId id="260" r:id="rId5"/>
    <p:sldId id="285" r:id="rId6"/>
    <p:sldId id="261" r:id="rId7"/>
    <p:sldId id="286" r:id="rId8"/>
    <p:sldId id="263" r:id="rId9"/>
    <p:sldId id="290" r:id="rId10"/>
    <p:sldId id="288" r:id="rId11"/>
    <p:sldId id="289" r:id="rId12"/>
    <p:sldId id="291" r:id="rId13"/>
    <p:sldId id="258" r:id="rId14"/>
    <p:sldId id="284" r:id="rId15"/>
    <p:sldId id="264" r:id="rId16"/>
    <p:sldId id="267" r:id="rId17"/>
    <p:sldId id="268" r:id="rId18"/>
    <p:sldId id="271" r:id="rId19"/>
    <p:sldId id="277" r:id="rId20"/>
    <p:sldId id="278" r:id="rId21"/>
    <p:sldId id="279" r:id="rId22"/>
    <p:sldId id="272" r:id="rId23"/>
    <p:sldId id="280" r:id="rId24"/>
    <p:sldId id="281" r:id="rId25"/>
    <p:sldId id="274" r:id="rId26"/>
    <p:sldId id="270" r:id="rId27"/>
    <p:sldId id="273" r:id="rId28"/>
    <p:sldId id="275" r:id="rId2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176F05B-01B9-49E9-B348-4867B0DDD7CB}" v="7" dt="2024-01-28T08:28:04.49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87"/>
  </p:normalViewPr>
  <p:slideViewPr>
    <p:cSldViewPr snapToGrid="0" snapToObjects="1">
      <p:cViewPr varScale="1">
        <p:scale>
          <a:sx n="62" d="100"/>
          <a:sy n="62" d="100"/>
        </p:scale>
        <p:origin x="684" y="2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35" Type="http://schemas.microsoft.com/office/2015/10/relationships/revisionInfo" Target="revisionInfo.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oyle, Rosie" userId="5dc1ee3f-9b2a-4c55-85b1-648ff68ca97e" providerId="ADAL" clId="{0176F05B-01B9-49E9-B348-4867B0DDD7CB}"/>
    <pc:docChg chg="undo custSel delSld modSld">
      <pc:chgData name="Doyle, Rosie" userId="5dc1ee3f-9b2a-4c55-85b1-648ff68ca97e" providerId="ADAL" clId="{0176F05B-01B9-49E9-B348-4867B0DDD7CB}" dt="2024-01-28T18:20:41.976" v="428" actId="14100"/>
      <pc:docMkLst>
        <pc:docMk/>
      </pc:docMkLst>
      <pc:sldChg chg="modSp mod">
        <pc:chgData name="Doyle, Rosie" userId="5dc1ee3f-9b2a-4c55-85b1-648ff68ca97e" providerId="ADAL" clId="{0176F05B-01B9-49E9-B348-4867B0DDD7CB}" dt="2024-01-28T08:07:08.292" v="258" actId="114"/>
        <pc:sldMkLst>
          <pc:docMk/>
          <pc:sldMk cId="63715550" sldId="258"/>
        </pc:sldMkLst>
        <pc:spChg chg="mod">
          <ac:chgData name="Doyle, Rosie" userId="5dc1ee3f-9b2a-4c55-85b1-648ff68ca97e" providerId="ADAL" clId="{0176F05B-01B9-49E9-B348-4867B0DDD7CB}" dt="2024-01-28T08:07:08.292" v="258" actId="114"/>
          <ac:spMkLst>
            <pc:docMk/>
            <pc:sldMk cId="63715550" sldId="258"/>
            <ac:spMk id="3" creationId="{00000000-0000-0000-0000-000000000000}"/>
          </ac:spMkLst>
        </pc:spChg>
      </pc:sldChg>
      <pc:sldChg chg="modSp mod">
        <pc:chgData name="Doyle, Rosie" userId="5dc1ee3f-9b2a-4c55-85b1-648ff68ca97e" providerId="ADAL" clId="{0176F05B-01B9-49E9-B348-4867B0DDD7CB}" dt="2024-01-28T07:51:46.246" v="106" actId="255"/>
        <pc:sldMkLst>
          <pc:docMk/>
          <pc:sldMk cId="3274327170" sldId="259"/>
        </pc:sldMkLst>
        <pc:spChg chg="mod">
          <ac:chgData name="Doyle, Rosie" userId="5dc1ee3f-9b2a-4c55-85b1-648ff68ca97e" providerId="ADAL" clId="{0176F05B-01B9-49E9-B348-4867B0DDD7CB}" dt="2024-01-28T07:51:25.330" v="103" actId="1076"/>
          <ac:spMkLst>
            <pc:docMk/>
            <pc:sldMk cId="3274327170" sldId="259"/>
            <ac:spMk id="2" creationId="{00000000-0000-0000-0000-000000000000}"/>
          </ac:spMkLst>
        </pc:spChg>
        <pc:spChg chg="mod">
          <ac:chgData name="Doyle, Rosie" userId="5dc1ee3f-9b2a-4c55-85b1-648ff68ca97e" providerId="ADAL" clId="{0176F05B-01B9-49E9-B348-4867B0DDD7CB}" dt="2024-01-28T07:51:46.246" v="106" actId="255"/>
          <ac:spMkLst>
            <pc:docMk/>
            <pc:sldMk cId="3274327170" sldId="259"/>
            <ac:spMk id="3" creationId="{00000000-0000-0000-0000-000000000000}"/>
          </ac:spMkLst>
        </pc:spChg>
      </pc:sldChg>
      <pc:sldChg chg="modSp mod">
        <pc:chgData name="Doyle, Rosie" userId="5dc1ee3f-9b2a-4c55-85b1-648ff68ca97e" providerId="ADAL" clId="{0176F05B-01B9-49E9-B348-4867B0DDD7CB}" dt="2024-01-28T07:55:22.138" v="154" actId="20577"/>
        <pc:sldMkLst>
          <pc:docMk/>
          <pc:sldMk cId="3671711115" sldId="260"/>
        </pc:sldMkLst>
        <pc:spChg chg="mod">
          <ac:chgData name="Doyle, Rosie" userId="5dc1ee3f-9b2a-4c55-85b1-648ff68ca97e" providerId="ADAL" clId="{0176F05B-01B9-49E9-B348-4867B0DDD7CB}" dt="2024-01-28T07:55:02.346" v="148" actId="1076"/>
          <ac:spMkLst>
            <pc:docMk/>
            <pc:sldMk cId="3671711115" sldId="260"/>
            <ac:spMk id="2" creationId="{00000000-0000-0000-0000-000000000000}"/>
          </ac:spMkLst>
        </pc:spChg>
        <pc:spChg chg="mod">
          <ac:chgData name="Doyle, Rosie" userId="5dc1ee3f-9b2a-4c55-85b1-648ff68ca97e" providerId="ADAL" clId="{0176F05B-01B9-49E9-B348-4867B0DDD7CB}" dt="2024-01-28T07:55:22.138" v="154" actId="20577"/>
          <ac:spMkLst>
            <pc:docMk/>
            <pc:sldMk cId="3671711115" sldId="260"/>
            <ac:spMk id="3" creationId="{00000000-0000-0000-0000-000000000000}"/>
          </ac:spMkLst>
        </pc:spChg>
      </pc:sldChg>
      <pc:sldChg chg="modSp mod">
        <pc:chgData name="Doyle, Rosie" userId="5dc1ee3f-9b2a-4c55-85b1-648ff68ca97e" providerId="ADAL" clId="{0176F05B-01B9-49E9-B348-4867B0DDD7CB}" dt="2024-01-28T07:58:53.336" v="201" actId="114"/>
        <pc:sldMkLst>
          <pc:docMk/>
          <pc:sldMk cId="3590138140" sldId="261"/>
        </pc:sldMkLst>
        <pc:spChg chg="mod">
          <ac:chgData name="Doyle, Rosie" userId="5dc1ee3f-9b2a-4c55-85b1-648ff68ca97e" providerId="ADAL" clId="{0176F05B-01B9-49E9-B348-4867B0DDD7CB}" dt="2024-01-28T07:57:59.590" v="196" actId="20577"/>
          <ac:spMkLst>
            <pc:docMk/>
            <pc:sldMk cId="3590138140" sldId="261"/>
            <ac:spMk id="2" creationId="{00000000-0000-0000-0000-000000000000}"/>
          </ac:spMkLst>
        </pc:spChg>
        <pc:spChg chg="mod">
          <ac:chgData name="Doyle, Rosie" userId="5dc1ee3f-9b2a-4c55-85b1-648ff68ca97e" providerId="ADAL" clId="{0176F05B-01B9-49E9-B348-4867B0DDD7CB}" dt="2024-01-28T07:58:53.336" v="201" actId="114"/>
          <ac:spMkLst>
            <pc:docMk/>
            <pc:sldMk cId="3590138140" sldId="261"/>
            <ac:spMk id="3" creationId="{00000000-0000-0000-0000-000000000000}"/>
          </ac:spMkLst>
        </pc:spChg>
      </pc:sldChg>
      <pc:sldChg chg="addSp delSp modSp mod">
        <pc:chgData name="Doyle, Rosie" userId="5dc1ee3f-9b2a-4c55-85b1-648ff68ca97e" providerId="ADAL" clId="{0176F05B-01B9-49E9-B348-4867B0DDD7CB}" dt="2024-01-28T07:49:08.863" v="29" actId="1076"/>
        <pc:sldMkLst>
          <pc:docMk/>
          <pc:sldMk cId="1333023351" sldId="262"/>
        </pc:sldMkLst>
        <pc:spChg chg="del">
          <ac:chgData name="Doyle, Rosie" userId="5dc1ee3f-9b2a-4c55-85b1-648ff68ca97e" providerId="ADAL" clId="{0176F05B-01B9-49E9-B348-4867B0DDD7CB}" dt="2024-01-28T07:46:41.808" v="3" actId="478"/>
          <ac:spMkLst>
            <pc:docMk/>
            <pc:sldMk cId="1333023351" sldId="262"/>
            <ac:spMk id="2" creationId="{00000000-0000-0000-0000-000000000000}"/>
          </ac:spMkLst>
        </pc:spChg>
        <pc:spChg chg="mod">
          <ac:chgData name="Doyle, Rosie" userId="5dc1ee3f-9b2a-4c55-85b1-648ff68ca97e" providerId="ADAL" clId="{0176F05B-01B9-49E9-B348-4867B0DDD7CB}" dt="2024-01-28T07:49:08.863" v="29" actId="1076"/>
          <ac:spMkLst>
            <pc:docMk/>
            <pc:sldMk cId="1333023351" sldId="262"/>
            <ac:spMk id="3" creationId="{00000000-0000-0000-0000-000000000000}"/>
          </ac:spMkLst>
        </pc:spChg>
        <pc:spChg chg="add del mod">
          <ac:chgData name="Doyle, Rosie" userId="5dc1ee3f-9b2a-4c55-85b1-648ff68ca97e" providerId="ADAL" clId="{0176F05B-01B9-49E9-B348-4867B0DDD7CB}" dt="2024-01-28T07:48:08.517" v="11" actId="478"/>
          <ac:spMkLst>
            <pc:docMk/>
            <pc:sldMk cId="1333023351" sldId="262"/>
            <ac:spMk id="6" creationId="{D9029DE3-EBC2-E226-5F0E-25E686E2BBAE}"/>
          </ac:spMkLst>
        </pc:spChg>
      </pc:sldChg>
      <pc:sldChg chg="modSp mod">
        <pc:chgData name="Doyle, Rosie" userId="5dc1ee3f-9b2a-4c55-85b1-648ff68ca97e" providerId="ADAL" clId="{0176F05B-01B9-49E9-B348-4867B0DDD7CB}" dt="2024-01-28T08:02:06.983" v="236" actId="1076"/>
        <pc:sldMkLst>
          <pc:docMk/>
          <pc:sldMk cId="3716740127" sldId="263"/>
        </pc:sldMkLst>
        <pc:spChg chg="mod">
          <ac:chgData name="Doyle, Rosie" userId="5dc1ee3f-9b2a-4c55-85b1-648ff68ca97e" providerId="ADAL" clId="{0176F05B-01B9-49E9-B348-4867B0DDD7CB}" dt="2024-01-28T08:01:25.997" v="225" actId="1076"/>
          <ac:spMkLst>
            <pc:docMk/>
            <pc:sldMk cId="3716740127" sldId="263"/>
            <ac:spMk id="2" creationId="{00000000-0000-0000-0000-000000000000}"/>
          </ac:spMkLst>
        </pc:spChg>
        <pc:spChg chg="mod">
          <ac:chgData name="Doyle, Rosie" userId="5dc1ee3f-9b2a-4c55-85b1-648ff68ca97e" providerId="ADAL" clId="{0176F05B-01B9-49E9-B348-4867B0DDD7CB}" dt="2024-01-28T08:02:06.983" v="236" actId="1076"/>
          <ac:spMkLst>
            <pc:docMk/>
            <pc:sldMk cId="3716740127" sldId="263"/>
            <ac:spMk id="3" creationId="{00000000-0000-0000-0000-000000000000}"/>
          </ac:spMkLst>
        </pc:spChg>
      </pc:sldChg>
      <pc:sldChg chg="addSp delSp modSp mod setBg">
        <pc:chgData name="Doyle, Rosie" userId="5dc1ee3f-9b2a-4c55-85b1-648ff68ca97e" providerId="ADAL" clId="{0176F05B-01B9-49E9-B348-4867B0DDD7CB}" dt="2024-01-28T08:19:31.948" v="366" actId="12"/>
        <pc:sldMkLst>
          <pc:docMk/>
          <pc:sldMk cId="2380837364" sldId="271"/>
        </pc:sldMkLst>
        <pc:spChg chg="mod">
          <ac:chgData name="Doyle, Rosie" userId="5dc1ee3f-9b2a-4c55-85b1-648ff68ca97e" providerId="ADAL" clId="{0176F05B-01B9-49E9-B348-4867B0DDD7CB}" dt="2024-01-28T08:18:49.683" v="363" actId="14100"/>
          <ac:spMkLst>
            <pc:docMk/>
            <pc:sldMk cId="2380837364" sldId="271"/>
            <ac:spMk id="2" creationId="{00000000-0000-0000-0000-000000000000}"/>
          </ac:spMkLst>
        </pc:spChg>
        <pc:spChg chg="mod">
          <ac:chgData name="Doyle, Rosie" userId="5dc1ee3f-9b2a-4c55-85b1-648ff68ca97e" providerId="ADAL" clId="{0176F05B-01B9-49E9-B348-4867B0DDD7CB}" dt="2024-01-28T08:19:31.948" v="366" actId="12"/>
          <ac:spMkLst>
            <pc:docMk/>
            <pc:sldMk cId="2380837364" sldId="271"/>
            <ac:spMk id="3" creationId="{00000000-0000-0000-0000-000000000000}"/>
          </ac:spMkLst>
        </pc:spChg>
        <pc:spChg chg="add del">
          <ac:chgData name="Doyle, Rosie" userId="5dc1ee3f-9b2a-4c55-85b1-648ff68ca97e" providerId="ADAL" clId="{0176F05B-01B9-49E9-B348-4867B0DDD7CB}" dt="2024-01-28T08:17:14.635" v="348" actId="26606"/>
          <ac:spMkLst>
            <pc:docMk/>
            <pc:sldMk cId="2380837364" sldId="271"/>
            <ac:spMk id="9" creationId="{04C21BAE-6866-4C7A-A7EC-C1B2E572D5BE}"/>
          </ac:spMkLst>
        </pc:spChg>
        <pc:spChg chg="add del">
          <ac:chgData name="Doyle, Rosie" userId="5dc1ee3f-9b2a-4c55-85b1-648ff68ca97e" providerId="ADAL" clId="{0176F05B-01B9-49E9-B348-4867B0DDD7CB}" dt="2024-01-28T08:17:14.635" v="348" actId="26606"/>
          <ac:spMkLst>
            <pc:docMk/>
            <pc:sldMk cId="2380837364" sldId="271"/>
            <ac:spMk id="11" creationId="{7E7D0C94-08B4-48AE-8813-CC4D60294F42}"/>
          </ac:spMkLst>
        </pc:spChg>
        <pc:spChg chg="add del">
          <ac:chgData name="Doyle, Rosie" userId="5dc1ee3f-9b2a-4c55-85b1-648ff68ca97e" providerId="ADAL" clId="{0176F05B-01B9-49E9-B348-4867B0DDD7CB}" dt="2024-01-28T08:17:14.635" v="348" actId="26606"/>
          <ac:spMkLst>
            <pc:docMk/>
            <pc:sldMk cId="2380837364" sldId="271"/>
            <ac:spMk id="13" creationId="{F0C518C2-0AA4-470C-87B9-9CBF428FBA25}"/>
          </ac:spMkLst>
        </pc:spChg>
        <pc:spChg chg="add del">
          <ac:chgData name="Doyle, Rosie" userId="5dc1ee3f-9b2a-4c55-85b1-648ff68ca97e" providerId="ADAL" clId="{0176F05B-01B9-49E9-B348-4867B0DDD7CB}" dt="2024-01-28T08:17:14.499" v="347" actId="26606"/>
          <ac:spMkLst>
            <pc:docMk/>
            <pc:sldMk cId="2380837364" sldId="271"/>
            <ac:spMk id="18" creationId="{F13C74B1-5B17-4795-BED0-7140497B445A}"/>
          </ac:spMkLst>
        </pc:spChg>
        <pc:spChg chg="add del">
          <ac:chgData name="Doyle, Rosie" userId="5dc1ee3f-9b2a-4c55-85b1-648ff68ca97e" providerId="ADAL" clId="{0176F05B-01B9-49E9-B348-4867B0DDD7CB}" dt="2024-01-28T08:17:14.499" v="347" actId="26606"/>
          <ac:spMkLst>
            <pc:docMk/>
            <pc:sldMk cId="2380837364" sldId="271"/>
            <ac:spMk id="20" creationId="{D4974D33-8DC5-464E-8C6D-BE58F0669C17}"/>
          </ac:spMkLst>
        </pc:spChg>
        <pc:spChg chg="add">
          <ac:chgData name="Doyle, Rosie" userId="5dc1ee3f-9b2a-4c55-85b1-648ff68ca97e" providerId="ADAL" clId="{0176F05B-01B9-49E9-B348-4867B0DDD7CB}" dt="2024-01-28T08:17:14.635" v="348" actId="26606"/>
          <ac:spMkLst>
            <pc:docMk/>
            <pc:sldMk cId="2380837364" sldId="271"/>
            <ac:spMk id="22" creationId="{362810D9-2C5A-477D-949C-C191895477F3}"/>
          </ac:spMkLst>
        </pc:spChg>
        <pc:spChg chg="add">
          <ac:chgData name="Doyle, Rosie" userId="5dc1ee3f-9b2a-4c55-85b1-648ff68ca97e" providerId="ADAL" clId="{0176F05B-01B9-49E9-B348-4867B0DDD7CB}" dt="2024-01-28T08:17:14.635" v="348" actId="26606"/>
          <ac:spMkLst>
            <pc:docMk/>
            <pc:sldMk cId="2380837364" sldId="271"/>
            <ac:spMk id="23" creationId="{081E4A58-353D-44AE-B2FC-2A74E2E400F7}"/>
          </ac:spMkLst>
        </pc:spChg>
        <pc:picChg chg="add mod ord">
          <ac:chgData name="Doyle, Rosie" userId="5dc1ee3f-9b2a-4c55-85b1-648ff68ca97e" providerId="ADAL" clId="{0176F05B-01B9-49E9-B348-4867B0DDD7CB}" dt="2024-01-28T08:19:06.387" v="364" actId="1076"/>
          <ac:picMkLst>
            <pc:docMk/>
            <pc:sldMk cId="2380837364" sldId="271"/>
            <ac:picMk id="4" creationId="{6D0C281F-B7C6-6A85-C652-B7E86C1785EA}"/>
          </ac:picMkLst>
        </pc:picChg>
      </pc:sldChg>
      <pc:sldChg chg="addSp modSp mod setBg">
        <pc:chgData name="Doyle, Rosie" userId="5dc1ee3f-9b2a-4c55-85b1-648ff68ca97e" providerId="ADAL" clId="{0176F05B-01B9-49E9-B348-4867B0DDD7CB}" dt="2024-01-28T08:29:57.935" v="389" actId="1076"/>
        <pc:sldMkLst>
          <pc:docMk/>
          <pc:sldMk cId="78099690" sldId="272"/>
        </pc:sldMkLst>
        <pc:spChg chg="mod">
          <ac:chgData name="Doyle, Rosie" userId="5dc1ee3f-9b2a-4c55-85b1-648ff68ca97e" providerId="ADAL" clId="{0176F05B-01B9-49E9-B348-4867B0DDD7CB}" dt="2024-01-28T08:29:30.369" v="387" actId="1076"/>
          <ac:spMkLst>
            <pc:docMk/>
            <pc:sldMk cId="78099690" sldId="272"/>
            <ac:spMk id="2" creationId="{00000000-0000-0000-0000-000000000000}"/>
          </ac:spMkLst>
        </pc:spChg>
        <pc:spChg chg="mod">
          <ac:chgData name="Doyle, Rosie" userId="5dc1ee3f-9b2a-4c55-85b1-648ff68ca97e" providerId="ADAL" clId="{0176F05B-01B9-49E9-B348-4867B0DDD7CB}" dt="2024-01-28T08:29:57.935" v="389" actId="1076"/>
          <ac:spMkLst>
            <pc:docMk/>
            <pc:sldMk cId="78099690" sldId="272"/>
            <ac:spMk id="3" creationId="{00000000-0000-0000-0000-000000000000}"/>
          </ac:spMkLst>
        </pc:spChg>
        <pc:spChg chg="add">
          <ac:chgData name="Doyle, Rosie" userId="5dc1ee3f-9b2a-4c55-85b1-648ff68ca97e" providerId="ADAL" clId="{0176F05B-01B9-49E9-B348-4867B0DDD7CB}" dt="2024-01-28T08:28:40.831" v="380" actId="26606"/>
          <ac:spMkLst>
            <pc:docMk/>
            <pc:sldMk cId="78099690" sldId="272"/>
            <ac:spMk id="9" creationId="{04812C46-200A-4DEB-A05E-3ED6C68C2387}"/>
          </ac:spMkLst>
        </pc:spChg>
        <pc:spChg chg="add">
          <ac:chgData name="Doyle, Rosie" userId="5dc1ee3f-9b2a-4c55-85b1-648ff68ca97e" providerId="ADAL" clId="{0176F05B-01B9-49E9-B348-4867B0DDD7CB}" dt="2024-01-28T08:28:40.831" v="380" actId="26606"/>
          <ac:spMkLst>
            <pc:docMk/>
            <pc:sldMk cId="78099690" sldId="272"/>
            <ac:spMk id="11" creationId="{D1EA859B-E555-4109-94F3-6700E046E008}"/>
          </ac:spMkLst>
        </pc:spChg>
        <pc:picChg chg="add mod ord">
          <ac:chgData name="Doyle, Rosie" userId="5dc1ee3f-9b2a-4c55-85b1-648ff68ca97e" providerId="ADAL" clId="{0176F05B-01B9-49E9-B348-4867B0DDD7CB}" dt="2024-01-28T08:28:40.831" v="380" actId="26606"/>
          <ac:picMkLst>
            <pc:docMk/>
            <pc:sldMk cId="78099690" sldId="272"/>
            <ac:picMk id="4" creationId="{45C8868A-F0D8-4CB0-76AA-43D33F988A2E}"/>
          </ac:picMkLst>
        </pc:picChg>
      </pc:sldChg>
      <pc:sldChg chg="modSp mod">
        <pc:chgData name="Doyle, Rosie" userId="5dc1ee3f-9b2a-4c55-85b1-648ff68ca97e" providerId="ADAL" clId="{0176F05B-01B9-49E9-B348-4867B0DDD7CB}" dt="2024-01-28T18:19:40.803" v="420" actId="20577"/>
        <pc:sldMkLst>
          <pc:docMk/>
          <pc:sldMk cId="1312976283" sldId="274"/>
        </pc:sldMkLst>
        <pc:spChg chg="mod">
          <ac:chgData name="Doyle, Rosie" userId="5dc1ee3f-9b2a-4c55-85b1-648ff68ca97e" providerId="ADAL" clId="{0176F05B-01B9-49E9-B348-4867B0DDD7CB}" dt="2024-01-28T18:19:40.803" v="420" actId="20577"/>
          <ac:spMkLst>
            <pc:docMk/>
            <pc:sldMk cId="1312976283" sldId="274"/>
            <ac:spMk id="3" creationId="{00000000-0000-0000-0000-000000000000}"/>
          </ac:spMkLst>
        </pc:spChg>
      </pc:sldChg>
      <pc:sldChg chg="modSp mod">
        <pc:chgData name="Doyle, Rosie" userId="5dc1ee3f-9b2a-4c55-85b1-648ff68ca97e" providerId="ADAL" clId="{0176F05B-01B9-49E9-B348-4867B0DDD7CB}" dt="2024-01-28T18:20:41.976" v="428" actId="14100"/>
        <pc:sldMkLst>
          <pc:docMk/>
          <pc:sldMk cId="2925497654" sldId="275"/>
        </pc:sldMkLst>
        <pc:spChg chg="mod">
          <ac:chgData name="Doyle, Rosie" userId="5dc1ee3f-9b2a-4c55-85b1-648ff68ca97e" providerId="ADAL" clId="{0176F05B-01B9-49E9-B348-4867B0DDD7CB}" dt="2024-01-28T18:20:41.976" v="428" actId="14100"/>
          <ac:spMkLst>
            <pc:docMk/>
            <pc:sldMk cId="2925497654" sldId="275"/>
            <ac:spMk id="3" creationId="{00000000-0000-0000-0000-000000000000}"/>
          </ac:spMkLst>
        </pc:spChg>
      </pc:sldChg>
      <pc:sldChg chg="addSp modSp mod">
        <pc:chgData name="Doyle, Rosie" userId="5dc1ee3f-9b2a-4c55-85b1-648ff68ca97e" providerId="ADAL" clId="{0176F05B-01B9-49E9-B348-4867B0DDD7CB}" dt="2024-01-28T08:12:25.215" v="300" actId="1076"/>
        <pc:sldMkLst>
          <pc:docMk/>
          <pc:sldMk cId="155031850" sldId="277"/>
        </pc:sldMkLst>
        <pc:spChg chg="mod">
          <ac:chgData name="Doyle, Rosie" userId="5dc1ee3f-9b2a-4c55-85b1-648ff68ca97e" providerId="ADAL" clId="{0176F05B-01B9-49E9-B348-4867B0DDD7CB}" dt="2024-01-28T08:10:22.898" v="269" actId="120"/>
          <ac:spMkLst>
            <pc:docMk/>
            <pc:sldMk cId="155031850" sldId="277"/>
            <ac:spMk id="2" creationId="{00000000-0000-0000-0000-000000000000}"/>
          </ac:spMkLst>
        </pc:spChg>
        <pc:spChg chg="add mod">
          <ac:chgData name="Doyle, Rosie" userId="5dc1ee3f-9b2a-4c55-85b1-648ff68ca97e" providerId="ADAL" clId="{0176F05B-01B9-49E9-B348-4867B0DDD7CB}" dt="2024-01-28T08:12:21.389" v="299" actId="1076"/>
          <ac:spMkLst>
            <pc:docMk/>
            <pc:sldMk cId="155031850" sldId="277"/>
            <ac:spMk id="3" creationId="{7ADE00F3-33D2-331A-C945-C623AEB05640}"/>
          </ac:spMkLst>
        </pc:spChg>
        <pc:picChg chg="mod">
          <ac:chgData name="Doyle, Rosie" userId="5dc1ee3f-9b2a-4c55-85b1-648ff68ca97e" providerId="ADAL" clId="{0176F05B-01B9-49E9-B348-4867B0DDD7CB}" dt="2024-01-28T08:12:25.215" v="300" actId="1076"/>
          <ac:picMkLst>
            <pc:docMk/>
            <pc:sldMk cId="155031850" sldId="277"/>
            <ac:picMk id="4" creationId="{00000000-0000-0000-0000-000000000000}"/>
          </ac:picMkLst>
        </pc:picChg>
      </pc:sldChg>
      <pc:sldChg chg="modSp mod">
        <pc:chgData name="Doyle, Rosie" userId="5dc1ee3f-9b2a-4c55-85b1-648ff68ca97e" providerId="ADAL" clId="{0176F05B-01B9-49E9-B348-4867B0DDD7CB}" dt="2024-01-28T08:22:13.795" v="373" actId="20577"/>
        <pc:sldMkLst>
          <pc:docMk/>
          <pc:sldMk cId="588269097" sldId="280"/>
        </pc:sldMkLst>
        <pc:spChg chg="mod">
          <ac:chgData name="Doyle, Rosie" userId="5dc1ee3f-9b2a-4c55-85b1-648ff68ca97e" providerId="ADAL" clId="{0176F05B-01B9-49E9-B348-4867B0DDD7CB}" dt="2024-01-28T08:22:13.795" v="373" actId="20577"/>
          <ac:spMkLst>
            <pc:docMk/>
            <pc:sldMk cId="588269097" sldId="280"/>
            <ac:spMk id="2" creationId="{00000000-0000-0000-0000-000000000000}"/>
          </ac:spMkLst>
        </pc:spChg>
      </pc:sldChg>
      <pc:sldChg chg="modSp mod">
        <pc:chgData name="Doyle, Rosie" userId="5dc1ee3f-9b2a-4c55-85b1-648ff68ca97e" providerId="ADAL" clId="{0176F05B-01B9-49E9-B348-4867B0DDD7CB}" dt="2024-01-28T18:19:01.056" v="406" actId="20577"/>
        <pc:sldMkLst>
          <pc:docMk/>
          <pc:sldMk cId="1239286496" sldId="281"/>
        </pc:sldMkLst>
        <pc:spChg chg="mod">
          <ac:chgData name="Doyle, Rosie" userId="5dc1ee3f-9b2a-4c55-85b1-648ff68ca97e" providerId="ADAL" clId="{0176F05B-01B9-49E9-B348-4867B0DDD7CB}" dt="2024-01-28T18:19:01.056" v="406" actId="20577"/>
          <ac:spMkLst>
            <pc:docMk/>
            <pc:sldMk cId="1239286496" sldId="281"/>
            <ac:spMk id="2" creationId="{00000000-0000-0000-0000-000000000000}"/>
          </ac:spMkLst>
        </pc:spChg>
      </pc:sldChg>
      <pc:sldChg chg="del">
        <pc:chgData name="Doyle, Rosie" userId="5dc1ee3f-9b2a-4c55-85b1-648ff68ca97e" providerId="ADAL" clId="{0176F05B-01B9-49E9-B348-4867B0DDD7CB}" dt="2024-01-28T08:20:59.785" v="367" actId="2696"/>
        <pc:sldMkLst>
          <pc:docMk/>
          <pc:sldMk cId="2292708233" sldId="282"/>
        </pc:sldMkLst>
      </pc:sldChg>
      <pc:sldChg chg="modSp mod">
        <pc:chgData name="Doyle, Rosie" userId="5dc1ee3f-9b2a-4c55-85b1-648ff68ca97e" providerId="ADAL" clId="{0176F05B-01B9-49E9-B348-4867B0DDD7CB}" dt="2024-01-28T07:57:23.719" v="180" actId="1076"/>
        <pc:sldMkLst>
          <pc:docMk/>
          <pc:sldMk cId="870741051" sldId="285"/>
        </pc:sldMkLst>
        <pc:spChg chg="mod">
          <ac:chgData name="Doyle, Rosie" userId="5dc1ee3f-9b2a-4c55-85b1-648ff68ca97e" providerId="ADAL" clId="{0176F05B-01B9-49E9-B348-4867B0DDD7CB}" dt="2024-01-28T07:57:19.615" v="179" actId="1076"/>
          <ac:spMkLst>
            <pc:docMk/>
            <pc:sldMk cId="870741051" sldId="285"/>
            <ac:spMk id="2" creationId="{00000000-0000-0000-0000-000000000000}"/>
          </ac:spMkLst>
        </pc:spChg>
        <pc:picChg chg="mod">
          <ac:chgData name="Doyle, Rosie" userId="5dc1ee3f-9b2a-4c55-85b1-648ff68ca97e" providerId="ADAL" clId="{0176F05B-01B9-49E9-B348-4867B0DDD7CB}" dt="2024-01-28T07:57:23.719" v="180" actId="1076"/>
          <ac:picMkLst>
            <pc:docMk/>
            <pc:sldMk cId="870741051" sldId="285"/>
            <ac:picMk id="4" creationId="{00000000-0000-0000-0000-000000000000}"/>
          </ac:picMkLst>
        </pc:picChg>
        <pc:picChg chg="mod">
          <ac:chgData name="Doyle, Rosie" userId="5dc1ee3f-9b2a-4c55-85b1-648ff68ca97e" providerId="ADAL" clId="{0176F05B-01B9-49E9-B348-4867B0DDD7CB}" dt="2024-01-28T07:57:14.837" v="178" actId="1076"/>
          <ac:picMkLst>
            <pc:docMk/>
            <pc:sldMk cId="870741051" sldId="285"/>
            <ac:picMk id="5" creationId="{00000000-0000-0000-0000-000000000000}"/>
          </ac:picMkLst>
        </pc:picChg>
      </pc:sldChg>
      <pc:sldChg chg="delSp modSp mod">
        <pc:chgData name="Doyle, Rosie" userId="5dc1ee3f-9b2a-4c55-85b1-648ff68ca97e" providerId="ADAL" clId="{0176F05B-01B9-49E9-B348-4867B0DDD7CB}" dt="2024-01-28T08:03:38.996" v="240" actId="14100"/>
        <pc:sldMkLst>
          <pc:docMk/>
          <pc:sldMk cId="3260376596" sldId="288"/>
        </pc:sldMkLst>
        <pc:spChg chg="del">
          <ac:chgData name="Doyle, Rosie" userId="5dc1ee3f-9b2a-4c55-85b1-648ff68ca97e" providerId="ADAL" clId="{0176F05B-01B9-49E9-B348-4867B0DDD7CB}" dt="2024-01-28T08:03:22.408" v="237" actId="478"/>
          <ac:spMkLst>
            <pc:docMk/>
            <pc:sldMk cId="3260376596" sldId="288"/>
            <ac:spMk id="2" creationId="{00000000-0000-0000-0000-000000000000}"/>
          </ac:spMkLst>
        </pc:spChg>
        <pc:picChg chg="mod">
          <ac:chgData name="Doyle, Rosie" userId="5dc1ee3f-9b2a-4c55-85b1-648ff68ca97e" providerId="ADAL" clId="{0176F05B-01B9-49E9-B348-4867B0DDD7CB}" dt="2024-01-28T08:03:38.996" v="240" actId="14100"/>
          <ac:picMkLst>
            <pc:docMk/>
            <pc:sldMk cId="3260376596" sldId="288"/>
            <ac:picMk id="4" creationId="{00000000-0000-0000-0000-000000000000}"/>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9F0B8658-9039-034A-89C5-BD56FC3D5F83}" type="datetimeFigureOut">
              <a:rPr lang="en-US" smtClean="0"/>
              <a:t>1/28/2024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CE2DF0-96EC-284C-B4B1-185CAA40B59E}" type="slidenum">
              <a:rPr lang="en-US" smtClean="0"/>
              <a:t>‹#›</a:t>
            </a:fld>
            <a:endParaRPr lang="en-US"/>
          </a:p>
        </p:txBody>
      </p:sp>
    </p:spTree>
    <p:extLst>
      <p:ext uri="{BB962C8B-B14F-4D97-AF65-F5344CB8AC3E}">
        <p14:creationId xmlns:p14="http://schemas.microsoft.com/office/powerpoint/2010/main" val="13575660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F0B8658-9039-034A-89C5-BD56FC3D5F83}" type="datetimeFigureOut">
              <a:rPr lang="en-US" smtClean="0"/>
              <a:t>1/28/2024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CE2DF0-96EC-284C-B4B1-185CAA40B59E}" type="slidenum">
              <a:rPr lang="en-US" smtClean="0"/>
              <a:t>‹#›</a:t>
            </a:fld>
            <a:endParaRPr lang="en-US"/>
          </a:p>
        </p:txBody>
      </p:sp>
    </p:spTree>
    <p:extLst>
      <p:ext uri="{BB962C8B-B14F-4D97-AF65-F5344CB8AC3E}">
        <p14:creationId xmlns:p14="http://schemas.microsoft.com/office/powerpoint/2010/main" val="35903745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F0B8658-9039-034A-89C5-BD56FC3D5F83}" type="datetimeFigureOut">
              <a:rPr lang="en-US" smtClean="0"/>
              <a:t>1/28/2024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CE2DF0-96EC-284C-B4B1-185CAA40B59E}" type="slidenum">
              <a:rPr lang="en-US" smtClean="0"/>
              <a:t>‹#›</a:t>
            </a:fld>
            <a:endParaRPr lang="en-US"/>
          </a:p>
        </p:txBody>
      </p:sp>
    </p:spTree>
    <p:extLst>
      <p:ext uri="{BB962C8B-B14F-4D97-AF65-F5344CB8AC3E}">
        <p14:creationId xmlns:p14="http://schemas.microsoft.com/office/powerpoint/2010/main" val="14280977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F0B8658-9039-034A-89C5-BD56FC3D5F83}" type="datetimeFigureOut">
              <a:rPr lang="en-US" smtClean="0"/>
              <a:t>1/28/2024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CE2DF0-96EC-284C-B4B1-185CAA40B59E}" type="slidenum">
              <a:rPr lang="en-US" smtClean="0"/>
              <a:t>‹#›</a:t>
            </a:fld>
            <a:endParaRPr lang="en-US"/>
          </a:p>
        </p:txBody>
      </p:sp>
    </p:spTree>
    <p:extLst>
      <p:ext uri="{BB962C8B-B14F-4D97-AF65-F5344CB8AC3E}">
        <p14:creationId xmlns:p14="http://schemas.microsoft.com/office/powerpoint/2010/main" val="5690325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9F0B8658-9039-034A-89C5-BD56FC3D5F83}" type="datetimeFigureOut">
              <a:rPr lang="en-US" smtClean="0"/>
              <a:t>1/28/2024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CE2DF0-96EC-284C-B4B1-185CAA40B59E}" type="slidenum">
              <a:rPr lang="en-US" smtClean="0"/>
              <a:t>‹#›</a:t>
            </a:fld>
            <a:endParaRPr lang="en-US"/>
          </a:p>
        </p:txBody>
      </p:sp>
    </p:spTree>
    <p:extLst>
      <p:ext uri="{BB962C8B-B14F-4D97-AF65-F5344CB8AC3E}">
        <p14:creationId xmlns:p14="http://schemas.microsoft.com/office/powerpoint/2010/main" val="31597691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9F0B8658-9039-034A-89C5-BD56FC3D5F83}" type="datetimeFigureOut">
              <a:rPr lang="en-US" smtClean="0"/>
              <a:t>1/28/2024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CE2DF0-96EC-284C-B4B1-185CAA40B59E}" type="slidenum">
              <a:rPr lang="en-US" smtClean="0"/>
              <a:t>‹#›</a:t>
            </a:fld>
            <a:endParaRPr lang="en-US"/>
          </a:p>
        </p:txBody>
      </p:sp>
    </p:spTree>
    <p:extLst>
      <p:ext uri="{BB962C8B-B14F-4D97-AF65-F5344CB8AC3E}">
        <p14:creationId xmlns:p14="http://schemas.microsoft.com/office/powerpoint/2010/main" val="3244838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9F0B8658-9039-034A-89C5-BD56FC3D5F83}" type="datetimeFigureOut">
              <a:rPr lang="en-US" smtClean="0"/>
              <a:t>1/28/2024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6CE2DF0-96EC-284C-B4B1-185CAA40B59E}" type="slidenum">
              <a:rPr lang="en-US" smtClean="0"/>
              <a:t>‹#›</a:t>
            </a:fld>
            <a:endParaRPr lang="en-US"/>
          </a:p>
        </p:txBody>
      </p:sp>
    </p:spTree>
    <p:extLst>
      <p:ext uri="{BB962C8B-B14F-4D97-AF65-F5344CB8AC3E}">
        <p14:creationId xmlns:p14="http://schemas.microsoft.com/office/powerpoint/2010/main" val="33804719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9F0B8658-9039-034A-89C5-BD56FC3D5F83}" type="datetimeFigureOut">
              <a:rPr lang="en-US" smtClean="0"/>
              <a:t>1/28/2024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6CE2DF0-96EC-284C-B4B1-185CAA40B59E}" type="slidenum">
              <a:rPr lang="en-US" smtClean="0"/>
              <a:t>‹#›</a:t>
            </a:fld>
            <a:endParaRPr lang="en-US"/>
          </a:p>
        </p:txBody>
      </p:sp>
    </p:spTree>
    <p:extLst>
      <p:ext uri="{BB962C8B-B14F-4D97-AF65-F5344CB8AC3E}">
        <p14:creationId xmlns:p14="http://schemas.microsoft.com/office/powerpoint/2010/main" val="6575221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0B8658-9039-034A-89C5-BD56FC3D5F83}" type="datetimeFigureOut">
              <a:rPr lang="en-US" smtClean="0"/>
              <a:t>1/28/2024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6CE2DF0-96EC-284C-B4B1-185CAA40B59E}" type="slidenum">
              <a:rPr lang="en-US" smtClean="0"/>
              <a:t>‹#›</a:t>
            </a:fld>
            <a:endParaRPr lang="en-US"/>
          </a:p>
        </p:txBody>
      </p:sp>
    </p:spTree>
    <p:extLst>
      <p:ext uri="{BB962C8B-B14F-4D97-AF65-F5344CB8AC3E}">
        <p14:creationId xmlns:p14="http://schemas.microsoft.com/office/powerpoint/2010/main" val="18249321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9F0B8658-9039-034A-89C5-BD56FC3D5F83}" type="datetimeFigureOut">
              <a:rPr lang="en-US" smtClean="0"/>
              <a:t>1/28/2024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CE2DF0-96EC-284C-B4B1-185CAA40B59E}" type="slidenum">
              <a:rPr lang="en-US" smtClean="0"/>
              <a:t>‹#›</a:t>
            </a:fld>
            <a:endParaRPr lang="en-US"/>
          </a:p>
        </p:txBody>
      </p:sp>
    </p:spTree>
    <p:extLst>
      <p:ext uri="{BB962C8B-B14F-4D97-AF65-F5344CB8AC3E}">
        <p14:creationId xmlns:p14="http://schemas.microsoft.com/office/powerpoint/2010/main" val="38931413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9F0B8658-9039-034A-89C5-BD56FC3D5F83}" type="datetimeFigureOut">
              <a:rPr lang="en-US" smtClean="0"/>
              <a:t>1/28/2024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CE2DF0-96EC-284C-B4B1-185CAA40B59E}" type="slidenum">
              <a:rPr lang="en-US" smtClean="0"/>
              <a:t>‹#›</a:t>
            </a:fld>
            <a:endParaRPr lang="en-US"/>
          </a:p>
        </p:txBody>
      </p:sp>
    </p:spTree>
    <p:extLst>
      <p:ext uri="{BB962C8B-B14F-4D97-AF65-F5344CB8AC3E}">
        <p14:creationId xmlns:p14="http://schemas.microsoft.com/office/powerpoint/2010/main" val="21179427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0B8658-9039-034A-89C5-BD56FC3D5F83}" type="datetimeFigureOut">
              <a:rPr lang="en-US" smtClean="0"/>
              <a:t>1/28/2024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CE2DF0-96EC-284C-B4B1-185CAA40B59E}" type="slidenum">
              <a:rPr lang="en-US" smtClean="0"/>
              <a:t>‹#›</a:t>
            </a:fld>
            <a:endParaRPr lang="en-US"/>
          </a:p>
        </p:txBody>
      </p:sp>
    </p:spTree>
    <p:extLst>
      <p:ext uri="{BB962C8B-B14F-4D97-AF65-F5344CB8AC3E}">
        <p14:creationId xmlns:p14="http://schemas.microsoft.com/office/powerpoint/2010/main" val="27628464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www.youtube.com/watch?v=KrOXf0TmSzU&amp;list=PL4B232F8C5BE46180"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www2.gwu.edu/~nsarchiv/NSAEBB/NSAEBB201/index.htm"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youtube.com/watch?v=zJuX3DYtKV0" TargetMode="External"/><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0"/>
            <a:ext cx="7772400" cy="1470025"/>
          </a:xfrm>
        </p:spPr>
        <p:txBody>
          <a:bodyPr/>
          <a:lstStyle/>
          <a:p>
            <a:r>
              <a:rPr lang="en-US" dirty="0"/>
              <a:t>The 1960s in Mexico – The Student Movement</a:t>
            </a:r>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2"/>
          <a:stretch>
            <a:fillRect/>
          </a:stretch>
        </p:blipFill>
        <p:spPr>
          <a:xfrm>
            <a:off x="1371600" y="1597885"/>
            <a:ext cx="6528860" cy="5183915"/>
          </a:xfrm>
          <a:prstGeom prst="rect">
            <a:avLst/>
          </a:prstGeom>
        </p:spPr>
      </p:pic>
    </p:spTree>
    <p:extLst>
      <p:ext uri="{BB962C8B-B14F-4D97-AF65-F5344CB8AC3E}">
        <p14:creationId xmlns:p14="http://schemas.microsoft.com/office/powerpoint/2010/main" val="6905330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rcRect l="-85613" r="-85613"/>
          <a:stretch>
            <a:fillRect/>
          </a:stretch>
        </p:blipFill>
        <p:spPr>
          <a:xfrm>
            <a:off x="-1327365" y="128623"/>
            <a:ext cx="12002214" cy="6600754"/>
          </a:xfrm>
        </p:spPr>
      </p:pic>
    </p:spTree>
    <p:extLst>
      <p:ext uri="{BB962C8B-B14F-4D97-AF65-F5344CB8AC3E}">
        <p14:creationId xmlns:p14="http://schemas.microsoft.com/office/powerpoint/2010/main" val="32603765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Mexican “</a:t>
            </a:r>
            <a:r>
              <a:rPr lang="en-US" dirty="0" err="1"/>
              <a:t>jipi</a:t>
            </a:r>
            <a:r>
              <a:rPr lang="en-US" dirty="0"/>
              <a:t>” arrested with magic mushrooms</a:t>
            </a:r>
          </a:p>
        </p:txBody>
      </p:sp>
      <p:pic>
        <p:nvPicPr>
          <p:cNvPr id="4" name="Content Placeholder 3"/>
          <p:cNvPicPr>
            <a:picLocks noGrp="1" noChangeAspect="1"/>
          </p:cNvPicPr>
          <p:nvPr>
            <p:ph idx="1"/>
          </p:nvPr>
        </p:nvPicPr>
        <p:blipFill>
          <a:blip r:embed="rId2"/>
          <a:srcRect l="-11368" r="-11368"/>
          <a:stretch>
            <a:fillRect/>
          </a:stretch>
        </p:blipFill>
        <p:spPr/>
      </p:pic>
    </p:spTree>
    <p:extLst>
      <p:ext uri="{BB962C8B-B14F-4D97-AF65-F5344CB8AC3E}">
        <p14:creationId xmlns:p14="http://schemas.microsoft.com/office/powerpoint/2010/main" val="32191373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Mexican “</a:t>
            </a:r>
            <a:r>
              <a:rPr lang="en-US" dirty="0" err="1"/>
              <a:t>jipis</a:t>
            </a:r>
            <a:r>
              <a:rPr lang="en-US" dirty="0"/>
              <a:t>” rounded up in Mexico City in 1971</a:t>
            </a:r>
          </a:p>
        </p:txBody>
      </p:sp>
      <p:pic>
        <p:nvPicPr>
          <p:cNvPr id="4" name="Content Placeholder 3"/>
          <p:cNvPicPr>
            <a:picLocks noGrp="1" noChangeAspect="1"/>
          </p:cNvPicPr>
          <p:nvPr>
            <p:ph idx="1"/>
          </p:nvPr>
        </p:nvPicPr>
        <p:blipFill>
          <a:blip r:embed="rId2"/>
          <a:srcRect t="9803" b="9803"/>
          <a:stretch>
            <a:fillRect/>
          </a:stretch>
        </p:blipFill>
        <p:spPr/>
      </p:pic>
    </p:spTree>
    <p:extLst>
      <p:ext uri="{BB962C8B-B14F-4D97-AF65-F5344CB8AC3E}">
        <p14:creationId xmlns:p14="http://schemas.microsoft.com/office/powerpoint/2010/main" val="33831117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1) STUDENTS</a:t>
            </a:r>
          </a:p>
        </p:txBody>
      </p:sp>
      <p:sp>
        <p:nvSpPr>
          <p:cNvPr id="3" name="Content Placeholder 2"/>
          <p:cNvSpPr>
            <a:spLocks noGrp="1"/>
          </p:cNvSpPr>
          <p:nvPr>
            <p:ph idx="1"/>
          </p:nvPr>
        </p:nvSpPr>
        <p:spPr/>
        <p:txBody>
          <a:bodyPr>
            <a:normAutofit fontScale="70000" lnSpcReduction="20000"/>
          </a:bodyPr>
          <a:lstStyle/>
          <a:p>
            <a:r>
              <a:rPr lang="en-US" dirty="0"/>
              <a:t>In 1929 Mexico’s major university, the </a:t>
            </a:r>
            <a:r>
              <a:rPr lang="en-US" i="1" dirty="0"/>
              <a:t>Universidad Nacional </a:t>
            </a:r>
            <a:r>
              <a:rPr lang="en-US" i="1" dirty="0" err="1"/>
              <a:t>Autonóma</a:t>
            </a:r>
            <a:r>
              <a:rPr lang="en-US" i="1" dirty="0"/>
              <a:t> de México</a:t>
            </a:r>
            <a:r>
              <a:rPr lang="en-US" dirty="0"/>
              <a:t> (UNAM) had 8000 students. </a:t>
            </a:r>
          </a:p>
          <a:p>
            <a:endParaRPr lang="en-US" dirty="0"/>
          </a:p>
          <a:p>
            <a:r>
              <a:rPr lang="en-US" dirty="0"/>
              <a:t>By 1966, it had 78,094</a:t>
            </a:r>
          </a:p>
          <a:p>
            <a:endParaRPr lang="en-US" dirty="0"/>
          </a:p>
          <a:p>
            <a:r>
              <a:rPr lang="en-US" dirty="0"/>
              <a:t>In 1929, the </a:t>
            </a:r>
            <a:r>
              <a:rPr lang="en-US" i="1" dirty="0"/>
              <a:t>Instituto </a:t>
            </a:r>
            <a:r>
              <a:rPr lang="en-US" i="1" dirty="0" err="1"/>
              <a:t>Politécnico</a:t>
            </a:r>
            <a:r>
              <a:rPr lang="en-US" i="1" dirty="0"/>
              <a:t> Nacional </a:t>
            </a:r>
            <a:r>
              <a:rPr lang="en-US" dirty="0"/>
              <a:t>(IPN) had 1388 students. By 1966, it had over 20,000.</a:t>
            </a:r>
          </a:p>
          <a:p>
            <a:endParaRPr lang="en-US" dirty="0"/>
          </a:p>
          <a:p>
            <a:r>
              <a:rPr lang="en-US" dirty="0"/>
              <a:t>In the provinces, creation of new universities (e.g. </a:t>
            </a:r>
            <a:r>
              <a:rPr lang="en-US" i="1" dirty="0"/>
              <a:t>Universidad de Nuevo León</a:t>
            </a:r>
            <a:r>
              <a:rPr lang="en-US" dirty="0"/>
              <a:t>) and similar increase in student numbers. </a:t>
            </a:r>
          </a:p>
          <a:p>
            <a:endParaRPr lang="en-US" dirty="0"/>
          </a:p>
          <a:p>
            <a:r>
              <a:rPr lang="en-US" dirty="0"/>
              <a:t>In Oaxaca, student numbers increased from less than 1000 in 1940 to 20,000 in 1965. </a:t>
            </a:r>
          </a:p>
        </p:txBody>
      </p:sp>
    </p:spTree>
    <p:extLst>
      <p:ext uri="{BB962C8B-B14F-4D97-AF65-F5344CB8AC3E}">
        <p14:creationId xmlns:p14="http://schemas.microsoft.com/office/powerpoint/2010/main" val="637155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1950s Building of Ciudad </a:t>
            </a:r>
            <a:r>
              <a:rPr lang="en-US" dirty="0" err="1"/>
              <a:t>Universitaria</a:t>
            </a:r>
            <a:r>
              <a:rPr lang="en-US" dirty="0"/>
              <a:t> to house UNAM</a:t>
            </a:r>
          </a:p>
        </p:txBody>
      </p:sp>
      <p:pic>
        <p:nvPicPr>
          <p:cNvPr id="4" name="Content Placeholder 3"/>
          <p:cNvPicPr>
            <a:picLocks noGrp="1" noChangeAspect="1"/>
          </p:cNvPicPr>
          <p:nvPr>
            <p:ph idx="1"/>
          </p:nvPr>
        </p:nvPicPr>
        <p:blipFill>
          <a:blip r:embed="rId2"/>
          <a:srcRect l="-15722" r="-15722"/>
          <a:stretch>
            <a:fillRect/>
          </a:stretch>
        </p:blipFill>
        <p:spPr/>
      </p:pic>
    </p:spTree>
    <p:extLst>
      <p:ext uri="{BB962C8B-B14F-4D97-AF65-F5344CB8AC3E}">
        <p14:creationId xmlns:p14="http://schemas.microsoft.com/office/powerpoint/2010/main" val="37574268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Early Student Protest</a:t>
            </a:r>
          </a:p>
        </p:txBody>
      </p:sp>
      <p:sp>
        <p:nvSpPr>
          <p:cNvPr id="3" name="Content Placeholder 2"/>
          <p:cNvSpPr>
            <a:spLocks noGrp="1"/>
          </p:cNvSpPr>
          <p:nvPr>
            <p:ph idx="1"/>
          </p:nvPr>
        </p:nvSpPr>
        <p:spPr/>
        <p:txBody>
          <a:bodyPr>
            <a:normAutofit fontScale="92500" lnSpcReduction="10000"/>
          </a:bodyPr>
          <a:lstStyle/>
          <a:p>
            <a:r>
              <a:rPr lang="en-US" dirty="0"/>
              <a:t>Social, political, and cultural change generates series of clashes between students and university authorities from mid-1950s onwards. E.g. IPN 1956, 1961 San Luis Potosí, 1961 Guadalajara, Hermosillo 1958. </a:t>
            </a:r>
          </a:p>
          <a:p>
            <a:endParaRPr lang="en-US" dirty="0"/>
          </a:p>
          <a:p>
            <a:r>
              <a:rPr lang="en-US" dirty="0"/>
              <a:t>In the provinces, these were often linked to movements to rid states of PRI “</a:t>
            </a:r>
            <a:r>
              <a:rPr lang="en-US" dirty="0" err="1"/>
              <a:t>dinosaurios</a:t>
            </a:r>
            <a:r>
              <a:rPr lang="en-US" dirty="0"/>
              <a:t>” e.g. San Luis Potosi </a:t>
            </a:r>
            <a:r>
              <a:rPr lang="en-US" dirty="0" err="1"/>
              <a:t>vs</a:t>
            </a:r>
            <a:r>
              <a:rPr lang="en-US" dirty="0"/>
              <a:t> Gonzalo Santos, Hermosillo </a:t>
            </a:r>
            <a:r>
              <a:rPr lang="en-US" dirty="0" err="1"/>
              <a:t>vs</a:t>
            </a:r>
            <a:r>
              <a:rPr lang="en-US" dirty="0"/>
              <a:t> Calles clan. </a:t>
            </a:r>
          </a:p>
        </p:txBody>
      </p:sp>
    </p:spTree>
    <p:extLst>
      <p:ext uri="{BB962C8B-B14F-4D97-AF65-F5344CB8AC3E}">
        <p14:creationId xmlns:p14="http://schemas.microsoft.com/office/powerpoint/2010/main" val="11490197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1966-1968</a:t>
            </a:r>
          </a:p>
        </p:txBody>
      </p:sp>
      <p:sp>
        <p:nvSpPr>
          <p:cNvPr id="3" name="Content Placeholder 2"/>
          <p:cNvSpPr>
            <a:spLocks noGrp="1"/>
          </p:cNvSpPr>
          <p:nvPr>
            <p:ph idx="1"/>
          </p:nvPr>
        </p:nvSpPr>
        <p:spPr/>
        <p:txBody>
          <a:bodyPr>
            <a:normAutofit fontScale="92500" lnSpcReduction="20000"/>
          </a:bodyPr>
          <a:lstStyle/>
          <a:p>
            <a:r>
              <a:rPr lang="en-US" dirty="0"/>
              <a:t>Between 1966 and 1968 student protests reach high levels. </a:t>
            </a:r>
          </a:p>
          <a:p>
            <a:endParaRPr lang="en-US" dirty="0"/>
          </a:p>
          <a:p>
            <a:r>
              <a:rPr lang="en-US" dirty="0"/>
              <a:t>There are strikes and confrontations in Mexico City, Aguascalientes, Durango, Campeche, Chihuahua, Guerrero, Jalisco, Michoacán, Puebla and Sinaloa. </a:t>
            </a:r>
          </a:p>
          <a:p>
            <a:endParaRPr lang="en-US" dirty="0"/>
          </a:p>
          <a:p>
            <a:r>
              <a:rPr lang="en-US" dirty="0"/>
              <a:t>Issues include curriculum, personnel, and bus fares. </a:t>
            </a:r>
          </a:p>
          <a:p>
            <a:endParaRPr lang="en-US" dirty="0"/>
          </a:p>
        </p:txBody>
      </p:sp>
    </p:spTree>
    <p:extLst>
      <p:ext uri="{BB962C8B-B14F-4D97-AF65-F5344CB8AC3E}">
        <p14:creationId xmlns:p14="http://schemas.microsoft.com/office/powerpoint/2010/main" val="32669272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1968 Student Movement in Mexico City</a:t>
            </a:r>
          </a:p>
        </p:txBody>
      </p:sp>
      <p:sp>
        <p:nvSpPr>
          <p:cNvPr id="3" name="Content Placeholder 2"/>
          <p:cNvSpPr>
            <a:spLocks noGrp="1"/>
          </p:cNvSpPr>
          <p:nvPr>
            <p:ph idx="1"/>
          </p:nvPr>
        </p:nvSpPr>
        <p:spPr/>
        <p:txBody>
          <a:bodyPr/>
          <a:lstStyle/>
          <a:p>
            <a:r>
              <a:rPr lang="en-US" dirty="0"/>
              <a:t>1968 Mexico is first “third world” country to hold the Olympic Games. (Invests $150 million)</a:t>
            </a:r>
          </a:p>
          <a:p>
            <a:endParaRPr lang="en-US" dirty="0"/>
          </a:p>
          <a:p>
            <a:pPr marL="0" indent="0">
              <a:buNone/>
            </a:pPr>
            <a:r>
              <a:rPr lang="en-US" dirty="0">
                <a:hlinkClick r:id="rId2"/>
              </a:rPr>
              <a:t>http://www.youtube.com/watch?v=KrOXf0TmSzU&amp;list=PL4B232F8C5BE46180</a:t>
            </a:r>
            <a:endParaRPr lang="en-US" dirty="0"/>
          </a:p>
          <a:p>
            <a:pPr marL="0" indent="0">
              <a:buNone/>
            </a:pPr>
            <a:endParaRPr lang="en-US" dirty="0"/>
          </a:p>
          <a:p>
            <a:endParaRPr lang="en-US" dirty="0"/>
          </a:p>
          <a:p>
            <a:endParaRPr lang="en-US" dirty="0"/>
          </a:p>
        </p:txBody>
      </p:sp>
    </p:spTree>
    <p:extLst>
      <p:ext uri="{BB962C8B-B14F-4D97-AF65-F5344CB8AC3E}">
        <p14:creationId xmlns:p14="http://schemas.microsoft.com/office/powerpoint/2010/main" val="8617661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Rectangle">
            <a:extLst>
              <a:ext uri="{FF2B5EF4-FFF2-40B4-BE49-F238E27FC236}">
                <a16:creationId xmlns:a16="http://schemas.microsoft.com/office/drawing/2014/main" id="{362810D9-2C5A-477D-949C-C191895477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8467"/>
            <a:ext cx="9143999" cy="6866467"/>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6D0C281F-B7C6-6A85-C652-B7E86C1785EA}"/>
              </a:ext>
            </a:extLst>
          </p:cNvPr>
          <p:cNvPicPr>
            <a:picLocks noChangeAspect="1"/>
          </p:cNvPicPr>
          <p:nvPr/>
        </p:nvPicPr>
        <p:blipFill rotWithShape="1">
          <a:blip r:embed="rId2">
            <a:alphaModFix amt="55000"/>
          </a:blip>
          <a:srcRect l="7927" r="18740" b="1"/>
          <a:stretch/>
        </p:blipFill>
        <p:spPr>
          <a:xfrm>
            <a:off x="20" y="0"/>
            <a:ext cx="9143980" cy="6858000"/>
          </a:xfrm>
          <a:prstGeom prst="rect">
            <a:avLst/>
          </a:prstGeom>
        </p:spPr>
      </p:pic>
      <p:sp>
        <p:nvSpPr>
          <p:cNvPr id="2" name="Title 1"/>
          <p:cNvSpPr>
            <a:spLocks noGrp="1"/>
          </p:cNvSpPr>
          <p:nvPr>
            <p:ph type="title"/>
          </p:nvPr>
        </p:nvSpPr>
        <p:spPr>
          <a:xfrm>
            <a:off x="-1" y="631956"/>
            <a:ext cx="3359649" cy="5585619"/>
          </a:xfrm>
        </p:spPr>
        <p:txBody>
          <a:bodyPr>
            <a:normAutofit/>
          </a:bodyPr>
          <a:lstStyle/>
          <a:p>
            <a:r>
              <a:rPr lang="en-US" sz="4000" dirty="0">
                <a:solidFill>
                  <a:srgbClr val="FFFFFF"/>
                </a:solidFill>
              </a:rPr>
              <a:t>June 1968: Students in Mexico City start to protest</a:t>
            </a:r>
          </a:p>
        </p:txBody>
      </p:sp>
      <p:sp>
        <p:nvSpPr>
          <p:cNvPr id="23" name="Arc 22">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5662801" y="2455479"/>
            <a:ext cx="3062575"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 name="Content Placeholder 2"/>
          <p:cNvSpPr>
            <a:spLocks noGrp="1"/>
          </p:cNvSpPr>
          <p:nvPr>
            <p:ph idx="1"/>
          </p:nvPr>
        </p:nvSpPr>
        <p:spPr>
          <a:xfrm>
            <a:off x="3359648" y="1968082"/>
            <a:ext cx="5784351" cy="5585619"/>
          </a:xfrm>
        </p:spPr>
        <p:txBody>
          <a:bodyPr anchor="ctr">
            <a:normAutofit/>
          </a:bodyPr>
          <a:lstStyle/>
          <a:p>
            <a:pPr marL="0" indent="0">
              <a:lnSpc>
                <a:spcPct val="90000"/>
              </a:lnSpc>
              <a:buNone/>
            </a:pPr>
            <a:r>
              <a:rPr lang="en-US" sz="2400" dirty="0">
                <a:solidFill>
                  <a:srgbClr val="FFFFFF"/>
                </a:solidFill>
              </a:rPr>
              <a:t>June 1968: Initial student protests were over government repression of student street gangs.</a:t>
            </a:r>
          </a:p>
          <a:p>
            <a:pPr marL="0" indent="0">
              <a:lnSpc>
                <a:spcPct val="90000"/>
              </a:lnSpc>
              <a:buNone/>
            </a:pPr>
            <a:endParaRPr lang="en-US" sz="2400" dirty="0">
              <a:solidFill>
                <a:srgbClr val="FFFFFF"/>
              </a:solidFill>
            </a:endParaRPr>
          </a:p>
          <a:p>
            <a:pPr marL="0" indent="0">
              <a:lnSpc>
                <a:spcPct val="90000"/>
              </a:lnSpc>
              <a:buNone/>
            </a:pPr>
            <a:r>
              <a:rPr lang="en-US" sz="2400" dirty="0">
                <a:solidFill>
                  <a:srgbClr val="FFFFFF"/>
                </a:solidFill>
              </a:rPr>
              <a:t>July 1968 Students at UNAM and 70 other universities form </a:t>
            </a:r>
            <a:r>
              <a:rPr lang="en-US" sz="2400" dirty="0" err="1">
                <a:solidFill>
                  <a:srgbClr val="FFFFFF"/>
                </a:solidFill>
              </a:rPr>
              <a:t>Consejo</a:t>
            </a:r>
            <a:r>
              <a:rPr lang="en-US" sz="2400" dirty="0">
                <a:solidFill>
                  <a:srgbClr val="FFFFFF"/>
                </a:solidFill>
              </a:rPr>
              <a:t> Nacional de </a:t>
            </a:r>
            <a:r>
              <a:rPr lang="en-US" sz="2400" dirty="0" err="1">
                <a:solidFill>
                  <a:srgbClr val="FFFFFF"/>
                </a:solidFill>
              </a:rPr>
              <a:t>Huelga</a:t>
            </a:r>
            <a:r>
              <a:rPr lang="en-US" sz="2400" dirty="0">
                <a:solidFill>
                  <a:srgbClr val="FFFFFF"/>
                </a:solidFill>
              </a:rPr>
              <a:t> (CNH). They demand:</a:t>
            </a:r>
          </a:p>
          <a:p>
            <a:pPr>
              <a:lnSpc>
                <a:spcPct val="90000"/>
              </a:lnSpc>
            </a:pPr>
            <a:r>
              <a:rPr lang="en-US" sz="2400" dirty="0">
                <a:solidFill>
                  <a:srgbClr val="FFFFFF"/>
                </a:solidFill>
              </a:rPr>
              <a:t>Repeal of crime of social dissolution (Art. 145)</a:t>
            </a:r>
          </a:p>
          <a:p>
            <a:pPr>
              <a:lnSpc>
                <a:spcPct val="90000"/>
              </a:lnSpc>
            </a:pPr>
            <a:r>
              <a:rPr lang="en-US" sz="2400" dirty="0">
                <a:solidFill>
                  <a:srgbClr val="FFFFFF"/>
                </a:solidFill>
              </a:rPr>
              <a:t>Abolition of </a:t>
            </a:r>
            <a:r>
              <a:rPr lang="en-US" sz="2400" dirty="0" err="1">
                <a:solidFill>
                  <a:srgbClr val="FFFFFF"/>
                </a:solidFill>
              </a:rPr>
              <a:t>granaderos</a:t>
            </a:r>
            <a:r>
              <a:rPr lang="en-US" sz="2400" dirty="0">
                <a:solidFill>
                  <a:srgbClr val="FFFFFF"/>
                </a:solidFill>
              </a:rPr>
              <a:t> (military police)</a:t>
            </a:r>
          </a:p>
          <a:p>
            <a:pPr>
              <a:lnSpc>
                <a:spcPct val="90000"/>
              </a:lnSpc>
            </a:pPr>
            <a:r>
              <a:rPr lang="en-US" sz="2400" dirty="0">
                <a:solidFill>
                  <a:srgbClr val="FFFFFF"/>
                </a:solidFill>
              </a:rPr>
              <a:t>Freedom for political prisoners</a:t>
            </a:r>
          </a:p>
          <a:p>
            <a:pPr>
              <a:lnSpc>
                <a:spcPct val="90000"/>
              </a:lnSpc>
            </a:pPr>
            <a:r>
              <a:rPr lang="en-US" sz="2400" dirty="0">
                <a:solidFill>
                  <a:srgbClr val="FFFFFF"/>
                </a:solidFill>
              </a:rPr>
              <a:t>Dismissal of police chief of Mexico City</a:t>
            </a:r>
          </a:p>
          <a:p>
            <a:pPr lvl="1">
              <a:lnSpc>
                <a:spcPct val="90000"/>
              </a:lnSpc>
            </a:pPr>
            <a:endParaRPr lang="en-US" sz="2000" dirty="0">
              <a:solidFill>
                <a:srgbClr val="FFFFFF"/>
              </a:solidFill>
            </a:endParaRPr>
          </a:p>
          <a:p>
            <a:pPr lvl="1">
              <a:lnSpc>
                <a:spcPct val="90000"/>
              </a:lnSpc>
            </a:pPr>
            <a:endParaRPr lang="en-US" sz="2000" dirty="0">
              <a:solidFill>
                <a:srgbClr val="FFFFFF"/>
              </a:solidFill>
            </a:endParaRPr>
          </a:p>
          <a:p>
            <a:pPr marL="457200" lvl="1" indent="0">
              <a:lnSpc>
                <a:spcPct val="90000"/>
              </a:lnSpc>
              <a:buNone/>
            </a:pPr>
            <a:r>
              <a:rPr lang="en-US" sz="1300" dirty="0">
                <a:solidFill>
                  <a:srgbClr val="FFFFFF"/>
                </a:solidFill>
              </a:rPr>
              <a:t>	</a:t>
            </a:r>
          </a:p>
        </p:txBody>
      </p:sp>
    </p:spTree>
    <p:extLst>
      <p:ext uri="{BB962C8B-B14F-4D97-AF65-F5344CB8AC3E}">
        <p14:creationId xmlns:p14="http://schemas.microsoft.com/office/powerpoint/2010/main" val="23808373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a:t>1968 Student protests in central Mexico City</a:t>
            </a:r>
          </a:p>
        </p:txBody>
      </p:sp>
      <p:pic>
        <p:nvPicPr>
          <p:cNvPr id="4" name="Content Placeholder 3"/>
          <p:cNvPicPr>
            <a:picLocks noGrp="1" noChangeAspect="1"/>
          </p:cNvPicPr>
          <p:nvPr>
            <p:ph idx="1"/>
          </p:nvPr>
        </p:nvPicPr>
        <p:blipFill>
          <a:blip r:embed="rId2"/>
          <a:srcRect l="-104273" r="-104273"/>
          <a:stretch>
            <a:fillRect/>
          </a:stretch>
        </p:blipFill>
        <p:spPr>
          <a:xfrm>
            <a:off x="2081088" y="1066171"/>
            <a:ext cx="10363200" cy="5699361"/>
          </a:xfrm>
        </p:spPr>
      </p:pic>
      <p:sp>
        <p:nvSpPr>
          <p:cNvPr id="3" name="TextBox 2">
            <a:extLst>
              <a:ext uri="{FF2B5EF4-FFF2-40B4-BE49-F238E27FC236}">
                <a16:creationId xmlns:a16="http://schemas.microsoft.com/office/drawing/2014/main" id="{7ADE00F3-33D2-331A-C945-C623AEB05640}"/>
              </a:ext>
            </a:extLst>
          </p:cNvPr>
          <p:cNvSpPr txBox="1"/>
          <p:nvPr/>
        </p:nvSpPr>
        <p:spPr>
          <a:xfrm>
            <a:off x="175584" y="1691217"/>
            <a:ext cx="5403274" cy="5170646"/>
          </a:xfrm>
          <a:prstGeom prst="rect">
            <a:avLst/>
          </a:prstGeom>
          <a:noFill/>
        </p:spPr>
        <p:txBody>
          <a:bodyPr wrap="none" rtlCol="0">
            <a:spAutoFit/>
          </a:bodyPr>
          <a:lstStyle/>
          <a:p>
            <a:pPr marL="0" indent="0">
              <a:buNone/>
            </a:pPr>
            <a:r>
              <a:rPr lang="en-US" sz="2400" dirty="0"/>
              <a:t>Escalation of hostilities</a:t>
            </a:r>
          </a:p>
          <a:p>
            <a:pPr marL="0" indent="0">
              <a:buNone/>
            </a:pPr>
            <a:endParaRPr lang="en-US" sz="2400" dirty="0"/>
          </a:p>
          <a:p>
            <a:pPr marL="0" indent="0">
              <a:buNone/>
            </a:pPr>
            <a:r>
              <a:rPr lang="en-US" sz="2400" dirty="0"/>
              <a:t>23 July Assault on Vocational School No. 5</a:t>
            </a:r>
          </a:p>
          <a:p>
            <a:pPr marL="0" indent="0">
              <a:buNone/>
            </a:pPr>
            <a:endParaRPr lang="en-US" sz="2400" dirty="0"/>
          </a:p>
          <a:p>
            <a:pPr marL="0" indent="0">
              <a:buNone/>
            </a:pPr>
            <a:r>
              <a:rPr lang="en-US" sz="2400" dirty="0"/>
              <a:t>1 August Peaceful protest in UNAM</a:t>
            </a:r>
          </a:p>
          <a:p>
            <a:pPr marL="0" indent="0">
              <a:buNone/>
            </a:pPr>
            <a:endParaRPr lang="en-US" sz="2400" dirty="0"/>
          </a:p>
          <a:p>
            <a:pPr marL="0" indent="0">
              <a:buNone/>
            </a:pPr>
            <a:r>
              <a:rPr lang="en-US" sz="2400" dirty="0"/>
              <a:t>9 Sept CHN announces strike over</a:t>
            </a:r>
          </a:p>
          <a:p>
            <a:pPr marL="0" indent="0">
              <a:buNone/>
            </a:pPr>
            <a:endParaRPr lang="en-US" sz="2400" dirty="0"/>
          </a:p>
          <a:p>
            <a:pPr marL="0" indent="0">
              <a:buNone/>
            </a:pPr>
            <a:r>
              <a:rPr lang="en-US" sz="2400" dirty="0"/>
              <a:t>13 Sept CNH announce Silent march</a:t>
            </a:r>
          </a:p>
          <a:p>
            <a:pPr marL="0" indent="0">
              <a:buNone/>
            </a:pPr>
            <a:endParaRPr lang="en-US" sz="2400" dirty="0"/>
          </a:p>
          <a:p>
            <a:pPr marL="0" indent="0">
              <a:buNone/>
            </a:pPr>
            <a:r>
              <a:rPr lang="en-US" sz="2400" dirty="0"/>
              <a:t>15 Sept Soldiers occupy UNAM</a:t>
            </a:r>
          </a:p>
          <a:p>
            <a:pPr marL="0" indent="0">
              <a:buNone/>
            </a:pPr>
            <a:endParaRPr lang="en-US" sz="2400" dirty="0"/>
          </a:p>
          <a:p>
            <a:pPr marL="0" indent="0">
              <a:buNone/>
            </a:pPr>
            <a:r>
              <a:rPr lang="en-US" sz="2400" dirty="0"/>
              <a:t>23 Sept Soldiers occupy IPN. </a:t>
            </a:r>
          </a:p>
          <a:p>
            <a:endParaRPr lang="en-GB" dirty="0"/>
          </a:p>
        </p:txBody>
      </p:sp>
    </p:spTree>
    <p:extLst>
      <p:ext uri="{BB962C8B-B14F-4D97-AF65-F5344CB8AC3E}">
        <p14:creationId xmlns:p14="http://schemas.microsoft.com/office/powerpoint/2010/main" val="1550318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A picture containing text, person, outdoor, group&#10;&#10;Description automatically generated">
            <a:extLst>
              <a:ext uri="{FF2B5EF4-FFF2-40B4-BE49-F238E27FC236}">
                <a16:creationId xmlns:a16="http://schemas.microsoft.com/office/drawing/2014/main" id="{A268C16B-1E5F-3B47-AAC1-6EC8877027CD}"/>
              </a:ext>
            </a:extLst>
          </p:cNvPr>
          <p:cNvPicPr>
            <a:picLocks noChangeAspect="1"/>
          </p:cNvPicPr>
          <p:nvPr/>
        </p:nvPicPr>
        <p:blipFill rotWithShape="1">
          <a:blip r:embed="rId2"/>
          <a:srcRect t="15248" b="17954"/>
          <a:stretch/>
        </p:blipFill>
        <p:spPr>
          <a:xfrm>
            <a:off x="20" y="10"/>
            <a:ext cx="9143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sp>
        <p:nvSpPr>
          <p:cNvPr id="3" name="Content Placeholder 2"/>
          <p:cNvSpPr>
            <a:spLocks noGrp="1"/>
          </p:cNvSpPr>
          <p:nvPr>
            <p:ph idx="1"/>
          </p:nvPr>
        </p:nvSpPr>
        <p:spPr>
          <a:xfrm>
            <a:off x="472611" y="4345969"/>
            <a:ext cx="8473821" cy="1664359"/>
          </a:xfrm>
        </p:spPr>
        <p:txBody>
          <a:bodyPr anchor="ctr">
            <a:noAutofit/>
          </a:bodyPr>
          <a:lstStyle/>
          <a:p>
            <a:pPr marL="0" indent="0">
              <a:lnSpc>
                <a:spcPct val="90000"/>
              </a:lnSpc>
              <a:buNone/>
            </a:pPr>
            <a:r>
              <a:rPr lang="en-US" sz="2000" b="1" u="sng" dirty="0"/>
              <a:t>The Background</a:t>
            </a:r>
          </a:p>
          <a:p>
            <a:pPr marL="0" indent="0">
              <a:lnSpc>
                <a:spcPct val="90000"/>
              </a:lnSpc>
              <a:buNone/>
            </a:pPr>
            <a:endParaRPr lang="en-US" sz="2000" b="1" u="sng" dirty="0"/>
          </a:p>
          <a:p>
            <a:pPr marL="0" indent="0">
              <a:lnSpc>
                <a:spcPct val="90000"/>
              </a:lnSpc>
              <a:buNone/>
            </a:pPr>
            <a:r>
              <a:rPr lang="en-US" sz="2000" b="1" u="sng" dirty="0"/>
              <a:t>1) The Cuban Revolution</a:t>
            </a:r>
          </a:p>
          <a:p>
            <a:pPr marL="0" indent="0">
              <a:lnSpc>
                <a:spcPct val="90000"/>
              </a:lnSpc>
              <a:buNone/>
            </a:pPr>
            <a:endParaRPr lang="en-US" sz="2000" dirty="0"/>
          </a:p>
          <a:p>
            <a:pPr>
              <a:lnSpc>
                <a:spcPct val="90000"/>
              </a:lnSpc>
            </a:pPr>
            <a:r>
              <a:rPr lang="en-US" sz="2000" dirty="0"/>
              <a:t>1959 Cuban Revolution has enormous effect on Mexico’s young people. </a:t>
            </a:r>
          </a:p>
          <a:p>
            <a:pPr>
              <a:lnSpc>
                <a:spcPct val="90000"/>
              </a:lnSpc>
            </a:pPr>
            <a:r>
              <a:rPr lang="en-US" sz="2000" dirty="0"/>
              <a:t>They now possess an alternative example of a successful anti-US revolution. </a:t>
            </a:r>
          </a:p>
          <a:p>
            <a:pPr>
              <a:lnSpc>
                <a:spcPct val="90000"/>
              </a:lnSpc>
            </a:pPr>
            <a:r>
              <a:rPr lang="en-US" sz="2000" dirty="0"/>
              <a:t>Although Mexican government ably balances US and Cuban interests, Fidel and Che become heroes to rebellious youth. e.g. 1961 Students destroy the Morelia US-Mexican institute in protest at Bay of Pigs.</a:t>
            </a:r>
          </a:p>
        </p:txBody>
      </p:sp>
    </p:spTree>
    <p:extLst>
      <p:ext uri="{BB962C8B-B14F-4D97-AF65-F5344CB8AC3E}">
        <p14:creationId xmlns:p14="http://schemas.microsoft.com/office/powerpoint/2010/main" val="13330233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Student protestors</a:t>
            </a:r>
          </a:p>
        </p:txBody>
      </p:sp>
      <p:pic>
        <p:nvPicPr>
          <p:cNvPr id="6" name="Content Placeholder 5"/>
          <p:cNvPicPr>
            <a:picLocks noGrp="1" noChangeAspect="1"/>
          </p:cNvPicPr>
          <p:nvPr>
            <p:ph idx="1"/>
          </p:nvPr>
        </p:nvPicPr>
        <p:blipFill>
          <a:blip r:embed="rId2"/>
          <a:srcRect t="5197" b="5197"/>
          <a:stretch>
            <a:fillRect/>
          </a:stretch>
        </p:blipFill>
        <p:spPr/>
      </p:pic>
    </p:spTree>
    <p:extLst>
      <p:ext uri="{BB962C8B-B14F-4D97-AF65-F5344CB8AC3E}">
        <p14:creationId xmlns:p14="http://schemas.microsoft.com/office/powerpoint/2010/main" val="3540875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Increasing government repression</a:t>
            </a:r>
          </a:p>
        </p:txBody>
      </p:sp>
      <p:pic>
        <p:nvPicPr>
          <p:cNvPr id="4" name="Content Placeholder 3"/>
          <p:cNvPicPr>
            <a:picLocks noGrp="1" noChangeAspect="1"/>
          </p:cNvPicPr>
          <p:nvPr>
            <p:ph idx="1"/>
          </p:nvPr>
        </p:nvPicPr>
        <p:blipFill>
          <a:blip r:embed="rId2"/>
          <a:srcRect t="7160" b="7160"/>
          <a:stretch>
            <a:fillRect/>
          </a:stretch>
        </p:blipFill>
        <p:spPr/>
      </p:pic>
    </p:spTree>
    <p:extLst>
      <p:ext uri="{BB962C8B-B14F-4D97-AF65-F5344CB8AC3E}">
        <p14:creationId xmlns:p14="http://schemas.microsoft.com/office/powerpoint/2010/main" val="18665899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86"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45C8868A-F0D8-4CB0-76AA-43D33F988A2E}"/>
              </a:ext>
            </a:extLst>
          </p:cNvPr>
          <p:cNvPicPr>
            <a:picLocks noChangeAspect="1"/>
          </p:cNvPicPr>
          <p:nvPr/>
        </p:nvPicPr>
        <p:blipFill rotWithShape="1">
          <a:blip r:embed="rId2"/>
          <a:srcRect t="18202" r="-1" b="-1"/>
          <a:stretch/>
        </p:blipFill>
        <p:spPr>
          <a:xfrm>
            <a:off x="1891767" y="10"/>
            <a:ext cx="7252231" cy="6857990"/>
          </a:xfrm>
          <a:prstGeom prst="rect">
            <a:avLst/>
          </a:prstGeom>
        </p:spPr>
      </p:pic>
      <p:sp>
        <p:nvSpPr>
          <p:cNvPr id="11" name="Rectangle 1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542696"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114159" y="-46413"/>
            <a:ext cx="3269260" cy="1899912"/>
          </a:xfrm>
        </p:spPr>
        <p:txBody>
          <a:bodyPr>
            <a:normAutofit/>
          </a:bodyPr>
          <a:lstStyle/>
          <a:p>
            <a:r>
              <a:rPr lang="en-US" sz="3500" dirty="0"/>
              <a:t>2 October 1968</a:t>
            </a:r>
          </a:p>
        </p:txBody>
      </p:sp>
      <p:sp>
        <p:nvSpPr>
          <p:cNvPr id="3" name="Content Placeholder 2"/>
          <p:cNvSpPr>
            <a:spLocks noGrp="1"/>
          </p:cNvSpPr>
          <p:nvPr>
            <p:ph idx="1"/>
          </p:nvPr>
        </p:nvSpPr>
        <p:spPr>
          <a:xfrm>
            <a:off x="-2" y="1375570"/>
            <a:ext cx="3493005" cy="4685790"/>
          </a:xfrm>
        </p:spPr>
        <p:txBody>
          <a:bodyPr>
            <a:noAutofit/>
          </a:bodyPr>
          <a:lstStyle/>
          <a:p>
            <a:pPr>
              <a:lnSpc>
                <a:spcPct val="90000"/>
              </a:lnSpc>
            </a:pPr>
            <a:r>
              <a:rPr lang="en-US" sz="2400" dirty="0"/>
              <a:t>10,000 students occupy </a:t>
            </a:r>
            <a:r>
              <a:rPr lang="en-US" sz="2400" i="1" dirty="0"/>
              <a:t>Plaza de las Tres </a:t>
            </a:r>
            <a:r>
              <a:rPr lang="en-US" sz="2400" i="1" dirty="0" err="1"/>
              <a:t>Culturas</a:t>
            </a:r>
            <a:r>
              <a:rPr lang="en-US" sz="2400" i="1" dirty="0"/>
              <a:t> in Mexico City</a:t>
            </a:r>
          </a:p>
          <a:p>
            <a:pPr>
              <a:lnSpc>
                <a:spcPct val="90000"/>
              </a:lnSpc>
            </a:pPr>
            <a:endParaRPr lang="en-US" sz="2400" dirty="0"/>
          </a:p>
          <a:p>
            <a:pPr>
              <a:lnSpc>
                <a:spcPct val="90000"/>
              </a:lnSpc>
            </a:pPr>
            <a:r>
              <a:rPr lang="en-US" sz="2400" dirty="0"/>
              <a:t>Flares released from helicopters. Square closed off.</a:t>
            </a:r>
          </a:p>
          <a:p>
            <a:pPr>
              <a:lnSpc>
                <a:spcPct val="90000"/>
              </a:lnSpc>
            </a:pPr>
            <a:endParaRPr lang="en-US" sz="2400" dirty="0"/>
          </a:p>
          <a:p>
            <a:pPr>
              <a:lnSpc>
                <a:spcPct val="90000"/>
              </a:lnSpc>
            </a:pPr>
            <a:r>
              <a:rPr lang="en-US" sz="2400" dirty="0"/>
              <a:t>Soldiers in surrounding flats open fire on protestors. </a:t>
            </a:r>
          </a:p>
          <a:p>
            <a:pPr>
              <a:lnSpc>
                <a:spcPct val="90000"/>
              </a:lnSpc>
            </a:pPr>
            <a:endParaRPr lang="en-US" sz="2400" dirty="0"/>
          </a:p>
          <a:p>
            <a:pPr>
              <a:lnSpc>
                <a:spcPct val="90000"/>
              </a:lnSpc>
            </a:pPr>
            <a:r>
              <a:rPr lang="en-US" sz="2400" dirty="0"/>
              <a:t>Olympia squad arrest over 1000 protestors. </a:t>
            </a:r>
          </a:p>
        </p:txBody>
      </p:sp>
    </p:spTree>
    <p:extLst>
      <p:ext uri="{BB962C8B-B14F-4D97-AF65-F5344CB8AC3E}">
        <p14:creationId xmlns:p14="http://schemas.microsoft.com/office/powerpoint/2010/main" val="780996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Demonstrators in </a:t>
            </a:r>
            <a:br>
              <a:rPr lang="en-US" dirty="0"/>
            </a:br>
            <a:r>
              <a:rPr lang="en-US" i="1" dirty="0"/>
              <a:t>Plaza de las Tres </a:t>
            </a:r>
            <a:r>
              <a:rPr lang="en-US" i="1" dirty="0" err="1"/>
              <a:t>Culturas</a:t>
            </a:r>
            <a:endParaRPr lang="en-US" i="1" dirty="0"/>
          </a:p>
        </p:txBody>
      </p:sp>
      <p:pic>
        <p:nvPicPr>
          <p:cNvPr id="4" name="Content Placeholder 3"/>
          <p:cNvPicPr>
            <a:picLocks noGrp="1" noChangeAspect="1"/>
          </p:cNvPicPr>
          <p:nvPr>
            <p:ph idx="1"/>
          </p:nvPr>
        </p:nvPicPr>
        <p:blipFill>
          <a:blip r:embed="rId2"/>
          <a:srcRect t="6010" b="6010"/>
          <a:stretch>
            <a:fillRect/>
          </a:stretch>
        </p:blipFill>
        <p:spPr/>
      </p:pic>
    </p:spTree>
    <p:extLst>
      <p:ext uri="{BB962C8B-B14F-4D97-AF65-F5344CB8AC3E}">
        <p14:creationId xmlns:p14="http://schemas.microsoft.com/office/powerpoint/2010/main" val="5882690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Tlatelolco 1968</a:t>
            </a:r>
          </a:p>
        </p:txBody>
      </p:sp>
      <p:pic>
        <p:nvPicPr>
          <p:cNvPr id="4" name="Content Placeholder 3"/>
          <p:cNvPicPr>
            <a:picLocks noGrp="1" noChangeAspect="1"/>
          </p:cNvPicPr>
          <p:nvPr>
            <p:ph idx="1"/>
          </p:nvPr>
        </p:nvPicPr>
        <p:blipFill>
          <a:blip r:embed="rId2"/>
          <a:srcRect t="22502" b="22502"/>
          <a:stretch>
            <a:fillRect/>
          </a:stretch>
        </p:blipFill>
        <p:spPr/>
      </p:pic>
    </p:spTree>
    <p:extLst>
      <p:ext uri="{BB962C8B-B14F-4D97-AF65-F5344CB8AC3E}">
        <p14:creationId xmlns:p14="http://schemas.microsoft.com/office/powerpoint/2010/main" val="12392864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controversy</a:t>
            </a:r>
          </a:p>
        </p:txBody>
      </p:sp>
      <p:sp>
        <p:nvSpPr>
          <p:cNvPr id="3" name="Content Placeholder 2"/>
          <p:cNvSpPr>
            <a:spLocks noGrp="1"/>
          </p:cNvSpPr>
          <p:nvPr>
            <p:ph idx="1"/>
          </p:nvPr>
        </p:nvSpPr>
        <p:spPr/>
        <p:txBody>
          <a:bodyPr>
            <a:normAutofit fontScale="77500" lnSpcReduction="20000"/>
          </a:bodyPr>
          <a:lstStyle/>
          <a:p>
            <a:r>
              <a:rPr lang="en-US" dirty="0"/>
              <a:t>Until 1990s Mexican government maintained that students had fired on soldiers first and that student deaths were minimal. </a:t>
            </a:r>
          </a:p>
          <a:p>
            <a:endParaRPr lang="en-US" dirty="0"/>
          </a:p>
          <a:p>
            <a:r>
              <a:rPr lang="en-US" dirty="0"/>
              <a:t>2000 Election of PAN president, Vicente Fox and investigation into massacre discovers that Government had sent in Olympia squad to murder or arrest protestors. </a:t>
            </a:r>
          </a:p>
          <a:p>
            <a:endParaRPr lang="en-US" dirty="0"/>
          </a:p>
          <a:p>
            <a:r>
              <a:rPr lang="en-US" dirty="0"/>
              <a:t>They conclude that: </a:t>
            </a:r>
          </a:p>
          <a:p>
            <a:pPr lvl="1"/>
            <a:r>
              <a:rPr lang="en-US" dirty="0"/>
              <a:t>Murders were premeditated</a:t>
            </a:r>
          </a:p>
          <a:p>
            <a:pPr lvl="1"/>
            <a:r>
              <a:rPr lang="en-US" dirty="0"/>
              <a:t>Murders committed in cold blood </a:t>
            </a:r>
          </a:p>
          <a:p>
            <a:pPr lvl="1"/>
            <a:r>
              <a:rPr lang="en-US" dirty="0"/>
              <a:t>Murders probably planned by Minister of the Interior and future president, Luis Echeverria. </a:t>
            </a:r>
          </a:p>
        </p:txBody>
      </p:sp>
    </p:spTree>
    <p:extLst>
      <p:ext uri="{BB962C8B-B14F-4D97-AF65-F5344CB8AC3E}">
        <p14:creationId xmlns:p14="http://schemas.microsoft.com/office/powerpoint/2010/main" val="13129762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Death Toll</a:t>
            </a:r>
          </a:p>
        </p:txBody>
      </p:sp>
      <p:sp>
        <p:nvSpPr>
          <p:cNvPr id="3" name="Content Placeholder 2"/>
          <p:cNvSpPr>
            <a:spLocks noGrp="1"/>
          </p:cNvSpPr>
          <p:nvPr>
            <p:ph idx="1"/>
          </p:nvPr>
        </p:nvSpPr>
        <p:spPr/>
        <p:txBody>
          <a:bodyPr>
            <a:normAutofit/>
          </a:bodyPr>
          <a:lstStyle/>
          <a:p>
            <a:r>
              <a:rPr lang="en-US" dirty="0"/>
              <a:t>Original government estimates – 7 dead</a:t>
            </a:r>
          </a:p>
          <a:p>
            <a:r>
              <a:rPr lang="en-US" dirty="0"/>
              <a:t>Recent estimates range from 30-300</a:t>
            </a:r>
          </a:p>
          <a:p>
            <a:r>
              <a:rPr lang="en-US" dirty="0"/>
              <a:t>Although 300 is popularly stated number, Kate Doyle from National Security Archives claims evidence for 44 dead on actual day. </a:t>
            </a:r>
          </a:p>
          <a:p>
            <a:pPr marL="0" indent="0">
              <a:buNone/>
            </a:pPr>
            <a:r>
              <a:rPr lang="en-US" dirty="0">
                <a:hlinkClick r:id="rId2"/>
              </a:rPr>
              <a:t>http://www2.gwu.edu/~nsarchiv/NSAEBB/NSAEBB201/index.htm</a:t>
            </a:r>
            <a:endParaRPr lang="en-US" dirty="0"/>
          </a:p>
          <a:p>
            <a:pPr marL="0" indent="0">
              <a:buNone/>
            </a:pPr>
            <a:endParaRPr lang="en-US" dirty="0"/>
          </a:p>
        </p:txBody>
      </p:sp>
    </p:spTree>
    <p:extLst>
      <p:ext uri="{BB962C8B-B14F-4D97-AF65-F5344CB8AC3E}">
        <p14:creationId xmlns:p14="http://schemas.microsoft.com/office/powerpoint/2010/main" val="10511645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significance of 1968</a:t>
            </a:r>
          </a:p>
        </p:txBody>
      </p:sp>
      <p:sp>
        <p:nvSpPr>
          <p:cNvPr id="3" name="Content Placeholder 2"/>
          <p:cNvSpPr>
            <a:spLocks noGrp="1"/>
          </p:cNvSpPr>
          <p:nvPr>
            <p:ph idx="1"/>
          </p:nvPr>
        </p:nvSpPr>
        <p:spPr/>
        <p:txBody>
          <a:bodyPr>
            <a:normAutofit fontScale="77500" lnSpcReduction="20000"/>
          </a:bodyPr>
          <a:lstStyle/>
          <a:p>
            <a:r>
              <a:rPr lang="en-US" dirty="0"/>
              <a:t>For many on the Mexican left, the massacre became representative of general government repression. </a:t>
            </a:r>
          </a:p>
          <a:p>
            <a:endParaRPr lang="en-US" dirty="0"/>
          </a:p>
          <a:p>
            <a:r>
              <a:rPr lang="en-US" dirty="0"/>
              <a:t>Many argued that 68 students were demanding “democracy”. Sergio </a:t>
            </a:r>
            <a:r>
              <a:rPr lang="en-US" dirty="0" err="1"/>
              <a:t>Zermeño</a:t>
            </a:r>
            <a:r>
              <a:rPr lang="en-US" dirty="0"/>
              <a:t>, </a:t>
            </a:r>
            <a:r>
              <a:rPr lang="en-US" i="1" dirty="0"/>
              <a:t>México, </a:t>
            </a:r>
            <a:r>
              <a:rPr lang="en-US" i="1" dirty="0" err="1"/>
              <a:t>una</a:t>
            </a:r>
            <a:r>
              <a:rPr lang="en-US" i="1" dirty="0"/>
              <a:t> </a:t>
            </a:r>
            <a:r>
              <a:rPr lang="en-US" i="1" dirty="0" err="1"/>
              <a:t>democracia</a:t>
            </a:r>
            <a:r>
              <a:rPr lang="en-US" i="1" dirty="0"/>
              <a:t> </a:t>
            </a:r>
            <a:r>
              <a:rPr lang="en-US" i="1" dirty="0" err="1"/>
              <a:t>utópica</a:t>
            </a:r>
            <a:r>
              <a:rPr lang="en-US" i="1" dirty="0"/>
              <a:t>: El </a:t>
            </a:r>
            <a:r>
              <a:rPr lang="en-US" i="1" dirty="0" err="1"/>
              <a:t>movimiento</a:t>
            </a:r>
            <a:r>
              <a:rPr lang="en-US" i="1" dirty="0"/>
              <a:t> </a:t>
            </a:r>
            <a:r>
              <a:rPr lang="en-US" i="1" dirty="0" err="1"/>
              <a:t>estudiantil</a:t>
            </a:r>
            <a:r>
              <a:rPr lang="en-US" i="1" dirty="0"/>
              <a:t> del 68</a:t>
            </a:r>
          </a:p>
          <a:p>
            <a:endParaRPr lang="en-US" dirty="0"/>
          </a:p>
          <a:p>
            <a:r>
              <a:rPr lang="en-US" dirty="0"/>
              <a:t>Many believe that Mexican move towards democracy began in 1968. </a:t>
            </a:r>
          </a:p>
          <a:p>
            <a:endParaRPr lang="en-US" dirty="0"/>
          </a:p>
          <a:p>
            <a:r>
              <a:rPr lang="en-US" dirty="0"/>
              <a:t>Many of 68ers that survived e.g. Elena </a:t>
            </a:r>
            <a:r>
              <a:rPr lang="en-US" dirty="0" err="1"/>
              <a:t>Poniatowska</a:t>
            </a:r>
            <a:r>
              <a:rPr lang="en-US" dirty="0"/>
              <a:t> became staunch critics of the regime. Many criticized the idea of the Mexican Revolution. </a:t>
            </a:r>
          </a:p>
        </p:txBody>
      </p:sp>
    </p:spTree>
    <p:extLst>
      <p:ext uri="{BB962C8B-B14F-4D97-AF65-F5344CB8AC3E}">
        <p14:creationId xmlns:p14="http://schemas.microsoft.com/office/powerpoint/2010/main" val="10686424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1968 revised</a:t>
            </a:r>
          </a:p>
        </p:txBody>
      </p:sp>
      <p:sp>
        <p:nvSpPr>
          <p:cNvPr id="3" name="Content Placeholder 2"/>
          <p:cNvSpPr>
            <a:spLocks noGrp="1"/>
          </p:cNvSpPr>
          <p:nvPr>
            <p:ph idx="1"/>
          </p:nvPr>
        </p:nvSpPr>
        <p:spPr>
          <a:xfrm>
            <a:off x="457200" y="1238232"/>
            <a:ext cx="8429946" cy="5789292"/>
          </a:xfrm>
        </p:spPr>
        <p:txBody>
          <a:bodyPr>
            <a:normAutofit fontScale="55000" lnSpcReduction="20000"/>
          </a:bodyPr>
          <a:lstStyle/>
          <a:p>
            <a:r>
              <a:rPr lang="en-US" sz="3600" dirty="0"/>
              <a:t>1968 a sacred cow in Mexico among both the left and the right. For the left it represents continuing state repression. For the right, it represents the beginning of democratization. </a:t>
            </a:r>
          </a:p>
          <a:p>
            <a:endParaRPr lang="en-US" sz="3600" dirty="0"/>
          </a:p>
          <a:p>
            <a:r>
              <a:rPr lang="en-US" sz="3600" dirty="0"/>
              <a:t>But questions over its significance remain</a:t>
            </a:r>
          </a:p>
          <a:p>
            <a:endParaRPr lang="en-US" dirty="0"/>
          </a:p>
          <a:p>
            <a:pPr lvl="1"/>
            <a:r>
              <a:rPr lang="en-US" sz="3600" dirty="0"/>
              <a:t>Was it really a turning point? </a:t>
            </a:r>
          </a:p>
          <a:p>
            <a:pPr lvl="1"/>
            <a:r>
              <a:rPr lang="en-US" sz="3600" dirty="0"/>
              <a:t>If so, why did democratization take over 30 years. </a:t>
            </a:r>
          </a:p>
          <a:p>
            <a:pPr lvl="1"/>
            <a:r>
              <a:rPr lang="en-US" sz="3600" dirty="0"/>
              <a:t>Why did so many 68ers take government employ under Echeverria?</a:t>
            </a:r>
          </a:p>
          <a:p>
            <a:pPr lvl="1"/>
            <a:r>
              <a:rPr lang="en-US" sz="3600" dirty="0"/>
              <a:t>Was it really about democracy or fairly standard student demands?</a:t>
            </a:r>
          </a:p>
          <a:p>
            <a:pPr lvl="1"/>
            <a:r>
              <a:rPr lang="en-US" sz="3600" dirty="0"/>
              <a:t>Who cared outside a self-selecting Mexico City elite?</a:t>
            </a:r>
          </a:p>
          <a:p>
            <a:pPr lvl="1"/>
            <a:r>
              <a:rPr lang="en-US" sz="3600" dirty="0"/>
              <a:t>How popular was it (Poll taken found 80 per cent of Mexicans against students in 1968)</a:t>
            </a:r>
          </a:p>
          <a:p>
            <a:pPr lvl="1"/>
            <a:r>
              <a:rPr lang="en-US" sz="3600" dirty="0"/>
              <a:t>Did the 68 movement really demonstrate the left’s (continuing) inability to mobilize non-middle-class support. </a:t>
            </a:r>
          </a:p>
          <a:p>
            <a:pPr lvl="1"/>
            <a:r>
              <a:rPr lang="en-US" sz="3600" dirty="0"/>
              <a:t>Does the perception of the importance of 68 indicate the priority urban, elite Mexicans put on their lives rather than those of the rural poor. After all, rural massacres of peasants relative common pre-1968. </a:t>
            </a:r>
          </a:p>
          <a:p>
            <a:pPr lvl="1"/>
            <a:endParaRPr lang="en-US" dirty="0"/>
          </a:p>
        </p:txBody>
      </p:sp>
    </p:spTree>
    <p:extLst>
      <p:ext uri="{BB962C8B-B14F-4D97-AF65-F5344CB8AC3E}">
        <p14:creationId xmlns:p14="http://schemas.microsoft.com/office/powerpoint/2010/main" val="29254976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9255" y="2791558"/>
            <a:ext cx="7005812" cy="2452687"/>
          </a:xfrm>
        </p:spPr>
        <p:txBody>
          <a:bodyPr anchor="ctr">
            <a:normAutofit/>
          </a:bodyPr>
          <a:lstStyle/>
          <a:p>
            <a:r>
              <a:rPr lang="en-US" sz="3100" dirty="0"/>
              <a:t>The Background</a:t>
            </a:r>
            <a:br>
              <a:rPr lang="en-US" sz="3100" dirty="0"/>
            </a:br>
            <a:r>
              <a:rPr lang="en-US" sz="3100" dirty="0"/>
              <a:t>2) Benefits of PRI start to dry up</a:t>
            </a:r>
          </a:p>
        </p:txBody>
      </p:sp>
      <p:pic>
        <p:nvPicPr>
          <p:cNvPr id="5" name="Picture 4" descr="A picture containing outdoor, road, people, white&#10;&#10;Description automatically generated">
            <a:extLst>
              <a:ext uri="{FF2B5EF4-FFF2-40B4-BE49-F238E27FC236}">
                <a16:creationId xmlns:a16="http://schemas.microsoft.com/office/drawing/2014/main" id="{93D73750-C186-E346-A55D-E5949B501A34}"/>
              </a:ext>
            </a:extLst>
          </p:cNvPr>
          <p:cNvPicPr>
            <a:picLocks noChangeAspect="1"/>
          </p:cNvPicPr>
          <p:nvPr/>
        </p:nvPicPr>
        <p:blipFill rotWithShape="1">
          <a:blip r:embed="rId2"/>
          <a:srcRect t="14117"/>
          <a:stretch/>
        </p:blipFill>
        <p:spPr>
          <a:xfrm>
            <a:off x="20" y="10"/>
            <a:ext cx="9143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sp>
        <p:nvSpPr>
          <p:cNvPr id="3" name="Content Placeholder 2"/>
          <p:cNvSpPr>
            <a:spLocks noGrp="1"/>
          </p:cNvSpPr>
          <p:nvPr>
            <p:ph idx="1"/>
          </p:nvPr>
        </p:nvSpPr>
        <p:spPr>
          <a:xfrm>
            <a:off x="20" y="4718621"/>
            <a:ext cx="8876852" cy="2452687"/>
          </a:xfrm>
        </p:spPr>
        <p:txBody>
          <a:bodyPr anchor="ctr">
            <a:normAutofit fontScale="85000" lnSpcReduction="20000"/>
          </a:bodyPr>
          <a:lstStyle/>
          <a:p>
            <a:endParaRPr lang="en-US" sz="1500" dirty="0"/>
          </a:p>
          <a:p>
            <a:pPr lvl="1"/>
            <a:endParaRPr lang="en-US" sz="1500" dirty="0"/>
          </a:p>
          <a:p>
            <a:pPr lvl="1"/>
            <a:endParaRPr lang="en-US" sz="1500" dirty="0"/>
          </a:p>
          <a:p>
            <a:pPr lvl="1">
              <a:buFont typeface="Arial" panose="020B0604020202020204" pitchFamily="34" charset="0"/>
              <a:buChar char="•"/>
            </a:pPr>
            <a:r>
              <a:rPr lang="en-US" sz="2400" dirty="0"/>
              <a:t>Agrarian problems – land invasions, independent peasant unions. </a:t>
            </a:r>
          </a:p>
          <a:p>
            <a:pPr lvl="1">
              <a:buFont typeface="Arial" panose="020B0604020202020204" pitchFamily="34" charset="0"/>
              <a:buChar char="•"/>
            </a:pPr>
            <a:endParaRPr lang="en-US" sz="2400" dirty="0"/>
          </a:p>
          <a:p>
            <a:pPr lvl="1">
              <a:buFont typeface="Arial" panose="020B0604020202020204" pitchFamily="34" charset="0"/>
              <a:buChar char="•"/>
            </a:pPr>
            <a:r>
              <a:rPr lang="en-US" sz="2400" dirty="0"/>
              <a:t>Labor problems – 1959 railway strike, 1958 teachers strike</a:t>
            </a:r>
          </a:p>
          <a:p>
            <a:pPr marL="457200" lvl="1" indent="0">
              <a:buNone/>
            </a:pPr>
            <a:endParaRPr lang="en-US" sz="2400" dirty="0"/>
          </a:p>
          <a:p>
            <a:pPr lvl="1">
              <a:buFont typeface="Arial" panose="020B0604020202020204" pitchFamily="34" charset="0"/>
              <a:buChar char="•"/>
            </a:pPr>
            <a:r>
              <a:rPr lang="en-US" sz="2400" dirty="0"/>
              <a:t>PRI political system seen as increasingly elitist, revolutionary caciques like </a:t>
            </a:r>
            <a:r>
              <a:rPr lang="en-US" sz="2400" dirty="0" err="1"/>
              <a:t>Heliodoro</a:t>
            </a:r>
            <a:r>
              <a:rPr lang="en-US" sz="2400" dirty="0"/>
              <a:t> Charis dying out</a:t>
            </a:r>
          </a:p>
          <a:p>
            <a:pPr lvl="2">
              <a:buFont typeface="Arial" panose="020B0604020202020204" pitchFamily="34" charset="0"/>
              <a:buChar char="•"/>
            </a:pPr>
            <a:endParaRPr lang="en-US" dirty="0"/>
          </a:p>
          <a:p>
            <a:pPr lvl="2"/>
            <a:endParaRPr lang="en-US" sz="2200" dirty="0"/>
          </a:p>
          <a:p>
            <a:endParaRPr lang="en-US" sz="2200" dirty="0"/>
          </a:p>
          <a:p>
            <a:pPr marL="457200" lvl="1" indent="0">
              <a:buNone/>
            </a:pPr>
            <a:endParaRPr lang="en-US" sz="1500" dirty="0"/>
          </a:p>
          <a:p>
            <a:pPr marL="457200" lvl="1" indent="0">
              <a:buNone/>
            </a:pPr>
            <a:endParaRPr lang="en-US" sz="1500" dirty="0"/>
          </a:p>
        </p:txBody>
      </p:sp>
    </p:spTree>
    <p:extLst>
      <p:ext uri="{BB962C8B-B14F-4D97-AF65-F5344CB8AC3E}">
        <p14:creationId xmlns:p14="http://schemas.microsoft.com/office/powerpoint/2010/main" val="32743271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32370" y="-169121"/>
            <a:ext cx="3938487" cy="1093805"/>
          </a:xfrm>
        </p:spPr>
        <p:txBody>
          <a:bodyPr>
            <a:normAutofit/>
          </a:bodyPr>
          <a:lstStyle/>
          <a:p>
            <a:r>
              <a:rPr lang="en-US" sz="2400" dirty="0"/>
              <a:t>The Background</a:t>
            </a:r>
            <a:br>
              <a:rPr lang="en-US" sz="2400" dirty="0"/>
            </a:br>
            <a:r>
              <a:rPr lang="en-US" sz="2400" dirty="0"/>
              <a:t>3) The PRI goes rogue</a:t>
            </a:r>
          </a:p>
        </p:txBody>
      </p:sp>
      <p:sp>
        <p:nvSpPr>
          <p:cNvPr id="3" name="Content Placeholder 2"/>
          <p:cNvSpPr>
            <a:spLocks noGrp="1"/>
          </p:cNvSpPr>
          <p:nvPr>
            <p:ph idx="1"/>
          </p:nvPr>
        </p:nvSpPr>
        <p:spPr>
          <a:xfrm>
            <a:off x="33238" y="780845"/>
            <a:ext cx="4737856" cy="3843666"/>
          </a:xfrm>
        </p:spPr>
        <p:txBody>
          <a:bodyPr>
            <a:noAutofit/>
          </a:bodyPr>
          <a:lstStyle/>
          <a:p>
            <a:pPr>
              <a:lnSpc>
                <a:spcPct val="90000"/>
              </a:lnSpc>
            </a:pPr>
            <a:r>
              <a:rPr lang="en-US" sz="2000" dirty="0"/>
              <a:t>1961 Former President </a:t>
            </a:r>
            <a:r>
              <a:rPr lang="en-US" sz="2000" dirty="0" err="1"/>
              <a:t>Lázaro</a:t>
            </a:r>
            <a:r>
              <a:rPr lang="en-US" sz="2000" dirty="0"/>
              <a:t> Cárdenas starts the </a:t>
            </a:r>
            <a:r>
              <a:rPr lang="en-US" sz="2000" dirty="0" err="1"/>
              <a:t>Movimiento</a:t>
            </a:r>
            <a:r>
              <a:rPr lang="en-US" sz="2000" dirty="0"/>
              <a:t> de </a:t>
            </a:r>
            <a:r>
              <a:rPr lang="en-US" sz="2000" dirty="0" err="1"/>
              <a:t>Liberación</a:t>
            </a:r>
            <a:r>
              <a:rPr lang="en-US" sz="2000" dirty="0"/>
              <a:t> Nacional (MLN) catchall group of PRI leftists inspired by Cuban Revolution to push for move to left. </a:t>
            </a:r>
          </a:p>
          <a:p>
            <a:pPr>
              <a:lnSpc>
                <a:spcPct val="90000"/>
              </a:lnSpc>
            </a:pPr>
            <a:r>
              <a:rPr lang="en-US" sz="2000" dirty="0"/>
              <a:t>1965 Head of the PRI, Carlos </a:t>
            </a:r>
            <a:r>
              <a:rPr lang="en-US" sz="2000" dirty="0" err="1"/>
              <a:t>Madrazo</a:t>
            </a:r>
            <a:r>
              <a:rPr lang="en-US" sz="2000" dirty="0"/>
              <a:t>, initiates campaign to bring young people into the PRI. </a:t>
            </a:r>
          </a:p>
          <a:p>
            <a:pPr lvl="1">
              <a:lnSpc>
                <a:spcPct val="90000"/>
              </a:lnSpc>
            </a:pPr>
            <a:r>
              <a:rPr lang="en-US" sz="2000" dirty="0"/>
              <a:t>Hold new local PRI committee elections.</a:t>
            </a:r>
          </a:p>
          <a:p>
            <a:pPr lvl="1">
              <a:lnSpc>
                <a:spcPct val="90000"/>
              </a:lnSpc>
            </a:pPr>
            <a:r>
              <a:rPr lang="en-US" sz="2000" dirty="0"/>
              <a:t>Holds primaries to choose local town councilors</a:t>
            </a:r>
            <a:endParaRPr lang="en-US" sz="2400" dirty="0"/>
          </a:p>
          <a:p>
            <a:pPr>
              <a:lnSpc>
                <a:spcPct val="90000"/>
              </a:lnSpc>
            </a:pPr>
            <a:r>
              <a:rPr lang="en-US" sz="2000" dirty="0"/>
              <a:t>September 1965, </a:t>
            </a:r>
            <a:r>
              <a:rPr lang="en-US" sz="2000" dirty="0" err="1"/>
              <a:t>Madrazo</a:t>
            </a:r>
            <a:r>
              <a:rPr lang="en-US" sz="2000" dirty="0"/>
              <a:t> challenges control of governor of Sinaloa, Leopoldo Sánchez </a:t>
            </a:r>
            <a:r>
              <a:rPr lang="en-US" sz="2000" dirty="0" err="1"/>
              <a:t>Celis</a:t>
            </a:r>
            <a:r>
              <a:rPr lang="en-US" sz="2000" dirty="0"/>
              <a:t>, and is deposed. He spends next four years travelling around the universities of Mexico, encouraging young to get involved in politics, to overturn old, sclerotic PRI, and start a new party. Killed in a very dodgy </a:t>
            </a:r>
            <a:r>
              <a:rPr lang="en-US" sz="2000" dirty="0" err="1"/>
              <a:t>aircrash</a:t>
            </a:r>
            <a:r>
              <a:rPr lang="en-US" sz="2000" dirty="0"/>
              <a:t> in 1969 </a:t>
            </a:r>
          </a:p>
        </p:txBody>
      </p:sp>
      <p:pic>
        <p:nvPicPr>
          <p:cNvPr id="5" name="Picture 4" descr="A group of people sitting at a table&#10;&#10;Description automatically generated with medium confidence">
            <a:extLst>
              <a:ext uri="{FF2B5EF4-FFF2-40B4-BE49-F238E27FC236}">
                <a16:creationId xmlns:a16="http://schemas.microsoft.com/office/drawing/2014/main" id="{ED186AC3-084B-F94A-A579-B58457E9ADCA}"/>
              </a:ext>
            </a:extLst>
          </p:cNvPr>
          <p:cNvPicPr>
            <a:picLocks noChangeAspect="1"/>
          </p:cNvPicPr>
          <p:nvPr/>
        </p:nvPicPr>
        <p:blipFill rotWithShape="1">
          <a:blip r:embed="rId2"/>
          <a:srcRect l="20432" r="42725"/>
          <a:stretch/>
        </p:blipFill>
        <p:spPr>
          <a:xfrm>
            <a:off x="4671911" y="10"/>
            <a:ext cx="4472089"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36717111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6B40EE1-545B-44B1-AC7B-86667387D8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6366" y="4237629"/>
            <a:ext cx="8591267" cy="2111897"/>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32078" y="4613315"/>
            <a:ext cx="7879842" cy="1197864"/>
          </a:xfrm>
        </p:spPr>
        <p:txBody>
          <a:bodyPr vert="horz" lIns="91440" tIns="45720" rIns="91440" bIns="45720" rtlCol="0" anchor="b">
            <a:normAutofit/>
          </a:bodyPr>
          <a:lstStyle/>
          <a:p>
            <a:pPr defTabSz="914400">
              <a:lnSpc>
                <a:spcPct val="90000"/>
              </a:lnSpc>
            </a:pPr>
            <a:r>
              <a:rPr lang="en-US" sz="3600" dirty="0">
                <a:solidFill>
                  <a:schemeClr val="bg1"/>
                </a:solidFill>
              </a:rPr>
              <a:t>Carlos </a:t>
            </a:r>
            <a:r>
              <a:rPr lang="en-US" sz="3600" dirty="0" err="1">
                <a:solidFill>
                  <a:schemeClr val="bg1"/>
                </a:solidFill>
              </a:rPr>
              <a:t>Madrazo</a:t>
            </a:r>
            <a:br>
              <a:rPr lang="en-US" sz="3600" dirty="0">
                <a:solidFill>
                  <a:schemeClr val="bg1"/>
                </a:solidFill>
              </a:rPr>
            </a:br>
            <a:r>
              <a:rPr lang="en-US" sz="3600" dirty="0">
                <a:solidFill>
                  <a:schemeClr val="bg1"/>
                </a:solidFill>
              </a:rPr>
              <a:t>is killed in a very dodgy air crash in 1969 </a:t>
            </a:r>
          </a:p>
        </p:txBody>
      </p:sp>
      <p:pic>
        <p:nvPicPr>
          <p:cNvPr id="4" name="Content Placeholder 3"/>
          <p:cNvPicPr>
            <a:picLocks noGrp="1" noChangeAspect="1"/>
          </p:cNvPicPr>
          <p:nvPr>
            <p:ph idx="1"/>
          </p:nvPr>
        </p:nvPicPr>
        <p:blipFill>
          <a:blip r:embed="rId2"/>
          <a:srcRect l="-71377" r="-71377"/>
          <a:stretch>
            <a:fillRect/>
          </a:stretch>
        </p:blipFill>
        <p:spPr>
          <a:xfrm>
            <a:off x="-1047449" y="547801"/>
            <a:ext cx="5619448" cy="3090474"/>
          </a:xfrm>
          <a:prstGeom prst="rect">
            <a:avLst/>
          </a:prstGeom>
        </p:spPr>
      </p:pic>
      <p:pic>
        <p:nvPicPr>
          <p:cNvPr id="5" name="Picture 4"/>
          <p:cNvPicPr>
            <a:picLocks noChangeAspect="1"/>
          </p:cNvPicPr>
          <p:nvPr/>
        </p:nvPicPr>
        <p:blipFill>
          <a:blip r:embed="rId3"/>
          <a:stretch>
            <a:fillRect/>
          </a:stretch>
        </p:blipFill>
        <p:spPr>
          <a:xfrm>
            <a:off x="3042705" y="58245"/>
            <a:ext cx="5824928" cy="4179384"/>
          </a:xfrm>
          <a:prstGeom prst="rect">
            <a:avLst/>
          </a:prstGeom>
        </p:spPr>
      </p:pic>
    </p:spTree>
    <p:extLst>
      <p:ext uri="{BB962C8B-B14F-4D97-AF65-F5344CB8AC3E}">
        <p14:creationId xmlns:p14="http://schemas.microsoft.com/office/powerpoint/2010/main" val="8707410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Background</a:t>
            </a:r>
            <a:br>
              <a:rPr lang="en-US" dirty="0"/>
            </a:br>
            <a:r>
              <a:rPr lang="en-US" dirty="0"/>
              <a:t>4) The change in the Public sphere</a:t>
            </a:r>
          </a:p>
        </p:txBody>
      </p:sp>
      <p:sp>
        <p:nvSpPr>
          <p:cNvPr id="3" name="Content Placeholder 2"/>
          <p:cNvSpPr>
            <a:spLocks noGrp="1"/>
          </p:cNvSpPr>
          <p:nvPr>
            <p:ph idx="1"/>
          </p:nvPr>
        </p:nvSpPr>
        <p:spPr/>
        <p:txBody>
          <a:bodyPr>
            <a:normAutofit fontScale="92500" lnSpcReduction="20000"/>
          </a:bodyPr>
          <a:lstStyle/>
          <a:p>
            <a:r>
              <a:rPr lang="en-US" dirty="0"/>
              <a:t>Increasing criticism of the party and even the president in the public sphere. </a:t>
            </a:r>
          </a:p>
          <a:p>
            <a:endParaRPr lang="en-US" dirty="0"/>
          </a:p>
          <a:p>
            <a:r>
              <a:rPr lang="en-US" dirty="0"/>
              <a:t>Publication of critical political magazines, </a:t>
            </a:r>
            <a:r>
              <a:rPr lang="en-US" i="1" dirty="0"/>
              <a:t>Política</a:t>
            </a:r>
            <a:r>
              <a:rPr lang="en-US" dirty="0"/>
              <a:t> in 1960-1967 and </a:t>
            </a:r>
            <a:r>
              <a:rPr lang="en-US" i="1" dirty="0"/>
              <a:t>Por </a:t>
            </a:r>
            <a:r>
              <a:rPr lang="en-US" i="1" dirty="0" err="1"/>
              <a:t>Qué</a:t>
            </a:r>
            <a:r>
              <a:rPr lang="en-US" i="1" dirty="0"/>
              <a:t>? </a:t>
            </a:r>
            <a:r>
              <a:rPr lang="en-US" dirty="0"/>
              <a:t>in 1968-1974. </a:t>
            </a:r>
          </a:p>
          <a:p>
            <a:endParaRPr lang="en-US" dirty="0"/>
          </a:p>
          <a:p>
            <a:r>
              <a:rPr lang="en-US" dirty="0"/>
              <a:t>In provinces, publication of critical newspapers e.g. </a:t>
            </a:r>
            <a:r>
              <a:rPr lang="en-US" i="1" dirty="0" err="1"/>
              <a:t>Acción</a:t>
            </a:r>
            <a:r>
              <a:rPr lang="en-US" dirty="0"/>
              <a:t> in Chihuahua, 1962-1965</a:t>
            </a:r>
          </a:p>
          <a:p>
            <a:endParaRPr lang="en-US" dirty="0"/>
          </a:p>
          <a:p>
            <a:r>
              <a:rPr lang="en-US" dirty="0"/>
              <a:t>Increasingly critical cartoons e.g. </a:t>
            </a:r>
            <a:r>
              <a:rPr lang="en-US" dirty="0" err="1"/>
              <a:t>Rius</a:t>
            </a:r>
            <a:endParaRPr lang="en-US" dirty="0"/>
          </a:p>
          <a:p>
            <a:endParaRPr lang="en-US" dirty="0"/>
          </a:p>
          <a:p>
            <a:endParaRPr lang="en-US" dirty="0"/>
          </a:p>
        </p:txBody>
      </p:sp>
    </p:spTree>
    <p:extLst>
      <p:ext uri="{BB962C8B-B14F-4D97-AF65-F5344CB8AC3E}">
        <p14:creationId xmlns:p14="http://schemas.microsoft.com/office/powerpoint/2010/main" val="35901381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6"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237066" y="274638"/>
            <a:ext cx="4673600" cy="6289040"/>
          </a:xfrm>
          <a:prstGeom prst="rect">
            <a:avLst/>
          </a:prstGeom>
          <a:noFill/>
          <a:ln>
            <a:noFill/>
          </a:ln>
        </p:spPr>
      </p:pic>
      <p:pic>
        <p:nvPicPr>
          <p:cNvPr id="7" name="Picture 6"/>
          <p:cNvPicPr/>
          <p:nvPr/>
        </p:nvPicPr>
        <p:blipFill>
          <a:blip r:embed="rId3">
            <a:extLst>
              <a:ext uri="{28A0092B-C50C-407E-A947-70E740481C1C}">
                <a14:useLocalDpi xmlns:a14="http://schemas.microsoft.com/office/drawing/2010/main" val="0"/>
              </a:ext>
            </a:extLst>
          </a:blip>
          <a:srcRect/>
          <a:stretch>
            <a:fillRect/>
          </a:stretch>
        </p:blipFill>
        <p:spPr bwMode="auto">
          <a:xfrm>
            <a:off x="4663440" y="274638"/>
            <a:ext cx="4480560" cy="6512560"/>
          </a:xfrm>
          <a:prstGeom prst="rect">
            <a:avLst/>
          </a:prstGeom>
          <a:noFill/>
          <a:ln>
            <a:noFill/>
          </a:ln>
        </p:spPr>
      </p:pic>
    </p:spTree>
    <p:extLst>
      <p:ext uri="{BB962C8B-B14F-4D97-AF65-F5344CB8AC3E}">
        <p14:creationId xmlns:p14="http://schemas.microsoft.com/office/powerpoint/2010/main" val="20393498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863084" y="5539"/>
            <a:ext cx="5178175" cy="1807305"/>
          </a:xfrm>
        </p:spPr>
        <p:txBody>
          <a:bodyPr>
            <a:normAutofit/>
          </a:bodyPr>
          <a:lstStyle/>
          <a:p>
            <a:pPr>
              <a:lnSpc>
                <a:spcPct val="90000"/>
              </a:lnSpc>
            </a:pPr>
            <a:r>
              <a:rPr lang="en-US" sz="3200" dirty="0"/>
              <a:t>The Background </a:t>
            </a:r>
            <a:br>
              <a:rPr lang="en-US" sz="3200" dirty="0"/>
            </a:br>
            <a:r>
              <a:rPr lang="en-US" sz="3200" dirty="0"/>
              <a:t>5) Cultural Change in Mexico</a:t>
            </a:r>
          </a:p>
        </p:txBody>
      </p:sp>
      <p:pic>
        <p:nvPicPr>
          <p:cNvPr id="5" name="Picture 4" descr="A group of men posing for a picture&#10;&#10;Description automatically generated">
            <a:extLst>
              <a:ext uri="{FF2B5EF4-FFF2-40B4-BE49-F238E27FC236}">
                <a16:creationId xmlns:a16="http://schemas.microsoft.com/office/drawing/2014/main" id="{BC31FCEB-4D10-C64B-9B51-C2DD883A16F0}"/>
              </a:ext>
            </a:extLst>
          </p:cNvPr>
          <p:cNvPicPr>
            <a:picLocks noChangeAspect="1"/>
          </p:cNvPicPr>
          <p:nvPr/>
        </p:nvPicPr>
        <p:blipFill rotWithShape="1">
          <a:blip r:embed="rId2"/>
          <a:srcRect l="19822" r="11571"/>
          <a:stretch/>
        </p:blipFill>
        <p:spPr>
          <a:xfrm>
            <a:off x="20" y="10"/>
            <a:ext cx="4587406"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p:spPr>
      </p:pic>
      <p:sp>
        <p:nvSpPr>
          <p:cNvPr id="3" name="Content Placeholder 2"/>
          <p:cNvSpPr>
            <a:spLocks noGrp="1"/>
          </p:cNvSpPr>
          <p:nvPr>
            <p:ph idx="1"/>
          </p:nvPr>
        </p:nvSpPr>
        <p:spPr>
          <a:xfrm>
            <a:off x="4345103" y="1696300"/>
            <a:ext cx="4715837" cy="3843666"/>
          </a:xfrm>
        </p:spPr>
        <p:txBody>
          <a:bodyPr>
            <a:noAutofit/>
          </a:bodyPr>
          <a:lstStyle/>
          <a:p>
            <a:pPr>
              <a:lnSpc>
                <a:spcPct val="90000"/>
              </a:lnSpc>
            </a:pPr>
            <a:r>
              <a:rPr lang="en-US" sz="2400" dirty="0"/>
              <a:t>Mexican middle-class youth adopt US rock and roll e.g. </a:t>
            </a:r>
            <a:r>
              <a:rPr lang="en-US" sz="2400" i="1" dirty="0"/>
              <a:t>Los </a:t>
            </a:r>
            <a:r>
              <a:rPr lang="en-US" sz="2400" i="1" dirty="0" err="1"/>
              <a:t>Rebeldes</a:t>
            </a:r>
            <a:r>
              <a:rPr lang="en-US" sz="2400" i="1" dirty="0"/>
              <a:t> de Rock</a:t>
            </a:r>
            <a:r>
              <a:rPr lang="en-US" sz="2400" dirty="0"/>
              <a:t>, </a:t>
            </a:r>
            <a:r>
              <a:rPr lang="en-US" sz="2400" i="1" dirty="0"/>
              <a:t>Los Locos del </a:t>
            </a:r>
            <a:r>
              <a:rPr lang="en-US" sz="2400" i="1" dirty="0" err="1"/>
              <a:t>Ritmo</a:t>
            </a:r>
            <a:r>
              <a:rPr lang="en-US" sz="2400" i="1" dirty="0"/>
              <a:t>, Los Crazy Boys</a:t>
            </a:r>
            <a:endParaRPr lang="en-US" sz="2400" dirty="0"/>
          </a:p>
          <a:p>
            <a:pPr>
              <a:lnSpc>
                <a:spcPct val="90000"/>
              </a:lnSpc>
            </a:pPr>
            <a:r>
              <a:rPr lang="en-US" sz="2400" dirty="0">
                <a:hlinkClick r:id="rId3"/>
              </a:rPr>
              <a:t>http://www.youtube.com/watch?v=zJuX3DYtKV0</a:t>
            </a:r>
            <a:endParaRPr lang="en-US" sz="2400" dirty="0"/>
          </a:p>
          <a:p>
            <a:pPr>
              <a:lnSpc>
                <a:spcPct val="90000"/>
              </a:lnSpc>
            </a:pPr>
            <a:r>
              <a:rPr lang="en-US" sz="2400" dirty="0"/>
              <a:t>By mid-1960s, Mexican youths have also adopted hippy culture. </a:t>
            </a:r>
          </a:p>
          <a:p>
            <a:pPr>
              <a:lnSpc>
                <a:spcPct val="90000"/>
              </a:lnSpc>
            </a:pPr>
            <a:r>
              <a:rPr lang="en-US" sz="2400" dirty="0"/>
              <a:t>Increasing confluence between US and Mexican interest in indigenous use of hallucinogenic drugs. E.g. mushrooms among </a:t>
            </a:r>
            <a:r>
              <a:rPr lang="en-US" sz="2400" dirty="0" err="1"/>
              <a:t>Mazatecs</a:t>
            </a:r>
            <a:r>
              <a:rPr lang="en-US" sz="2400" dirty="0"/>
              <a:t> of </a:t>
            </a:r>
            <a:r>
              <a:rPr lang="en-US" sz="2400" dirty="0" err="1"/>
              <a:t>Huautla</a:t>
            </a:r>
            <a:r>
              <a:rPr lang="en-US" sz="2400" dirty="0"/>
              <a:t>, peyote among Huichol.</a:t>
            </a:r>
          </a:p>
        </p:txBody>
      </p:sp>
    </p:spTree>
    <p:extLst>
      <p:ext uri="{BB962C8B-B14F-4D97-AF65-F5344CB8AC3E}">
        <p14:creationId xmlns:p14="http://schemas.microsoft.com/office/powerpoint/2010/main" val="37167401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US hippies in </a:t>
            </a:r>
            <a:r>
              <a:rPr lang="en-US" dirty="0" err="1"/>
              <a:t>Huautla</a:t>
            </a:r>
            <a:r>
              <a:rPr lang="en-US" dirty="0"/>
              <a:t> de Jimenez face prospect of arrest</a:t>
            </a:r>
          </a:p>
        </p:txBody>
      </p:sp>
      <p:pic>
        <p:nvPicPr>
          <p:cNvPr id="4" name="Content Placeholder 3"/>
          <p:cNvPicPr>
            <a:picLocks noGrp="1" noChangeAspect="1"/>
          </p:cNvPicPr>
          <p:nvPr>
            <p:ph idx="1"/>
          </p:nvPr>
        </p:nvPicPr>
        <p:blipFill>
          <a:blip r:embed="rId2"/>
          <a:srcRect l="-21871" r="-21871"/>
          <a:stretch>
            <a:fillRect/>
          </a:stretch>
        </p:blipFill>
        <p:spPr/>
      </p:pic>
    </p:spTree>
    <p:extLst>
      <p:ext uri="{BB962C8B-B14F-4D97-AF65-F5344CB8AC3E}">
        <p14:creationId xmlns:p14="http://schemas.microsoft.com/office/powerpoint/2010/main" val="22442925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806</TotalTime>
  <Words>1264</Words>
  <Application>Microsoft Office PowerPoint</Application>
  <PresentationFormat>On-screen Show (4:3)</PresentationFormat>
  <Paragraphs>141</Paragraphs>
  <Slides>28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28</vt:i4>
      </vt:variant>
    </vt:vector>
  </HeadingPairs>
  <TitlesOfParts>
    <vt:vector size="31" baseType="lpstr">
      <vt:lpstr>Arial</vt:lpstr>
      <vt:lpstr>Calibri</vt:lpstr>
      <vt:lpstr>Office Theme</vt:lpstr>
      <vt:lpstr>The 1960s in Mexico – The Student Movement</vt:lpstr>
      <vt:lpstr>PowerPoint Presentation</vt:lpstr>
      <vt:lpstr>The Background 2) Benefits of PRI start to dry up</vt:lpstr>
      <vt:lpstr>The Background 3) The PRI goes rogue</vt:lpstr>
      <vt:lpstr>Carlos Madrazo is killed in a very dodgy air crash in 1969 </vt:lpstr>
      <vt:lpstr>The Background 4) The change in the Public sphere</vt:lpstr>
      <vt:lpstr>PowerPoint Presentation</vt:lpstr>
      <vt:lpstr>The Background  5) Cultural Change in Mexico</vt:lpstr>
      <vt:lpstr>US hippies in Huautla de Jimenez face prospect of arrest</vt:lpstr>
      <vt:lpstr>PowerPoint Presentation</vt:lpstr>
      <vt:lpstr>Mexican “jipi” arrested with magic mushrooms</vt:lpstr>
      <vt:lpstr>Mexican “jipis” rounded up in Mexico City in 1971</vt:lpstr>
      <vt:lpstr>1) STUDENTS</vt:lpstr>
      <vt:lpstr>1950s Building of Ciudad Universitaria to house UNAM</vt:lpstr>
      <vt:lpstr>Early Student Protest</vt:lpstr>
      <vt:lpstr>1966-1968</vt:lpstr>
      <vt:lpstr>1968 Student Movement in Mexico City</vt:lpstr>
      <vt:lpstr>June 1968: Students in Mexico City start to protest</vt:lpstr>
      <vt:lpstr>1968 Student protests in central Mexico City</vt:lpstr>
      <vt:lpstr>Student protestors</vt:lpstr>
      <vt:lpstr>Increasing government repression</vt:lpstr>
      <vt:lpstr>2 October 1968</vt:lpstr>
      <vt:lpstr>Demonstrators in  Plaza de las Tres Culturas</vt:lpstr>
      <vt:lpstr>Tlatelolco 1968</vt:lpstr>
      <vt:lpstr>The controversy</vt:lpstr>
      <vt:lpstr>The Death Toll</vt:lpstr>
      <vt:lpstr>The significance of 1968</vt:lpstr>
      <vt:lpstr>1968 revised</vt:lpstr>
    </vt:vector>
  </TitlesOfParts>
  <Company>Michigan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Long Sixties in Mexico</dc:title>
  <dc:creator>Ben Smith</dc:creator>
  <cp:lastModifiedBy>Doyle, Rosie</cp:lastModifiedBy>
  <cp:revision>19</cp:revision>
  <dcterms:created xsi:type="dcterms:W3CDTF">2014-02-03T10:03:49Z</dcterms:created>
  <dcterms:modified xsi:type="dcterms:W3CDTF">2024-01-28T18:20:43Z</dcterms:modified>
</cp:coreProperties>
</file>