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82" r:id="rId4"/>
    <p:sldId id="283" r:id="rId5"/>
    <p:sldId id="296" r:id="rId6"/>
    <p:sldId id="260" r:id="rId7"/>
    <p:sldId id="286" r:id="rId8"/>
    <p:sldId id="297" r:id="rId9"/>
    <p:sldId id="298" r:id="rId10"/>
    <p:sldId id="262" r:id="rId11"/>
    <p:sldId id="294" r:id="rId12"/>
    <p:sldId id="284" r:id="rId13"/>
    <p:sldId id="288" r:id="rId14"/>
    <p:sldId id="287" r:id="rId15"/>
    <p:sldId id="289" r:id="rId16"/>
    <p:sldId id="299" r:id="rId17"/>
    <p:sldId id="263" r:id="rId18"/>
    <p:sldId id="264" r:id="rId19"/>
    <p:sldId id="265" r:id="rId20"/>
    <p:sldId id="266" r:id="rId21"/>
    <p:sldId id="267" r:id="rId22"/>
    <p:sldId id="268" r:id="rId23"/>
    <p:sldId id="269" r:id="rId24"/>
    <p:sldId id="270" r:id="rId25"/>
    <p:sldId id="271" r:id="rId26"/>
    <p:sldId id="273" r:id="rId27"/>
    <p:sldId id="274" r:id="rId28"/>
    <p:sldId id="275" r:id="rId29"/>
    <p:sldId id="276" r:id="rId30"/>
    <p:sldId id="277" r:id="rId31"/>
    <p:sldId id="279" r:id="rId32"/>
    <p:sldId id="291" r:id="rId33"/>
    <p:sldId id="293" r:id="rId34"/>
    <p:sldId id="300" r:id="rId35"/>
    <p:sldId id="301" r:id="rId3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F27E70-3586-4E9B-BE96-C147A594C3E6}" v="1" dt="2025-02-27T11:23:42.8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6"/>
  </p:normalViewPr>
  <p:slideViewPr>
    <p:cSldViewPr snapToGrid="0" snapToObjects="1">
      <p:cViewPr varScale="1">
        <p:scale>
          <a:sx n="68" d="100"/>
          <a:sy n="68" d="100"/>
        </p:scale>
        <p:origin x="162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D9922119-27B7-724B-A0DC-E9E9C0BEC4F7}" type="datetimeFigureOut">
              <a:rPr lang="en-US" smtClean="0"/>
              <a:t>2/27/2025</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E8F73945-B63B-DF40-B384-723FD31D2063}" type="slidenum">
              <a:rPr lang="en-US" smtClean="0"/>
              <a:t>‹#›</a:t>
            </a:fld>
            <a:endParaRPr lang="en-US"/>
          </a:p>
        </p:txBody>
      </p:sp>
    </p:spTree>
    <p:extLst>
      <p:ext uri="{BB962C8B-B14F-4D97-AF65-F5344CB8AC3E}">
        <p14:creationId xmlns:p14="http://schemas.microsoft.com/office/powerpoint/2010/main" val="13942375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1945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55B634D-31C8-CF44-8CA7-9B846026888E}" type="slidenum">
              <a:rPr lang="en-GB"/>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3ED50D6-99A1-2E4D-B579-EA3BF9B5850D}" type="slidenum">
              <a:rPr lang="en-GB"/>
              <a:pPr/>
              <a:t>22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42082604-5781-694F-98D6-09AC3E3DE84F}" type="slidenum">
              <a:rPr lang="en-GB"/>
              <a:pPr/>
              <a:t>23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608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37B76DCE-452C-3940-8355-1430668D9B3D}" type="slidenum">
              <a:rPr lang="en-GB"/>
              <a:pPr/>
              <a:t>24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22B1D758-120F-304C-BF47-6C2BD221A9D7}" type="slidenum">
              <a:rPr lang="en-GB"/>
              <a:pPr/>
              <a:t>25</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222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222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7431DB62-74AD-ED4C-8811-8255C3657BFF}" type="slidenum">
              <a:rPr lang="en-GB"/>
              <a:pPr/>
              <a:t>26</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427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427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078F1AF6-1E1A-B447-BD4B-1643D67ACB66}" type="slidenum">
              <a:rPr lang="en-GB"/>
              <a:pPr/>
              <a:t>27</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632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BC8974F-5EA0-F243-994E-FFD866EA1176}" type="slidenum">
              <a:rPr lang="en-GB"/>
              <a:pPr/>
              <a:t>28</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837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837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9B608E2F-90B2-6448-A0BD-E641D43E45D9}" type="slidenum">
              <a:rPr lang="en-GB"/>
              <a:pPr/>
              <a:t>29</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1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C4A5D14-04B1-4449-BEFE-87A6E27B0B84}" type="slidenum">
              <a:rPr lang="en-GB"/>
              <a:pPr/>
              <a:t>30</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451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6451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C1B9A336-5A95-4F44-BF1D-7D465A0B075E}" type="slidenum">
              <a:rPr lang="en-GB"/>
              <a:pPr/>
              <a:t>31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355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90BAEA54-677D-1C4C-B636-6CB4982019E6}" type="slidenum">
              <a:rPr lang="en-GB"/>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74959A19-ABD0-EF4D-B978-742DBE9DCD5F}" type="slidenum">
              <a:rPr lang="en-GB"/>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969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646AC81-15C0-3E48-A9BF-7F86AA3790E2}" type="slidenum">
              <a:rPr lang="en-GB"/>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98F4A31-BBA0-374C-8DFE-A79CA98C6B8B}" type="slidenum">
              <a:rPr lang="en-GB"/>
              <a:pPr/>
              <a:t>17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379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24A80F77-A32C-2744-8F0C-170BC4EFFC63}" type="slidenum">
              <a:rPr lang="en-GB"/>
              <a:pPr/>
              <a:t>18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FEF56925-99A8-B043-BAEF-39320BA5635B}" type="slidenum">
              <a:rPr lang="en-GB"/>
              <a:pPr/>
              <a:t>19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789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15C25C25-A936-8049-9AF1-FEABF7FD260D}" type="slidenum">
              <a:rPr lang="en-GB"/>
              <a:pPr/>
              <a:t>20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993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DA75596-66CE-1F43-9018-F90EB0640525}" type="slidenum">
              <a:rPr lang="en-GB"/>
              <a:pPr/>
              <a:t>21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21949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690034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399443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659197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C3E4588-5158-B441-AF52-0BEBBC6BCCFF}" type="datetimeFigureOut">
              <a:rPr lang="en-US" smtClean="0"/>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4181950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C3E4588-5158-B441-AF52-0BEBBC6BCCFF}" type="datetimeFigureOut">
              <a:rPr lang="en-US" smtClean="0"/>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192517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C3E4588-5158-B441-AF52-0BEBBC6BCCFF}" type="datetimeFigureOut">
              <a:rPr lang="en-US" smtClean="0"/>
              <a:t>2/27/2025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031883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C3E4588-5158-B441-AF52-0BEBBC6BCCFF}" type="datetimeFigureOut">
              <a:rPr lang="en-US" smtClean="0"/>
              <a:t>2/27/2025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82187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3E4588-5158-B441-AF52-0BEBBC6BCCFF}" type="datetimeFigureOut">
              <a:rPr lang="en-US" smtClean="0"/>
              <a:t>2/27/2025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1655952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3E4588-5158-B441-AF52-0BEBBC6BCCFF}" type="datetimeFigureOut">
              <a:rPr lang="en-US" smtClean="0"/>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275722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3E4588-5158-B441-AF52-0BEBBC6BCCFF}" type="datetimeFigureOut">
              <a:rPr lang="en-US" smtClean="0"/>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10716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E4588-5158-B441-AF52-0BEBBC6BCCFF}" type="datetimeFigureOut">
              <a:rPr lang="en-US" smtClean="0"/>
              <a:t>2/27/2025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099350-7DF1-CE4C-91BF-02A39432C2E2}" type="slidenum">
              <a:rPr lang="en-US" smtClean="0"/>
              <a:t>‹#›</a:t>
            </a:fld>
            <a:endParaRPr lang="en-US"/>
          </a:p>
        </p:txBody>
      </p:sp>
    </p:spTree>
    <p:extLst>
      <p:ext uri="{BB962C8B-B14F-4D97-AF65-F5344CB8AC3E}">
        <p14:creationId xmlns:p14="http://schemas.microsoft.com/office/powerpoint/2010/main" val="3565952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greenleft.org.au/node/16118"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youtube.com/watch?v=6lX4vXDBZ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sinembargo.mx/20-01-2015/122486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195"/>
            <a:ext cx="7772400" cy="1470025"/>
          </a:xfrm>
        </p:spPr>
        <p:txBody>
          <a:bodyPr>
            <a:normAutofit fontScale="90000"/>
          </a:bodyPr>
          <a:lstStyle/>
          <a:p>
            <a:r>
              <a:rPr lang="en-US" dirty="0"/>
              <a:t>The Zapatistas and Indigenous Movements in Mexico, 1970-2010</a:t>
            </a:r>
          </a:p>
        </p:txBody>
      </p:sp>
      <p:sp>
        <p:nvSpPr>
          <p:cNvPr id="3" name="Subtitle 2"/>
          <p:cNvSpPr>
            <a:spLocks noGrp="1"/>
          </p:cNvSpPr>
          <p:nvPr>
            <p:ph type="subTitle" idx="1"/>
          </p:nvPr>
        </p:nvSpPr>
        <p:spPr/>
        <p:txBody>
          <a:bodyPr/>
          <a:lstStyle/>
          <a:p>
            <a:endParaRPr lang="en-US"/>
          </a:p>
        </p:txBody>
      </p:sp>
      <p:pic>
        <p:nvPicPr>
          <p:cNvPr id="5" name="Picture 4"/>
          <p:cNvPicPr>
            <a:picLocks noChangeAspect="1"/>
          </p:cNvPicPr>
          <p:nvPr/>
        </p:nvPicPr>
        <p:blipFill>
          <a:blip r:embed="rId2"/>
          <a:stretch>
            <a:fillRect/>
          </a:stretch>
        </p:blipFill>
        <p:spPr>
          <a:xfrm>
            <a:off x="938031" y="1681220"/>
            <a:ext cx="7303700" cy="5017324"/>
          </a:xfrm>
          <a:prstGeom prst="rect">
            <a:avLst/>
          </a:prstGeom>
        </p:spPr>
      </p:pic>
    </p:spTree>
    <p:extLst>
      <p:ext uri="{BB962C8B-B14F-4D97-AF65-F5344CB8AC3E}">
        <p14:creationId xmlns:p14="http://schemas.microsoft.com/office/powerpoint/2010/main" val="3171079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latin typeface="Calibri" charset="0"/>
              </a:rPr>
              <a:t>“Sociological awakening” of Chiapas’s indigenous communities</a:t>
            </a:r>
          </a:p>
        </p:txBody>
      </p:sp>
      <p:sp>
        <p:nvSpPr>
          <p:cNvPr id="28674" name="Content Placeholder 2"/>
          <p:cNvSpPr>
            <a:spLocks noGrp="1"/>
          </p:cNvSpPr>
          <p:nvPr>
            <p:ph idx="1"/>
          </p:nvPr>
        </p:nvSpPr>
        <p:spPr/>
        <p:txBody>
          <a:bodyPr>
            <a:normAutofit fontScale="92500" lnSpcReduction="10000"/>
          </a:bodyPr>
          <a:lstStyle/>
          <a:p>
            <a:r>
              <a:rPr lang="en-GB" dirty="0">
                <a:latin typeface="Calibri" charset="0"/>
              </a:rPr>
              <a:t>1960s: Bishop Samuel Ruiz and Catholic Church  trained 8.000 catechists and 400 deacons in 2,500 indigenous communities in Chiapas</a:t>
            </a:r>
          </a:p>
          <a:p>
            <a:endParaRPr lang="en-GB" dirty="0">
              <a:latin typeface="Calibri" charset="0"/>
            </a:endParaRPr>
          </a:p>
          <a:p>
            <a:r>
              <a:rPr lang="en-GB" dirty="0">
                <a:latin typeface="Calibri" charset="0"/>
              </a:rPr>
              <a:t>Unions  and catechists create a “sociological awakening” in indigenous communities </a:t>
            </a:r>
          </a:p>
          <a:p>
            <a:endParaRPr lang="en-GB" dirty="0">
              <a:latin typeface="Calibri" charset="0"/>
            </a:endParaRPr>
          </a:p>
          <a:p>
            <a:r>
              <a:rPr lang="en-GB" dirty="0">
                <a:latin typeface="Calibri" charset="0"/>
              </a:rPr>
              <a:t>Late 1960s – 1980s, Student Maoist organisers arrive in Chiapas to work with peasants.</a:t>
            </a:r>
          </a:p>
          <a:p>
            <a:endParaRPr lang="en-GB" dirty="0">
              <a:latin typeface="Calibri" charset="0"/>
            </a:endParaRPr>
          </a:p>
          <a:p>
            <a:endParaRPr lang="en-GB" dirty="0">
              <a:latin typeface="Calibri" charset="0"/>
            </a:endParaRPr>
          </a:p>
          <a:p>
            <a:endParaRPr lang="en-GB" dirty="0">
              <a:latin typeface="Calibri" charset="0"/>
            </a:endParaRPr>
          </a:p>
          <a:p>
            <a:endParaRPr lang="en-GB" dirty="0">
              <a:latin typeface="Calibri" charset="0"/>
            </a:endParaRPr>
          </a:p>
          <a:p>
            <a:endParaRPr lang="en-GB" dirty="0">
              <a:latin typeface="Calibri" charset="0"/>
            </a:endParaRPr>
          </a:p>
        </p:txBody>
      </p:sp>
    </p:spTree>
    <p:extLst>
      <p:ext uri="{BB962C8B-B14F-4D97-AF65-F5344CB8AC3E}">
        <p14:creationId xmlns:p14="http://schemas.microsoft.com/office/powerpoint/2010/main" val="2632784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Bishop Samuel Ruiz</a:t>
            </a:r>
          </a:p>
        </p:txBody>
      </p:sp>
      <p:pic>
        <p:nvPicPr>
          <p:cNvPr id="4" name="Content Placeholder 3"/>
          <p:cNvPicPr>
            <a:picLocks noGrp="1" noChangeAspect="1"/>
          </p:cNvPicPr>
          <p:nvPr>
            <p:ph idx="1"/>
          </p:nvPr>
        </p:nvPicPr>
        <p:blipFill>
          <a:blip r:embed="rId2"/>
          <a:srcRect l="-22715" r="-22715"/>
          <a:stretch>
            <a:fillRect/>
          </a:stretch>
        </p:blipFill>
        <p:spPr/>
      </p:pic>
    </p:spTree>
    <p:extLst>
      <p:ext uri="{BB962C8B-B14F-4D97-AF65-F5344CB8AC3E}">
        <p14:creationId xmlns:p14="http://schemas.microsoft.com/office/powerpoint/2010/main" val="1013944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Subcommandante</a:t>
            </a:r>
            <a:r>
              <a:rPr lang="en-US" dirty="0"/>
              <a:t> Marcos aka Rafael </a:t>
            </a:r>
            <a:r>
              <a:rPr lang="en-US" dirty="0" err="1"/>
              <a:t>Sebastián</a:t>
            </a:r>
            <a:r>
              <a:rPr lang="en-US" dirty="0"/>
              <a:t> </a:t>
            </a:r>
            <a:r>
              <a:rPr lang="en-US" dirty="0" err="1"/>
              <a:t>Guillén</a:t>
            </a:r>
            <a:r>
              <a:rPr lang="en-US" dirty="0"/>
              <a:t> Vicente</a:t>
            </a:r>
          </a:p>
        </p:txBody>
      </p:sp>
      <p:sp>
        <p:nvSpPr>
          <p:cNvPr id="3" name="Content Placeholder 2"/>
          <p:cNvSpPr>
            <a:spLocks noGrp="1"/>
          </p:cNvSpPr>
          <p:nvPr>
            <p:ph idx="1"/>
          </p:nvPr>
        </p:nvSpPr>
        <p:spPr/>
        <p:txBody>
          <a:bodyPr>
            <a:normAutofit fontScale="85000" lnSpcReduction="10000"/>
          </a:bodyPr>
          <a:lstStyle/>
          <a:p>
            <a:r>
              <a:rPr lang="en-US" dirty="0"/>
              <a:t>Former philosophy professor at UAM in Mexico City.</a:t>
            </a:r>
          </a:p>
          <a:p>
            <a:endParaRPr lang="en-US" dirty="0"/>
          </a:p>
          <a:p>
            <a:r>
              <a:rPr lang="en-US" dirty="0"/>
              <a:t>Heavily influenced by Marxism of the 1970s.</a:t>
            </a:r>
          </a:p>
          <a:p>
            <a:endParaRPr lang="en-US" dirty="0"/>
          </a:p>
          <a:p>
            <a:r>
              <a:rPr lang="en-US" dirty="0"/>
              <a:t>Joined guerilla group and went to Chiapas in 1980s.</a:t>
            </a:r>
          </a:p>
          <a:p>
            <a:endParaRPr lang="en-US" dirty="0"/>
          </a:p>
          <a:p>
            <a:r>
              <a:rPr lang="en-US" dirty="0"/>
              <a:t>At first, rejected by indigenous communities. </a:t>
            </a:r>
          </a:p>
          <a:p>
            <a:endParaRPr lang="en-US" dirty="0"/>
          </a:p>
          <a:p>
            <a:r>
              <a:rPr lang="en-US" dirty="0"/>
              <a:t>Ditched Marxist rhetoric and instead concentrated on indigenous problems. </a:t>
            </a:r>
          </a:p>
          <a:p>
            <a:endParaRPr lang="en-US" dirty="0"/>
          </a:p>
        </p:txBody>
      </p:sp>
    </p:spTree>
    <p:extLst>
      <p:ext uri="{BB962C8B-B14F-4D97-AF65-F5344CB8AC3E}">
        <p14:creationId xmlns:p14="http://schemas.microsoft.com/office/powerpoint/2010/main" val="3582408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4891" r="-64891"/>
          <a:stretch>
            <a:fillRect/>
          </a:stretch>
        </p:blipFill>
        <p:spPr>
          <a:xfrm>
            <a:off x="-264362" y="476200"/>
            <a:ext cx="10273380" cy="5649963"/>
          </a:xfrm>
        </p:spPr>
      </p:pic>
    </p:spTree>
    <p:extLst>
      <p:ext uri="{BB962C8B-B14F-4D97-AF65-F5344CB8AC3E}">
        <p14:creationId xmlns:p14="http://schemas.microsoft.com/office/powerpoint/2010/main" val="58718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a:t>
            </a:r>
            <a:r>
              <a:rPr lang="en-GB" dirty="0">
                <a:latin typeface="Calibri" charset="0"/>
              </a:rPr>
              <a:t> January 1994  Zapatista Army of National Liberation (EZLN) Uprising</a:t>
            </a:r>
            <a:endParaRPr lang="en-US" dirty="0"/>
          </a:p>
        </p:txBody>
      </p:sp>
      <p:pic>
        <p:nvPicPr>
          <p:cNvPr id="4" name="Content Placeholder 3"/>
          <p:cNvPicPr>
            <a:picLocks noGrp="1" noChangeAspect="1"/>
          </p:cNvPicPr>
          <p:nvPr>
            <p:ph idx="1"/>
          </p:nvPr>
        </p:nvPicPr>
        <p:blipFill>
          <a:blip r:embed="rId2"/>
          <a:srcRect l="-30984" r="-30984"/>
          <a:stretch>
            <a:fillRect/>
          </a:stretch>
        </p:blipFill>
        <p:spPr/>
      </p:pic>
    </p:spTree>
    <p:extLst>
      <p:ext uri="{BB962C8B-B14F-4D97-AF65-F5344CB8AC3E}">
        <p14:creationId xmlns:p14="http://schemas.microsoft.com/office/powerpoint/2010/main" val="1297428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l="-10281" r="-10281"/>
          <a:stretch>
            <a:fillRect/>
          </a:stretch>
        </p:blipFill>
        <p:spPr/>
      </p:pic>
    </p:spTree>
    <p:extLst>
      <p:ext uri="{BB962C8B-B14F-4D97-AF65-F5344CB8AC3E}">
        <p14:creationId xmlns:p14="http://schemas.microsoft.com/office/powerpoint/2010/main" val="362073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Subcomandante</a:t>
            </a:r>
            <a:r>
              <a:rPr lang="en-US" dirty="0"/>
              <a:t> Marcos</a:t>
            </a:r>
          </a:p>
        </p:txBody>
      </p:sp>
      <p:sp>
        <p:nvSpPr>
          <p:cNvPr id="3" name="Content Placeholder 2"/>
          <p:cNvSpPr>
            <a:spLocks noGrp="1"/>
          </p:cNvSpPr>
          <p:nvPr>
            <p:ph idx="1"/>
          </p:nvPr>
        </p:nvSpPr>
        <p:spPr/>
        <p:txBody>
          <a:bodyPr>
            <a:normAutofit fontScale="70000" lnSpcReduction="20000"/>
          </a:bodyPr>
          <a:lstStyle/>
          <a:p>
            <a:r>
              <a:rPr lang="en-US" dirty="0"/>
              <a:t>As to whether Marcos is gay: Marcos is gay in San Francisco, black in South Africa, an Asian in Europe, a Chicano in San </a:t>
            </a:r>
            <a:r>
              <a:rPr lang="en-US" dirty="0" err="1"/>
              <a:t>Ysidro</a:t>
            </a:r>
            <a:r>
              <a:rPr lang="en-US" dirty="0"/>
              <a:t>, an anarchist in Spain, a Palestinian in Israel, a Mayan Indian in the streets of San Cristobal,… a Jew in Germany, a Gypsy in Poland, a Kurd in Turkey, a Mohawk in Quebec, a pacifist in Bosnia, a single woman on the Metro at 10pm, a peasant without land, a gang member in the slums, an unemployed worker, an unhappy student and, of course, a Zapatista in the mountains….Marcos is all the exploited, </a:t>
            </a:r>
            <a:r>
              <a:rPr lang="en-US" dirty="0" err="1"/>
              <a:t>marginalised</a:t>
            </a:r>
            <a:r>
              <a:rPr lang="en-US" dirty="0"/>
              <a:t>, oppressed minorities resisting and saying "Enough!" He is every minority who is now beginning to speak and every majority that must shut up and listen. He is every </a:t>
            </a:r>
            <a:r>
              <a:rPr lang="en-US" dirty="0" err="1"/>
              <a:t>untolerated</a:t>
            </a:r>
            <a:r>
              <a:rPr lang="en-US" dirty="0"/>
              <a:t> group searching for a way to speak. Everything that makes power and the good consciences of those in power uncomfortable — this is Marcos. </a:t>
            </a:r>
          </a:p>
          <a:p>
            <a:endParaRPr lang="en-US" dirty="0"/>
          </a:p>
          <a:p>
            <a:pPr marL="342900" lvl="1" indent="-342900">
              <a:buFont typeface="Arial"/>
              <a:buChar char="•"/>
            </a:pPr>
            <a:r>
              <a:rPr lang="en-US" dirty="0"/>
              <a:t>"</a:t>
            </a:r>
            <a:r>
              <a:rPr lang="en-US" dirty="0">
                <a:hlinkClick r:id="rId2"/>
              </a:rPr>
              <a:t>The Majority Disguised as the Resented Minority</a:t>
            </a:r>
            <a:r>
              <a:rPr lang="en-US" dirty="0"/>
              <a:t>" (31 May 1994)</a:t>
            </a:r>
          </a:p>
          <a:p>
            <a:endParaRPr lang="en-US" dirty="0"/>
          </a:p>
          <a:p>
            <a:pPr marL="0" indent="0">
              <a:buNone/>
            </a:pPr>
            <a:endParaRPr lang="en-US" dirty="0"/>
          </a:p>
        </p:txBody>
      </p:sp>
    </p:spTree>
    <p:extLst>
      <p:ext uri="{BB962C8B-B14F-4D97-AF65-F5344CB8AC3E}">
        <p14:creationId xmlns:p14="http://schemas.microsoft.com/office/powerpoint/2010/main" val="1662427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dirty="0">
                <a:latin typeface="Calibri" charset="0"/>
              </a:rPr>
              <a:t>1 January 1994  EZLN Uprising</a:t>
            </a:r>
          </a:p>
        </p:txBody>
      </p:sp>
      <p:sp>
        <p:nvSpPr>
          <p:cNvPr id="3" name="Content Placeholder 2"/>
          <p:cNvSpPr>
            <a:spLocks noGrp="1"/>
          </p:cNvSpPr>
          <p:nvPr>
            <p:ph idx="1"/>
          </p:nvPr>
        </p:nvSpPr>
        <p:spPr/>
        <p:txBody>
          <a:bodyPr>
            <a:normAutofit lnSpcReduction="10000"/>
          </a:bodyPr>
          <a:lstStyle/>
          <a:p>
            <a:pPr>
              <a:lnSpc>
                <a:spcPct val="90000"/>
              </a:lnSpc>
            </a:pPr>
            <a:r>
              <a:rPr lang="en-GB" dirty="0">
                <a:latin typeface="Calibri" charset="0"/>
              </a:rPr>
              <a:t>“The Zapatistas have pulled back the curtain that covered up the other Mexico.  It is not the Mexico of eager entrepreneurs lined up to open Pizza Hut franchises and consumers eager to shop at Wal-Mart, but rather the Mexico of malnourished children, illiteracy, landlessness, poor roads, lack of health clinics, and life as a permanent struggle.”</a:t>
            </a:r>
          </a:p>
          <a:p>
            <a:pPr>
              <a:lnSpc>
                <a:spcPct val="90000"/>
              </a:lnSpc>
            </a:pPr>
            <a:endParaRPr lang="en-GB" dirty="0">
              <a:latin typeface="Calibri" charset="0"/>
            </a:endParaRPr>
          </a:p>
          <a:p>
            <a:pPr>
              <a:lnSpc>
                <a:spcPct val="90000"/>
              </a:lnSpc>
            </a:pPr>
            <a:r>
              <a:rPr lang="en-GB" dirty="0">
                <a:latin typeface="Calibri" charset="0"/>
              </a:rPr>
              <a:t>Lynn Stephen (1994) </a:t>
            </a:r>
          </a:p>
        </p:txBody>
      </p:sp>
    </p:spTree>
    <p:extLst>
      <p:ext uri="{BB962C8B-B14F-4D97-AF65-F5344CB8AC3E}">
        <p14:creationId xmlns:p14="http://schemas.microsoft.com/office/powerpoint/2010/main" val="1221954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dirty="0">
                <a:latin typeface="Calibri" charset="0"/>
              </a:rPr>
              <a:t>EZLN Uprising</a:t>
            </a:r>
          </a:p>
        </p:txBody>
      </p:sp>
      <p:sp>
        <p:nvSpPr>
          <p:cNvPr id="3" name="Content Placeholder 2"/>
          <p:cNvSpPr>
            <a:spLocks noGrp="1"/>
          </p:cNvSpPr>
          <p:nvPr>
            <p:ph idx="1"/>
          </p:nvPr>
        </p:nvSpPr>
        <p:spPr/>
        <p:txBody>
          <a:bodyPr>
            <a:normAutofit fontScale="92500" lnSpcReduction="20000"/>
          </a:bodyPr>
          <a:lstStyle/>
          <a:p>
            <a:pPr>
              <a:lnSpc>
                <a:spcPct val="90000"/>
              </a:lnSpc>
            </a:pPr>
            <a:r>
              <a:rPr lang="en-GB" dirty="0">
                <a:latin typeface="Calibri" charset="0"/>
              </a:rPr>
              <a:t>Demands:  democracy - “never again without us” – not to take power (rejection of party system, caciques, spoils, etc. )</a:t>
            </a:r>
          </a:p>
          <a:p>
            <a:pPr>
              <a:lnSpc>
                <a:spcPct val="90000"/>
              </a:lnSpc>
            </a:pPr>
            <a:endParaRPr lang="en-GB" dirty="0">
              <a:latin typeface="Calibri" charset="0"/>
            </a:endParaRPr>
          </a:p>
          <a:p>
            <a:pPr>
              <a:lnSpc>
                <a:spcPct val="90000"/>
              </a:lnSpc>
            </a:pPr>
            <a:r>
              <a:rPr lang="en-GB" dirty="0">
                <a:latin typeface="Calibri" charset="0"/>
              </a:rPr>
              <a:t>157 dead...rebels withdraw to </a:t>
            </a:r>
            <a:r>
              <a:rPr lang="en-GB" dirty="0" err="1">
                <a:latin typeface="Calibri" charset="0"/>
              </a:rPr>
              <a:t>Cañadas</a:t>
            </a:r>
            <a:r>
              <a:rPr lang="en-GB" dirty="0">
                <a:latin typeface="Calibri" charset="0"/>
              </a:rPr>
              <a:t> of East Chiapas</a:t>
            </a:r>
          </a:p>
          <a:p>
            <a:pPr>
              <a:lnSpc>
                <a:spcPct val="90000"/>
              </a:lnSpc>
            </a:pPr>
            <a:endParaRPr lang="en-GB" dirty="0">
              <a:latin typeface="Calibri" charset="0"/>
            </a:endParaRPr>
          </a:p>
          <a:p>
            <a:pPr>
              <a:lnSpc>
                <a:spcPct val="90000"/>
              </a:lnSpc>
            </a:pPr>
            <a:r>
              <a:rPr lang="en-GB" dirty="0">
                <a:latin typeface="Calibri" charset="0"/>
              </a:rPr>
              <a:t>1994-95 two government offensives met with not with arms but the internet creating national and international solidarity</a:t>
            </a:r>
          </a:p>
          <a:p>
            <a:pPr marL="0" indent="0">
              <a:lnSpc>
                <a:spcPct val="90000"/>
              </a:lnSpc>
              <a:buNone/>
            </a:pPr>
            <a:endParaRPr lang="en-GB" dirty="0">
              <a:latin typeface="Calibri" charset="0"/>
            </a:endParaRPr>
          </a:p>
          <a:p>
            <a:pPr>
              <a:lnSpc>
                <a:spcPct val="90000"/>
              </a:lnSpc>
            </a:pPr>
            <a:r>
              <a:rPr lang="en-GB" dirty="0">
                <a:latin typeface="Calibri" charset="0"/>
              </a:rPr>
              <a:t>1996 San Andres Peace Accords</a:t>
            </a:r>
          </a:p>
        </p:txBody>
      </p:sp>
    </p:spTree>
    <p:extLst>
      <p:ext uri="{BB962C8B-B14F-4D97-AF65-F5344CB8AC3E}">
        <p14:creationId xmlns:p14="http://schemas.microsoft.com/office/powerpoint/2010/main" val="753215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dirty="0">
                <a:latin typeface="Calibri" charset="0"/>
              </a:rPr>
              <a:t>EZLN Uprising</a:t>
            </a:r>
          </a:p>
        </p:txBody>
      </p:sp>
      <p:sp>
        <p:nvSpPr>
          <p:cNvPr id="3" name="Content Placeholder 2"/>
          <p:cNvSpPr>
            <a:spLocks noGrp="1"/>
          </p:cNvSpPr>
          <p:nvPr>
            <p:ph idx="1"/>
          </p:nvPr>
        </p:nvSpPr>
        <p:spPr/>
        <p:txBody>
          <a:bodyPr>
            <a:normAutofit fontScale="92500" lnSpcReduction="20000"/>
          </a:bodyPr>
          <a:lstStyle/>
          <a:p>
            <a:pPr>
              <a:lnSpc>
                <a:spcPct val="80000"/>
              </a:lnSpc>
            </a:pPr>
            <a:r>
              <a:rPr lang="en-GB" sz="2500" dirty="0">
                <a:latin typeface="Calibri" charset="0"/>
              </a:rPr>
              <a:t>President Ernesto Zedillo promises constitutional amendment to permit indigenous autonomy and state and national political representation</a:t>
            </a:r>
          </a:p>
          <a:p>
            <a:pPr>
              <a:lnSpc>
                <a:spcPct val="80000"/>
              </a:lnSpc>
            </a:pPr>
            <a:endParaRPr lang="en-GB" sz="2500" dirty="0">
              <a:latin typeface="Calibri" charset="0"/>
            </a:endParaRPr>
          </a:p>
          <a:p>
            <a:pPr>
              <a:lnSpc>
                <a:spcPct val="80000"/>
              </a:lnSpc>
            </a:pPr>
            <a:r>
              <a:rPr lang="en-GB" sz="2500" dirty="0">
                <a:latin typeface="Calibri" charset="0"/>
              </a:rPr>
              <a:t>Govt. breaks agreement - low intensity warfare/counter-insurgency “to break the relations of support that exist between the population and the violators of the law (EZLN)”</a:t>
            </a:r>
          </a:p>
          <a:p>
            <a:pPr>
              <a:lnSpc>
                <a:spcPct val="80000"/>
              </a:lnSpc>
            </a:pPr>
            <a:endParaRPr lang="en-GB" sz="2500" dirty="0">
              <a:latin typeface="Calibri" charset="0"/>
            </a:endParaRPr>
          </a:p>
          <a:p>
            <a:pPr>
              <a:lnSpc>
                <a:spcPct val="80000"/>
              </a:lnSpc>
            </a:pPr>
            <a:r>
              <a:rPr lang="en-GB" sz="2500" dirty="0">
                <a:latin typeface="Calibri" charset="0"/>
              </a:rPr>
              <a:t>Encouragement of </a:t>
            </a:r>
            <a:r>
              <a:rPr lang="en-GB" sz="2500" dirty="0" err="1">
                <a:latin typeface="Calibri" charset="0"/>
              </a:rPr>
              <a:t>para</a:t>
            </a:r>
            <a:r>
              <a:rPr lang="en-GB" sz="2500" dirty="0">
                <a:latin typeface="Calibri" charset="0"/>
              </a:rPr>
              <a:t>-militaries involving arming of loyal (“</a:t>
            </a:r>
            <a:r>
              <a:rPr lang="en-GB" sz="2500" dirty="0" err="1">
                <a:latin typeface="Calibri" charset="0"/>
              </a:rPr>
              <a:t>priista</a:t>
            </a:r>
            <a:r>
              <a:rPr lang="en-GB" sz="2500" dirty="0">
                <a:latin typeface="Calibri" charset="0"/>
              </a:rPr>
              <a:t>”) indigenous factions</a:t>
            </a:r>
          </a:p>
          <a:p>
            <a:pPr>
              <a:lnSpc>
                <a:spcPct val="80000"/>
              </a:lnSpc>
            </a:pPr>
            <a:endParaRPr lang="en-GB" sz="2500" dirty="0">
              <a:latin typeface="Calibri" charset="0"/>
            </a:endParaRPr>
          </a:p>
          <a:p>
            <a:pPr>
              <a:lnSpc>
                <a:spcPct val="80000"/>
              </a:lnSpc>
            </a:pPr>
            <a:r>
              <a:rPr lang="en-GB" sz="2500" dirty="0">
                <a:latin typeface="Calibri" charset="0"/>
              </a:rPr>
              <a:t>1996-97: 1,500 deaths</a:t>
            </a:r>
          </a:p>
          <a:p>
            <a:pPr>
              <a:lnSpc>
                <a:spcPct val="80000"/>
              </a:lnSpc>
            </a:pPr>
            <a:endParaRPr lang="en-GB" sz="2500" dirty="0">
              <a:latin typeface="Calibri" charset="0"/>
            </a:endParaRPr>
          </a:p>
          <a:p>
            <a:pPr>
              <a:lnSpc>
                <a:spcPct val="80000"/>
              </a:lnSpc>
            </a:pPr>
            <a:r>
              <a:rPr lang="en-GB" sz="2500" dirty="0" err="1">
                <a:latin typeface="Calibri" charset="0"/>
              </a:rPr>
              <a:t>Acteal</a:t>
            </a:r>
            <a:r>
              <a:rPr lang="en-GB" sz="2500" dirty="0">
                <a:latin typeface="Calibri" charset="0"/>
              </a:rPr>
              <a:t> Massacre 22 December 1997 : 60 “</a:t>
            </a:r>
            <a:r>
              <a:rPr lang="en-GB" sz="2500" dirty="0" err="1">
                <a:latin typeface="Calibri" charset="0"/>
              </a:rPr>
              <a:t>priistas</a:t>
            </a:r>
            <a:r>
              <a:rPr lang="en-GB" sz="2500" dirty="0">
                <a:latin typeface="Calibri" charset="0"/>
              </a:rPr>
              <a:t>” attack makeshift refugee camp killing 45 </a:t>
            </a:r>
            <a:r>
              <a:rPr lang="en-GB" sz="2500" dirty="0" err="1">
                <a:latin typeface="Calibri" charset="0"/>
              </a:rPr>
              <a:t>Totzil</a:t>
            </a:r>
            <a:r>
              <a:rPr lang="en-GB" sz="2500" dirty="0">
                <a:latin typeface="Calibri" charset="0"/>
              </a:rPr>
              <a:t> Indians (7 men, 19 women and 19 children)</a:t>
            </a:r>
          </a:p>
        </p:txBody>
      </p:sp>
    </p:spTree>
    <p:extLst>
      <p:ext uri="{BB962C8B-B14F-4D97-AF65-F5344CB8AC3E}">
        <p14:creationId xmlns:p14="http://schemas.microsoft.com/office/powerpoint/2010/main" val="1548927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normAutofit fontScale="90000"/>
          </a:bodyPr>
          <a:lstStyle/>
          <a:p>
            <a:r>
              <a:rPr lang="en-GB" dirty="0">
                <a:latin typeface="Calibri" charset="0"/>
              </a:rPr>
              <a:t>Growth of Mexico’s Indian Population</a:t>
            </a:r>
          </a:p>
        </p:txBody>
      </p:sp>
      <p:sp>
        <p:nvSpPr>
          <p:cNvPr id="3" name="Content Placeholder 2"/>
          <p:cNvSpPr>
            <a:spLocks noGrp="1"/>
          </p:cNvSpPr>
          <p:nvPr>
            <p:ph idx="1"/>
          </p:nvPr>
        </p:nvSpPr>
        <p:spPr/>
        <p:txBody>
          <a:bodyPr>
            <a:normAutofit/>
          </a:bodyPr>
          <a:lstStyle/>
          <a:p>
            <a:r>
              <a:rPr lang="en-GB" sz="3000" dirty="0">
                <a:latin typeface="Calibri" charset="0"/>
              </a:rPr>
              <a:t>Mexico: 62  languages, 100s of mutually unintelligible dialects</a:t>
            </a:r>
          </a:p>
          <a:p>
            <a:r>
              <a:rPr lang="en-GB" sz="3000" dirty="0">
                <a:latin typeface="Calibri" charset="0"/>
              </a:rPr>
              <a:t>1970: 3.11 million spoke one of these languages</a:t>
            </a:r>
          </a:p>
          <a:p>
            <a:r>
              <a:rPr lang="en-GB" sz="3000" dirty="0">
                <a:latin typeface="Calibri" charset="0"/>
              </a:rPr>
              <a:t>2000: 6.04 </a:t>
            </a:r>
          </a:p>
          <a:p>
            <a:r>
              <a:rPr lang="en-GB" sz="3000" dirty="0">
                <a:latin typeface="Calibri" charset="0"/>
              </a:rPr>
              <a:t>2012: 11 million (largest in LA)</a:t>
            </a:r>
          </a:p>
          <a:p>
            <a:r>
              <a:rPr lang="en-GB" sz="3000" dirty="0">
                <a:latin typeface="Calibri" charset="0"/>
              </a:rPr>
              <a:t>Without migration, growth rate would be even higher....</a:t>
            </a:r>
          </a:p>
        </p:txBody>
      </p:sp>
    </p:spTree>
    <p:extLst>
      <p:ext uri="{BB962C8B-B14F-4D97-AF65-F5344CB8AC3E}">
        <p14:creationId xmlns:p14="http://schemas.microsoft.com/office/powerpoint/2010/main" val="804713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a:ea typeface="+mj-ea"/>
              </a:rPr>
              <a:t>Bishop Samuel Ruiz, </a:t>
            </a:r>
            <a:r>
              <a:rPr lang="en-GB" dirty="0" err="1">
                <a:ea typeface="+mj-ea"/>
              </a:rPr>
              <a:t>Acteal</a:t>
            </a:r>
            <a:r>
              <a:rPr lang="en-GB" dirty="0">
                <a:ea typeface="+mj-ea"/>
              </a:rPr>
              <a:t>, Dec 1997</a:t>
            </a:r>
          </a:p>
        </p:txBody>
      </p:sp>
      <p:pic>
        <p:nvPicPr>
          <p:cNvPr id="36866" name="Content Placeholder 3" descr="acteal_funeralruiza.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28625" y="1500188"/>
            <a:ext cx="8001000" cy="5245100"/>
          </a:xfrm>
        </p:spPr>
      </p:pic>
    </p:spTree>
    <p:extLst>
      <p:ext uri="{BB962C8B-B14F-4D97-AF65-F5344CB8AC3E}">
        <p14:creationId xmlns:p14="http://schemas.microsoft.com/office/powerpoint/2010/main" val="2361168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GB" sz="3200" dirty="0" err="1">
                <a:latin typeface="Calibri" charset="0"/>
              </a:rPr>
              <a:t>Acteal</a:t>
            </a:r>
            <a:r>
              <a:rPr lang="en-GB" sz="3200" dirty="0">
                <a:latin typeface="Calibri" charset="0"/>
              </a:rPr>
              <a:t> massacre demonstrations, </a:t>
            </a:r>
            <a:r>
              <a:rPr lang="en-GB" sz="3200" dirty="0" err="1">
                <a:latin typeface="Calibri" charset="0"/>
              </a:rPr>
              <a:t>Chenalho</a:t>
            </a:r>
            <a:r>
              <a:rPr lang="en-GB" sz="3200" dirty="0">
                <a:latin typeface="Calibri" charset="0"/>
              </a:rPr>
              <a:t>, December 22, 1997</a:t>
            </a:r>
          </a:p>
        </p:txBody>
      </p:sp>
      <p:pic>
        <p:nvPicPr>
          <p:cNvPr id="38914" name="Content Placeholder 3" descr="Fuera Acteal.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00063" y="1357313"/>
            <a:ext cx="7935912" cy="5346700"/>
          </a:xfrm>
        </p:spPr>
      </p:pic>
    </p:spTree>
    <p:extLst>
      <p:ext uri="{BB962C8B-B14F-4D97-AF65-F5344CB8AC3E}">
        <p14:creationId xmlns:p14="http://schemas.microsoft.com/office/powerpoint/2010/main" val="1455309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endParaRPr lang="en-GB" dirty="0">
              <a:latin typeface="Calibri" charset="0"/>
            </a:endParaRPr>
          </a:p>
        </p:txBody>
      </p:sp>
      <p:pic>
        <p:nvPicPr>
          <p:cNvPr id="40962" name="Content Placeholder 3" descr="chenalho4.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714375" y="1643063"/>
            <a:ext cx="7850188" cy="5054600"/>
          </a:xfrm>
        </p:spPr>
      </p:pic>
    </p:spTree>
    <p:extLst>
      <p:ext uri="{BB962C8B-B14F-4D97-AF65-F5344CB8AC3E}">
        <p14:creationId xmlns:p14="http://schemas.microsoft.com/office/powerpoint/2010/main" val="447497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endParaRPr lang="en-GB">
              <a:latin typeface="Calibri" charset="0"/>
            </a:endParaRPr>
          </a:p>
        </p:txBody>
      </p:sp>
      <p:sp>
        <p:nvSpPr>
          <p:cNvPr id="43010" name="Content Placeholder 2"/>
          <p:cNvSpPr>
            <a:spLocks noGrp="1"/>
          </p:cNvSpPr>
          <p:nvPr>
            <p:ph idx="1"/>
          </p:nvPr>
        </p:nvSpPr>
        <p:spPr/>
        <p:txBody>
          <a:bodyPr>
            <a:normAutofit lnSpcReduction="10000"/>
          </a:bodyPr>
          <a:lstStyle/>
          <a:p>
            <a:r>
              <a:rPr lang="en-GB" dirty="0">
                <a:latin typeface="Calibri" charset="0"/>
              </a:rPr>
              <a:t>2000 :  Vicente Fox withdraws army from 50 positions in rebel zone</a:t>
            </a:r>
          </a:p>
          <a:p>
            <a:endParaRPr lang="en-GB" dirty="0">
              <a:latin typeface="Calibri" charset="0"/>
            </a:endParaRPr>
          </a:p>
          <a:p>
            <a:r>
              <a:rPr lang="en-GB" dirty="0">
                <a:latin typeface="Calibri" charset="0"/>
              </a:rPr>
              <a:t>San Andres agreement sent to Congress for ratification</a:t>
            </a:r>
          </a:p>
          <a:p>
            <a:endParaRPr lang="en-GB" dirty="0">
              <a:latin typeface="Calibri" charset="0"/>
            </a:endParaRPr>
          </a:p>
          <a:p>
            <a:r>
              <a:rPr lang="en-GB" dirty="0">
                <a:latin typeface="Calibri" charset="0"/>
              </a:rPr>
              <a:t>2001: “</a:t>
            </a:r>
            <a:r>
              <a:rPr lang="en-GB" dirty="0" err="1">
                <a:latin typeface="Calibri" charset="0"/>
              </a:rPr>
              <a:t>Zapatour</a:t>
            </a:r>
            <a:r>
              <a:rPr lang="en-GB" dirty="0">
                <a:latin typeface="Calibri" charset="0"/>
              </a:rPr>
              <a:t>”  3.000 mile march to Mexico City to tumultuous welcome:  </a:t>
            </a:r>
            <a:r>
              <a:rPr lang="en-GB" dirty="0" err="1">
                <a:latin typeface="Calibri" charset="0"/>
              </a:rPr>
              <a:t>Commandante</a:t>
            </a:r>
            <a:r>
              <a:rPr lang="en-GB" dirty="0">
                <a:latin typeface="Calibri" charset="0"/>
              </a:rPr>
              <a:t> Esther speaks to nation in broken Spanish...</a:t>
            </a:r>
          </a:p>
          <a:p>
            <a:endParaRPr lang="en-GB" dirty="0">
              <a:latin typeface="Calibri" charset="0"/>
            </a:endParaRPr>
          </a:p>
        </p:txBody>
      </p:sp>
    </p:spTree>
    <p:extLst>
      <p:ext uri="{BB962C8B-B14F-4D97-AF65-F5344CB8AC3E}">
        <p14:creationId xmlns:p14="http://schemas.microsoft.com/office/powerpoint/2010/main" val="405764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3"/>
          <p:cNvSpPr>
            <a:spLocks noGrp="1"/>
          </p:cNvSpPr>
          <p:nvPr>
            <p:ph type="title"/>
          </p:nvPr>
        </p:nvSpPr>
        <p:spPr/>
        <p:txBody>
          <a:bodyPr/>
          <a:lstStyle/>
          <a:p>
            <a:r>
              <a:rPr lang="en-GB">
                <a:latin typeface="Calibri" charset="0"/>
              </a:rPr>
              <a:t>Zapatour &amp; Comandante Esther</a:t>
            </a:r>
          </a:p>
        </p:txBody>
      </p:sp>
      <p:pic>
        <p:nvPicPr>
          <p:cNvPr id="45058" name="Content Placeholder 7" descr="Zapator route.gif"/>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28625" y="2071688"/>
            <a:ext cx="4038600" cy="2974975"/>
          </a:xfrm>
        </p:spPr>
      </p:pic>
      <p:pic>
        <p:nvPicPr>
          <p:cNvPr id="45059" name="Content Placeholder 6" descr="Esther.jpg"/>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714875" y="1520825"/>
            <a:ext cx="4000500" cy="4800600"/>
          </a:xfrm>
        </p:spPr>
      </p:pic>
    </p:spTree>
    <p:extLst>
      <p:ext uri="{BB962C8B-B14F-4D97-AF65-F5344CB8AC3E}">
        <p14:creationId xmlns:p14="http://schemas.microsoft.com/office/powerpoint/2010/main" val="3967823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4"/>
          <p:cNvSpPr>
            <a:spLocks noGrp="1"/>
          </p:cNvSpPr>
          <p:nvPr>
            <p:ph type="title"/>
          </p:nvPr>
        </p:nvSpPr>
        <p:spPr/>
        <p:txBody>
          <a:bodyPr/>
          <a:lstStyle/>
          <a:p>
            <a:r>
              <a:rPr lang="en-GB" sz="3200">
                <a:latin typeface="Calibri" charset="0"/>
              </a:rPr>
              <a:t>Sub-comandante Marcos, Zocalo, 11 March 2001</a:t>
            </a:r>
          </a:p>
        </p:txBody>
      </p:sp>
      <p:pic>
        <p:nvPicPr>
          <p:cNvPr id="47106" name="Content Placeholder 6" descr="SubMarco-en-el-Zocalo-lower.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57188" y="1417638"/>
            <a:ext cx="8139112" cy="5389562"/>
          </a:xfrm>
        </p:spPr>
      </p:pic>
    </p:spTree>
    <p:extLst>
      <p:ext uri="{BB962C8B-B14F-4D97-AF65-F5344CB8AC3E}">
        <p14:creationId xmlns:p14="http://schemas.microsoft.com/office/powerpoint/2010/main" val="2181709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2"/>
          <p:cNvSpPr>
            <a:spLocks noGrp="1"/>
          </p:cNvSpPr>
          <p:nvPr>
            <p:ph type="title"/>
          </p:nvPr>
        </p:nvSpPr>
        <p:spPr/>
        <p:txBody>
          <a:bodyPr/>
          <a:lstStyle/>
          <a:p>
            <a:endParaRPr lang="en-GB">
              <a:latin typeface="Calibri" charset="0"/>
            </a:endParaRPr>
          </a:p>
        </p:txBody>
      </p:sp>
      <p:sp>
        <p:nvSpPr>
          <p:cNvPr id="4" name="Content Placeholder 3"/>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GB" dirty="0">
                <a:ea typeface="+mn-ea"/>
              </a:rPr>
              <a:t>2001- loss of momentum on indigenous law</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Fox disbands INI and establishes CDI (National Commission for the Development of Indigenous People) headed by </a:t>
            </a:r>
            <a:r>
              <a:rPr lang="en-GB" dirty="0" err="1">
                <a:ea typeface="+mn-ea"/>
              </a:rPr>
              <a:t>Otomi</a:t>
            </a:r>
            <a:r>
              <a:rPr lang="en-GB" dirty="0">
                <a:ea typeface="+mn-ea"/>
              </a:rPr>
              <a:t> businesswoman, </a:t>
            </a:r>
            <a:r>
              <a:rPr lang="en-GB" dirty="0" err="1">
                <a:ea typeface="+mn-ea"/>
              </a:rPr>
              <a:t>Xochitl</a:t>
            </a:r>
            <a:r>
              <a:rPr lang="en-GB" dirty="0">
                <a:ea typeface="+mn-ea"/>
              </a:rPr>
              <a:t> Galvez, to </a:t>
            </a:r>
            <a:r>
              <a:rPr lang="en-GB" b="1" dirty="0">
                <a:ea typeface="+mn-ea"/>
              </a:rPr>
              <a:t>coordinate</a:t>
            </a:r>
            <a:r>
              <a:rPr lang="en-GB" dirty="0">
                <a:ea typeface="+mn-ea"/>
              </a:rPr>
              <a:t> health, education and other programmes rather than to</a:t>
            </a:r>
            <a:r>
              <a:rPr lang="en-GB" b="1" dirty="0">
                <a:ea typeface="+mn-ea"/>
              </a:rPr>
              <a:t> implement </a:t>
            </a:r>
            <a:r>
              <a:rPr lang="en-GB" dirty="0">
                <a:ea typeface="+mn-ea"/>
              </a:rPr>
              <a:t>them as INI had done</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Budget in 2004 19.6 billion pesos: $200 per Indian per year.......</a:t>
            </a:r>
          </a:p>
          <a:p>
            <a:pPr fontAlgn="auto">
              <a:spcAft>
                <a:spcPts val="0"/>
              </a:spcAft>
              <a:buFont typeface="Arial" pitchFamily="34" charset="0"/>
              <a:buChar char="•"/>
              <a:defRPr/>
            </a:pPr>
            <a:endParaRPr lang="en-GB" dirty="0">
              <a:ea typeface="+mn-ea"/>
            </a:endParaRPr>
          </a:p>
        </p:txBody>
      </p:sp>
    </p:spTree>
    <p:extLst>
      <p:ext uri="{BB962C8B-B14F-4D97-AF65-F5344CB8AC3E}">
        <p14:creationId xmlns:p14="http://schemas.microsoft.com/office/powerpoint/2010/main" val="1761504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3"/>
          <p:cNvSpPr>
            <a:spLocks noGrp="1"/>
          </p:cNvSpPr>
          <p:nvPr>
            <p:ph type="title"/>
          </p:nvPr>
        </p:nvSpPr>
        <p:spPr/>
        <p:txBody>
          <a:bodyPr/>
          <a:lstStyle/>
          <a:p>
            <a:r>
              <a:rPr lang="en-GB">
                <a:latin typeface="Calibri" charset="0"/>
              </a:rPr>
              <a:t>Xochitl Galvez, Director CDI </a:t>
            </a:r>
          </a:p>
        </p:txBody>
      </p:sp>
      <p:pic>
        <p:nvPicPr>
          <p:cNvPr id="53250" name="Content Placeholder 6" descr="xochitl_galvez.jpg"/>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857250" y="1214438"/>
            <a:ext cx="3413125" cy="5121275"/>
          </a:xfrm>
        </p:spPr>
      </p:pic>
      <p:pic>
        <p:nvPicPr>
          <p:cNvPr id="53251" name="Content Placeholder 7" descr="Xochitl semilla1.jpg"/>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643438" y="1500188"/>
            <a:ext cx="3929062" cy="4860925"/>
          </a:xfrm>
        </p:spPr>
      </p:pic>
    </p:spTree>
    <p:extLst>
      <p:ext uri="{BB962C8B-B14F-4D97-AF65-F5344CB8AC3E}">
        <p14:creationId xmlns:p14="http://schemas.microsoft.com/office/powerpoint/2010/main" val="888910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a:ea typeface="+mj-ea"/>
              </a:rPr>
              <a:t>Caracoles/Juntas del </a:t>
            </a:r>
            <a:r>
              <a:rPr lang="en-GB" dirty="0" err="1">
                <a:ea typeface="+mj-ea"/>
              </a:rPr>
              <a:t>Buen</a:t>
            </a:r>
            <a:r>
              <a:rPr lang="en-GB" dirty="0">
                <a:ea typeface="+mj-ea"/>
              </a:rPr>
              <a:t> </a:t>
            </a:r>
            <a:r>
              <a:rPr lang="en-GB" dirty="0" err="1">
                <a:ea typeface="+mj-ea"/>
              </a:rPr>
              <a:t>Gobierno</a:t>
            </a:r>
            <a:endParaRPr lang="en-GB" dirty="0">
              <a:ea typeface="+mj-ea"/>
            </a:endParaRPr>
          </a:p>
        </p:txBody>
      </p:sp>
      <p:sp>
        <p:nvSpPr>
          <p:cNvPr id="55298" name="Content Placeholder 2"/>
          <p:cNvSpPr>
            <a:spLocks noGrp="1"/>
          </p:cNvSpPr>
          <p:nvPr>
            <p:ph idx="1"/>
          </p:nvPr>
        </p:nvSpPr>
        <p:spPr/>
        <p:txBody>
          <a:bodyPr>
            <a:normAutofit lnSpcReduction="10000"/>
          </a:bodyPr>
          <a:lstStyle/>
          <a:p>
            <a:endParaRPr lang="en-GB" dirty="0">
              <a:latin typeface="Calibri" charset="0"/>
            </a:endParaRPr>
          </a:p>
          <a:p>
            <a:r>
              <a:rPr lang="en-GB" dirty="0">
                <a:latin typeface="Calibri" charset="0"/>
              </a:rPr>
              <a:t>2003 EZLN establish </a:t>
            </a:r>
            <a:r>
              <a:rPr lang="en-GB" i="1" dirty="0">
                <a:latin typeface="Calibri" charset="0"/>
              </a:rPr>
              <a:t>Caracoles</a:t>
            </a:r>
            <a:r>
              <a:rPr lang="en-GB" dirty="0">
                <a:latin typeface="Calibri" charset="0"/>
              </a:rPr>
              <a:t> / JBGs </a:t>
            </a:r>
            <a:r>
              <a:rPr lang="en-GB" i="1" dirty="0">
                <a:latin typeface="Calibri" charset="0"/>
              </a:rPr>
              <a:t>Juntas del </a:t>
            </a:r>
            <a:r>
              <a:rPr lang="en-GB" i="1" dirty="0" err="1">
                <a:latin typeface="Calibri" charset="0"/>
              </a:rPr>
              <a:t>Buen</a:t>
            </a:r>
            <a:r>
              <a:rPr lang="en-GB" i="1" dirty="0">
                <a:latin typeface="Calibri" charset="0"/>
              </a:rPr>
              <a:t> </a:t>
            </a:r>
            <a:r>
              <a:rPr lang="en-GB" i="1" dirty="0" err="1">
                <a:latin typeface="Calibri" charset="0"/>
              </a:rPr>
              <a:t>Gobierno</a:t>
            </a:r>
            <a:r>
              <a:rPr lang="en-GB" dirty="0">
                <a:latin typeface="Calibri" charset="0"/>
              </a:rPr>
              <a:t> JBGs (Good Government Juntas) covering much of Highland and Eastern Chiapas</a:t>
            </a:r>
          </a:p>
          <a:p>
            <a:endParaRPr lang="en-GB" dirty="0">
              <a:latin typeface="Calibri" charset="0"/>
            </a:endParaRPr>
          </a:p>
          <a:p>
            <a:r>
              <a:rPr lang="en-GB" i="1" dirty="0" err="1">
                <a:latin typeface="Calibri" charset="0"/>
              </a:rPr>
              <a:t>Caracol</a:t>
            </a:r>
            <a:r>
              <a:rPr lang="en-GB" dirty="0">
                <a:latin typeface="Calibri" charset="0"/>
              </a:rPr>
              <a:t> (conch shell): holds up sky while Gods are distracted, alerts others to evils in the world</a:t>
            </a:r>
          </a:p>
          <a:p>
            <a:endParaRPr lang="en-GB" dirty="0">
              <a:latin typeface="Calibri" charset="0"/>
            </a:endParaRPr>
          </a:p>
        </p:txBody>
      </p:sp>
    </p:spTree>
    <p:extLst>
      <p:ext uri="{BB962C8B-B14F-4D97-AF65-F5344CB8AC3E}">
        <p14:creationId xmlns:p14="http://schemas.microsoft.com/office/powerpoint/2010/main" val="2223556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GB">
                <a:latin typeface="Calibri" charset="0"/>
              </a:rPr>
              <a:t>Marcos on Caracoles</a:t>
            </a:r>
          </a:p>
        </p:txBody>
      </p:sp>
      <p:sp>
        <p:nvSpPr>
          <p:cNvPr id="3" name="Content Placeholder 2"/>
          <p:cNvSpPr>
            <a:spLocks noGrp="1"/>
          </p:cNvSpPr>
          <p:nvPr>
            <p:ph idx="1"/>
          </p:nvPr>
        </p:nvSpPr>
        <p:spPr/>
        <p:txBody>
          <a:bodyPr>
            <a:normAutofit/>
          </a:bodyPr>
          <a:lstStyle/>
          <a:p>
            <a:pPr>
              <a:lnSpc>
                <a:spcPct val="90000"/>
              </a:lnSpc>
            </a:pPr>
            <a:r>
              <a:rPr lang="en-GB" sz="3000" dirty="0">
                <a:latin typeface="Calibri" charset="0"/>
              </a:rPr>
              <a:t>‘With the creation of the Caracoles and the Good Government Juntas, the Zapatistas decided to put the San Andres Accords into practice and to demonstrate, in action, that we wanted to be part of Mexico. It also reflects that the struggle has become as much political as military. It’s long been recognised that it is in the area of self organising and improving the quality of life on the ground, and not in armed struggle, where the Zapatistas have had great successes.’</a:t>
            </a:r>
          </a:p>
          <a:p>
            <a:pPr>
              <a:lnSpc>
                <a:spcPct val="90000"/>
              </a:lnSpc>
            </a:pPr>
            <a:endParaRPr lang="en-GB" sz="3000" dirty="0">
              <a:latin typeface="Calibri" charset="0"/>
            </a:endParaRPr>
          </a:p>
        </p:txBody>
      </p:sp>
    </p:spTree>
    <p:extLst>
      <p:ext uri="{BB962C8B-B14F-4D97-AF65-F5344CB8AC3E}">
        <p14:creationId xmlns:p14="http://schemas.microsoft.com/office/powerpoint/2010/main" val="1348182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dirty="0">
                <a:latin typeface="Calibri" charset="0"/>
              </a:rPr>
              <a:t>Identity Politics comes to Mexico</a:t>
            </a:r>
          </a:p>
        </p:txBody>
      </p:sp>
      <p:sp>
        <p:nvSpPr>
          <p:cNvPr id="3" name="Content Placeholder 2"/>
          <p:cNvSpPr>
            <a:spLocks noGrp="1"/>
          </p:cNvSpPr>
          <p:nvPr>
            <p:ph idx="1"/>
          </p:nvPr>
        </p:nvSpPr>
        <p:spPr>
          <a:xfrm>
            <a:off x="457200" y="1248507"/>
            <a:ext cx="8229600" cy="6165167"/>
          </a:xfrm>
        </p:spPr>
        <p:txBody>
          <a:bodyPr>
            <a:normAutofit fontScale="47500" lnSpcReduction="20000"/>
          </a:bodyPr>
          <a:lstStyle/>
          <a:p>
            <a:pPr marL="0" indent="0">
              <a:lnSpc>
                <a:spcPct val="80000"/>
              </a:lnSpc>
              <a:buNone/>
            </a:pPr>
            <a:r>
              <a:rPr lang="en-GB" sz="4200" b="1" dirty="0">
                <a:latin typeface="+mj-lt"/>
                <a:ea typeface="SimSun-ExtB" charset="0"/>
                <a:cs typeface="Times New Roman" charset="0"/>
              </a:rPr>
              <a:t>Top down shifts</a:t>
            </a:r>
          </a:p>
          <a:p>
            <a:pPr>
              <a:lnSpc>
                <a:spcPct val="80000"/>
              </a:lnSpc>
            </a:pPr>
            <a:endParaRPr lang="en-GB" sz="4200" dirty="0">
              <a:latin typeface="+mj-lt"/>
              <a:ea typeface="SimSun-ExtB" charset="0"/>
              <a:cs typeface="Times New Roman" charset="0"/>
            </a:endParaRPr>
          </a:p>
          <a:p>
            <a:pPr marL="0" indent="0">
              <a:lnSpc>
                <a:spcPct val="80000"/>
              </a:lnSpc>
              <a:buNone/>
            </a:pPr>
            <a:r>
              <a:rPr lang="en-GB" sz="4200" b="1" dirty="0">
                <a:latin typeface="+mj-lt"/>
                <a:ea typeface="SimSun-ExtB" charset="0"/>
                <a:cs typeface="Times New Roman" charset="0"/>
              </a:rPr>
              <a:t>Radical shift in Mexican Anthropology. </a:t>
            </a:r>
            <a:r>
              <a:rPr lang="en-GB" sz="4200" dirty="0">
                <a:latin typeface="+mj-lt"/>
                <a:ea typeface="SimSun-ExtB" charset="0"/>
                <a:cs typeface="Times New Roman" charset="0"/>
              </a:rPr>
              <a:t>Until 1970s, most anthropologists worked with the state in order to incorporate/assimilate indigenous groups.</a:t>
            </a:r>
          </a:p>
          <a:p>
            <a:pPr>
              <a:lnSpc>
                <a:spcPct val="80000"/>
              </a:lnSpc>
            </a:pPr>
            <a:endParaRPr lang="en-GB" sz="4200" dirty="0">
              <a:latin typeface="+mj-lt"/>
              <a:ea typeface="SimSun-ExtB" charset="0"/>
              <a:cs typeface="Times New Roman" charset="0"/>
            </a:endParaRPr>
          </a:p>
          <a:p>
            <a:pPr marL="0" indent="0">
              <a:lnSpc>
                <a:spcPct val="80000"/>
              </a:lnSpc>
              <a:buNone/>
            </a:pPr>
            <a:r>
              <a:rPr lang="en-GB" sz="4200" dirty="0">
                <a:latin typeface="+mj-lt"/>
                <a:ea typeface="SimSun-ExtB" charset="0"/>
                <a:cs typeface="Times New Roman" charset="0"/>
              </a:rPr>
              <a:t>1970s Radical anthropologists like Guillermo </a:t>
            </a:r>
            <a:r>
              <a:rPr lang="en-GB" sz="4200" dirty="0" err="1">
                <a:latin typeface="+mj-lt"/>
                <a:ea typeface="SimSun-ExtB" charset="0"/>
                <a:cs typeface="Times New Roman" charset="0"/>
              </a:rPr>
              <a:t>Bonfil</a:t>
            </a:r>
            <a:r>
              <a:rPr lang="en-GB" sz="4200" dirty="0">
                <a:latin typeface="+mj-lt"/>
                <a:ea typeface="SimSun-ExtB" charset="0"/>
                <a:cs typeface="Times New Roman" charset="0"/>
              </a:rPr>
              <a:t> </a:t>
            </a:r>
            <a:r>
              <a:rPr lang="en-GB" sz="4200" dirty="0" err="1">
                <a:latin typeface="+mj-lt"/>
                <a:ea typeface="SimSun-ExtB" charset="0"/>
                <a:cs typeface="Times New Roman" charset="0"/>
              </a:rPr>
              <a:t>Batalla</a:t>
            </a:r>
            <a:r>
              <a:rPr lang="en-GB" sz="4200" dirty="0">
                <a:latin typeface="+mj-lt"/>
                <a:ea typeface="SimSun-ExtB" charset="0"/>
                <a:cs typeface="Times New Roman" charset="0"/>
              </a:rPr>
              <a:t> and Roger </a:t>
            </a:r>
            <a:r>
              <a:rPr lang="en-GB" sz="4200" dirty="0" err="1">
                <a:latin typeface="+mj-lt"/>
                <a:ea typeface="SimSun-ExtB" charset="0"/>
                <a:cs typeface="Times New Roman" charset="0"/>
              </a:rPr>
              <a:t>Bartra</a:t>
            </a:r>
            <a:r>
              <a:rPr lang="en-GB" sz="4200" dirty="0">
                <a:latin typeface="+mj-lt"/>
                <a:ea typeface="SimSun-ExtB" charset="0"/>
                <a:cs typeface="Times New Roman" charset="0"/>
              </a:rPr>
              <a:t> start to question anthropologists’ role. </a:t>
            </a:r>
          </a:p>
          <a:p>
            <a:pPr>
              <a:lnSpc>
                <a:spcPct val="80000"/>
              </a:lnSpc>
            </a:pPr>
            <a:endParaRPr lang="en-GB" sz="4200" dirty="0">
              <a:latin typeface="+mj-lt"/>
              <a:ea typeface="SimSun-ExtB" charset="0"/>
              <a:cs typeface="Times New Roman" charset="0"/>
            </a:endParaRPr>
          </a:p>
          <a:p>
            <a:pPr marL="0" indent="0">
              <a:lnSpc>
                <a:spcPct val="80000"/>
              </a:lnSpc>
              <a:buNone/>
            </a:pPr>
            <a:r>
              <a:rPr lang="en-GB" sz="4200" dirty="0">
                <a:latin typeface="+mj-lt"/>
                <a:ea typeface="SimSun-ExtB" charset="0"/>
                <a:cs typeface="Times New Roman" charset="0"/>
              </a:rPr>
              <a:t>In México Profundo, </a:t>
            </a:r>
            <a:r>
              <a:rPr lang="en-GB" sz="4200" dirty="0" err="1">
                <a:latin typeface="+mj-lt"/>
                <a:ea typeface="SimSun-ExtB" charset="0"/>
                <a:cs typeface="Times New Roman" charset="0"/>
              </a:rPr>
              <a:t>Bonfil</a:t>
            </a:r>
            <a:r>
              <a:rPr lang="en-GB" sz="4200" dirty="0">
                <a:latin typeface="+mj-lt"/>
                <a:ea typeface="SimSun-ExtB" charset="0"/>
                <a:cs typeface="Times New Roman" charset="0"/>
              </a:rPr>
              <a:t> </a:t>
            </a:r>
            <a:r>
              <a:rPr lang="en-GB" sz="4200" dirty="0" err="1">
                <a:latin typeface="+mj-lt"/>
                <a:ea typeface="SimSun-ExtB" charset="0"/>
                <a:cs typeface="Times New Roman" charset="0"/>
              </a:rPr>
              <a:t>Battala</a:t>
            </a:r>
            <a:r>
              <a:rPr lang="en-GB" sz="4200" dirty="0">
                <a:latin typeface="+mj-lt"/>
                <a:ea typeface="SimSun-ExtB" charset="0"/>
                <a:cs typeface="Times New Roman" charset="0"/>
              </a:rPr>
              <a:t> explores “internal colonialism”, continuation of racist colonial structure in modern capitalist society.</a:t>
            </a:r>
          </a:p>
          <a:p>
            <a:pPr marL="0" indent="0">
              <a:lnSpc>
                <a:spcPct val="80000"/>
              </a:lnSpc>
              <a:buNone/>
            </a:pPr>
            <a:endParaRPr lang="en-GB" sz="4200" dirty="0">
              <a:latin typeface="+mj-lt"/>
              <a:ea typeface="SimSun-ExtB" charset="0"/>
              <a:cs typeface="Times New Roman" charset="0"/>
            </a:endParaRPr>
          </a:p>
          <a:p>
            <a:pPr marL="0" indent="0">
              <a:lnSpc>
                <a:spcPct val="80000"/>
              </a:lnSpc>
              <a:buNone/>
            </a:pPr>
            <a:r>
              <a:rPr lang="en-GB" sz="4200" b="1" dirty="0">
                <a:latin typeface="+mj-lt"/>
                <a:ea typeface="SimSun-ExtB" charset="0"/>
                <a:cs typeface="Times New Roman" charset="0"/>
              </a:rPr>
              <a:t>Shift in Church Policy.</a:t>
            </a:r>
            <a:r>
              <a:rPr lang="en-GB" sz="4200" dirty="0">
                <a:latin typeface="+mj-lt"/>
                <a:ea typeface="SimSun-ExtB" charset="0"/>
                <a:cs typeface="Times New Roman" charset="0"/>
              </a:rPr>
              <a:t> Liberation Theology aka “the option for the poor” ushers in new pro-indigenous policy, acceptance of indigenous spirit systems and practices, church support for indigenous social movements, establishment of </a:t>
            </a:r>
            <a:r>
              <a:rPr lang="en-GB" sz="4200" i="1" dirty="0" err="1">
                <a:latin typeface="+mj-lt"/>
                <a:ea typeface="SimSun-ExtB" charset="0"/>
                <a:cs typeface="Times New Roman" charset="0"/>
              </a:rPr>
              <a:t>Comunidades</a:t>
            </a:r>
            <a:r>
              <a:rPr lang="en-GB" sz="4200" i="1" dirty="0">
                <a:latin typeface="+mj-lt"/>
                <a:ea typeface="SimSun-ExtB" charset="0"/>
                <a:cs typeface="Times New Roman" charset="0"/>
              </a:rPr>
              <a:t> </a:t>
            </a:r>
            <a:r>
              <a:rPr lang="en-GB" sz="4200" i="1" dirty="0" err="1">
                <a:latin typeface="+mj-lt"/>
                <a:ea typeface="SimSun-ExtB" charset="0"/>
                <a:cs typeface="Times New Roman" charset="0"/>
              </a:rPr>
              <a:t>Eclesiasticas</a:t>
            </a:r>
            <a:r>
              <a:rPr lang="en-GB" sz="4200" i="1" dirty="0">
                <a:latin typeface="+mj-lt"/>
                <a:ea typeface="SimSun-ExtB" charset="0"/>
                <a:cs typeface="Times New Roman" charset="0"/>
              </a:rPr>
              <a:t> de Base</a:t>
            </a:r>
            <a:r>
              <a:rPr lang="en-GB" sz="4200" dirty="0">
                <a:latin typeface="+mj-lt"/>
                <a:ea typeface="SimSun-ExtB" charset="0"/>
                <a:cs typeface="Times New Roman" charset="0"/>
              </a:rPr>
              <a:t>. E.g. Sergio Mendez </a:t>
            </a:r>
            <a:r>
              <a:rPr lang="en-GB" sz="4200" dirty="0" err="1">
                <a:latin typeface="+mj-lt"/>
                <a:ea typeface="SimSun-ExtB" charset="0"/>
                <a:cs typeface="Times New Roman" charset="0"/>
              </a:rPr>
              <a:t>Arceo</a:t>
            </a:r>
            <a:r>
              <a:rPr lang="en-GB" sz="4200" dirty="0">
                <a:latin typeface="+mj-lt"/>
                <a:ea typeface="SimSun-ExtB" charset="0"/>
                <a:cs typeface="Times New Roman" charset="0"/>
              </a:rPr>
              <a:t>, Bishop of Cuernavaca</a:t>
            </a:r>
          </a:p>
          <a:p>
            <a:pPr>
              <a:lnSpc>
                <a:spcPct val="80000"/>
              </a:lnSpc>
            </a:pPr>
            <a:endParaRPr lang="en-GB" sz="4200" dirty="0">
              <a:latin typeface="+mj-lt"/>
              <a:ea typeface="SimSun-ExtB" charset="0"/>
              <a:cs typeface="Times New Roman" charset="0"/>
            </a:endParaRPr>
          </a:p>
          <a:p>
            <a:pPr marL="0" indent="0">
              <a:lnSpc>
                <a:spcPct val="80000"/>
              </a:lnSpc>
              <a:buNone/>
            </a:pPr>
            <a:r>
              <a:rPr lang="en-GB" sz="4200" b="1" dirty="0">
                <a:latin typeface="+mj-lt"/>
                <a:ea typeface="SimSun-ExtB" charset="0"/>
                <a:cs typeface="Times New Roman" charset="0"/>
              </a:rPr>
              <a:t>Shift in Government policy. </a:t>
            </a:r>
            <a:r>
              <a:rPr lang="en-GB" sz="4200" dirty="0">
                <a:latin typeface="+mj-lt"/>
                <a:ea typeface="SimSun-ExtB" charset="0"/>
                <a:cs typeface="Times New Roman" charset="0"/>
              </a:rPr>
              <a:t>Under populist president, Luis Echeverria, state devotes more energy to “indigenous problem”</a:t>
            </a:r>
          </a:p>
          <a:p>
            <a:pPr>
              <a:lnSpc>
                <a:spcPct val="80000"/>
              </a:lnSpc>
            </a:pPr>
            <a:endParaRPr lang="en-GB" sz="4200" dirty="0">
              <a:latin typeface="+mj-lt"/>
              <a:ea typeface="SimSun-ExtB" charset="0"/>
              <a:cs typeface="Times New Roman" charset="0"/>
            </a:endParaRPr>
          </a:p>
          <a:p>
            <a:pPr marL="0" indent="0">
              <a:lnSpc>
                <a:spcPct val="80000"/>
              </a:lnSpc>
              <a:buNone/>
            </a:pPr>
            <a:r>
              <a:rPr lang="en-GB" sz="4200" b="1" dirty="0">
                <a:latin typeface="+mj-lt"/>
                <a:ea typeface="SimSun-ExtB" charset="0"/>
                <a:cs typeface="Times New Roman" charset="0"/>
              </a:rPr>
              <a:t>INI (National Indigenous Institute)</a:t>
            </a:r>
            <a:r>
              <a:rPr lang="en-GB" sz="4200" dirty="0">
                <a:latin typeface="+mj-lt"/>
                <a:ea typeface="SimSun-ExtB" charset="0"/>
                <a:cs typeface="Times New Roman" charset="0"/>
              </a:rPr>
              <a:t>: “coordination centres” increased from 12 to 84 between 1970-1982. </a:t>
            </a:r>
          </a:p>
          <a:p>
            <a:pPr marL="0" indent="0">
              <a:lnSpc>
                <a:spcPct val="80000"/>
              </a:lnSpc>
              <a:buNone/>
            </a:pPr>
            <a:endParaRPr lang="en-GB" sz="4200" dirty="0">
              <a:latin typeface="+mj-lt"/>
              <a:ea typeface="SimSun-ExtB" charset="0"/>
              <a:cs typeface="Times New Roman" charset="0"/>
            </a:endParaRPr>
          </a:p>
          <a:p>
            <a:pPr marL="0" indent="0">
              <a:lnSpc>
                <a:spcPct val="80000"/>
              </a:lnSpc>
              <a:buNone/>
            </a:pPr>
            <a:r>
              <a:rPr lang="en-GB" sz="4200" b="1" dirty="0">
                <a:latin typeface="+mj-lt"/>
                <a:ea typeface="SimSun-ExtB" charset="0"/>
                <a:cs typeface="Times New Roman" charset="0"/>
              </a:rPr>
              <a:t>International Organisations and Instruments: </a:t>
            </a:r>
            <a:r>
              <a:rPr lang="en-GB" sz="4200" dirty="0">
                <a:latin typeface="+mj-lt"/>
                <a:ea typeface="SimSun-ExtB" charset="0"/>
                <a:cs typeface="Times New Roman" charset="0"/>
              </a:rPr>
              <a:t>e.g. ILO 169 Indigenous and Tribal Peoples Convention</a:t>
            </a:r>
          </a:p>
          <a:p>
            <a:pPr>
              <a:lnSpc>
                <a:spcPct val="80000"/>
              </a:lnSpc>
            </a:pPr>
            <a:endParaRPr lang="en-GB" sz="4200" dirty="0">
              <a:latin typeface="+mj-lt"/>
              <a:ea typeface="SimSun-ExtB" charset="0"/>
              <a:cs typeface="Times New Roman" charset="0"/>
            </a:endParaRPr>
          </a:p>
          <a:p>
            <a:pPr>
              <a:lnSpc>
                <a:spcPct val="80000"/>
              </a:lnSpc>
            </a:pPr>
            <a:endParaRPr lang="en-GB" sz="4200" dirty="0">
              <a:latin typeface="Times New Roman" charset="0"/>
              <a:ea typeface="SimSun-ExtB" charset="0"/>
              <a:cs typeface="Times New Roman" charset="0"/>
            </a:endParaRPr>
          </a:p>
          <a:p>
            <a:pPr lvl="1">
              <a:lnSpc>
                <a:spcPct val="80000"/>
              </a:lnSpc>
              <a:buFont typeface="Arial" charset="0"/>
              <a:buNone/>
            </a:pPr>
            <a:endParaRPr lang="en-GB" sz="4200" dirty="0">
              <a:latin typeface="Times New Roman" charset="0"/>
              <a:ea typeface="SimSun-ExtB" charset="0"/>
              <a:cs typeface="Times New Roman" charset="0"/>
            </a:endParaRPr>
          </a:p>
          <a:p>
            <a:pPr lvl="1">
              <a:lnSpc>
                <a:spcPct val="80000"/>
              </a:lnSpc>
              <a:buFont typeface="Arial" charset="0"/>
              <a:buNone/>
            </a:pPr>
            <a:endParaRPr lang="en-GB" sz="4200" dirty="0">
              <a:latin typeface="Calibri" charset="0"/>
            </a:endParaRPr>
          </a:p>
          <a:p>
            <a:pPr>
              <a:lnSpc>
                <a:spcPct val="80000"/>
              </a:lnSpc>
            </a:pPr>
            <a:endParaRPr lang="en-GB" sz="3000" dirty="0">
              <a:latin typeface="Calibri" charset="0"/>
            </a:endParaRPr>
          </a:p>
        </p:txBody>
      </p:sp>
    </p:spTree>
    <p:extLst>
      <p:ext uri="{BB962C8B-B14F-4D97-AF65-F5344CB8AC3E}">
        <p14:creationId xmlns:p14="http://schemas.microsoft.com/office/powerpoint/2010/main" val="771127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GB">
                <a:latin typeface="Calibri" charset="0"/>
              </a:rPr>
              <a:t>Caracol:  “Ya Basta !”</a:t>
            </a:r>
          </a:p>
        </p:txBody>
      </p:sp>
      <p:pic>
        <p:nvPicPr>
          <p:cNvPr id="59394" name="Content Placeholder 3" descr="Caracoles.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193800" y="1600200"/>
            <a:ext cx="6756400" cy="4525963"/>
          </a:xfrm>
        </p:spPr>
      </p:pic>
    </p:spTree>
    <p:extLst>
      <p:ext uri="{BB962C8B-B14F-4D97-AF65-F5344CB8AC3E}">
        <p14:creationId xmlns:p14="http://schemas.microsoft.com/office/powerpoint/2010/main" val="3082214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Content Placeholder 5" descr="caracol centre.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00125" y="1217613"/>
            <a:ext cx="7500938" cy="5554662"/>
          </a:xfrm>
        </p:spPr>
      </p:pic>
    </p:spTree>
    <p:extLst>
      <p:ext uri="{BB962C8B-B14F-4D97-AF65-F5344CB8AC3E}">
        <p14:creationId xmlns:p14="http://schemas.microsoft.com/office/powerpoint/2010/main" val="3773344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rcRect l="-26369" r="-26369"/>
          <a:stretch>
            <a:fillRect/>
          </a:stretch>
        </p:blipFill>
        <p:spPr/>
      </p:pic>
    </p:spTree>
    <p:extLst>
      <p:ext uri="{BB962C8B-B14F-4D97-AF65-F5344CB8AC3E}">
        <p14:creationId xmlns:p14="http://schemas.microsoft.com/office/powerpoint/2010/main" val="3851469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15299929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María</a:t>
            </a:r>
            <a:r>
              <a:rPr lang="en-US" dirty="0"/>
              <a:t> Patricio </a:t>
            </a:r>
            <a:r>
              <a:rPr lang="en-US" dirty="0" err="1"/>
              <a:t>Martínez</a:t>
            </a:r>
            <a:r>
              <a:rPr lang="en-US" dirty="0"/>
              <a:t> </a:t>
            </a:r>
            <a:r>
              <a:rPr lang="en-US" dirty="0" err="1"/>
              <a:t>Marichuy</a:t>
            </a:r>
            <a:r>
              <a:rPr lang="en-US" dirty="0"/>
              <a:t>, the feminist, indigenous candidate running for 2017 presidency</a:t>
            </a:r>
          </a:p>
        </p:txBody>
      </p:sp>
      <p:pic>
        <p:nvPicPr>
          <p:cNvPr id="4" name="Content Placeholder 3"/>
          <p:cNvPicPr>
            <a:picLocks noGrp="1" noChangeAspect="1"/>
          </p:cNvPicPr>
          <p:nvPr>
            <p:ph idx="1"/>
          </p:nvPr>
        </p:nvPicPr>
        <p:blipFill>
          <a:blip r:embed="rId2"/>
          <a:srcRect t="1187" b="1187"/>
          <a:stretch>
            <a:fillRect/>
          </a:stretch>
        </p:blipFill>
        <p:spPr>
          <a:xfrm>
            <a:off x="457200" y="2078037"/>
            <a:ext cx="8229600" cy="4525963"/>
          </a:xfrm>
        </p:spPr>
      </p:pic>
    </p:spTree>
    <p:extLst>
      <p:ext uri="{BB962C8B-B14F-4D97-AF65-F5344CB8AC3E}">
        <p14:creationId xmlns:p14="http://schemas.microsoft.com/office/powerpoint/2010/main" val="1574133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E50E2-85FE-524A-8A36-9A3A691BDE9F}"/>
              </a:ext>
            </a:extLst>
          </p:cNvPr>
          <p:cNvSpPr>
            <a:spLocks noGrp="1"/>
          </p:cNvSpPr>
          <p:nvPr>
            <p:ph type="title"/>
          </p:nvPr>
        </p:nvSpPr>
        <p:spPr/>
        <p:txBody>
          <a:bodyPr/>
          <a:lstStyle/>
          <a:p>
            <a:r>
              <a:rPr lang="en-US" dirty="0"/>
              <a:t>Zapatista invasion of Europe</a:t>
            </a:r>
          </a:p>
        </p:txBody>
      </p:sp>
      <p:sp>
        <p:nvSpPr>
          <p:cNvPr id="3" name="Content Placeholder 2">
            <a:extLst>
              <a:ext uri="{FF2B5EF4-FFF2-40B4-BE49-F238E27FC236}">
                <a16:creationId xmlns:a16="http://schemas.microsoft.com/office/drawing/2014/main" id="{5762FD93-0E60-064E-BCEC-6B2C792406EA}"/>
              </a:ext>
            </a:extLst>
          </p:cNvPr>
          <p:cNvSpPr>
            <a:spLocks noGrp="1"/>
          </p:cNvSpPr>
          <p:nvPr>
            <p:ph idx="1"/>
          </p:nvPr>
        </p:nvSpPr>
        <p:spPr/>
        <p:txBody>
          <a:bodyPr/>
          <a:lstStyle/>
          <a:p>
            <a:r>
              <a:rPr lang="en-US" dirty="0">
                <a:hlinkClick r:id="rId2"/>
              </a:rPr>
              <a:t>https://www.youtube.com/watch?v=6lX4vXDBZTM</a:t>
            </a:r>
            <a:r>
              <a:rPr lang="en-US" dirty="0"/>
              <a:t> </a:t>
            </a:r>
          </a:p>
        </p:txBody>
      </p:sp>
    </p:spTree>
    <p:extLst>
      <p:ext uri="{BB962C8B-B14F-4D97-AF65-F5344CB8AC3E}">
        <p14:creationId xmlns:p14="http://schemas.microsoft.com/office/powerpoint/2010/main" val="2790215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alibri" charset="0"/>
              </a:rPr>
              <a:t>Identity Politics comes to Mexico</a:t>
            </a:r>
            <a:endParaRPr lang="en-US" dirty="0"/>
          </a:p>
        </p:txBody>
      </p:sp>
      <p:sp>
        <p:nvSpPr>
          <p:cNvPr id="3" name="Content Placeholder 2"/>
          <p:cNvSpPr>
            <a:spLocks noGrp="1"/>
          </p:cNvSpPr>
          <p:nvPr>
            <p:ph idx="1"/>
          </p:nvPr>
        </p:nvSpPr>
        <p:spPr>
          <a:xfrm>
            <a:off x="0" y="1600200"/>
            <a:ext cx="8686800" cy="5257800"/>
          </a:xfrm>
        </p:spPr>
        <p:txBody>
          <a:bodyPr>
            <a:normAutofit fontScale="47500" lnSpcReduction="20000"/>
          </a:bodyPr>
          <a:lstStyle/>
          <a:p>
            <a:pPr marL="0" indent="0">
              <a:buNone/>
            </a:pPr>
            <a:r>
              <a:rPr lang="en-US" dirty="0"/>
              <a:t>	</a:t>
            </a:r>
            <a:r>
              <a:rPr lang="en-US" sz="4200" b="1" dirty="0"/>
              <a:t>Bottom-up shifts</a:t>
            </a:r>
          </a:p>
          <a:p>
            <a:pPr marL="457200" lvl="1" indent="0">
              <a:buNone/>
            </a:pPr>
            <a:endParaRPr lang="en-US" sz="4200" dirty="0"/>
          </a:p>
          <a:p>
            <a:pPr marL="457200" lvl="1" indent="0">
              <a:buNone/>
            </a:pPr>
            <a:r>
              <a:rPr lang="en-US" sz="4200" dirty="0"/>
              <a:t>Peasant organizations, like </a:t>
            </a:r>
            <a:r>
              <a:rPr lang="en-US" sz="4200" i="1" dirty="0"/>
              <a:t>ejido</a:t>
            </a:r>
            <a:r>
              <a:rPr lang="en-US" sz="4200" dirty="0"/>
              <a:t> boards, contained indigenous members. But, they did not couch their demands in terms of their ethnic group. </a:t>
            </a:r>
          </a:p>
          <a:p>
            <a:pPr lvl="1">
              <a:buFontTx/>
              <a:buChar char="-"/>
            </a:pPr>
            <a:endParaRPr lang="en-US" sz="4200" dirty="0"/>
          </a:p>
          <a:p>
            <a:pPr marL="457200" lvl="1" indent="0">
              <a:buNone/>
            </a:pPr>
            <a:r>
              <a:rPr lang="en-US" sz="4200" dirty="0"/>
              <a:t>Guerrilla organizations in Chihuahua and Guerrero included people of indigenous descent but failed to take much note of “indigenous” roots of socio-economic problems. Instead, they claimed, following Marx, that their problems were one of class. </a:t>
            </a:r>
          </a:p>
          <a:p>
            <a:pPr lvl="1">
              <a:buFontTx/>
              <a:buChar char="-"/>
            </a:pPr>
            <a:endParaRPr lang="en-US" sz="4200" dirty="0"/>
          </a:p>
          <a:p>
            <a:pPr marL="457200" lvl="1" indent="0">
              <a:buNone/>
            </a:pPr>
            <a:r>
              <a:rPr lang="en-US" sz="4200" b="1" dirty="0"/>
              <a:t>But, some exceptions. </a:t>
            </a:r>
            <a:r>
              <a:rPr lang="en-US" sz="4200" dirty="0"/>
              <a:t>Ruben Jaramillo, 1960s peasant leader translates Communist Manifesto into </a:t>
            </a:r>
            <a:r>
              <a:rPr lang="en-US" sz="4200" dirty="0" err="1"/>
              <a:t>Nahuatl</a:t>
            </a:r>
            <a:r>
              <a:rPr lang="en-US" sz="4200" dirty="0"/>
              <a:t>. </a:t>
            </a:r>
          </a:p>
          <a:p>
            <a:pPr lvl="1">
              <a:buFontTx/>
              <a:buChar char="-"/>
            </a:pPr>
            <a:endParaRPr lang="en-US" sz="4200" dirty="0"/>
          </a:p>
          <a:p>
            <a:pPr marL="457200" lvl="1" indent="0">
              <a:buNone/>
            </a:pPr>
            <a:r>
              <a:rPr lang="en-US" sz="4200" dirty="0"/>
              <a:t>Creation of </a:t>
            </a:r>
            <a:r>
              <a:rPr lang="en-US" sz="4200" dirty="0" err="1"/>
              <a:t>Consejo</a:t>
            </a:r>
            <a:r>
              <a:rPr lang="en-US" sz="4200" dirty="0"/>
              <a:t> </a:t>
            </a:r>
            <a:r>
              <a:rPr lang="en-US" sz="4200" dirty="0" err="1"/>
              <a:t>Supremo</a:t>
            </a:r>
            <a:r>
              <a:rPr lang="en-US" sz="4200" dirty="0"/>
              <a:t> </a:t>
            </a:r>
            <a:r>
              <a:rPr lang="en-US" sz="4200" dirty="0" err="1"/>
              <a:t>Tarahumara</a:t>
            </a:r>
            <a:r>
              <a:rPr lang="en-US" sz="4200" dirty="0"/>
              <a:t> in the late 1950s was an attempt to bring together indigenous </a:t>
            </a:r>
            <a:r>
              <a:rPr lang="en-US" sz="4200" dirty="0" err="1"/>
              <a:t>Tarahuamara</a:t>
            </a:r>
            <a:r>
              <a:rPr lang="en-US" sz="4200" dirty="0"/>
              <a:t> into supra-regional governing council.</a:t>
            </a:r>
          </a:p>
          <a:p>
            <a:pPr lvl="1">
              <a:buFontTx/>
              <a:buChar char="-"/>
            </a:pPr>
            <a:endParaRPr lang="en-US" sz="4200" dirty="0"/>
          </a:p>
          <a:p>
            <a:pPr marL="457200" lvl="1" indent="0">
              <a:buNone/>
            </a:pPr>
            <a:r>
              <a:rPr lang="en-US" sz="4200" dirty="0"/>
              <a:t>Birth of first exclusively indigenous political organization, the </a:t>
            </a:r>
            <a:r>
              <a:rPr lang="en-US" sz="4200" dirty="0" err="1"/>
              <a:t>Coalición</a:t>
            </a:r>
            <a:r>
              <a:rPr lang="en-US" sz="4200" dirty="0"/>
              <a:t> </a:t>
            </a:r>
            <a:r>
              <a:rPr lang="en-US" sz="4200" dirty="0" err="1"/>
              <a:t>Obrera</a:t>
            </a:r>
            <a:r>
              <a:rPr lang="en-US" sz="4200" dirty="0"/>
              <a:t>, </a:t>
            </a:r>
            <a:r>
              <a:rPr lang="en-US" sz="4200" dirty="0" err="1"/>
              <a:t>Campesina</a:t>
            </a:r>
            <a:r>
              <a:rPr lang="en-US" sz="4200" dirty="0"/>
              <a:t>, </a:t>
            </a:r>
            <a:r>
              <a:rPr lang="en-US" sz="4200" dirty="0" err="1"/>
              <a:t>Estudiantil</a:t>
            </a:r>
            <a:r>
              <a:rPr lang="en-US" sz="4200" dirty="0"/>
              <a:t> del </a:t>
            </a:r>
            <a:r>
              <a:rPr lang="en-US" sz="4200" dirty="0" err="1"/>
              <a:t>Istmo</a:t>
            </a:r>
            <a:r>
              <a:rPr lang="en-US" sz="4200" dirty="0"/>
              <a:t> (COCEI) in </a:t>
            </a:r>
            <a:r>
              <a:rPr lang="en-US" sz="4200" dirty="0" err="1"/>
              <a:t>Juchitan</a:t>
            </a:r>
            <a:r>
              <a:rPr lang="en-US" sz="4200" dirty="0"/>
              <a:t> founded in 1973. </a:t>
            </a:r>
          </a:p>
          <a:p>
            <a:endParaRPr lang="en-US" sz="4200" dirty="0"/>
          </a:p>
          <a:p>
            <a:pPr lvl="2"/>
            <a:endParaRPr lang="en-US" dirty="0"/>
          </a:p>
        </p:txBody>
      </p:sp>
    </p:spTree>
    <p:extLst>
      <p:ext uri="{BB962C8B-B14F-4D97-AF65-F5344CB8AC3E}">
        <p14:creationId xmlns:p14="http://schemas.microsoft.com/office/powerpoint/2010/main" val="906455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COCEI, </a:t>
            </a:r>
            <a:r>
              <a:rPr lang="en-US" dirty="0" err="1"/>
              <a:t>Juchitán</a:t>
            </a:r>
            <a:endParaRPr lang="en-US" dirty="0"/>
          </a:p>
        </p:txBody>
      </p:sp>
      <p:pic>
        <p:nvPicPr>
          <p:cNvPr id="4" name="Content Placeholder 3"/>
          <p:cNvPicPr>
            <a:picLocks noGrp="1" noChangeAspect="1"/>
          </p:cNvPicPr>
          <p:nvPr>
            <p:ph idx="1"/>
          </p:nvPr>
        </p:nvPicPr>
        <p:blipFill>
          <a:blip r:embed="rId2"/>
          <a:srcRect t="8504" b="8504"/>
          <a:stretch>
            <a:fillRect/>
          </a:stretch>
        </p:blipFill>
        <p:spPr>
          <a:xfrm>
            <a:off x="4668700" y="1600201"/>
            <a:ext cx="4018100" cy="2209800"/>
          </a:xfrm>
        </p:spPr>
      </p:pic>
      <p:pic>
        <p:nvPicPr>
          <p:cNvPr id="7" name="Picture 6"/>
          <p:cNvPicPr>
            <a:picLocks noChangeAspect="1"/>
          </p:cNvPicPr>
          <p:nvPr/>
        </p:nvPicPr>
        <p:blipFill>
          <a:blip r:embed="rId3"/>
          <a:stretch>
            <a:fillRect/>
          </a:stretch>
        </p:blipFill>
        <p:spPr>
          <a:xfrm>
            <a:off x="287867" y="3703936"/>
            <a:ext cx="4216400" cy="2819105"/>
          </a:xfrm>
          <a:prstGeom prst="rect">
            <a:avLst/>
          </a:prstGeom>
        </p:spPr>
      </p:pic>
    </p:spTree>
    <p:extLst>
      <p:ext uri="{BB962C8B-B14F-4D97-AF65-F5344CB8AC3E}">
        <p14:creationId xmlns:p14="http://schemas.microsoft.com/office/powerpoint/2010/main" val="2509494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normAutofit fontScale="90000"/>
          </a:bodyPr>
          <a:lstStyle/>
          <a:p>
            <a:r>
              <a:rPr lang="en-GB" dirty="0">
                <a:latin typeface="Calibri" charset="0"/>
              </a:rPr>
              <a:t>Neo-liberalism &amp; indigenous groups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GB" dirty="0">
                <a:ea typeface="+mn-ea"/>
              </a:rPr>
              <a:t>1980s Indigenous leaders integrate within national organizations such as UNORCA (National Union of Autonomous Peasant Organizations) 1980s &amp; 90s. Here they start to challenge assimilationist assumptions.</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Yet debt-strapped Govt. cuts rural programmes (INI by 60%</a:t>
            </a:r>
            <a:r>
              <a:rPr lang="en-GB" dirty="0"/>
              <a:t> under Miguel de la Madrid (1982-1988)</a:t>
            </a:r>
            <a:endParaRPr lang="en-GB" dirty="0">
              <a:ea typeface="+mn-ea"/>
            </a:endParaRP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t>C</a:t>
            </a:r>
            <a:r>
              <a:rPr lang="en-GB" dirty="0">
                <a:ea typeface="+mn-ea"/>
              </a:rPr>
              <a:t>oncerned by indigenous activism Carlos Salinas (1988-94) increases INI budget and launches </a:t>
            </a:r>
            <a:r>
              <a:rPr lang="en-GB" dirty="0" err="1">
                <a:ea typeface="+mn-ea"/>
              </a:rPr>
              <a:t>Solidaridad</a:t>
            </a:r>
            <a:r>
              <a:rPr lang="en-GB" dirty="0">
                <a:ea typeface="+mn-ea"/>
              </a:rPr>
              <a:t> programme</a:t>
            </a:r>
          </a:p>
        </p:txBody>
      </p:sp>
    </p:spTree>
    <p:extLst>
      <p:ext uri="{BB962C8B-B14F-4D97-AF65-F5344CB8AC3E}">
        <p14:creationId xmlns:p14="http://schemas.microsoft.com/office/powerpoint/2010/main" val="334311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Chiapas	under the PRI</a:t>
            </a:r>
          </a:p>
        </p:txBody>
      </p:sp>
      <p:sp>
        <p:nvSpPr>
          <p:cNvPr id="3" name="Content Placeholder 2"/>
          <p:cNvSpPr>
            <a:spLocks noGrp="1"/>
          </p:cNvSpPr>
          <p:nvPr>
            <p:ph idx="1"/>
          </p:nvPr>
        </p:nvSpPr>
        <p:spPr/>
        <p:txBody>
          <a:bodyPr>
            <a:normAutofit fontScale="85000" lnSpcReduction="20000"/>
          </a:bodyPr>
          <a:lstStyle/>
          <a:p>
            <a:r>
              <a:rPr lang="en-US" dirty="0"/>
              <a:t>Social reforms of the Revolution barely touched Chiapas. </a:t>
            </a:r>
          </a:p>
          <a:p>
            <a:pPr marL="0" indent="0">
              <a:buNone/>
            </a:pPr>
            <a:endParaRPr lang="en-US" dirty="0"/>
          </a:p>
          <a:p>
            <a:r>
              <a:rPr lang="en-US" dirty="0"/>
              <a:t>In Highland Chiapas, PRI used bilingual indigenous caciques to force indigenous Mayans to work lowland coffee plantations. </a:t>
            </a:r>
          </a:p>
          <a:p>
            <a:endParaRPr lang="en-US" dirty="0"/>
          </a:p>
          <a:p>
            <a:r>
              <a:rPr lang="en-US" dirty="0"/>
              <a:t>At the same time, allowed cattle ranchers to take over indigenous lands. </a:t>
            </a:r>
          </a:p>
          <a:p>
            <a:endParaRPr lang="en-US" dirty="0"/>
          </a:p>
          <a:p>
            <a:r>
              <a:rPr lang="en-US" dirty="0"/>
              <a:t>Racism and institutional violence were the norm. </a:t>
            </a:r>
          </a:p>
        </p:txBody>
      </p:sp>
    </p:spTree>
    <p:extLst>
      <p:ext uri="{BB962C8B-B14F-4D97-AF65-F5344CB8AC3E}">
        <p14:creationId xmlns:p14="http://schemas.microsoft.com/office/powerpoint/2010/main" val="1326414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Indigenous Mayans, Chiapas 2015</a:t>
            </a:r>
          </a:p>
        </p:txBody>
      </p:sp>
      <p:pic>
        <p:nvPicPr>
          <p:cNvPr id="4" name="Content Placeholder 3"/>
          <p:cNvPicPr>
            <a:picLocks noGrp="1" noChangeAspect="1"/>
          </p:cNvPicPr>
          <p:nvPr>
            <p:ph idx="1"/>
          </p:nvPr>
        </p:nvPicPr>
        <p:blipFill>
          <a:blip r:embed="rId2"/>
          <a:srcRect t="8539" b="8539"/>
          <a:stretch>
            <a:fillRect/>
          </a:stretch>
        </p:blipFill>
        <p:spPr/>
      </p:pic>
    </p:spTree>
    <p:extLst>
      <p:ext uri="{BB962C8B-B14F-4D97-AF65-F5344CB8AC3E}">
        <p14:creationId xmlns:p14="http://schemas.microsoft.com/office/powerpoint/2010/main" val="1365497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Manuel Velasco, governor of Chiapas (2012-2018)</a:t>
            </a:r>
          </a:p>
        </p:txBody>
      </p:sp>
      <p:sp>
        <p:nvSpPr>
          <p:cNvPr id="3" name="Content Placeholder 2"/>
          <p:cNvSpPr>
            <a:spLocks noGrp="1"/>
          </p:cNvSpPr>
          <p:nvPr>
            <p:ph idx="1"/>
          </p:nvPr>
        </p:nvSpPr>
        <p:spPr/>
        <p:txBody>
          <a:bodyPr/>
          <a:lstStyle/>
          <a:p>
            <a:r>
              <a:rPr lang="es-ES_tradnl" dirty="0">
                <a:hlinkClick r:id="rId2"/>
              </a:rPr>
              <a:t>https://www.youtube.com/watch?v=u44j-D3HMuY</a:t>
            </a:r>
          </a:p>
          <a:p>
            <a:endParaRPr lang="es-ES_tradnl" dirty="0">
              <a:hlinkClick r:id="rId2"/>
            </a:endParaRPr>
          </a:p>
          <a:p>
            <a:r>
              <a:rPr lang="es-ES_tradnl" dirty="0">
                <a:hlinkClick r:id="rId2"/>
              </a:rPr>
              <a:t>http://www.sinembargo.mx/20-01-2015/1224861</a:t>
            </a:r>
            <a:endParaRPr lang="es-ES_tradnl" dirty="0"/>
          </a:p>
          <a:p>
            <a:endParaRPr lang="es-ES_tradnl" dirty="0"/>
          </a:p>
          <a:p>
            <a:endParaRPr lang="en-US" dirty="0"/>
          </a:p>
        </p:txBody>
      </p:sp>
      <p:pic>
        <p:nvPicPr>
          <p:cNvPr id="4" name="Picture 3"/>
          <p:cNvPicPr>
            <a:picLocks noChangeAspect="1"/>
          </p:cNvPicPr>
          <p:nvPr/>
        </p:nvPicPr>
        <p:blipFill>
          <a:blip r:embed="rId3"/>
          <a:stretch>
            <a:fillRect/>
          </a:stretch>
        </p:blipFill>
        <p:spPr>
          <a:xfrm>
            <a:off x="6690413" y="3623732"/>
            <a:ext cx="2258853" cy="3234267"/>
          </a:xfrm>
          <a:prstGeom prst="rect">
            <a:avLst/>
          </a:prstGeom>
        </p:spPr>
      </p:pic>
    </p:spTree>
    <p:extLst>
      <p:ext uri="{BB962C8B-B14F-4D97-AF65-F5344CB8AC3E}">
        <p14:creationId xmlns:p14="http://schemas.microsoft.com/office/powerpoint/2010/main" val="1331447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503</TotalTime>
  <Words>1428</Words>
  <Application>Microsoft Office PowerPoint</Application>
  <PresentationFormat>On-screen Show (4:3)</PresentationFormat>
  <Paragraphs>150</Paragraphs>
  <Slides>35</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Times New Roman</vt:lpstr>
      <vt:lpstr>Office Theme</vt:lpstr>
      <vt:lpstr>The Zapatistas and Indigenous Movements in Mexico, 1970-2010</vt:lpstr>
      <vt:lpstr>Growth of Mexico’s Indian Population</vt:lpstr>
      <vt:lpstr>Identity Politics comes to Mexico</vt:lpstr>
      <vt:lpstr>Identity Politics comes to Mexico</vt:lpstr>
      <vt:lpstr>COCEI, Juchitán</vt:lpstr>
      <vt:lpstr>Neo-liberalism &amp; indigenous groups</vt:lpstr>
      <vt:lpstr>Chiapas under the PRI</vt:lpstr>
      <vt:lpstr>Indigenous Mayans, Chiapas 2015</vt:lpstr>
      <vt:lpstr>Manuel Velasco, governor of Chiapas (2012-2018)</vt:lpstr>
      <vt:lpstr>“Sociological awakening” of Chiapas’s indigenous communities</vt:lpstr>
      <vt:lpstr>Bishop Samuel Ruiz</vt:lpstr>
      <vt:lpstr>Subcommandante Marcos aka Rafael Sebastián Guillén Vicente</vt:lpstr>
      <vt:lpstr>PowerPoint Presentation</vt:lpstr>
      <vt:lpstr>1 January 1994  Zapatista Army of National Liberation (EZLN) Uprising</vt:lpstr>
      <vt:lpstr>PowerPoint Presentation</vt:lpstr>
      <vt:lpstr>Subcomandante Marcos</vt:lpstr>
      <vt:lpstr>1 January 1994  EZLN Uprising</vt:lpstr>
      <vt:lpstr>EZLN Uprising</vt:lpstr>
      <vt:lpstr>EZLN Uprising</vt:lpstr>
      <vt:lpstr>Bishop Samuel Ruiz, Acteal, Dec 1997</vt:lpstr>
      <vt:lpstr>Acteal massacre demonstrations, Chenalho, December 22, 1997</vt:lpstr>
      <vt:lpstr>PowerPoint Presentation</vt:lpstr>
      <vt:lpstr>PowerPoint Presentation</vt:lpstr>
      <vt:lpstr>Zapatour &amp; Comandante Esther</vt:lpstr>
      <vt:lpstr>Sub-comandante Marcos, Zocalo, 11 March 2001</vt:lpstr>
      <vt:lpstr>PowerPoint Presentation</vt:lpstr>
      <vt:lpstr>Xochitl Galvez, Director CDI </vt:lpstr>
      <vt:lpstr>Caracoles/Juntas del Buen Gobierno</vt:lpstr>
      <vt:lpstr>Marcos on Caracoles</vt:lpstr>
      <vt:lpstr>Caracol:  “Ya Basta !”</vt:lpstr>
      <vt:lpstr>PowerPoint Presentation</vt:lpstr>
      <vt:lpstr>PowerPoint Presentation</vt:lpstr>
      <vt:lpstr>PowerPoint Presentation</vt:lpstr>
      <vt:lpstr>María Patricio Martínez Marichuy, the feminist, indigenous candidate running for 2017 presidency</vt:lpstr>
      <vt:lpstr>Zapatista invasion of Europe</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Zapatistas and Indigenous Movements in Mexico</dc:title>
  <dc:creator>Ben Smith</dc:creator>
  <cp:lastModifiedBy>Doyle, Rosie</cp:lastModifiedBy>
  <cp:revision>12</cp:revision>
  <cp:lastPrinted>2025-02-27T11:24:48Z</cp:lastPrinted>
  <dcterms:created xsi:type="dcterms:W3CDTF">2014-02-24T13:20:25Z</dcterms:created>
  <dcterms:modified xsi:type="dcterms:W3CDTF">2025-02-27T12:04:21Z</dcterms:modified>
</cp:coreProperties>
</file>