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7.jpg" ContentType="image/jp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12.jpg" ContentType="image/jpg"/>
  <Override PartName="/ppt/notesSlides/notesSlide14.xml" ContentType="application/vnd.openxmlformats-officedocument.presentationml.notesSlide+xml"/>
  <Override PartName="/ppt/media/image13.jpg" ContentType="image/jp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15.jpg" ContentType="image/jpg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81" r:id="rId4"/>
    <p:sldId id="259" r:id="rId5"/>
    <p:sldId id="261" r:id="rId6"/>
    <p:sldId id="262" r:id="rId7"/>
    <p:sldId id="264" r:id="rId8"/>
    <p:sldId id="265" r:id="rId9"/>
    <p:sldId id="267" r:id="rId10"/>
    <p:sldId id="270" r:id="rId11"/>
    <p:sldId id="279" r:id="rId12"/>
    <p:sldId id="271" r:id="rId13"/>
    <p:sldId id="273" r:id="rId14"/>
    <p:sldId id="274" r:id="rId15"/>
    <p:sldId id="275" r:id="rId16"/>
    <p:sldId id="276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419" autoAdjust="0"/>
  </p:normalViewPr>
  <p:slideViewPr>
    <p:cSldViewPr snapToGrid="0" showGuides="1">
      <p:cViewPr varScale="1">
        <p:scale>
          <a:sx n="68" d="100"/>
          <a:sy n="68" d="100"/>
        </p:scale>
        <p:origin x="1262" y="53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D07E0-F2D8-44C3-8C3F-A9C67ED0A349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60A30-B54C-4ECF-9675-3FB189BC27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53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Historic merchants using scales, Monte Cassino MS Casin 132, circa 1022 to 1035. From https://www.meisterdrucke.uk/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from Le Chevalier errant, c. 1400–1405. Bibliothèque </a:t>
            </a:r>
            <a:r>
              <a:rPr lang="en-GB" dirty="0" err="1"/>
              <a:t>nationale</a:t>
            </a:r>
            <a:r>
              <a:rPr lang="en-GB" dirty="0"/>
              <a:t> de France, MS Français 12559, fol. 167. From Wikimedia Commons.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9696B-2730-9DC1-CB9E-55400222B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BE12EF-0F25-FA60-0425-7CC1D91E9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D1AEA-90DF-C573-CAA5-5424206ED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 Hartmann Schedel's Nuremberg Chronicle, 1493. Woodcut attributed to Michael </a:t>
            </a:r>
            <a:r>
              <a:rPr lang="en-US" dirty="0" err="1"/>
              <a:t>Wolgemut</a:t>
            </a:r>
            <a:r>
              <a:rPr lang="en-US" dirty="0"/>
              <a:t> and Wilhelm </a:t>
            </a:r>
            <a:r>
              <a:rPr lang="en-US" dirty="0" err="1"/>
              <a:t>Pleydenwurff</a:t>
            </a:r>
            <a:r>
              <a:rPr lang="en-US" dirty="0"/>
              <a:t>.</a:t>
            </a:r>
            <a:r>
              <a:rPr lang="en-GB" dirty="0"/>
              <a:t> From Wikimedia Commons.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3BAA2C-17EE-9EE8-A775-5F4698F9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18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Map uses Natural Earth country boundaries base map, public domain.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Image from Domenico Lenzi's Libro del Biadaiolo, c. 1344–1347. Biblioteca Medicea Laurenziana, Florence, MS Tempi 3, fol. 58. From https://www.wga.hu/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Ambrogio Lorenzetti, Effects of Good Government in the Countryside, 1338–1339. Palazzo </a:t>
            </a:r>
            <a:r>
              <a:rPr lang="en-US" dirty="0" err="1"/>
              <a:t>Pubblico</a:t>
            </a:r>
            <a:r>
              <a:rPr lang="en-US" dirty="0"/>
              <a:t>, Siena. From Wikimedia Commons.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from the </a:t>
            </a:r>
            <a:r>
              <a:rPr lang="en-GB" dirty="0" err="1"/>
              <a:t>Cocharelli</a:t>
            </a:r>
            <a:r>
              <a:rPr lang="en-GB" dirty="0"/>
              <a:t> Codex, c. 1340. British Library, Add MS 27695, fol. 8r. From Wikimedia Commons.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 https://artuk.org/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from Graz Museum, Austria, https://360.grazmuseum.at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6C6C63"/>
                </a:solidFill>
              </a:rPr>
              <a:t>Men carding wool, </a:t>
            </a:r>
            <a:r>
              <a:rPr lang="en-US" sz="1200" i="1" dirty="0">
                <a:solidFill>
                  <a:srgbClr val="6C6C63"/>
                </a:solidFill>
              </a:rPr>
              <a:t>c</a:t>
            </a:r>
            <a:r>
              <a:rPr lang="en-US" sz="1200" dirty="0">
                <a:solidFill>
                  <a:srgbClr val="6C6C63"/>
                </a:solidFill>
              </a:rPr>
              <a:t>.1515. </a:t>
            </a:r>
            <a:r>
              <a:rPr lang="en-US" sz="1200" i="1" dirty="0">
                <a:solidFill>
                  <a:srgbClr val="6C6C63"/>
                </a:solidFill>
              </a:rPr>
              <a:t>Da Costa Hours</a:t>
            </a:r>
            <a:r>
              <a:rPr lang="en-GB" sz="1200" dirty="0">
                <a:solidFill>
                  <a:srgbClr val="6C6C63"/>
                </a:solidFill>
              </a:rPr>
              <a:t>, </a:t>
            </a:r>
            <a:r>
              <a:rPr lang="en-US" sz="1200" dirty="0">
                <a:solidFill>
                  <a:srgbClr val="6C6C63"/>
                </a:solidFill>
              </a:rPr>
              <a:t>Pierpont Morgan, MS M.399, fol. 12v. Courtesy of Wikimedia Commons.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200" dirty="0">
                <a:solidFill>
                  <a:srgbClr val="6C6C63"/>
                </a:solidFill>
              </a:rPr>
              <a:t>Fifteenth-century image of women working on various stages of cloth production. </a:t>
            </a:r>
            <a:r>
              <a:rPr lang="fr-FR" sz="1200" i="1" dirty="0">
                <a:solidFill>
                  <a:srgbClr val="6C6C63"/>
                </a:solidFill>
              </a:rPr>
              <a:t>Des </a:t>
            </a:r>
            <a:r>
              <a:rPr lang="fr-FR" sz="1200" i="1" dirty="0" err="1">
                <a:solidFill>
                  <a:srgbClr val="6C6C63"/>
                </a:solidFill>
              </a:rPr>
              <a:t>cleres</a:t>
            </a:r>
            <a:r>
              <a:rPr lang="fr-FR" sz="1200" i="1" dirty="0">
                <a:solidFill>
                  <a:srgbClr val="6C6C63"/>
                </a:solidFill>
              </a:rPr>
              <a:t> et nobles femmes</a:t>
            </a:r>
            <a:r>
              <a:rPr lang="fr-FR" sz="1200" dirty="0">
                <a:solidFill>
                  <a:srgbClr val="6C6C63"/>
                </a:solidFill>
              </a:rPr>
              <a:t>, BnF MS Français 12420, fol. 71r. </a:t>
            </a:r>
            <a:r>
              <a:rPr lang="en-US" sz="1200" dirty="0">
                <a:solidFill>
                  <a:srgbClr val="6C6C63"/>
                </a:solidFill>
              </a:rPr>
              <a:t>Courtesy of Wikimedia Commons.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from Diebold Schilling's Bern Chronicle, 1478. From Wikimedia Commons.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FC38-361A-B1DF-384B-E81DC2CBC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BB3F69-A493-1CCF-38F9-D05C459DC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F647E-88FA-3552-BC54-7CEDE7319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3DB35-7722-73AB-4BA3-03FCA208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A9DF8-D939-9979-FB9F-181F7D3A1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2C31-6175-9B5B-EC17-38BB5F91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183B6-6432-96B1-AF04-D6B9D1E54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7F19C-BAF6-ADAE-3B52-47393E03D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5E347-632F-6F44-14F0-98DAE60C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8053D-EF97-18C1-63F9-21D76EE0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52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7D6E6-C435-678D-6F00-126914092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6A0C1-3B49-99CD-76E0-1381CA972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8F7F9-74A5-E024-CDAF-6983A0B81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422AD-DA6E-5904-53B1-1D6CFB481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C5650-B6B8-F9FC-4189-F0677863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233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809B4-1503-6DBC-D188-36B0CA3B8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B9662-7BAB-75DB-85E6-9D38EBAB79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E7D16-C486-57ED-65FC-EE9942F81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35B28-88CF-EF1D-9B51-A70B02E2D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09FD2-649C-AEB9-ED59-CE47A8644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2282D-2BC6-3C9E-5A25-F3A620D45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47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A88F4-6721-4B54-4081-775C5C47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6F8CD-AAAD-2867-3DF1-E78B14BD2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746251-A891-1A4A-990F-E1C6E3D08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468251-947E-5144-63C1-A43B429F4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5A3E22-07A2-026D-9B5F-8A98F54B47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F38702-18AE-4E63-EEDD-DF034863D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12E494-6EB9-424D-5E38-02CBA5865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611D3B-ED3B-CDB9-C1D9-DDADB7F3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05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2448E-7EC3-2D6F-FFA6-3870E6FC7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06BFF9-C9D8-B46D-BA82-0977D4D7F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15FD4E-D831-44CD-6E04-270B4F5D9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34F244-B491-1892-0378-12C6F9FE1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446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9C2BB0-1445-3484-4369-82AC636A4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F954D9-78BF-EC5A-D402-C87E00DCF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22F68-F670-80B2-5510-33039B71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10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36F6B-5B03-369D-78A1-53CBF624B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C695E-DD98-CAFC-1E6C-969FFBA0C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B0ECD-0A07-C0AE-5881-81BFA4475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6B50C-56EE-E003-36AE-2010284C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4FE99-292C-4D61-5DD6-072AE57A1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62847-B945-C78F-6D5B-B2FABBE7C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66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4C15-18B3-865F-CBCC-C0CF23E17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3459D5-8FD2-96A8-6D97-8D41E1161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72E4C-03A4-4C2F-2411-6E0A2734B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F8A44-2D90-CC56-63E2-02946C008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3C8D0-9CEB-F153-EFBF-FD958CDA3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A6675-3CF6-B64C-8F48-2F466BC97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47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9408-C3D4-C4EE-6866-D6749DE0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53EB4-EC1A-163D-E917-D410EDEAC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16BFC-C407-3DB9-0927-640C29A8B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85A26-890B-D500-0088-2F7C7910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E75D9-FD81-F1AF-0910-304BDD78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50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5F04C3-4DA1-1246-4D3F-6649ECCAD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E703F-BEF0-790F-128C-08CE81B1C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55442-C962-07EF-713D-63DB5D1AD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AAD59-B43C-EBCD-32A4-A71500FA7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2C2E-67D0-1560-2EEA-43D83C3D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709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537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E42DF1-CD08-E046-1986-EB7A295A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F7E45-CB2E-B576-095B-18D2D58BB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AE86A-F5C4-4391-2D94-54807B221E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E6C7EE-D0DC-40C5-B402-8B3B6FBE1781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634D5-79CB-D1A7-DF38-697EBBC78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63107-7150-9B8B-8F52-8290941C4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5D621E-0FCB-470B-990C-FB9EB1DE0A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8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5650992" cy="6858000"/>
          </a:xfrm>
          <a:prstGeom prst="rect">
            <a:avLst/>
          </a:prstGeom>
          <a:solidFill>
            <a:srgbClr val="17313D"/>
          </a:solidFill>
          <a:ln w="12700">
            <a:solidFill>
              <a:srgbClr val="17313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316811" y="1865376"/>
            <a:ext cx="298578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300" b="1" dirty="0">
                <a:solidFill>
                  <a:srgbClr val="FFFFFF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Towns and Trade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858999" y="4016905"/>
            <a:ext cx="2271477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D8E7E4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800 to 1500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337431" y="5624097"/>
            <a:ext cx="4544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BBD1C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Joe Chick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B2F51A-C650-5045-7565-72B141163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603" y="0"/>
            <a:ext cx="865839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3000" b="1" noProof="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What is a town?</a:t>
            </a:r>
            <a:endParaRPr lang="en-GB" sz="3000" noProof="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 noProof="0" dirty="0"/>
          </a:p>
        </p:txBody>
      </p:sp>
      <p:sp>
        <p:nvSpPr>
          <p:cNvPr id="7" name="Shape 5"/>
          <p:cNvSpPr/>
          <p:nvPr/>
        </p:nvSpPr>
        <p:spPr>
          <a:xfrm>
            <a:off x="424572" y="2040017"/>
            <a:ext cx="4782312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 7"/>
          <p:cNvSpPr/>
          <p:nvPr/>
        </p:nvSpPr>
        <p:spPr>
          <a:xfrm>
            <a:off x="664465" y="2177177"/>
            <a:ext cx="3456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2100" b="1" noProof="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Population?</a:t>
            </a:r>
            <a:endParaRPr lang="en-GB" sz="2100" noProof="0" dirty="0"/>
          </a:p>
        </p:txBody>
      </p:sp>
      <p:sp>
        <p:nvSpPr>
          <p:cNvPr id="11" name="Text 8"/>
          <p:cNvSpPr/>
          <p:nvPr/>
        </p:nvSpPr>
        <p:spPr>
          <a:xfrm>
            <a:off x="664463" y="2634376"/>
            <a:ext cx="4782313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570" noProof="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Problem of moving goalposts and urban character not guaranteed by size.</a:t>
            </a:r>
            <a:endParaRPr lang="en-GB" sz="1570" noProof="0" dirty="0"/>
          </a:p>
        </p:txBody>
      </p:sp>
      <p:sp>
        <p:nvSpPr>
          <p:cNvPr id="12" name="Shape 9"/>
          <p:cNvSpPr/>
          <p:nvPr/>
        </p:nvSpPr>
        <p:spPr>
          <a:xfrm>
            <a:off x="424572" y="3247025"/>
            <a:ext cx="4782312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 noProof="0" dirty="0"/>
          </a:p>
        </p:txBody>
      </p:sp>
      <p:sp>
        <p:nvSpPr>
          <p:cNvPr id="15" name="Text 11"/>
          <p:cNvSpPr/>
          <p:nvPr/>
        </p:nvSpPr>
        <p:spPr>
          <a:xfrm>
            <a:off x="664465" y="3384185"/>
            <a:ext cx="3456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2100" b="1" noProof="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Borough status?</a:t>
            </a:r>
            <a:endParaRPr lang="en-GB" sz="2100" noProof="0" dirty="0"/>
          </a:p>
        </p:txBody>
      </p:sp>
      <p:sp>
        <p:nvSpPr>
          <p:cNvPr id="16" name="Text 12"/>
          <p:cNvSpPr/>
          <p:nvPr/>
        </p:nvSpPr>
        <p:spPr>
          <a:xfrm>
            <a:off x="664465" y="3841385"/>
            <a:ext cx="431220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570" noProof="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Charters don’t always reflect the nature of a settlement.</a:t>
            </a:r>
            <a:endParaRPr lang="en-GB" sz="1570" noProof="0" dirty="0"/>
          </a:p>
        </p:txBody>
      </p:sp>
      <p:sp>
        <p:nvSpPr>
          <p:cNvPr id="17" name="Shape 13"/>
          <p:cNvSpPr/>
          <p:nvPr/>
        </p:nvSpPr>
        <p:spPr>
          <a:xfrm>
            <a:off x="424572" y="4454033"/>
            <a:ext cx="4782312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 noProof="0" dirty="0"/>
          </a:p>
        </p:txBody>
      </p:sp>
      <p:sp>
        <p:nvSpPr>
          <p:cNvPr id="20" name="Text 15"/>
          <p:cNvSpPr/>
          <p:nvPr/>
        </p:nvSpPr>
        <p:spPr>
          <a:xfrm>
            <a:off x="664465" y="4591193"/>
            <a:ext cx="3456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2100" b="1" noProof="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Mixed criteria</a:t>
            </a:r>
            <a:endParaRPr lang="en-GB" sz="2100" noProof="0" dirty="0"/>
          </a:p>
        </p:txBody>
      </p:sp>
      <p:sp>
        <p:nvSpPr>
          <p:cNvPr id="21" name="Text 16"/>
          <p:cNvSpPr/>
          <p:nvPr/>
        </p:nvSpPr>
        <p:spPr>
          <a:xfrm>
            <a:off x="664464" y="5048393"/>
            <a:ext cx="4576847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570" noProof="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Population concentration, diversity of occupations, commercial activity, local centre.</a:t>
            </a:r>
            <a:endParaRPr lang="en-GB" sz="1570" noProof="0" dirty="0"/>
          </a:p>
        </p:txBody>
      </p:sp>
      <p:sp>
        <p:nvSpPr>
          <p:cNvPr id="22" name="Shape 17"/>
          <p:cNvSpPr/>
          <p:nvPr/>
        </p:nvSpPr>
        <p:spPr>
          <a:xfrm>
            <a:off x="5797296" y="1746504"/>
            <a:ext cx="5541264" cy="42245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 noProof="0" dirty="0"/>
          </a:p>
        </p:txBody>
      </p:sp>
      <p:sp>
        <p:nvSpPr>
          <p:cNvPr id="5" name="Text 16">
            <a:extLst>
              <a:ext uri="{FF2B5EF4-FFF2-40B4-BE49-F238E27FC236}">
                <a16:creationId xmlns:a16="http://schemas.microsoft.com/office/drawing/2014/main" id="{D9591EB6-D065-EE03-F7EF-66F2FE5714C1}"/>
              </a:ext>
            </a:extLst>
          </p:cNvPr>
          <p:cNvSpPr/>
          <p:nvPr/>
        </p:nvSpPr>
        <p:spPr>
          <a:xfrm>
            <a:off x="5882289" y="6000689"/>
            <a:ext cx="5075458" cy="3474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market scene from ‘</a:t>
            </a:r>
            <a:r>
              <a:rPr lang="fr-FR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 Chevalier errant’, c. 1400–1405.</a:t>
            </a:r>
            <a:endParaRPr lang="en-US" sz="1600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71C96D62-3E83-5946-B827-DB68C06D4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289" y="1419917"/>
            <a:ext cx="5541264" cy="4535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F5DE4-D2D2-74B6-437A-9808D110B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DCD154B3-1766-F17A-905B-7941206DF27F}"/>
              </a:ext>
            </a:extLst>
          </p:cNvPr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What did a medieval town look like?</a:t>
            </a:r>
            <a:endParaRPr lang="en-US" sz="3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0C5701E-0E77-CAF2-69A9-CBB9F0CDBD91}"/>
              </a:ext>
            </a:extLst>
          </p:cNvPr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1619539A-4302-B934-4E93-4293BBF78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882" y="1435609"/>
            <a:ext cx="7263968" cy="4828568"/>
          </a:xfrm>
          <a:prstGeom prst="rect">
            <a:avLst/>
          </a:prstGeom>
        </p:spPr>
      </p:pic>
      <p:sp>
        <p:nvSpPr>
          <p:cNvPr id="76" name="Text 16">
            <a:extLst>
              <a:ext uri="{FF2B5EF4-FFF2-40B4-BE49-F238E27FC236}">
                <a16:creationId xmlns:a16="http://schemas.microsoft.com/office/drawing/2014/main" id="{392FBCD6-01D6-2B99-3C45-319AE9993923}"/>
              </a:ext>
            </a:extLst>
          </p:cNvPr>
          <p:cNvSpPr/>
          <p:nvPr/>
        </p:nvSpPr>
        <p:spPr>
          <a:xfrm>
            <a:off x="516370" y="6264178"/>
            <a:ext cx="11661289" cy="38403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depiction of Nuremberg from 1493, showing city walls, dense buildings, churches, gateways, and surrounding landscape.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98187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The origins of medieval towns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389692" y="5504688"/>
            <a:ext cx="5119285" cy="2847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Major </a:t>
            </a:r>
            <a:r>
              <a:rPr lang="en-US" sz="1600" i="1" dirty="0" err="1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centres</a:t>
            </a:r>
            <a:r>
              <a:rPr lang="en-US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established by 1000.</a:t>
            </a:r>
            <a:endParaRPr lang="en-US" sz="1600" dirty="0"/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E22941A2-B175-2C4C-ACE0-69B81463025C}"/>
              </a:ext>
            </a:extLst>
          </p:cNvPr>
          <p:cNvSpPr/>
          <p:nvPr/>
        </p:nvSpPr>
        <p:spPr>
          <a:xfrm>
            <a:off x="7595331" y="1822887"/>
            <a:ext cx="441287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Roman inheritance</a:t>
            </a: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6645A09C-417C-6C6F-FC7D-4942154F9304}"/>
              </a:ext>
            </a:extLst>
          </p:cNvPr>
          <p:cNvSpPr/>
          <p:nvPr/>
        </p:nvSpPr>
        <p:spPr>
          <a:xfrm>
            <a:off x="7589520" y="2338719"/>
            <a:ext cx="4376015" cy="8751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Some surviving cities.</a:t>
            </a: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C7ABEAD1-5513-DDD7-7BC6-C7396394ED5A}"/>
              </a:ext>
            </a:extLst>
          </p:cNvPr>
          <p:cNvSpPr/>
          <p:nvPr/>
        </p:nvSpPr>
        <p:spPr>
          <a:xfrm>
            <a:off x="7583656" y="3264412"/>
            <a:ext cx="440016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Viking era</a:t>
            </a: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81B3D9E0-3F4E-9682-5A98-A3E68A6922D2}"/>
              </a:ext>
            </a:extLst>
          </p:cNvPr>
          <p:cNvSpPr/>
          <p:nvPr/>
        </p:nvSpPr>
        <p:spPr>
          <a:xfrm>
            <a:off x="7581166" y="3704933"/>
            <a:ext cx="4384368" cy="9638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Raiding and trading.</a:t>
            </a:r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5C062447-8896-BE10-23A8-7854BF71580E}"/>
              </a:ext>
            </a:extLst>
          </p:cNvPr>
          <p:cNvSpPr/>
          <p:nvPr/>
        </p:nvSpPr>
        <p:spPr>
          <a:xfrm>
            <a:off x="7565368" y="4568777"/>
            <a:ext cx="4400167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Saxon era</a:t>
            </a:r>
            <a:endParaRPr lang="en-US" sz="2400" dirty="0"/>
          </a:p>
        </p:txBody>
      </p:sp>
      <p:sp>
        <p:nvSpPr>
          <p:cNvPr id="28" name="Text 16">
            <a:extLst>
              <a:ext uri="{FF2B5EF4-FFF2-40B4-BE49-F238E27FC236}">
                <a16:creationId xmlns:a16="http://schemas.microsoft.com/office/drawing/2014/main" id="{82D2DEF6-0DB0-46F2-5EAB-94E5CF101CB1}"/>
              </a:ext>
            </a:extLst>
          </p:cNvPr>
          <p:cNvSpPr/>
          <p:nvPr/>
        </p:nvSpPr>
        <p:spPr>
          <a:xfrm>
            <a:off x="7565368" y="5070620"/>
            <a:ext cx="440016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Building of fortified ‘burhs’.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6792B2-6C0B-B112-8F7E-6AD962729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1" y="1855500"/>
            <a:ext cx="7072879" cy="35086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Growth and migration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62EF53A2-ACC5-39C5-D082-175823569B52}"/>
              </a:ext>
            </a:extLst>
          </p:cNvPr>
          <p:cNvSpPr/>
          <p:nvPr/>
        </p:nvSpPr>
        <p:spPr>
          <a:xfrm>
            <a:off x="761772" y="1549073"/>
            <a:ext cx="51084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Expansion c.1000–1300</a:t>
            </a:r>
            <a:endParaRPr lang="en-US" sz="2400" dirty="0"/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C2B488CB-B11A-4788-F20D-ABF57B416A1D}"/>
              </a:ext>
            </a:extLst>
          </p:cNvPr>
          <p:cNvSpPr/>
          <p:nvPr/>
        </p:nvSpPr>
        <p:spPr>
          <a:xfrm>
            <a:off x="761771" y="2113381"/>
            <a:ext cx="5065775" cy="8751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Population growth and commercial opportunities encouraged new towns.</a:t>
            </a:r>
            <a:endParaRPr lang="en-US" sz="167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86C58D4-1E4A-36D9-9FC4-B4722E147907}"/>
              </a:ext>
            </a:extLst>
          </p:cNvPr>
          <p:cNvSpPr/>
          <p:nvPr/>
        </p:nvSpPr>
        <p:spPr>
          <a:xfrm>
            <a:off x="752100" y="2936809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Migrants vital</a:t>
            </a:r>
            <a:endParaRPr lang="en-US" sz="2400" dirty="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31546C3E-3BA9-C38B-7530-70C6BB53AA3B}"/>
              </a:ext>
            </a:extLst>
          </p:cNvPr>
          <p:cNvSpPr/>
          <p:nvPr/>
        </p:nvSpPr>
        <p:spPr>
          <a:xfrm>
            <a:off x="752100" y="3447322"/>
            <a:ext cx="5075445" cy="9396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High mortality made newcomers essential, often from nearby villages.</a:t>
            </a:r>
          </a:p>
        </p:txBody>
      </p:sp>
      <p:sp>
        <p:nvSpPr>
          <p:cNvPr id="32" name="Text 15">
            <a:extLst>
              <a:ext uri="{FF2B5EF4-FFF2-40B4-BE49-F238E27FC236}">
                <a16:creationId xmlns:a16="http://schemas.microsoft.com/office/drawing/2014/main" id="{77EF69EB-C181-F853-1D5D-FAD44710AAB5}"/>
              </a:ext>
            </a:extLst>
          </p:cNvPr>
          <p:cNvSpPr/>
          <p:nvPr/>
        </p:nvSpPr>
        <p:spPr>
          <a:xfrm>
            <a:off x="776845" y="5424526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Insecurity</a:t>
            </a:r>
            <a:endParaRPr lang="en-US" sz="2400" dirty="0"/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140ADDB3-16E5-AE34-859A-22FDDFCAAE42}"/>
              </a:ext>
            </a:extLst>
          </p:cNvPr>
          <p:cNvSpPr/>
          <p:nvPr/>
        </p:nvSpPr>
        <p:spPr>
          <a:xfrm>
            <a:off x="776845" y="5834989"/>
            <a:ext cx="5093732" cy="8052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Security and civic privileges weren’t guaranteed.</a:t>
            </a:r>
            <a:endParaRPr lang="en-US" sz="1670" dirty="0"/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51442985-6D13-BC00-F667-C4918C4D9D5F}"/>
              </a:ext>
            </a:extLst>
          </p:cNvPr>
          <p:cNvSpPr/>
          <p:nvPr/>
        </p:nvSpPr>
        <p:spPr>
          <a:xfrm>
            <a:off x="769129" y="4318630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Opportunity</a:t>
            </a:r>
            <a:endParaRPr lang="en-US" sz="2400" dirty="0"/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F45F8414-5E01-20FD-8BB9-1B5AF4C946AE}"/>
              </a:ext>
            </a:extLst>
          </p:cNvPr>
          <p:cNvSpPr/>
          <p:nvPr/>
        </p:nvSpPr>
        <p:spPr>
          <a:xfrm>
            <a:off x="783847" y="4737700"/>
            <a:ext cx="5093732" cy="8052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Work and apprenticeships attracted migrants.</a:t>
            </a:r>
            <a:endParaRPr lang="en-US" sz="167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392D98E-E15B-F4D3-073C-0A6B5A48B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267" y="1435608"/>
            <a:ext cx="4031778" cy="5357225"/>
          </a:xfrm>
          <a:prstGeom prst="rect">
            <a:avLst/>
          </a:prstGeom>
        </p:spPr>
      </p:pic>
      <p:sp>
        <p:nvSpPr>
          <p:cNvPr id="42" name="Text 16">
            <a:extLst>
              <a:ext uri="{FF2B5EF4-FFF2-40B4-BE49-F238E27FC236}">
                <a16:creationId xmlns:a16="http://schemas.microsoft.com/office/drawing/2014/main" id="{60F4F73C-ACC1-A31A-BAA1-3DFA4CA51D4C}"/>
              </a:ext>
            </a:extLst>
          </p:cNvPr>
          <p:cNvSpPr/>
          <p:nvPr/>
        </p:nvSpPr>
        <p:spPr>
          <a:xfrm>
            <a:off x="10712109" y="2743210"/>
            <a:ext cx="1259002" cy="527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Florentine manuscript miniature representing impoverished people driven out of Siena and their arrival in Florence.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The town–country relationship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8961120" y="5513294"/>
            <a:ext cx="312670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731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COUNTRY</a:t>
            </a:r>
            <a:endParaRPr lang="en-US" sz="2100" dirty="0"/>
          </a:p>
        </p:txBody>
      </p:sp>
      <p:sp>
        <p:nvSpPr>
          <p:cNvPr id="14" name="Text 10"/>
          <p:cNvSpPr/>
          <p:nvPr/>
        </p:nvSpPr>
        <p:spPr>
          <a:xfrm>
            <a:off x="8380207" y="5846783"/>
            <a:ext cx="341016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90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Provided food, fuel, raw materials, and migrants.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1893347" y="5465960"/>
            <a:ext cx="3264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731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TOWN</a:t>
            </a: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530384" y="5605004"/>
            <a:ext cx="4127708" cy="10440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90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Provided markets for produce, specialised goods, and services.</a:t>
            </a:r>
            <a:endParaRPr lang="en-US" sz="1900" dirty="0"/>
          </a:p>
        </p:txBody>
      </p:sp>
      <p:sp>
        <p:nvSpPr>
          <p:cNvPr id="18" name="Shape 14"/>
          <p:cNvSpPr/>
          <p:nvPr/>
        </p:nvSpPr>
        <p:spPr>
          <a:xfrm>
            <a:off x="13522351" y="6101738"/>
            <a:ext cx="0" cy="0"/>
          </a:xfrm>
          <a:prstGeom prst="line">
            <a:avLst/>
          </a:prstGeom>
          <a:noFill/>
          <a:ln w="38100">
            <a:solidFill>
              <a:srgbClr val="246D7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67189E4F-51FA-DE14-FDFA-5DE5C1D99CA3}"/>
              </a:ext>
            </a:extLst>
          </p:cNvPr>
          <p:cNvSpPr/>
          <p:nvPr/>
        </p:nvSpPr>
        <p:spPr>
          <a:xfrm>
            <a:off x="4286029" y="6008681"/>
            <a:ext cx="3702783" cy="8229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1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Mutual dependence, unequal power</a:t>
            </a:r>
            <a:endParaRPr lang="en-US" sz="21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13C9472-346A-9971-16CD-C355FB826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5" b="19733"/>
          <a:stretch>
            <a:fillRect/>
          </a:stretch>
        </p:blipFill>
        <p:spPr>
          <a:xfrm>
            <a:off x="817580" y="1286832"/>
            <a:ext cx="10639682" cy="41533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Markets and fairs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2" name="Text 7">
            <a:extLst>
              <a:ext uri="{FF2B5EF4-FFF2-40B4-BE49-F238E27FC236}">
                <a16:creationId xmlns:a16="http://schemas.microsoft.com/office/drawing/2014/main" id="{2BBD27F2-7445-3928-31E4-B05F6FFFBD9D}"/>
              </a:ext>
            </a:extLst>
          </p:cNvPr>
          <p:cNvSpPr/>
          <p:nvPr/>
        </p:nvSpPr>
        <p:spPr>
          <a:xfrm>
            <a:off x="4645148" y="1637310"/>
            <a:ext cx="2953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Weekly markets</a:t>
            </a:r>
            <a:endParaRPr lang="en-US" sz="2400" dirty="0"/>
          </a:p>
        </p:txBody>
      </p:sp>
      <p:sp>
        <p:nvSpPr>
          <p:cNvPr id="54" name="Text 8">
            <a:extLst>
              <a:ext uri="{FF2B5EF4-FFF2-40B4-BE49-F238E27FC236}">
                <a16:creationId xmlns:a16="http://schemas.microsoft.com/office/drawing/2014/main" id="{36085AEA-0EC4-A0B1-8A80-4AC54743D487}"/>
              </a:ext>
            </a:extLst>
          </p:cNvPr>
          <p:cNvSpPr/>
          <p:nvPr/>
        </p:nvSpPr>
        <p:spPr>
          <a:xfrm>
            <a:off x="4645148" y="2311274"/>
            <a:ext cx="56499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Regular local trade, often within a day's return journey.</a:t>
            </a:r>
            <a:endParaRPr lang="en-US" sz="1670" dirty="0"/>
          </a:p>
        </p:txBody>
      </p:sp>
      <p:sp>
        <p:nvSpPr>
          <p:cNvPr id="56" name="Text 11">
            <a:extLst>
              <a:ext uri="{FF2B5EF4-FFF2-40B4-BE49-F238E27FC236}">
                <a16:creationId xmlns:a16="http://schemas.microsoft.com/office/drawing/2014/main" id="{42C35F88-117D-60F2-0A84-1B17325EAA92}"/>
              </a:ext>
            </a:extLst>
          </p:cNvPr>
          <p:cNvSpPr/>
          <p:nvPr/>
        </p:nvSpPr>
        <p:spPr>
          <a:xfrm>
            <a:off x="4635477" y="3315505"/>
            <a:ext cx="2953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Fairs</a:t>
            </a:r>
            <a:endParaRPr lang="en-US" sz="2400" dirty="0"/>
          </a:p>
        </p:txBody>
      </p:sp>
      <p:sp>
        <p:nvSpPr>
          <p:cNvPr id="58" name="Text 12">
            <a:extLst>
              <a:ext uri="{FF2B5EF4-FFF2-40B4-BE49-F238E27FC236}">
                <a16:creationId xmlns:a16="http://schemas.microsoft.com/office/drawing/2014/main" id="{75C02C59-3163-E506-B48A-B4DAA8074212}"/>
              </a:ext>
            </a:extLst>
          </p:cNvPr>
          <p:cNvSpPr/>
          <p:nvPr/>
        </p:nvSpPr>
        <p:spPr>
          <a:xfrm>
            <a:off x="4635476" y="4064775"/>
            <a:ext cx="67244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Less frequent gatherings that attracted merchants from much further away.</a:t>
            </a:r>
            <a:endParaRPr lang="en-US" sz="1670" dirty="0"/>
          </a:p>
        </p:txBody>
      </p:sp>
      <p:sp>
        <p:nvSpPr>
          <p:cNvPr id="60" name="Text 15">
            <a:extLst>
              <a:ext uri="{FF2B5EF4-FFF2-40B4-BE49-F238E27FC236}">
                <a16:creationId xmlns:a16="http://schemas.microsoft.com/office/drawing/2014/main" id="{19D75DEB-47C6-E13B-FFDA-A671AEF61595}"/>
              </a:ext>
            </a:extLst>
          </p:cNvPr>
          <p:cNvSpPr/>
          <p:nvPr/>
        </p:nvSpPr>
        <p:spPr>
          <a:xfrm>
            <a:off x="4617189" y="5039420"/>
            <a:ext cx="491408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The Champagne fairs</a:t>
            </a:r>
            <a:endParaRPr lang="en-US" sz="2400" dirty="0"/>
          </a:p>
        </p:txBody>
      </p:sp>
      <p:sp>
        <p:nvSpPr>
          <p:cNvPr id="62" name="Text 16">
            <a:extLst>
              <a:ext uri="{FF2B5EF4-FFF2-40B4-BE49-F238E27FC236}">
                <a16:creationId xmlns:a16="http://schemas.microsoft.com/office/drawing/2014/main" id="{B2D65CE5-08F4-6F57-8D29-B57390E8A5F8}"/>
              </a:ext>
            </a:extLst>
          </p:cNvPr>
          <p:cNvSpPr/>
          <p:nvPr/>
        </p:nvSpPr>
        <p:spPr>
          <a:xfrm>
            <a:off x="4617189" y="5534800"/>
            <a:ext cx="723773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Major centres of European trade, credit and debt settlement.</a:t>
            </a:r>
            <a:endParaRPr lang="en-US" sz="1670" dirty="0"/>
          </a:p>
        </p:txBody>
      </p:sp>
      <p:sp>
        <p:nvSpPr>
          <p:cNvPr id="82" name="Text 16">
            <a:extLst>
              <a:ext uri="{FF2B5EF4-FFF2-40B4-BE49-F238E27FC236}">
                <a16:creationId xmlns:a16="http://schemas.microsoft.com/office/drawing/2014/main" id="{127A2835-C44F-5902-D7C5-99A8DDB2EBD5}"/>
              </a:ext>
            </a:extLst>
          </p:cNvPr>
          <p:cNvSpPr/>
          <p:nvPr/>
        </p:nvSpPr>
        <p:spPr>
          <a:xfrm>
            <a:off x="832102" y="5824731"/>
            <a:ext cx="3255803" cy="6379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Seal of the Champagne fairs, 1267.</a:t>
            </a:r>
          </a:p>
        </p:txBody>
      </p:sp>
      <p:pic>
        <p:nvPicPr>
          <p:cNvPr id="5" name="Image 0" descr="/mnt/data/work_assets/final/seal.jpg">
            <a:extLst>
              <a:ext uri="{FF2B5EF4-FFF2-40B4-BE49-F238E27FC236}">
                <a16:creationId xmlns:a16="http://schemas.microsoft.com/office/drawing/2014/main" id="{F424ECC9-A966-FCC1-C1C0-7A2E123D8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3" y="1542552"/>
            <a:ext cx="3180499" cy="42364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International trading networks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31520" y="1700784"/>
            <a:ext cx="6519672" cy="44897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D3C3CF80-0025-3A1C-647E-EE867FBBF14C}"/>
              </a:ext>
            </a:extLst>
          </p:cNvPr>
          <p:cNvSpPr/>
          <p:nvPr/>
        </p:nvSpPr>
        <p:spPr>
          <a:xfrm>
            <a:off x="6899761" y="1435609"/>
            <a:ext cx="51084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Mediterranean and Black Sea</a:t>
            </a:r>
            <a:endParaRPr lang="en-US" sz="2400" dirty="0"/>
          </a:p>
        </p:txBody>
      </p:sp>
      <p:sp>
        <p:nvSpPr>
          <p:cNvPr id="34" name="Text 8">
            <a:extLst>
              <a:ext uri="{FF2B5EF4-FFF2-40B4-BE49-F238E27FC236}">
                <a16:creationId xmlns:a16="http://schemas.microsoft.com/office/drawing/2014/main" id="{86DEBD4F-D8E7-E782-1E5E-666589A28878}"/>
              </a:ext>
            </a:extLst>
          </p:cNvPr>
          <p:cNvSpPr/>
          <p:nvPr/>
        </p:nvSpPr>
        <p:spPr>
          <a:xfrm>
            <a:off x="6899760" y="2112807"/>
            <a:ext cx="5065775" cy="8751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Italian merchants connected Europe with the Islamic world and wider Asian trading networks.</a:t>
            </a:r>
            <a:endParaRPr lang="en-US" sz="1670" dirty="0"/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5D4C9C74-BE30-2181-2A02-3C880B622958}"/>
              </a:ext>
            </a:extLst>
          </p:cNvPr>
          <p:cNvSpPr/>
          <p:nvPr/>
        </p:nvSpPr>
        <p:spPr>
          <a:xfrm>
            <a:off x="6890089" y="3113804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North Sea and Baltic</a:t>
            </a:r>
            <a:endParaRPr lang="en-US" sz="2400" dirty="0"/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37B7AB28-C5FA-5F4B-2139-992C2133FD35}"/>
              </a:ext>
            </a:extLst>
          </p:cNvPr>
          <p:cNvSpPr/>
          <p:nvPr/>
        </p:nvSpPr>
        <p:spPr>
          <a:xfrm>
            <a:off x="6890089" y="3737207"/>
            <a:ext cx="5075445" cy="9638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Hanseatic merchants linked northern European ports through trade and commercial privileges.</a:t>
            </a:r>
          </a:p>
        </p:txBody>
      </p:sp>
      <p:sp>
        <p:nvSpPr>
          <p:cNvPr id="40" name="Text 15">
            <a:extLst>
              <a:ext uri="{FF2B5EF4-FFF2-40B4-BE49-F238E27FC236}">
                <a16:creationId xmlns:a16="http://schemas.microsoft.com/office/drawing/2014/main" id="{BBB7C201-5715-1420-4497-2DB75D2FF3CB}"/>
              </a:ext>
            </a:extLst>
          </p:cNvPr>
          <p:cNvSpPr/>
          <p:nvPr/>
        </p:nvSpPr>
        <p:spPr>
          <a:xfrm>
            <a:off x="6871802" y="4837719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Overlapping networks</a:t>
            </a:r>
            <a:endParaRPr lang="en-US" sz="2400" dirty="0"/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C1C23393-C851-57DE-EC97-BC40FED3EE71}"/>
              </a:ext>
            </a:extLst>
          </p:cNvPr>
          <p:cNvSpPr/>
          <p:nvPr/>
        </p:nvSpPr>
        <p:spPr>
          <a:xfrm>
            <a:off x="6871802" y="5586989"/>
            <a:ext cx="509373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Goods passed through many hands across long distances, although risks from piracy, shipwreck, and war.</a:t>
            </a:r>
            <a:endParaRPr lang="en-US" sz="1670" dirty="0"/>
          </a:p>
        </p:txBody>
      </p:sp>
      <p:pic>
        <p:nvPicPr>
          <p:cNvPr id="9" name="Picture 2" descr="Medieval Trade Routes.jpg">
            <a:extLst>
              <a:ext uri="{FF2B5EF4-FFF2-40B4-BE49-F238E27FC236}">
                <a16:creationId xmlns:a16="http://schemas.microsoft.com/office/drawing/2014/main" id="{367F309B-36E3-61A5-C04A-4CAFA8B526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176" y="1727758"/>
            <a:ext cx="6333063" cy="4673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Credit and banking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7" name="Text 7">
            <a:extLst>
              <a:ext uri="{FF2B5EF4-FFF2-40B4-BE49-F238E27FC236}">
                <a16:creationId xmlns:a16="http://schemas.microsoft.com/office/drawing/2014/main" id="{2DACD339-DE3E-851C-5911-56B0DF3B44FD}"/>
              </a:ext>
            </a:extLst>
          </p:cNvPr>
          <p:cNvSpPr/>
          <p:nvPr/>
        </p:nvSpPr>
        <p:spPr>
          <a:xfrm>
            <a:off x="637593" y="1503917"/>
            <a:ext cx="51084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Credit essential</a:t>
            </a:r>
            <a:endParaRPr lang="en-US" sz="2400" dirty="0"/>
          </a:p>
        </p:txBody>
      </p:sp>
      <p:sp>
        <p:nvSpPr>
          <p:cNvPr id="59" name="Text 8">
            <a:extLst>
              <a:ext uri="{FF2B5EF4-FFF2-40B4-BE49-F238E27FC236}">
                <a16:creationId xmlns:a16="http://schemas.microsoft.com/office/drawing/2014/main" id="{FE3A01D6-588C-38B1-BB24-777D93E066E3}"/>
              </a:ext>
            </a:extLst>
          </p:cNvPr>
          <p:cNvSpPr/>
          <p:nvPr/>
        </p:nvSpPr>
        <p:spPr>
          <a:xfrm>
            <a:off x="637592" y="2105809"/>
            <a:ext cx="5065775" cy="76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Merchants often bought goods long before receiving payment.</a:t>
            </a:r>
            <a:endParaRPr lang="en-US" sz="1670" dirty="0"/>
          </a:p>
        </p:txBody>
      </p:sp>
      <p:sp>
        <p:nvSpPr>
          <p:cNvPr id="61" name="Text 11">
            <a:extLst>
              <a:ext uri="{FF2B5EF4-FFF2-40B4-BE49-F238E27FC236}">
                <a16:creationId xmlns:a16="http://schemas.microsoft.com/office/drawing/2014/main" id="{C2F8DF07-4D4C-E624-BE76-AEE49EF28C66}"/>
              </a:ext>
            </a:extLst>
          </p:cNvPr>
          <p:cNvSpPr/>
          <p:nvPr/>
        </p:nvSpPr>
        <p:spPr>
          <a:xfrm>
            <a:off x="627921" y="2816349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Usury</a:t>
            </a:r>
            <a:endParaRPr lang="en-US" sz="2400" dirty="0"/>
          </a:p>
        </p:txBody>
      </p:sp>
      <p:sp>
        <p:nvSpPr>
          <p:cNvPr id="63" name="Text 12">
            <a:extLst>
              <a:ext uri="{FF2B5EF4-FFF2-40B4-BE49-F238E27FC236}">
                <a16:creationId xmlns:a16="http://schemas.microsoft.com/office/drawing/2014/main" id="{CD287DBD-4F28-A166-7E1E-A7DB1C3AE3C8}"/>
              </a:ext>
            </a:extLst>
          </p:cNvPr>
          <p:cNvSpPr/>
          <p:nvPr/>
        </p:nvSpPr>
        <p:spPr>
          <a:xfrm>
            <a:off x="627921" y="3321414"/>
            <a:ext cx="5075445" cy="9396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Church law prohibited interest: alternative forms of profiting developed.</a:t>
            </a:r>
          </a:p>
        </p:txBody>
      </p:sp>
      <p:sp>
        <p:nvSpPr>
          <p:cNvPr id="65" name="Text 15">
            <a:extLst>
              <a:ext uri="{FF2B5EF4-FFF2-40B4-BE49-F238E27FC236}">
                <a16:creationId xmlns:a16="http://schemas.microsoft.com/office/drawing/2014/main" id="{7B9E17F2-C086-5FD9-30EC-B65339982469}"/>
              </a:ext>
            </a:extLst>
          </p:cNvPr>
          <p:cNvSpPr/>
          <p:nvPr/>
        </p:nvSpPr>
        <p:spPr>
          <a:xfrm>
            <a:off x="609634" y="4152987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Trust and enforcement</a:t>
            </a:r>
            <a:endParaRPr lang="en-US" sz="2400" dirty="0"/>
          </a:p>
        </p:txBody>
      </p:sp>
      <p:sp>
        <p:nvSpPr>
          <p:cNvPr id="67" name="Text 16">
            <a:extLst>
              <a:ext uri="{FF2B5EF4-FFF2-40B4-BE49-F238E27FC236}">
                <a16:creationId xmlns:a16="http://schemas.microsoft.com/office/drawing/2014/main" id="{CB0A9903-758E-236E-FABC-66B8303662D9}"/>
              </a:ext>
            </a:extLst>
          </p:cNvPr>
          <p:cNvSpPr/>
          <p:nvPr/>
        </p:nvSpPr>
        <p:spPr>
          <a:xfrm>
            <a:off x="609634" y="4902257"/>
            <a:ext cx="50937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Family networks, guilds, overseas agents, and courts helped merchants.</a:t>
            </a:r>
            <a:endParaRPr lang="en-US" sz="1670" dirty="0"/>
          </a:p>
        </p:txBody>
      </p:sp>
      <p:sp>
        <p:nvSpPr>
          <p:cNvPr id="73" name="Text 7">
            <a:extLst>
              <a:ext uri="{FF2B5EF4-FFF2-40B4-BE49-F238E27FC236}">
                <a16:creationId xmlns:a16="http://schemas.microsoft.com/office/drawing/2014/main" id="{79985BD2-F5D5-50A9-BBB3-3114DDAF881E}"/>
              </a:ext>
            </a:extLst>
          </p:cNvPr>
          <p:cNvSpPr/>
          <p:nvPr/>
        </p:nvSpPr>
        <p:spPr>
          <a:xfrm>
            <a:off x="609634" y="5495544"/>
            <a:ext cx="51084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Not just for the rich</a:t>
            </a:r>
            <a:endParaRPr lang="en-US" sz="2400" dirty="0"/>
          </a:p>
        </p:txBody>
      </p:sp>
      <p:sp>
        <p:nvSpPr>
          <p:cNvPr id="75" name="Text 8">
            <a:extLst>
              <a:ext uri="{FF2B5EF4-FFF2-40B4-BE49-F238E27FC236}">
                <a16:creationId xmlns:a16="http://schemas.microsoft.com/office/drawing/2014/main" id="{33280FDC-02B4-8232-2B21-0209F584EB3A}"/>
              </a:ext>
            </a:extLst>
          </p:cNvPr>
          <p:cNvSpPr/>
          <p:nvPr/>
        </p:nvSpPr>
        <p:spPr>
          <a:xfrm>
            <a:off x="609633" y="6118952"/>
            <a:ext cx="5065775" cy="5900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Craftspeople and farmers borrowed too.</a:t>
            </a:r>
            <a:endParaRPr lang="en-US" sz="1670" dirty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40ADC63F-5702-4F5A-6D3B-187FE6278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675" y="1271016"/>
            <a:ext cx="5682430" cy="4752191"/>
          </a:xfrm>
          <a:prstGeom prst="rect">
            <a:avLst/>
          </a:prstGeom>
        </p:spPr>
      </p:pic>
      <p:sp>
        <p:nvSpPr>
          <p:cNvPr id="79" name="Text 16">
            <a:extLst>
              <a:ext uri="{FF2B5EF4-FFF2-40B4-BE49-F238E27FC236}">
                <a16:creationId xmlns:a16="http://schemas.microsoft.com/office/drawing/2014/main" id="{8FF7FA82-CB2D-A7FC-5F32-52C171F54D1D}"/>
              </a:ext>
            </a:extLst>
          </p:cNvPr>
          <p:cNvSpPr/>
          <p:nvPr/>
        </p:nvSpPr>
        <p:spPr>
          <a:xfrm>
            <a:off x="6167363" y="6118952"/>
            <a:ext cx="5682430" cy="5900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Miniature showing people handling money at a table from a manuscript discussing the sin of avarice.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Lordship and urban government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6"/>
          <p:cNvSpPr/>
          <p:nvPr/>
        </p:nvSpPr>
        <p:spPr>
          <a:xfrm>
            <a:off x="6885432" y="1737360"/>
            <a:ext cx="4471416" cy="438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70353-073F-78B4-5A7B-8F9B05569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864" y="1420817"/>
            <a:ext cx="6661665" cy="4313428"/>
          </a:xfrm>
          <a:prstGeom prst="rect">
            <a:avLst/>
          </a:prstGeom>
        </p:spPr>
      </p:pic>
      <p:sp>
        <p:nvSpPr>
          <p:cNvPr id="31" name="Text 16">
            <a:extLst>
              <a:ext uri="{FF2B5EF4-FFF2-40B4-BE49-F238E27FC236}">
                <a16:creationId xmlns:a16="http://schemas.microsoft.com/office/drawing/2014/main" id="{C08DCC0F-1FD9-A7D6-5846-50361B18332C}"/>
              </a:ext>
            </a:extLst>
          </p:cNvPr>
          <p:cNvSpPr/>
          <p:nvPr/>
        </p:nvSpPr>
        <p:spPr>
          <a:xfrm>
            <a:off x="5306569" y="5826076"/>
            <a:ext cx="6627960" cy="5900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Painting of the abbot of Reading selects a mayor from the shortlist chosen by the town inhabitants.</a:t>
            </a:r>
            <a:endParaRPr lang="en-US" sz="1600" dirty="0"/>
          </a:p>
        </p:txBody>
      </p:sp>
      <p:sp>
        <p:nvSpPr>
          <p:cNvPr id="43" name="Text 7">
            <a:extLst>
              <a:ext uri="{FF2B5EF4-FFF2-40B4-BE49-F238E27FC236}">
                <a16:creationId xmlns:a16="http://schemas.microsoft.com/office/drawing/2014/main" id="{33465824-2080-54FB-C03B-EFA364566D7B}"/>
              </a:ext>
            </a:extLst>
          </p:cNvPr>
          <p:cNvSpPr/>
          <p:nvPr/>
        </p:nvSpPr>
        <p:spPr>
          <a:xfrm>
            <a:off x="750568" y="1503114"/>
            <a:ext cx="51084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Lordship</a:t>
            </a:r>
            <a:endParaRPr lang="en-US" sz="2400" dirty="0"/>
          </a:p>
        </p:txBody>
      </p:sp>
      <p:sp>
        <p:nvSpPr>
          <p:cNvPr id="45" name="Text 8">
            <a:extLst>
              <a:ext uri="{FF2B5EF4-FFF2-40B4-BE49-F238E27FC236}">
                <a16:creationId xmlns:a16="http://schemas.microsoft.com/office/drawing/2014/main" id="{6EA57098-FDF0-470D-B237-BF2BCEB78EB9}"/>
              </a:ext>
            </a:extLst>
          </p:cNvPr>
          <p:cNvSpPr/>
          <p:nvPr/>
        </p:nvSpPr>
        <p:spPr>
          <a:xfrm>
            <a:off x="750568" y="2180312"/>
            <a:ext cx="4273254" cy="8751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Towns might be owned by the Crown, bishops, monasteries, lords, or knights.</a:t>
            </a:r>
            <a:endParaRPr lang="en-US" sz="1670" dirty="0"/>
          </a:p>
        </p:txBody>
      </p:sp>
      <p:sp>
        <p:nvSpPr>
          <p:cNvPr id="47" name="Text 11">
            <a:extLst>
              <a:ext uri="{FF2B5EF4-FFF2-40B4-BE49-F238E27FC236}">
                <a16:creationId xmlns:a16="http://schemas.microsoft.com/office/drawing/2014/main" id="{C0B666F4-B97C-44FE-E23D-1EAD49ED3913}"/>
              </a:ext>
            </a:extLst>
          </p:cNvPr>
          <p:cNvSpPr/>
          <p:nvPr/>
        </p:nvSpPr>
        <p:spPr>
          <a:xfrm>
            <a:off x="740896" y="3181309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Independence</a:t>
            </a:r>
            <a:endParaRPr lang="en-US" sz="2400" dirty="0"/>
          </a:p>
        </p:txBody>
      </p:sp>
      <p:sp>
        <p:nvSpPr>
          <p:cNvPr id="49" name="Text 12">
            <a:extLst>
              <a:ext uri="{FF2B5EF4-FFF2-40B4-BE49-F238E27FC236}">
                <a16:creationId xmlns:a16="http://schemas.microsoft.com/office/drawing/2014/main" id="{4F76B89E-7CD9-E4A5-4007-6B55D4789592}"/>
              </a:ext>
            </a:extLst>
          </p:cNvPr>
          <p:cNvSpPr/>
          <p:nvPr/>
        </p:nvSpPr>
        <p:spPr>
          <a:xfrm>
            <a:off x="740896" y="3804712"/>
            <a:ext cx="4282925" cy="9396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General trend towards greater autonomy across medieval era.</a:t>
            </a:r>
          </a:p>
        </p:txBody>
      </p:sp>
      <p:sp>
        <p:nvSpPr>
          <p:cNvPr id="51" name="Text 15">
            <a:extLst>
              <a:ext uri="{FF2B5EF4-FFF2-40B4-BE49-F238E27FC236}">
                <a16:creationId xmlns:a16="http://schemas.microsoft.com/office/drawing/2014/main" id="{9C3BAA63-55D4-66E1-1D1F-461BA3D1D955}"/>
              </a:ext>
            </a:extLst>
          </p:cNvPr>
          <p:cNvSpPr/>
          <p:nvPr/>
        </p:nvSpPr>
        <p:spPr>
          <a:xfrm>
            <a:off x="722609" y="4905224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Varied situation</a:t>
            </a:r>
            <a:endParaRPr lang="en-US" sz="2400" dirty="0"/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44A440E4-28BC-E4ED-D1B8-54D5ED857453}"/>
              </a:ext>
            </a:extLst>
          </p:cNvPr>
          <p:cNvSpPr/>
          <p:nvPr/>
        </p:nvSpPr>
        <p:spPr>
          <a:xfrm>
            <a:off x="722609" y="5654494"/>
            <a:ext cx="4172120" cy="5900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Charters granting liberties were negotiated locally, not universal.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The urban political elite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D43EC943-D079-C332-E63B-861AA676D337}"/>
              </a:ext>
            </a:extLst>
          </p:cNvPr>
          <p:cNvSpPr/>
          <p:nvPr/>
        </p:nvSpPr>
        <p:spPr>
          <a:xfrm>
            <a:off x="727905" y="1503917"/>
            <a:ext cx="51084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Government by a minority</a:t>
            </a:r>
            <a:endParaRPr lang="en-US" sz="2400" dirty="0"/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72332D2F-29AF-26B7-8CF5-84FD8476D109}"/>
              </a:ext>
            </a:extLst>
          </p:cNvPr>
          <p:cNvSpPr/>
          <p:nvPr/>
        </p:nvSpPr>
        <p:spPr>
          <a:xfrm>
            <a:off x="727904" y="2181115"/>
            <a:ext cx="5065775" cy="8751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highest offices were dominated by wealthy merchants and property holders.</a:t>
            </a:r>
            <a:endParaRPr lang="en-US" sz="1670" dirty="0"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0FAD9B35-D43F-B0C9-9536-CBCF9C64CA4E}"/>
              </a:ext>
            </a:extLst>
          </p:cNvPr>
          <p:cNvSpPr/>
          <p:nvPr/>
        </p:nvSpPr>
        <p:spPr>
          <a:xfrm>
            <a:off x="718233" y="3182112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Many excluded</a:t>
            </a:r>
            <a:endParaRPr lang="en-US" sz="2400" dirty="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B58655E1-5BF5-E830-BB6B-44E19DB78B2E}"/>
              </a:ext>
            </a:extLst>
          </p:cNvPr>
          <p:cNvSpPr/>
          <p:nvPr/>
        </p:nvSpPr>
        <p:spPr>
          <a:xfrm>
            <a:off x="718233" y="3805515"/>
            <a:ext cx="5075445" cy="9396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Civic autonomy didn’t lead to inclusive government.</a:t>
            </a: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32D4616B-702B-B172-2A76-381623A2D41F}"/>
              </a:ext>
            </a:extLst>
          </p:cNvPr>
          <p:cNvSpPr/>
          <p:nvPr/>
        </p:nvSpPr>
        <p:spPr>
          <a:xfrm>
            <a:off x="699946" y="4906027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Factional politics</a:t>
            </a:r>
            <a:endParaRPr lang="en-US" sz="2400" dirty="0"/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4291E5E7-6805-57AD-589D-0A5A4BA7D889}"/>
              </a:ext>
            </a:extLst>
          </p:cNvPr>
          <p:cNvSpPr/>
          <p:nvPr/>
        </p:nvSpPr>
        <p:spPr>
          <a:xfrm>
            <a:off x="699946" y="5655297"/>
            <a:ext cx="491408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Guild rivalries and competing interests divided the urban elite.</a:t>
            </a:r>
            <a:endParaRPr lang="en-US" sz="1670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0A7CC2C-CF37-C633-7BCD-3D25FB342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675" y="1500157"/>
            <a:ext cx="5767939" cy="4325954"/>
          </a:xfrm>
          <a:prstGeom prst="rect">
            <a:avLst/>
          </a:prstGeom>
        </p:spPr>
      </p:pic>
      <p:sp>
        <p:nvSpPr>
          <p:cNvPr id="58" name="Text 16">
            <a:extLst>
              <a:ext uri="{FF2B5EF4-FFF2-40B4-BE49-F238E27FC236}">
                <a16:creationId xmlns:a16="http://schemas.microsoft.com/office/drawing/2014/main" id="{FF513A1E-CE44-E4DE-E0CD-6A3EB6A8F09C}"/>
              </a:ext>
            </a:extLst>
          </p:cNvPr>
          <p:cNvSpPr/>
          <p:nvPr/>
        </p:nvSpPr>
        <p:spPr>
          <a:xfrm>
            <a:off x="6138675" y="5918626"/>
            <a:ext cx="5899132" cy="9070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Panel painting showing Niclas Strobel (wealthy master butcher, judge, and mayor of Graz in Austria) presiding over a city court, 1478.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Guilds and apprenticeship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806928" y="1503917"/>
            <a:ext cx="2953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Merchant guilds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806927" y="2177880"/>
            <a:ext cx="4660213" cy="6422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Gave trading privileges for elite merchants.</a:t>
            </a:r>
            <a:endParaRPr lang="en-US" sz="1670" dirty="0"/>
          </a:p>
        </p:txBody>
      </p:sp>
      <p:sp>
        <p:nvSpPr>
          <p:cNvPr id="15" name="Text 11"/>
          <p:cNvSpPr/>
          <p:nvPr/>
        </p:nvSpPr>
        <p:spPr>
          <a:xfrm>
            <a:off x="797257" y="2848623"/>
            <a:ext cx="2953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Craft guilds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797256" y="3554860"/>
            <a:ext cx="4669884" cy="6088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Ensured standards of goods and sometimes oversaw apprenticeships.</a:t>
            </a:r>
            <a:endParaRPr lang="en-US" sz="1670" dirty="0"/>
          </a:p>
        </p:txBody>
      </p:sp>
      <p:sp>
        <p:nvSpPr>
          <p:cNvPr id="20" name="Text 15"/>
          <p:cNvSpPr/>
          <p:nvPr/>
        </p:nvSpPr>
        <p:spPr>
          <a:xfrm>
            <a:off x="778969" y="4325111"/>
            <a:ext cx="2953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Religious guilds</a:t>
            </a:r>
            <a:endParaRPr lang="en-US" sz="2400" dirty="0"/>
          </a:p>
        </p:txBody>
      </p:sp>
      <p:sp>
        <p:nvSpPr>
          <p:cNvPr id="21" name="Text 16"/>
          <p:cNvSpPr/>
          <p:nvPr/>
        </p:nvSpPr>
        <p:spPr>
          <a:xfrm>
            <a:off x="778968" y="4999075"/>
            <a:ext cx="4784991" cy="642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dirty="0" err="1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Organised</a:t>
            </a:r>
            <a:r>
              <a:rPr lang="en-US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the veneration of saints, commemoration, and charitable work.</a:t>
            </a:r>
            <a:endParaRPr lang="en-US" sz="1670" dirty="0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279C6A20-BF6B-6CE8-D9A6-CBEC6917C13F}"/>
              </a:ext>
            </a:extLst>
          </p:cNvPr>
          <p:cNvSpPr/>
          <p:nvPr/>
        </p:nvSpPr>
        <p:spPr>
          <a:xfrm>
            <a:off x="6352390" y="2438220"/>
            <a:ext cx="5233057" cy="804672"/>
          </a:xfrm>
          <a:prstGeom prst="rect">
            <a:avLst/>
          </a:prstGeom>
          <a:solidFill>
            <a:srgbClr val="F0EBE2"/>
          </a:solidFill>
          <a:ln w="12700">
            <a:solidFill>
              <a:srgbClr val="F0EBE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0C51DED5-689F-E0DB-DE0B-CF3C5BDE2EF5}"/>
              </a:ext>
            </a:extLst>
          </p:cNvPr>
          <p:cNvSpPr/>
          <p:nvPr/>
        </p:nvSpPr>
        <p:spPr>
          <a:xfrm>
            <a:off x="6562703" y="2611956"/>
            <a:ext cx="1929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Apprentice</a:t>
            </a:r>
            <a:endParaRPr lang="en-US" sz="1900" dirty="0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E515783C-14DB-B45F-0903-F389C4EC6AD9}"/>
              </a:ext>
            </a:extLst>
          </p:cNvPr>
          <p:cNvSpPr/>
          <p:nvPr/>
        </p:nvSpPr>
        <p:spPr>
          <a:xfrm>
            <a:off x="8501231" y="2621100"/>
            <a:ext cx="28346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8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Training in master’s household</a:t>
            </a:r>
            <a:endParaRPr lang="en-US" sz="148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28D9611E-FC50-4F4E-3400-549D5B59AEAC}"/>
              </a:ext>
            </a:extLst>
          </p:cNvPr>
          <p:cNvSpPr/>
          <p:nvPr/>
        </p:nvSpPr>
        <p:spPr>
          <a:xfrm>
            <a:off x="6352390" y="3462348"/>
            <a:ext cx="5233057" cy="804672"/>
          </a:xfrm>
          <a:prstGeom prst="rect">
            <a:avLst/>
          </a:prstGeom>
          <a:solidFill>
            <a:srgbClr val="DCEBEC"/>
          </a:solidFill>
          <a:ln w="12700">
            <a:solidFill>
              <a:srgbClr val="DCEB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D552B6D6-6083-2C36-E79A-DCC3D369ADA3}"/>
              </a:ext>
            </a:extLst>
          </p:cNvPr>
          <p:cNvSpPr/>
          <p:nvPr/>
        </p:nvSpPr>
        <p:spPr>
          <a:xfrm>
            <a:off x="6562703" y="3636084"/>
            <a:ext cx="1929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Journeyman</a:t>
            </a:r>
            <a:endParaRPr lang="en-US" sz="1900" dirty="0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5289CFDD-9342-BACD-A3BD-0EB72D8F8930}"/>
              </a:ext>
            </a:extLst>
          </p:cNvPr>
          <p:cNvSpPr/>
          <p:nvPr/>
        </p:nvSpPr>
        <p:spPr>
          <a:xfrm>
            <a:off x="8501231" y="3645228"/>
            <a:ext cx="2633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8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Work for daily wages</a:t>
            </a:r>
            <a:endParaRPr lang="en-US" sz="1480" dirty="0"/>
          </a:p>
        </p:txBody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51CC94E3-7CF3-A498-3DD9-4B98DD70BCFB}"/>
              </a:ext>
            </a:extLst>
          </p:cNvPr>
          <p:cNvSpPr/>
          <p:nvPr/>
        </p:nvSpPr>
        <p:spPr>
          <a:xfrm>
            <a:off x="6352390" y="4486476"/>
            <a:ext cx="5233057" cy="804672"/>
          </a:xfrm>
          <a:prstGeom prst="rect">
            <a:avLst/>
          </a:prstGeom>
          <a:solidFill>
            <a:srgbClr val="F0EBE2"/>
          </a:solidFill>
          <a:ln w="12700">
            <a:solidFill>
              <a:srgbClr val="F0EBE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3F0495A5-1486-2627-5C19-ADE244423BBF}"/>
              </a:ext>
            </a:extLst>
          </p:cNvPr>
          <p:cNvSpPr/>
          <p:nvPr/>
        </p:nvSpPr>
        <p:spPr>
          <a:xfrm>
            <a:off x="6562703" y="4660212"/>
            <a:ext cx="1929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Master</a:t>
            </a:r>
            <a:endParaRPr lang="en-US" sz="1900" dirty="0"/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B244D025-9873-C9E2-0C4A-C288871AF7E2}"/>
              </a:ext>
            </a:extLst>
          </p:cNvPr>
          <p:cNvSpPr/>
          <p:nvPr/>
        </p:nvSpPr>
        <p:spPr>
          <a:xfrm>
            <a:off x="8501231" y="4669356"/>
            <a:ext cx="2633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8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Not a guaranteed destination</a:t>
            </a:r>
            <a:endParaRPr lang="en-US" sz="1480" dirty="0"/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E5B7FDBB-A9AC-ACAD-D7B7-9B04C60D17A4}"/>
              </a:ext>
            </a:extLst>
          </p:cNvPr>
          <p:cNvSpPr/>
          <p:nvPr/>
        </p:nvSpPr>
        <p:spPr>
          <a:xfrm>
            <a:off x="778967" y="5684877"/>
            <a:ext cx="2953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Blurred categories</a:t>
            </a:r>
            <a:endParaRPr lang="en-US" sz="2400" dirty="0"/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D039D8A2-6FA9-51E0-5E81-48AA90FB5F55}"/>
              </a:ext>
            </a:extLst>
          </p:cNvPr>
          <p:cNvSpPr/>
          <p:nvPr/>
        </p:nvSpPr>
        <p:spPr>
          <a:xfrm>
            <a:off x="778966" y="6219529"/>
            <a:ext cx="4784991" cy="642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Functions often overlapped.</a:t>
            </a:r>
            <a:endParaRPr lang="en-US" sz="16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Households and livelihoods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8F805F41-51D0-9C75-1A1B-579A39EEDC6F}"/>
              </a:ext>
            </a:extLst>
          </p:cNvPr>
          <p:cNvSpPr/>
          <p:nvPr/>
        </p:nvSpPr>
        <p:spPr>
          <a:xfrm>
            <a:off x="6226526" y="1463038"/>
            <a:ext cx="55595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Blurred domestic and work space</a:t>
            </a:r>
            <a:endParaRPr lang="en-US" sz="24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F8756E3D-0B40-AA94-52F1-812AD7F0F178}"/>
              </a:ext>
            </a:extLst>
          </p:cNvPr>
          <p:cNvSpPr/>
          <p:nvPr/>
        </p:nvSpPr>
        <p:spPr>
          <a:xfrm>
            <a:off x="6226525" y="2140236"/>
            <a:ext cx="5445522" cy="8751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Houses often combined domestic rooms with shops and workshops.</a:t>
            </a:r>
            <a:endParaRPr lang="en-US" sz="1670" dirty="0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6369AC48-719A-F362-F9A5-BC5C559B397A}"/>
              </a:ext>
            </a:extLst>
          </p:cNvPr>
          <p:cNvSpPr/>
          <p:nvPr/>
        </p:nvSpPr>
        <p:spPr>
          <a:xfrm>
            <a:off x="6216854" y="3141233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Multiple livelihoods</a:t>
            </a:r>
            <a:endParaRPr lang="en-US" sz="2400" dirty="0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AB60EC90-103F-0518-A2F0-2169863D3023}"/>
              </a:ext>
            </a:extLst>
          </p:cNvPr>
          <p:cNvSpPr/>
          <p:nvPr/>
        </p:nvSpPr>
        <p:spPr>
          <a:xfrm>
            <a:off x="6216854" y="3764636"/>
            <a:ext cx="5455193" cy="9396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Households practised several different crafts and trades, rather than relying on a single occupation.</a:t>
            </a:r>
          </a:p>
        </p:txBody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7FAB61D0-FA8D-1305-289A-1EBED0B208D1}"/>
              </a:ext>
            </a:extLst>
          </p:cNvPr>
          <p:cNvSpPr/>
          <p:nvPr/>
        </p:nvSpPr>
        <p:spPr>
          <a:xfrm>
            <a:off x="6198567" y="4865148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Urban agriculture</a:t>
            </a:r>
            <a:endParaRPr lang="en-US" sz="2400" dirty="0"/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B0B335A6-1FBE-D7E4-61AE-EDEF2776F097}"/>
              </a:ext>
            </a:extLst>
          </p:cNvPr>
          <p:cNvSpPr/>
          <p:nvPr/>
        </p:nvSpPr>
        <p:spPr>
          <a:xfrm>
            <a:off x="6198566" y="5614418"/>
            <a:ext cx="55595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Many townspeople kept animals or cultivated fields around the town.</a:t>
            </a:r>
            <a:endParaRPr lang="en-US" sz="167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CA0F6E40-8698-3E04-9354-3A21C8934D32}"/>
              </a:ext>
            </a:extLst>
          </p:cNvPr>
          <p:cNvSpPr/>
          <p:nvPr/>
        </p:nvSpPr>
        <p:spPr>
          <a:xfrm>
            <a:off x="749808" y="6126482"/>
            <a:ext cx="2929307" cy="6718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Men carding wool, c.1515.</a:t>
            </a:r>
          </a:p>
        </p:txBody>
      </p:sp>
      <p:pic>
        <p:nvPicPr>
          <p:cNvPr id="5" name="Image 0" descr="/mnt/data/work_assets/final/craftsman.jpg">
            <a:extLst>
              <a:ext uri="{FF2B5EF4-FFF2-40B4-BE49-F238E27FC236}">
                <a16:creationId xmlns:a16="http://schemas.microsoft.com/office/drawing/2014/main" id="{C5C1A129-C882-2076-C6F6-337F9590F2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46" b="5246"/>
          <a:stretch/>
        </p:blipFill>
        <p:spPr>
          <a:xfrm>
            <a:off x="749808" y="1746504"/>
            <a:ext cx="4325112" cy="439826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The lives of urban women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531D541C-BEA6-10B4-935D-A518A851C304}"/>
              </a:ext>
            </a:extLst>
          </p:cNvPr>
          <p:cNvSpPr/>
          <p:nvPr/>
        </p:nvSpPr>
        <p:spPr>
          <a:xfrm>
            <a:off x="5462731" y="1463038"/>
            <a:ext cx="55595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Activity often invisible</a:t>
            </a:r>
            <a:endParaRPr lang="en-US" sz="24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03096B2E-B8DD-0FE6-7159-E0BEC1C9CE4F}"/>
              </a:ext>
            </a:extLst>
          </p:cNvPr>
          <p:cNvSpPr/>
          <p:nvPr/>
        </p:nvSpPr>
        <p:spPr>
          <a:xfrm>
            <a:off x="5462731" y="2008997"/>
            <a:ext cx="6585835" cy="8751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Records focusing on men often obscure women's contribution.</a:t>
            </a:r>
            <a:endParaRPr lang="en-US" sz="1670" dirty="0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14931887-3F01-8153-DED0-1DF7EE3CF771}"/>
              </a:ext>
            </a:extLst>
          </p:cNvPr>
          <p:cNvSpPr/>
          <p:nvPr/>
        </p:nvSpPr>
        <p:spPr>
          <a:xfrm>
            <a:off x="5453059" y="2732442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Wide range of work</a:t>
            </a:r>
            <a:endParaRPr lang="en-US" sz="2400" dirty="0"/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49A533F3-A3B4-6173-6D8F-963B6493FADA}"/>
              </a:ext>
            </a:extLst>
          </p:cNvPr>
          <p:cNvSpPr/>
          <p:nvPr/>
        </p:nvSpPr>
        <p:spPr>
          <a:xfrm>
            <a:off x="5453059" y="3355845"/>
            <a:ext cx="6337322" cy="9396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Participation in textiles, brewing, retail, household production, and credit.</a:t>
            </a: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EA11A3BC-A5FC-2923-B06A-5C004904B1F9}"/>
              </a:ext>
            </a:extLst>
          </p:cNvPr>
          <p:cNvSpPr/>
          <p:nvPr/>
        </p:nvSpPr>
        <p:spPr>
          <a:xfrm>
            <a:off x="5434772" y="4208930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Independence with limits</a:t>
            </a:r>
            <a:endParaRPr lang="en-US" sz="2400" dirty="0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DD3C88C8-1A7D-75A8-3416-DD01FE29F0B8}"/>
              </a:ext>
            </a:extLst>
          </p:cNvPr>
          <p:cNvSpPr/>
          <p:nvPr/>
        </p:nvSpPr>
        <p:spPr>
          <a:xfrm>
            <a:off x="5434771" y="4958200"/>
            <a:ext cx="55595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Widows and unmarried women running businesses.</a:t>
            </a:r>
            <a:endParaRPr lang="en-US" sz="1670" dirty="0"/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441FE243-AA1E-7569-44CB-011E24CB4D97}"/>
              </a:ext>
            </a:extLst>
          </p:cNvPr>
          <p:cNvSpPr/>
          <p:nvPr/>
        </p:nvSpPr>
        <p:spPr>
          <a:xfrm>
            <a:off x="5434770" y="5451172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Exclusion</a:t>
            </a:r>
            <a:endParaRPr lang="en-US" sz="2400" dirty="0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C855749A-5CB2-614B-BCB5-34BCF5B47152}"/>
              </a:ext>
            </a:extLst>
          </p:cNvPr>
          <p:cNvSpPr/>
          <p:nvPr/>
        </p:nvSpPr>
        <p:spPr>
          <a:xfrm>
            <a:off x="5434769" y="6114378"/>
            <a:ext cx="5559541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7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Rare to have access to guilds or political office.</a:t>
            </a:r>
            <a:endParaRPr lang="en-US" sz="1670" dirty="0"/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7AB56020-44EA-2C5F-33E6-B072C7E54CAF}"/>
              </a:ext>
            </a:extLst>
          </p:cNvPr>
          <p:cNvSpPr/>
          <p:nvPr/>
        </p:nvSpPr>
        <p:spPr>
          <a:xfrm>
            <a:off x="577685" y="6126482"/>
            <a:ext cx="4219153" cy="6718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Fifteenth-century image of women working on various stages of cloth production.</a:t>
            </a:r>
          </a:p>
        </p:txBody>
      </p:sp>
      <p:pic>
        <p:nvPicPr>
          <p:cNvPr id="6" name="Image 0" descr="/mnt/data/work_assets/final/cloth_women.jpg">
            <a:extLst>
              <a:ext uri="{FF2B5EF4-FFF2-40B4-BE49-F238E27FC236}">
                <a16:creationId xmlns:a16="http://schemas.microsoft.com/office/drawing/2014/main" id="{17956A38-D683-95E8-8CA2-415E1305C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35" y="1472719"/>
            <a:ext cx="3392351" cy="45973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What was it like to live in a medieval town?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6208776" y="1737360"/>
            <a:ext cx="5166360" cy="44165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F2AC9-18B3-2867-951E-E15EBAE33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80" y="1413017"/>
            <a:ext cx="4966069" cy="4814047"/>
          </a:xfrm>
          <a:prstGeom prst="rect">
            <a:avLst/>
          </a:prstGeom>
        </p:spPr>
      </p:pic>
      <p:sp>
        <p:nvSpPr>
          <p:cNvPr id="30" name="Text 16">
            <a:extLst>
              <a:ext uri="{FF2B5EF4-FFF2-40B4-BE49-F238E27FC236}">
                <a16:creationId xmlns:a16="http://schemas.microsoft.com/office/drawing/2014/main" id="{55654A4E-0019-7D05-7D39-0C27693C7229}"/>
              </a:ext>
            </a:extLst>
          </p:cNvPr>
          <p:cNvSpPr/>
          <p:nvPr/>
        </p:nvSpPr>
        <p:spPr>
          <a:xfrm>
            <a:off x="5959737" y="6153912"/>
            <a:ext cx="6217920" cy="6718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great fire of Bern in 1405, with inhabitants escaping, moving belongings, and carrying buckets to fight the flames.</a:t>
            </a:r>
            <a:endParaRPr lang="en-US" sz="1600" dirty="0"/>
          </a:p>
        </p:txBody>
      </p:sp>
      <p:sp>
        <p:nvSpPr>
          <p:cNvPr id="44" name="Text 7">
            <a:extLst>
              <a:ext uri="{FF2B5EF4-FFF2-40B4-BE49-F238E27FC236}">
                <a16:creationId xmlns:a16="http://schemas.microsoft.com/office/drawing/2014/main" id="{A3904481-9E62-D171-14AF-A67DC0370916}"/>
              </a:ext>
            </a:extLst>
          </p:cNvPr>
          <p:cNvSpPr/>
          <p:nvPr/>
        </p:nvSpPr>
        <p:spPr>
          <a:xfrm>
            <a:off x="707737" y="2017595"/>
            <a:ext cx="55595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Fire risk</a:t>
            </a:r>
          </a:p>
        </p:txBody>
      </p:sp>
      <p:sp>
        <p:nvSpPr>
          <p:cNvPr id="48" name="Text 11">
            <a:extLst>
              <a:ext uri="{FF2B5EF4-FFF2-40B4-BE49-F238E27FC236}">
                <a16:creationId xmlns:a16="http://schemas.microsoft.com/office/drawing/2014/main" id="{0BD4CAAE-BCBF-0F50-99DA-3CCF6ED467E7}"/>
              </a:ext>
            </a:extLst>
          </p:cNvPr>
          <p:cNvSpPr/>
          <p:nvPr/>
        </p:nvSpPr>
        <p:spPr>
          <a:xfrm>
            <a:off x="698065" y="3426850"/>
            <a:ext cx="509373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Waste disposal</a:t>
            </a:r>
          </a:p>
        </p:txBody>
      </p:sp>
      <p:sp>
        <p:nvSpPr>
          <p:cNvPr id="52" name="Text 15">
            <a:extLst>
              <a:ext uri="{FF2B5EF4-FFF2-40B4-BE49-F238E27FC236}">
                <a16:creationId xmlns:a16="http://schemas.microsoft.com/office/drawing/2014/main" id="{CBC5A327-1BE2-B9CF-1CBD-4C542B6DFC6E}"/>
              </a:ext>
            </a:extLst>
          </p:cNvPr>
          <p:cNvSpPr/>
          <p:nvPr/>
        </p:nvSpPr>
        <p:spPr>
          <a:xfrm>
            <a:off x="679778" y="4924852"/>
            <a:ext cx="5093734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Animals and crowded streets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9">
            <a:extLst>
              <a:ext uri="{FF2B5EF4-FFF2-40B4-BE49-F238E27FC236}">
                <a16:creationId xmlns:a16="http://schemas.microsoft.com/office/drawing/2014/main" id="{395F98B6-96E6-16C4-9839-3DF8102B08A3}"/>
              </a:ext>
            </a:extLst>
          </p:cNvPr>
          <p:cNvSpPr/>
          <p:nvPr/>
        </p:nvSpPr>
        <p:spPr>
          <a:xfrm>
            <a:off x="5688643" y="3676564"/>
            <a:ext cx="6190485" cy="2428399"/>
          </a:xfrm>
          <a:prstGeom prst="rect">
            <a:avLst/>
          </a:prstGeom>
          <a:solidFill>
            <a:srgbClr val="DCEBEC"/>
          </a:solidFill>
          <a:ln w="12700">
            <a:solidFill>
              <a:srgbClr val="DCEB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The fifteenth-century urban decline debate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6024282" y="1737360"/>
            <a:ext cx="10757" cy="1320492"/>
          </a:xfrm>
          <a:prstGeom prst="line">
            <a:avLst/>
          </a:prstGeom>
          <a:noFill/>
          <a:ln w="33020">
            <a:solidFill>
              <a:srgbClr val="246D7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5879592" y="1693788"/>
            <a:ext cx="283464" cy="283464"/>
          </a:xfrm>
          <a:prstGeom prst="ellipse">
            <a:avLst/>
          </a:prstGeom>
          <a:solidFill>
            <a:srgbClr val="246D72"/>
          </a:solidFill>
          <a:ln w="12700">
            <a:solidFill>
              <a:srgbClr val="246D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0"/>
          <p:cNvSpPr/>
          <p:nvPr/>
        </p:nvSpPr>
        <p:spPr>
          <a:xfrm>
            <a:off x="5879592" y="2242427"/>
            <a:ext cx="283464" cy="283464"/>
          </a:xfrm>
          <a:prstGeom prst="ellipse">
            <a:avLst/>
          </a:prstGeom>
          <a:solidFill>
            <a:srgbClr val="246D72"/>
          </a:solidFill>
          <a:ln w="12700">
            <a:solidFill>
              <a:srgbClr val="246D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6327648" y="1649679"/>
            <a:ext cx="4507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1315-17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7424925" y="1713687"/>
            <a:ext cx="46451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6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Great Famine</a:t>
            </a:r>
            <a:endParaRPr lang="en-US" sz="1660" dirty="0"/>
          </a:p>
        </p:txBody>
      </p:sp>
      <p:sp>
        <p:nvSpPr>
          <p:cNvPr id="17" name="Text 14"/>
          <p:cNvSpPr/>
          <p:nvPr/>
        </p:nvSpPr>
        <p:spPr>
          <a:xfrm>
            <a:off x="6327648" y="2198318"/>
            <a:ext cx="4507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1347-51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7424925" y="2257485"/>
            <a:ext cx="46451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6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First wave of Black Death</a:t>
            </a:r>
            <a:endParaRPr lang="en-US" sz="1660" dirty="0"/>
          </a:p>
        </p:txBody>
      </p:sp>
      <p:sp>
        <p:nvSpPr>
          <p:cNvPr id="5" name="Shape 10">
            <a:extLst>
              <a:ext uri="{FF2B5EF4-FFF2-40B4-BE49-F238E27FC236}">
                <a16:creationId xmlns:a16="http://schemas.microsoft.com/office/drawing/2014/main" id="{9FF9158C-8288-6826-B3DD-E5EEA5F41D88}"/>
              </a:ext>
            </a:extLst>
          </p:cNvPr>
          <p:cNvSpPr/>
          <p:nvPr/>
        </p:nvSpPr>
        <p:spPr>
          <a:xfrm>
            <a:off x="5885778" y="2774388"/>
            <a:ext cx="283464" cy="283464"/>
          </a:xfrm>
          <a:prstGeom prst="ellipse">
            <a:avLst/>
          </a:prstGeom>
          <a:solidFill>
            <a:srgbClr val="246D72"/>
          </a:solidFill>
          <a:ln w="12700">
            <a:solidFill>
              <a:srgbClr val="246D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FCE1CC94-B0D6-4F48-D374-B7F3BCD5BAED}"/>
              </a:ext>
            </a:extLst>
          </p:cNvPr>
          <p:cNvSpPr/>
          <p:nvPr/>
        </p:nvSpPr>
        <p:spPr>
          <a:xfrm>
            <a:off x="6327648" y="2730279"/>
            <a:ext cx="4507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15</a:t>
            </a:r>
            <a:r>
              <a:rPr lang="en-US" sz="1900" b="1" baseline="3000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th</a:t>
            </a:r>
            <a:r>
              <a:rPr lang="en-US" sz="1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C</a:t>
            </a:r>
            <a:endParaRPr lang="en-US" sz="1900" dirty="0"/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0B3C2A74-F056-6B50-3D59-7D2851296FBB}"/>
              </a:ext>
            </a:extLst>
          </p:cNvPr>
          <p:cNvSpPr/>
          <p:nvPr/>
        </p:nvSpPr>
        <p:spPr>
          <a:xfrm>
            <a:off x="7424925" y="2789446"/>
            <a:ext cx="46451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6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Smaller waves but population stagnates</a:t>
            </a:r>
            <a:endParaRPr lang="en-US" sz="1660" dirty="0"/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596552EB-5A71-E742-1131-E80CCD260363}"/>
              </a:ext>
            </a:extLst>
          </p:cNvPr>
          <p:cNvSpPr/>
          <p:nvPr/>
        </p:nvSpPr>
        <p:spPr>
          <a:xfrm>
            <a:off x="5879592" y="4378378"/>
            <a:ext cx="2907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Ipswich</a:t>
            </a:r>
            <a:endParaRPr lang="en-US" sz="2900" dirty="0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B0973890-7771-0FA3-AAE5-EF65A465A45D}"/>
              </a:ext>
            </a:extLst>
          </p:cNvPr>
          <p:cNvSpPr/>
          <p:nvPr/>
        </p:nvSpPr>
        <p:spPr>
          <a:xfrm>
            <a:off x="7762176" y="4401497"/>
            <a:ext cx="383241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Early 15</a:t>
            </a:r>
            <a:r>
              <a:rPr lang="en-US" sz="2000" baseline="30000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</a:t>
            </a:r>
            <a:r>
              <a:rPr lang="en-US" sz="2000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 prosperity from Suffolk cloth.</a:t>
            </a:r>
            <a:endParaRPr lang="en-US" sz="2000" dirty="0"/>
          </a:p>
        </p:txBody>
      </p:sp>
      <p:sp>
        <p:nvSpPr>
          <p:cNvPr id="33" name="Text 19">
            <a:extLst>
              <a:ext uri="{FF2B5EF4-FFF2-40B4-BE49-F238E27FC236}">
                <a16:creationId xmlns:a16="http://schemas.microsoft.com/office/drawing/2014/main" id="{2AD32A1B-1FEC-5CE1-5273-904A42A417F6}"/>
              </a:ext>
            </a:extLst>
          </p:cNvPr>
          <p:cNvSpPr/>
          <p:nvPr/>
        </p:nvSpPr>
        <p:spPr>
          <a:xfrm>
            <a:off x="5879592" y="5354083"/>
            <a:ext cx="2907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Reading</a:t>
            </a:r>
            <a:endParaRPr lang="en-US" sz="2900" dirty="0"/>
          </a:p>
        </p:txBody>
      </p:sp>
      <p:sp>
        <p:nvSpPr>
          <p:cNvPr id="39" name="Text 22">
            <a:extLst>
              <a:ext uri="{FF2B5EF4-FFF2-40B4-BE49-F238E27FC236}">
                <a16:creationId xmlns:a16="http://schemas.microsoft.com/office/drawing/2014/main" id="{98DDD0FD-86AC-5ADF-04E4-4D1353886069}"/>
              </a:ext>
            </a:extLst>
          </p:cNvPr>
          <p:cNvSpPr/>
          <p:nvPr/>
        </p:nvSpPr>
        <p:spPr>
          <a:xfrm>
            <a:off x="7762176" y="5354083"/>
            <a:ext cx="401529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Mid to late 15</a:t>
            </a:r>
            <a:r>
              <a:rPr lang="en-US" sz="2000" baseline="30000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</a:t>
            </a:r>
            <a:r>
              <a:rPr lang="en-US" sz="2000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 prosperity from cloth trade.</a:t>
            </a:r>
            <a:endParaRPr lang="en-US" sz="2000" dirty="0"/>
          </a:p>
        </p:txBody>
      </p:sp>
      <p:sp>
        <p:nvSpPr>
          <p:cNvPr id="41" name="Text 23">
            <a:extLst>
              <a:ext uri="{FF2B5EF4-FFF2-40B4-BE49-F238E27FC236}">
                <a16:creationId xmlns:a16="http://schemas.microsoft.com/office/drawing/2014/main" id="{0122D728-43D6-D4ED-5B08-63265637924B}"/>
              </a:ext>
            </a:extLst>
          </p:cNvPr>
          <p:cNvSpPr/>
          <p:nvPr/>
        </p:nvSpPr>
        <p:spPr>
          <a:xfrm>
            <a:off x="5879592" y="3697551"/>
            <a:ext cx="6190485" cy="5591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</a:t>
            </a:r>
            <a:r>
              <a:rPr lang="en-US" sz="1900" baseline="3000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</a:t>
            </a:r>
            <a:r>
              <a:rPr lang="en-US" sz="1900" dirty="0">
                <a:solidFill>
                  <a:srgbClr val="68777C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century decline wasn’t a ‘rule’ everywhere</a:t>
            </a:r>
            <a:endParaRPr lang="en-US" sz="1900" dirty="0"/>
          </a:p>
        </p:txBody>
      </p:sp>
      <p:sp>
        <p:nvSpPr>
          <p:cNvPr id="51" name="Text 16">
            <a:extLst>
              <a:ext uri="{FF2B5EF4-FFF2-40B4-BE49-F238E27FC236}">
                <a16:creationId xmlns:a16="http://schemas.microsoft.com/office/drawing/2014/main" id="{5C5CEF84-9BB5-1646-A5A1-C9CA13C66F43}"/>
              </a:ext>
            </a:extLst>
          </p:cNvPr>
          <p:cNvSpPr/>
          <p:nvPr/>
        </p:nvSpPr>
        <p:spPr>
          <a:xfrm>
            <a:off x="740664" y="6104963"/>
            <a:ext cx="4219153" cy="6718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GB" sz="1600" i="1" dirty="0">
                <a:solidFill>
                  <a:srgbClr val="26465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‘Dance of Death’ woodcut.</a:t>
            </a:r>
          </a:p>
        </p:txBody>
      </p:sp>
      <p:pic>
        <p:nvPicPr>
          <p:cNvPr id="6" name="Image 0" descr="/mnt/data/work_assets/final/death_dance.jpg">
            <a:extLst>
              <a:ext uri="{FF2B5EF4-FFF2-40B4-BE49-F238E27FC236}">
                <a16:creationId xmlns:a16="http://schemas.microsoft.com/office/drawing/2014/main" id="{1D56D448-019D-D915-8B4C-82E7249CD0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98" r="4698"/>
          <a:stretch/>
        </p:blipFill>
        <p:spPr>
          <a:xfrm>
            <a:off x="740664" y="1737360"/>
            <a:ext cx="4645152" cy="43708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74056" y="1682496"/>
            <a:ext cx="9281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Population shift to towns, but still rural life dominated</a:t>
            </a:r>
          </a:p>
        </p:txBody>
      </p:sp>
      <p:sp>
        <p:nvSpPr>
          <p:cNvPr id="6" name="Shape 4"/>
          <p:cNvSpPr/>
          <p:nvPr/>
        </p:nvSpPr>
        <p:spPr>
          <a:xfrm>
            <a:off x="777240" y="2743200"/>
            <a:ext cx="10442448" cy="0"/>
          </a:xfrm>
          <a:prstGeom prst="line">
            <a:avLst/>
          </a:prstGeom>
          <a:noFill/>
          <a:ln w="12700">
            <a:solidFill>
              <a:srgbClr val="385A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874056" y="3026664"/>
            <a:ext cx="9281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Blurred distinction between urban and rural life</a:t>
            </a:r>
          </a:p>
        </p:txBody>
      </p:sp>
      <p:sp>
        <p:nvSpPr>
          <p:cNvPr id="9" name="Shape 7"/>
          <p:cNvSpPr/>
          <p:nvPr/>
        </p:nvSpPr>
        <p:spPr>
          <a:xfrm>
            <a:off x="777240" y="4087368"/>
            <a:ext cx="10442448" cy="0"/>
          </a:xfrm>
          <a:prstGeom prst="line">
            <a:avLst/>
          </a:prstGeom>
          <a:noFill/>
          <a:ln w="12700">
            <a:solidFill>
              <a:srgbClr val="385A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74056" y="4370832"/>
            <a:ext cx="9281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Guilds and parishes provided some security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671D7BE4-1EA9-6E23-9E0F-0C02845FB1C0}"/>
              </a:ext>
            </a:extLst>
          </p:cNvPr>
          <p:cNvSpPr/>
          <p:nvPr/>
        </p:nvSpPr>
        <p:spPr>
          <a:xfrm>
            <a:off x="603504" y="548640"/>
            <a:ext cx="10991088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Towns and trade</a:t>
            </a:r>
            <a:endParaRPr lang="en-US" sz="3000" dirty="0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036B2714-8FDA-65F1-28E2-962373400137}"/>
              </a:ext>
            </a:extLst>
          </p:cNvPr>
          <p:cNvSpPr/>
          <p:nvPr/>
        </p:nvSpPr>
        <p:spPr>
          <a:xfrm>
            <a:off x="603504" y="1353312"/>
            <a:ext cx="10981944" cy="0"/>
          </a:xfrm>
          <a:prstGeom prst="line">
            <a:avLst/>
          </a:prstGeom>
          <a:noFill/>
          <a:ln w="13970">
            <a:solidFill>
              <a:srgbClr val="D7D9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19F38A51-A7E1-6942-7093-7B8295EC2A59}"/>
              </a:ext>
            </a:extLst>
          </p:cNvPr>
          <p:cNvSpPr/>
          <p:nvPr/>
        </p:nvSpPr>
        <p:spPr>
          <a:xfrm>
            <a:off x="777240" y="5326290"/>
            <a:ext cx="10442448" cy="0"/>
          </a:xfrm>
          <a:prstGeom prst="line">
            <a:avLst/>
          </a:prstGeom>
          <a:noFill/>
          <a:ln w="12700">
            <a:solidFill>
              <a:srgbClr val="385A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08127202-CEFA-E37E-CE34-B1AE82F1686D}"/>
              </a:ext>
            </a:extLst>
          </p:cNvPr>
          <p:cNvSpPr/>
          <p:nvPr/>
        </p:nvSpPr>
        <p:spPr>
          <a:xfrm>
            <a:off x="874056" y="5609754"/>
            <a:ext cx="9281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17313D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Town hierarchies left many excluded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1128</Words>
  <Application>Microsoft Office PowerPoint</Application>
  <PresentationFormat>Widescreen</PresentationFormat>
  <Paragraphs>163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Noto Sans</vt:lpstr>
      <vt:lpstr>Noto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Leicester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Chick, Joe (Dr.)</dc:creator>
  <cp:lastModifiedBy>Chick, Joe (Dr.)</cp:lastModifiedBy>
  <cp:revision>91</cp:revision>
  <dcterms:created xsi:type="dcterms:W3CDTF">2026-10-15T12:44:22Z</dcterms:created>
  <dcterms:modified xsi:type="dcterms:W3CDTF">2026-10-29T10:12:14Z</dcterms:modified>
</cp:coreProperties>
</file>