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2"/>
  </p:notesMasterIdLst>
  <p:sldIdLst>
    <p:sldId id="257" r:id="rId3"/>
    <p:sldId id="285" r:id="rId4"/>
    <p:sldId id="281" r:id="rId5"/>
    <p:sldId id="258" r:id="rId6"/>
    <p:sldId id="282" r:id="rId7"/>
    <p:sldId id="284" r:id="rId8"/>
    <p:sldId id="261" r:id="rId9"/>
    <p:sldId id="267" r:id="rId10"/>
    <p:sldId id="263" r:id="rId11"/>
    <p:sldId id="271" r:id="rId12"/>
    <p:sldId id="272" r:id="rId13"/>
    <p:sldId id="273" r:id="rId14"/>
    <p:sldId id="274" r:id="rId15"/>
    <p:sldId id="275" r:id="rId16"/>
    <p:sldId id="276" r:id="rId17"/>
    <p:sldId id="277" r:id="rId18"/>
    <p:sldId id="286" r:id="rId19"/>
    <p:sldId id="278" r:id="rId20"/>
    <p:sldId id="28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BC7E5A-36A9-4FFA-A355-E4C2A35C3444}" type="datetimeFigureOut">
              <a:rPr lang="en-GB" smtClean="0"/>
              <a:t>10/05/2026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C79347-1AF8-487D-A922-F626D7BAEC02}" type="slidenum">
              <a:rPr lang="en-GB" smtClean="0"/>
              <a:t>‹#›</a:t>
            </a:fld>
            <a:endParaRPr lang="en-GB"/>
          </a:p>
        </p:txBody>
      </p:sp>
    </p:spTree>
    <p:extLst>
      <p:ext uri="{BB962C8B-B14F-4D97-AF65-F5344CB8AC3E}">
        <p14:creationId xmlns:p14="http://schemas.microsoft.com/office/powerpoint/2010/main" val="2829456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C79347-1AF8-487D-A922-F626D7BAEC02}" type="slidenum">
              <a:rPr lang="en-GB" smtClean="0"/>
              <a:t>4</a:t>
            </a:fld>
            <a:endParaRPr lang="en-GB"/>
          </a:p>
        </p:txBody>
      </p:sp>
    </p:spTree>
    <p:extLst>
      <p:ext uri="{BB962C8B-B14F-4D97-AF65-F5344CB8AC3E}">
        <p14:creationId xmlns:p14="http://schemas.microsoft.com/office/powerpoint/2010/main" val="3787590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2C79347-1AF8-487D-A922-F626D7BAEC02}" type="slidenum">
              <a:rPr lang="en-GB" smtClean="0"/>
              <a:t>7</a:t>
            </a:fld>
            <a:endParaRPr lang="en-GB"/>
          </a:p>
        </p:txBody>
      </p:sp>
    </p:spTree>
    <p:extLst>
      <p:ext uri="{BB962C8B-B14F-4D97-AF65-F5344CB8AC3E}">
        <p14:creationId xmlns:p14="http://schemas.microsoft.com/office/powerpoint/2010/main" val="19026410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n-GB"/>
          </a:p>
        </p:txBody>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txBody>
          <a:bodyPr/>
          <a:lstStyle/>
          <a:p>
            <a:endParaRPr lang="en-GB"/>
          </a:p>
        </p:txBody>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C4BFCD3D-D791-4ED6-A897-980ED7401641}" type="datetimeFigureOut">
              <a:rPr lang="en-GB" smtClean="0"/>
              <a:t>10/05/2026</a:t>
            </a:fld>
            <a:endParaRPr lang="en-GB"/>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n-GB"/>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3C372A8A-7A0B-4C07-92FB-5278E8055430}" type="slidenum">
              <a:rPr lang="en-GB" smtClean="0"/>
              <a:t>‹#›</a:t>
            </a:fld>
            <a:endParaRPr lang="en-GB"/>
          </a:p>
        </p:txBody>
      </p:sp>
    </p:spTree>
    <p:extLst>
      <p:ext uri="{BB962C8B-B14F-4D97-AF65-F5344CB8AC3E}">
        <p14:creationId xmlns:p14="http://schemas.microsoft.com/office/powerpoint/2010/main" val="215502837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BFCD3D-D791-4ED6-A897-980ED7401641}" type="datetimeFigureOut">
              <a:rPr lang="en-GB" smtClean="0"/>
              <a:t>10/05/2026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372A8A-7A0B-4C07-92FB-5278E8055430}" type="slidenum">
              <a:rPr lang="en-GB" smtClean="0"/>
              <a:t>‹#›</a:t>
            </a:fld>
            <a:endParaRPr lang="en-GB"/>
          </a:p>
        </p:txBody>
      </p:sp>
    </p:spTree>
    <p:extLst>
      <p:ext uri="{BB962C8B-B14F-4D97-AF65-F5344CB8AC3E}">
        <p14:creationId xmlns:p14="http://schemas.microsoft.com/office/powerpoint/2010/main" val="4046824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BFCD3D-D791-4ED6-A897-980ED7401641}" type="datetimeFigureOut">
              <a:rPr lang="en-GB" smtClean="0"/>
              <a:t>10/05/2026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372A8A-7A0B-4C07-92FB-5278E8055430}" type="slidenum">
              <a:rPr lang="en-GB" smtClean="0"/>
              <a:t>‹#›</a:t>
            </a:fld>
            <a:endParaRPr lang="en-GB"/>
          </a:p>
        </p:txBody>
      </p:sp>
    </p:spTree>
    <p:extLst>
      <p:ext uri="{BB962C8B-B14F-4D97-AF65-F5344CB8AC3E}">
        <p14:creationId xmlns:p14="http://schemas.microsoft.com/office/powerpoint/2010/main" val="3437470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sz="1800"/>
          </a:p>
        </p:txBody>
      </p:sp>
      <p:sp>
        <p:nvSpPr>
          <p:cNvPr id="10" name="Rectangle 9"/>
          <p:cNvSpPr/>
          <p:nvPr/>
        </p:nvSpPr>
        <p:spPr>
          <a:xfrm>
            <a:off x="1307870" y="1275025"/>
            <a:ext cx="9576263"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n-GB" sz="1800"/>
          </a:p>
        </p:txBody>
      </p:sp>
      <p:sp>
        <p:nvSpPr>
          <p:cNvPr id="11" name="Rectangle 10"/>
          <p:cNvSpPr/>
          <p:nvPr/>
        </p:nvSpPr>
        <p:spPr>
          <a:xfrm>
            <a:off x="1450848" y="1385316"/>
            <a:ext cx="9290304" cy="4087368"/>
          </a:xfrm>
          <a:prstGeom prst="rect">
            <a:avLst/>
          </a:prstGeom>
          <a:noFill/>
          <a:ln w="6350" cap="sq" cmpd="sng" algn="ctr">
            <a:solidFill>
              <a:schemeClr val="tx1">
                <a:lumMod val="75000"/>
                <a:lumOff val="25000"/>
              </a:schemeClr>
            </a:solidFill>
            <a:prstDash val="solid"/>
            <a:miter lim="800000"/>
          </a:ln>
          <a:effectLst/>
        </p:spPr>
        <p:txBody>
          <a:bodyPr/>
          <a:lstStyle/>
          <a:p>
            <a:endParaRPr lang="en-GB" sz="1800"/>
          </a:p>
        </p:txBody>
      </p:sp>
      <p:sp>
        <p:nvSpPr>
          <p:cNvPr id="15" name="Rectangle 14"/>
          <p:cNvSpPr/>
          <p:nvPr/>
        </p:nvSpPr>
        <p:spPr>
          <a:xfrm>
            <a:off x="5059680" y="1267730"/>
            <a:ext cx="2072640" cy="6400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sz="1800"/>
          </a:p>
        </p:txBody>
      </p:sp>
      <p:grpSp>
        <p:nvGrpSpPr>
          <p:cNvPr id="4" name="Group 3"/>
          <p:cNvGrpSpPr/>
          <p:nvPr/>
        </p:nvGrpSpPr>
        <p:grpSpPr>
          <a:xfrm>
            <a:off x="5181600" y="1267731"/>
            <a:ext cx="1828800" cy="548640"/>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7" cy="2590800"/>
          </a:xfrm>
        </p:spPr>
        <p:txBody>
          <a:bodyPr tIns="45720" bIns="45720" anchor="ctr">
            <a:noAutofit/>
          </a:bodyPr>
          <a:lstStyle>
            <a:lvl1pPr algn="ctr">
              <a:lnSpc>
                <a:spcPct val="83000"/>
              </a:lnSpc>
              <a:defRPr lang="en-US" sz="6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502920"/>
          </a:xfrm>
        </p:spPr>
        <p:txBody>
          <a:bodyPr>
            <a:normAutofit/>
          </a:bodyPr>
          <a:lstStyle>
            <a:lvl1pPr marL="0" indent="0" algn="ctr">
              <a:spcBef>
                <a:spcPts val="0"/>
              </a:spcBef>
              <a:buNone/>
              <a:defRPr sz="1400" spc="80" baseline="0">
                <a:solidFill>
                  <a:schemeClr val="tx1"/>
                </a:solidFill>
              </a:defRPr>
            </a:lvl1pPr>
            <a:lvl2pPr marL="457200" indent="0" algn="ctr">
              <a:buNone/>
              <a:defRPr sz="1400"/>
            </a:lvl2pPr>
            <a:lvl3pPr marL="914400" indent="0" algn="ctr">
              <a:buNone/>
              <a:defRPr sz="1400"/>
            </a:lvl3pPr>
            <a:lvl4pPr marL="1371600" indent="0" algn="ctr">
              <a:buNone/>
              <a:defRPr sz="1400"/>
            </a:lvl4pPr>
            <a:lvl5pPr marL="1828800" indent="0" algn="ctr">
              <a:buNone/>
              <a:defRPr sz="1400"/>
            </a:lvl5pPr>
            <a:lvl6pPr marL="2286000" indent="0" algn="ctr">
              <a:buNone/>
              <a:defRPr sz="1400"/>
            </a:lvl6pPr>
            <a:lvl7pPr marL="2743200" indent="0" algn="ctr">
              <a:buNone/>
              <a:defRPr sz="1400"/>
            </a:lvl7pPr>
            <a:lvl8pPr marL="3200400" indent="0" algn="ctr">
              <a:buNone/>
              <a:defRPr sz="1400"/>
            </a:lvl8pPr>
            <a:lvl9pPr marL="3657600" indent="0" algn="ctr">
              <a:buNone/>
              <a:defRPr sz="1400"/>
            </a:lvl9pPr>
          </a:lstStyle>
          <a:p>
            <a:r>
              <a:rPr lang="en-US"/>
              <a:t>Click to edit Master subtitle style</a:t>
            </a:r>
            <a:endParaRPr lang="en-US" dirty="0"/>
          </a:p>
        </p:txBody>
      </p:sp>
      <p:sp>
        <p:nvSpPr>
          <p:cNvPr id="20" name="Date Placeholder 19"/>
          <p:cNvSpPr>
            <a:spLocks noGrp="1"/>
          </p:cNvSpPr>
          <p:nvPr>
            <p:ph type="dt" sz="half" idx="10"/>
          </p:nvPr>
        </p:nvSpPr>
        <p:spPr>
          <a:xfrm>
            <a:off x="5242560" y="1327188"/>
            <a:ext cx="1706880" cy="457200"/>
          </a:xfrm>
        </p:spPr>
        <p:txBody>
          <a:bodyPr/>
          <a:lstStyle>
            <a:lvl1pPr algn="ctr">
              <a:defRPr sz="1100" spc="0" baseline="0">
                <a:solidFill>
                  <a:schemeClr val="tx1"/>
                </a:solidFill>
                <a:latin typeface="+mn-lt"/>
              </a:defRPr>
            </a:lvl1pPr>
          </a:lstStyle>
          <a:p>
            <a:fld id="{1EA5A394-B4C9-4323-BD7E-69EBFF41FC2D}" type="datetimeFigureOut">
              <a:rPr lang="en-US" smtClean="0"/>
              <a:pPr/>
              <a:t>5/10/2026</a:t>
            </a:fld>
            <a:endParaRPr lang="en-GB"/>
          </a:p>
        </p:txBody>
      </p:sp>
      <p:sp>
        <p:nvSpPr>
          <p:cNvPr id="21" name="Footer Placeholder 20"/>
          <p:cNvSpPr>
            <a:spLocks noGrp="1"/>
          </p:cNvSpPr>
          <p:nvPr>
            <p:ph type="ftr" sz="quarter" idx="11"/>
          </p:nvPr>
        </p:nvSpPr>
        <p:spPr>
          <a:xfrm>
            <a:off x="1473249" y="5211060"/>
            <a:ext cx="5905500" cy="228600"/>
          </a:xfrm>
        </p:spPr>
        <p:txBody>
          <a:bodyPr/>
          <a:lstStyle>
            <a:lvl1pPr algn="l">
              <a:defRPr sz="900">
                <a:solidFill>
                  <a:schemeClr val="tx1">
                    <a:lumMod val="75000"/>
                    <a:lumOff val="25000"/>
                  </a:schemeClr>
                </a:solidFill>
              </a:defRPr>
            </a:lvl1pPr>
          </a:lstStyle>
          <a:p>
            <a:endParaRPr lang="en-GB"/>
          </a:p>
        </p:txBody>
      </p:sp>
      <p:sp>
        <p:nvSpPr>
          <p:cNvPr id="22" name="Slide Number Placeholder 21"/>
          <p:cNvSpPr>
            <a:spLocks noGrp="1"/>
          </p:cNvSpPr>
          <p:nvPr>
            <p:ph type="sldNum" sz="quarter" idx="12"/>
          </p:nvPr>
        </p:nvSpPr>
        <p:spPr>
          <a:xfrm>
            <a:off x="8606921" y="5212080"/>
            <a:ext cx="2111881" cy="228600"/>
          </a:xfrm>
        </p:spPr>
        <p:txBody>
          <a:bodyPr/>
          <a:lstStyle>
            <a:lvl1pPr>
              <a:defRPr>
                <a:solidFill>
                  <a:schemeClr val="tx1">
                    <a:lumMod val="75000"/>
                    <a:lumOff val="25000"/>
                  </a:schemeClr>
                </a:solidFill>
              </a:defRPr>
            </a:lvl1pPr>
          </a:lstStyle>
          <a:p>
            <a:fld id="{76BB2BA8-FF60-4BCA-AC36-E372EBF00C0C}" type="slidenum">
              <a:rPr lang="en-GB" smtClean="0"/>
              <a:pPr/>
              <a:t>‹#›</a:t>
            </a:fld>
            <a:endParaRPr lang="en-GB"/>
          </a:p>
        </p:txBody>
      </p:sp>
    </p:spTree>
    <p:extLst>
      <p:ext uri="{BB962C8B-B14F-4D97-AF65-F5344CB8AC3E}">
        <p14:creationId xmlns:p14="http://schemas.microsoft.com/office/powerpoint/2010/main" val="344672379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EA5A394-B4C9-4323-BD7E-69EBFF41FC2D}" type="datetimeFigureOut">
              <a:rPr lang="en-US" smtClean="0"/>
              <a:pPr/>
              <a:t>5/10/2026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6BB2BA8-FF60-4BCA-AC36-E372EBF00C0C}" type="slidenum">
              <a:rPr lang="en-GB" smtClean="0"/>
              <a:pPr/>
              <a:t>‹#›</a:t>
            </a:fld>
            <a:endParaRPr lang="en-GB"/>
          </a:p>
        </p:txBody>
      </p:sp>
    </p:spTree>
    <p:extLst>
      <p:ext uri="{BB962C8B-B14F-4D97-AF65-F5344CB8AC3E}">
        <p14:creationId xmlns:p14="http://schemas.microsoft.com/office/powerpoint/2010/main" val="16545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75025"/>
            <a:ext cx="9576263"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50848" y="1385316"/>
            <a:ext cx="9290304" cy="4087368"/>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059680" y="1267730"/>
            <a:ext cx="2072640" cy="6400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181600" y="1267731"/>
            <a:ext cx="1828800" cy="548640"/>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6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502920"/>
          </a:xfrm>
        </p:spPr>
        <p:txBody>
          <a:bodyPr anchor="t">
            <a:normAutofit/>
          </a:bodyPr>
          <a:lstStyle>
            <a:lvl1pPr marL="0" indent="0" algn="ctr">
              <a:buNone/>
              <a:defRPr sz="1400">
                <a:solidFill>
                  <a:schemeClr val="tx1"/>
                </a:solidFill>
                <a:effectLst/>
              </a:defRPr>
            </a:lvl1pPr>
            <a:lvl2pPr marL="457200" indent="0">
              <a:buNone/>
              <a:defRPr sz="1400">
                <a:solidFill>
                  <a:schemeClr val="tx1">
                    <a:tint val="75000"/>
                  </a:schemeClr>
                </a:solidFill>
              </a:defRPr>
            </a:lvl2pPr>
            <a:lvl3pPr marL="914400" indent="0">
              <a:buNone/>
              <a:defRPr sz="14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242560" y="1325880"/>
            <a:ext cx="1706880" cy="457200"/>
          </a:xfrm>
        </p:spPr>
        <p:txBody>
          <a:bodyPr/>
          <a:lstStyle>
            <a:lvl1pPr algn="ctr">
              <a:defRPr lang="en-US" sz="1100" kern="1200" spc="0" baseline="0">
                <a:solidFill>
                  <a:schemeClr val="tx1"/>
                </a:solidFill>
                <a:latin typeface="+mn-lt"/>
                <a:ea typeface="+mn-ea"/>
                <a:cs typeface="+mn-cs"/>
              </a:defRPr>
            </a:lvl1pPr>
          </a:lstStyle>
          <a:p>
            <a:fld id="{1EA5A394-B4C9-4323-BD7E-69EBFF41FC2D}" type="datetimeFigureOut">
              <a:rPr lang="en-US" smtClean="0"/>
              <a:pPr/>
              <a:t>5/10/2026</a:t>
            </a:fld>
            <a:endParaRPr lang="en-GB"/>
          </a:p>
        </p:txBody>
      </p:sp>
      <p:sp>
        <p:nvSpPr>
          <p:cNvPr id="5" name="Footer Placeholder 4"/>
          <p:cNvSpPr>
            <a:spLocks noGrp="1"/>
          </p:cNvSpPr>
          <p:nvPr>
            <p:ph type="ftr" sz="quarter" idx="11"/>
          </p:nvPr>
        </p:nvSpPr>
        <p:spPr>
          <a:xfrm>
            <a:off x="1472905" y="5211060"/>
            <a:ext cx="5907024" cy="228600"/>
          </a:xfrm>
        </p:spPr>
        <p:txBody>
          <a:bodyPr/>
          <a:lstStyle>
            <a:lvl1pPr algn="l">
              <a:defRPr/>
            </a:lvl1pPr>
          </a:lstStyle>
          <a:p>
            <a:endParaRPr lang="en-GB"/>
          </a:p>
        </p:txBody>
      </p:sp>
      <p:sp>
        <p:nvSpPr>
          <p:cNvPr id="6" name="Slide Number Placeholder 5"/>
          <p:cNvSpPr>
            <a:spLocks noGrp="1"/>
          </p:cNvSpPr>
          <p:nvPr>
            <p:ph type="sldNum" sz="quarter" idx="12"/>
          </p:nvPr>
        </p:nvSpPr>
        <p:spPr>
          <a:xfrm>
            <a:off x="8604504" y="5211060"/>
            <a:ext cx="2112264" cy="228600"/>
          </a:xfrm>
        </p:spPr>
        <p:txBody>
          <a:bodyPr/>
          <a:lstStyle/>
          <a:p>
            <a:fld id="{76BB2BA8-FF60-4BCA-AC36-E372EBF00C0C}" type="slidenum">
              <a:rPr lang="en-GB" smtClean="0"/>
              <a:pPr/>
              <a:t>‹#›</a:t>
            </a:fld>
            <a:endParaRPr lang="en-GB"/>
          </a:p>
        </p:txBody>
      </p:sp>
    </p:spTree>
    <p:extLst>
      <p:ext uri="{BB962C8B-B14F-4D97-AF65-F5344CB8AC3E}">
        <p14:creationId xmlns:p14="http://schemas.microsoft.com/office/powerpoint/2010/main" val="3145950269"/>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75360" y="2103120"/>
            <a:ext cx="48768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9840" y="2103120"/>
            <a:ext cx="4876800" cy="393192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EA5A394-B4C9-4323-BD7E-69EBFF41FC2D}" type="datetimeFigureOut">
              <a:rPr lang="en-US" smtClean="0"/>
              <a:pPr/>
              <a:t>5/10/2026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6BB2BA8-FF60-4BCA-AC36-E372EBF00C0C}" type="slidenum">
              <a:rPr lang="en-GB" smtClean="0"/>
              <a:pPr/>
              <a:t>‹#›</a:t>
            </a:fld>
            <a:endParaRPr lang="en-GB"/>
          </a:p>
        </p:txBody>
      </p:sp>
    </p:spTree>
    <p:extLst>
      <p:ext uri="{BB962C8B-B14F-4D97-AF65-F5344CB8AC3E}">
        <p14:creationId xmlns:p14="http://schemas.microsoft.com/office/powerpoint/2010/main" val="1848343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975360" y="2074334"/>
            <a:ext cx="487680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75360" y="2755898"/>
            <a:ext cx="48768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39840" y="2074334"/>
            <a:ext cx="487680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39840" y="2756581"/>
            <a:ext cx="487680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EA5A394-B4C9-4323-BD7E-69EBFF41FC2D}" type="datetimeFigureOut">
              <a:rPr lang="en-US" smtClean="0"/>
              <a:pPr/>
              <a:t>5/10/2026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6BB2BA8-FF60-4BCA-AC36-E372EBF00C0C}" type="slidenum">
              <a:rPr lang="en-GB" smtClean="0"/>
              <a:pPr/>
              <a:t>‹#›</a:t>
            </a:fld>
            <a:endParaRPr lang="en-GB"/>
          </a:p>
        </p:txBody>
      </p:sp>
    </p:spTree>
    <p:extLst>
      <p:ext uri="{BB962C8B-B14F-4D97-AF65-F5344CB8AC3E}">
        <p14:creationId xmlns:p14="http://schemas.microsoft.com/office/powerpoint/2010/main" val="3622630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A5A394-B4C9-4323-BD7E-69EBFF41FC2D}" type="datetimeFigureOut">
              <a:rPr lang="en-US" smtClean="0"/>
              <a:pPr/>
              <a:t>5/10/2026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6BB2BA8-FF60-4BCA-AC36-E372EBF00C0C}" type="slidenum">
              <a:rPr lang="en-GB" smtClean="0"/>
              <a:pPr/>
              <a:t>‹#›</a:t>
            </a:fld>
            <a:endParaRPr lang="en-GB"/>
          </a:p>
        </p:txBody>
      </p:sp>
    </p:spTree>
    <p:extLst>
      <p:ext uri="{BB962C8B-B14F-4D97-AF65-F5344CB8AC3E}">
        <p14:creationId xmlns:p14="http://schemas.microsoft.com/office/powerpoint/2010/main" val="19102173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A5A394-B4C9-4323-BD7E-69EBFF41FC2D}" type="datetimeFigureOut">
              <a:rPr lang="en-US" smtClean="0"/>
              <a:pPr/>
              <a:t>5/10/2026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6BB2BA8-FF60-4BCA-AC36-E372EBF00C0C}" type="slidenum">
              <a:rPr lang="en-GB" smtClean="0"/>
              <a:pPr/>
              <a:t>‹#›</a:t>
            </a:fld>
            <a:endParaRPr lang="en-GB"/>
          </a:p>
        </p:txBody>
      </p:sp>
    </p:spTree>
    <p:extLst>
      <p:ext uri="{BB962C8B-B14F-4D97-AF65-F5344CB8AC3E}">
        <p14:creationId xmlns:p14="http://schemas.microsoft.com/office/powerpoint/2010/main" val="1260257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173736"/>
            <a:ext cx="8531352" cy="65105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7" y="173736"/>
            <a:ext cx="2926080" cy="6510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1" y="607392"/>
            <a:ext cx="2430780" cy="1645920"/>
          </a:xfrm>
        </p:spPr>
        <p:txBody>
          <a:bodyPr anchor="b">
            <a:normAutofit/>
          </a:bodyPr>
          <a:lstStyle>
            <a:lvl1pPr algn="l" defTabSz="914400" rtl="0" eaLnBrk="1" latinLnBrk="0" hangingPunct="1">
              <a:lnSpc>
                <a:spcPct val="90000"/>
              </a:lnSpc>
              <a:spcBef>
                <a:spcPct val="0"/>
              </a:spcBef>
              <a:buNone/>
              <a:defRPr lang="en-US" sz="24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891968" y="907143"/>
            <a:ext cx="7238475" cy="5043714"/>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1" y="2286000"/>
            <a:ext cx="2430780" cy="3505200"/>
          </a:xfrm>
        </p:spPr>
        <p:txBody>
          <a:bodyPr>
            <a:normAutofit/>
          </a:bodyPr>
          <a:lstStyle>
            <a:lvl1pPr marL="0" indent="0">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1EA5A394-B4C9-4323-BD7E-69EBFF41FC2D}" type="datetimeFigureOut">
              <a:rPr lang="en-US" smtClean="0"/>
              <a:pPr/>
              <a:t>5/10/2026</a:t>
            </a:fld>
            <a:endParaRPr lang="en-GB"/>
          </a:p>
        </p:txBody>
      </p:sp>
      <p:sp>
        <p:nvSpPr>
          <p:cNvPr id="9" name="Footer Placeholder 8"/>
          <p:cNvSpPr>
            <a:spLocks noGrp="1"/>
          </p:cNvSpPr>
          <p:nvPr>
            <p:ph type="ftr" sz="quarter" idx="11"/>
          </p:nvPr>
        </p:nvSpPr>
        <p:spPr/>
        <p:txBody>
          <a:bodyPr/>
          <a:lstStyle>
            <a:lvl1pPr algn="r">
              <a:defRPr/>
            </a:lvl1pPr>
          </a:lstStyle>
          <a:p>
            <a:endParaRPr lang="en-GB"/>
          </a:p>
        </p:txBody>
      </p:sp>
      <p:sp>
        <p:nvSpPr>
          <p:cNvPr id="11" name="Slide Number Placeholder 10"/>
          <p:cNvSpPr>
            <a:spLocks noGrp="1"/>
          </p:cNvSpPr>
          <p:nvPr>
            <p:ph type="sldNum" sz="quarter" idx="12"/>
          </p:nvPr>
        </p:nvSpPr>
        <p:spPr>
          <a:xfrm>
            <a:off x="10393677" y="6310086"/>
            <a:ext cx="1463040" cy="274320"/>
          </a:xfrm>
        </p:spPr>
        <p:txBody>
          <a:bodyPr/>
          <a:lstStyle>
            <a:lvl1pPr>
              <a:defRPr>
                <a:solidFill>
                  <a:srgbClr val="FFFFFF"/>
                </a:solidFill>
              </a:defRPr>
            </a:lvl1pPr>
          </a:lstStyle>
          <a:p>
            <a:fld id="{76BB2BA8-FF60-4BCA-AC36-E372EBF00C0C}" type="slidenum">
              <a:rPr lang="en-GB" smtClean="0"/>
              <a:pPr/>
              <a:t>‹#›</a:t>
            </a:fld>
            <a:endParaRPr lang="en-GB"/>
          </a:p>
        </p:txBody>
      </p:sp>
      <p:sp>
        <p:nvSpPr>
          <p:cNvPr id="12" name="Rectangle 11"/>
          <p:cNvSpPr/>
          <p:nvPr/>
        </p:nvSpPr>
        <p:spPr>
          <a:xfrm>
            <a:off x="9157547" y="274320"/>
            <a:ext cx="2651760" cy="630936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83808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4BFCD3D-D791-4ED6-A897-980ED7401641}" type="datetimeFigureOut">
              <a:rPr lang="en-GB" smtClean="0"/>
              <a:t>10/05/2026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372A8A-7A0B-4C07-92FB-5278E8055430}" type="slidenum">
              <a:rPr lang="en-GB" smtClean="0"/>
              <a:t>‹#›</a:t>
            </a:fld>
            <a:endParaRPr lang="en-GB"/>
          </a:p>
        </p:txBody>
      </p:sp>
    </p:spTree>
    <p:extLst>
      <p:ext uri="{BB962C8B-B14F-4D97-AF65-F5344CB8AC3E}">
        <p14:creationId xmlns:p14="http://schemas.microsoft.com/office/powerpoint/2010/main" val="10191669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7" y="173736"/>
            <a:ext cx="2926080" cy="6510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4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173736"/>
            <a:ext cx="8531352" cy="6510528"/>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3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1EA5A394-B4C9-4323-BD7E-69EBFF41FC2D}" type="datetimeFigureOut">
              <a:rPr lang="en-US" smtClean="0"/>
              <a:pPr/>
              <a:t>5/10/2026</a:t>
            </a:fld>
            <a:endParaRPr lang="en-GB"/>
          </a:p>
        </p:txBody>
      </p:sp>
      <p:sp>
        <p:nvSpPr>
          <p:cNvPr id="6" name="Footer Placeholder 5"/>
          <p:cNvSpPr>
            <a:spLocks noGrp="1"/>
          </p:cNvSpPr>
          <p:nvPr>
            <p:ph type="ftr" sz="quarter" idx="11"/>
          </p:nvPr>
        </p:nvSpPr>
        <p:spPr/>
        <p:txBody>
          <a:bodyPr/>
          <a:lstStyle>
            <a:lvl1pPr marL="0" algn="r" defTabSz="914400" rtl="0" eaLnBrk="1" latinLnBrk="0" hangingPunct="1">
              <a:defRPr lang="en-US" sz="9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GB"/>
          </a:p>
        </p:txBody>
      </p:sp>
      <p:sp>
        <p:nvSpPr>
          <p:cNvPr id="7" name="Slide Number Placeholder 6"/>
          <p:cNvSpPr>
            <a:spLocks noGrp="1"/>
          </p:cNvSpPr>
          <p:nvPr>
            <p:ph type="sldNum" sz="quarter" idx="12"/>
          </p:nvPr>
        </p:nvSpPr>
        <p:spPr>
          <a:xfrm>
            <a:off x="10396728" y="6309360"/>
            <a:ext cx="1463040" cy="274320"/>
          </a:xfrm>
        </p:spPr>
        <p:txBody>
          <a:bodyPr/>
          <a:lstStyle>
            <a:lvl1pPr>
              <a:defRPr>
                <a:solidFill>
                  <a:srgbClr val="FFFFFF"/>
                </a:solidFill>
              </a:defRPr>
            </a:lvl1pPr>
          </a:lstStyle>
          <a:p>
            <a:fld id="{76BB2BA8-FF60-4BCA-AC36-E372EBF00C0C}" type="slidenum">
              <a:rPr lang="en-GB" smtClean="0"/>
              <a:pPr/>
              <a:t>‹#›</a:t>
            </a:fld>
            <a:endParaRPr lang="en-GB"/>
          </a:p>
        </p:txBody>
      </p:sp>
      <p:sp>
        <p:nvSpPr>
          <p:cNvPr id="11" name="Rectangle 10"/>
          <p:cNvSpPr/>
          <p:nvPr/>
        </p:nvSpPr>
        <p:spPr>
          <a:xfrm>
            <a:off x="9157547" y="274320"/>
            <a:ext cx="2651760" cy="630936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297689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A5A394-B4C9-4323-BD7E-69EBFF41FC2D}" type="datetimeFigureOut">
              <a:rPr lang="en-US" smtClean="0"/>
              <a:pPr/>
              <a:t>5/10/2026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6BB2BA8-FF60-4BCA-AC36-E372EBF00C0C}" type="slidenum">
              <a:rPr lang="en-GB" smtClean="0"/>
              <a:pPr/>
              <a:t>‹#›</a:t>
            </a:fld>
            <a:endParaRPr lang="en-GB"/>
          </a:p>
        </p:txBody>
      </p:sp>
    </p:spTree>
    <p:extLst>
      <p:ext uri="{BB962C8B-B14F-4D97-AF65-F5344CB8AC3E}">
        <p14:creationId xmlns:p14="http://schemas.microsoft.com/office/powerpoint/2010/main" val="4842434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A5A394-B4C9-4323-BD7E-69EBFF41FC2D}" type="datetimeFigureOut">
              <a:rPr lang="en-US" smtClean="0"/>
              <a:pPr/>
              <a:t>5/10/2026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6BB2BA8-FF60-4BCA-AC36-E372EBF00C0C}" type="slidenum">
              <a:rPr lang="en-GB" smtClean="0"/>
              <a:pPr/>
              <a:t>‹#›</a:t>
            </a:fld>
            <a:endParaRPr lang="en-GB"/>
          </a:p>
        </p:txBody>
      </p:sp>
    </p:spTree>
    <p:extLst>
      <p:ext uri="{BB962C8B-B14F-4D97-AF65-F5344CB8AC3E}">
        <p14:creationId xmlns:p14="http://schemas.microsoft.com/office/powerpoint/2010/main" val="202827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C4BFCD3D-D791-4ED6-A897-980ED7401641}" type="datetimeFigureOut">
              <a:rPr lang="en-GB" smtClean="0"/>
              <a:t>10/05/2026</a:t>
            </a:fld>
            <a:endParaRPr lang="en-GB"/>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n-GB"/>
          </a:p>
        </p:txBody>
      </p:sp>
      <p:sp>
        <p:nvSpPr>
          <p:cNvPr id="6" name="Slide Number Placeholder 5"/>
          <p:cNvSpPr>
            <a:spLocks noGrp="1"/>
          </p:cNvSpPr>
          <p:nvPr>
            <p:ph type="sldNum" sz="quarter" idx="12"/>
          </p:nvPr>
        </p:nvSpPr>
        <p:spPr>
          <a:xfrm>
            <a:off x="8604504" y="5212080"/>
            <a:ext cx="2112264" cy="228600"/>
          </a:xfrm>
        </p:spPr>
        <p:txBody>
          <a:bodyPr/>
          <a:lstStyle/>
          <a:p>
            <a:fld id="{3C372A8A-7A0B-4C07-92FB-5278E8055430}" type="slidenum">
              <a:rPr lang="en-GB" smtClean="0"/>
              <a:t>‹#›</a:t>
            </a:fld>
            <a:endParaRPr lang="en-GB"/>
          </a:p>
        </p:txBody>
      </p:sp>
    </p:spTree>
    <p:extLst>
      <p:ext uri="{BB962C8B-B14F-4D97-AF65-F5344CB8AC3E}">
        <p14:creationId xmlns:p14="http://schemas.microsoft.com/office/powerpoint/2010/main" val="103598061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4BFCD3D-D791-4ED6-A897-980ED7401641}" type="datetimeFigureOut">
              <a:rPr lang="en-GB" smtClean="0"/>
              <a:t>10/05/2026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C372A8A-7A0B-4C07-92FB-5278E8055430}" type="slidenum">
              <a:rPr lang="en-GB" smtClean="0"/>
              <a:t>‹#›</a:t>
            </a:fld>
            <a:endParaRPr lang="en-GB"/>
          </a:p>
        </p:txBody>
      </p:sp>
    </p:spTree>
    <p:extLst>
      <p:ext uri="{BB962C8B-B14F-4D97-AF65-F5344CB8AC3E}">
        <p14:creationId xmlns:p14="http://schemas.microsoft.com/office/powerpoint/2010/main" val="3330209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4BFCD3D-D791-4ED6-A897-980ED7401641}" type="datetimeFigureOut">
              <a:rPr lang="en-GB" smtClean="0"/>
              <a:t>10/05/2026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C372A8A-7A0B-4C07-92FB-5278E8055430}" type="slidenum">
              <a:rPr lang="en-GB" smtClean="0"/>
              <a:t>‹#›</a:t>
            </a:fld>
            <a:endParaRPr lang="en-GB"/>
          </a:p>
        </p:txBody>
      </p:sp>
    </p:spTree>
    <p:extLst>
      <p:ext uri="{BB962C8B-B14F-4D97-AF65-F5344CB8AC3E}">
        <p14:creationId xmlns:p14="http://schemas.microsoft.com/office/powerpoint/2010/main" val="1037583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4BFCD3D-D791-4ED6-A897-980ED7401641}" type="datetimeFigureOut">
              <a:rPr lang="en-GB" smtClean="0"/>
              <a:t>10/05/2026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C372A8A-7A0B-4C07-92FB-5278E8055430}" type="slidenum">
              <a:rPr lang="en-GB" smtClean="0"/>
              <a:t>‹#›</a:t>
            </a:fld>
            <a:endParaRPr lang="en-GB"/>
          </a:p>
        </p:txBody>
      </p:sp>
    </p:spTree>
    <p:extLst>
      <p:ext uri="{BB962C8B-B14F-4D97-AF65-F5344CB8AC3E}">
        <p14:creationId xmlns:p14="http://schemas.microsoft.com/office/powerpoint/2010/main" val="3330242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BFCD3D-D791-4ED6-A897-980ED7401641}" type="datetimeFigureOut">
              <a:rPr lang="en-GB" smtClean="0"/>
              <a:t>10/05/2026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C372A8A-7A0B-4C07-92FB-5278E8055430}" type="slidenum">
              <a:rPr lang="en-GB" smtClean="0"/>
              <a:t>‹#›</a:t>
            </a:fld>
            <a:endParaRPr lang="en-GB"/>
          </a:p>
        </p:txBody>
      </p:sp>
    </p:spTree>
    <p:extLst>
      <p:ext uri="{BB962C8B-B14F-4D97-AF65-F5344CB8AC3E}">
        <p14:creationId xmlns:p14="http://schemas.microsoft.com/office/powerpoint/2010/main" val="292235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C4BFCD3D-D791-4ED6-A897-980ED7401641}" type="datetimeFigureOut">
              <a:rPr lang="en-GB" smtClean="0"/>
              <a:t>10/05/2026</a:t>
            </a:fld>
            <a:endParaRPr lang="en-GB"/>
          </a:p>
        </p:txBody>
      </p:sp>
      <p:sp>
        <p:nvSpPr>
          <p:cNvPr id="9" name="Footer Placeholder 8"/>
          <p:cNvSpPr>
            <a:spLocks noGrp="1"/>
          </p:cNvSpPr>
          <p:nvPr>
            <p:ph type="ftr" sz="quarter" idx="11"/>
          </p:nvPr>
        </p:nvSpPr>
        <p:spPr/>
        <p:txBody>
          <a:bodyPr/>
          <a:lstStyle>
            <a:lvl1pPr algn="r">
              <a:defRPr/>
            </a:lvl1pPr>
          </a:lstStyle>
          <a:p>
            <a:endParaRPr lang="en-GB"/>
          </a:p>
        </p:txBody>
      </p:sp>
      <p:sp>
        <p:nvSpPr>
          <p:cNvPr id="11" name="Slide Number Placeholder 10"/>
          <p:cNvSpPr>
            <a:spLocks noGrp="1"/>
          </p:cNvSpPr>
          <p:nvPr>
            <p:ph type="sldNum" sz="quarter" idx="12"/>
          </p:nvPr>
        </p:nvSpPr>
        <p:spPr>
          <a:xfrm>
            <a:off x="10396728" y="6227064"/>
            <a:ext cx="1463040" cy="256032"/>
          </a:xfrm>
        </p:spPr>
        <p:txBody>
          <a:bodyPr/>
          <a:lstStyle/>
          <a:p>
            <a:fld id="{3C372A8A-7A0B-4C07-92FB-5278E8055430}" type="slidenum">
              <a:rPr lang="en-GB" smtClean="0"/>
              <a:t>‹#›</a:t>
            </a:fld>
            <a:endParaRPr lang="en-GB"/>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561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C4BFCD3D-D791-4ED6-A897-980ED7401641}" type="datetimeFigureOut">
              <a:rPr lang="en-GB" smtClean="0"/>
              <a:t>10/05/2026</a:t>
            </a:fld>
            <a:endParaRPr lang="en-GB"/>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GB"/>
          </a:p>
        </p:txBody>
      </p:sp>
      <p:sp>
        <p:nvSpPr>
          <p:cNvPr id="7" name="Slide Number Placeholder 6"/>
          <p:cNvSpPr>
            <a:spLocks noGrp="1"/>
          </p:cNvSpPr>
          <p:nvPr>
            <p:ph type="sldNum" sz="quarter" idx="12"/>
          </p:nvPr>
        </p:nvSpPr>
        <p:spPr>
          <a:xfrm>
            <a:off x="10396728" y="6227064"/>
            <a:ext cx="1463040" cy="256032"/>
          </a:xfrm>
        </p:spPr>
        <p:txBody>
          <a:bodyPr/>
          <a:lstStyle/>
          <a:p>
            <a:fld id="{3C372A8A-7A0B-4C07-92FB-5278E8055430}" type="slidenum">
              <a:rPr lang="en-GB" smtClean="0"/>
              <a:t>‹#›</a:t>
            </a:fld>
            <a:endParaRPr lang="en-GB"/>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95791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txBody>
          <a:bodyPr/>
          <a:lstStyle/>
          <a:p>
            <a:endParaRPr lang="en-GB"/>
          </a:p>
        </p:txBody>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4BFCD3D-D791-4ED6-A897-980ED7401641}" type="datetimeFigureOut">
              <a:rPr lang="en-GB" smtClean="0"/>
              <a:t>10/05/2026</a:t>
            </a:fld>
            <a:endParaRPr lang="en-GB"/>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GB"/>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3C372A8A-7A0B-4C07-92FB-5278E8055430}" type="slidenum">
              <a:rPr lang="en-GB" smtClean="0"/>
              <a:t>‹#›</a:t>
            </a:fld>
            <a:endParaRPr lang="en-GB"/>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txBody>
          <a:bodyPr/>
          <a:lstStyle/>
          <a:p>
            <a:endParaRPr lang="en-GB"/>
          </a:p>
        </p:txBody>
      </p:sp>
    </p:spTree>
    <p:extLst>
      <p:ext uri="{BB962C8B-B14F-4D97-AF65-F5344CB8AC3E}">
        <p14:creationId xmlns:p14="http://schemas.microsoft.com/office/powerpoint/2010/main" val="3655316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173736"/>
            <a:ext cx="11722608" cy="6510528"/>
          </a:xfrm>
          <a:prstGeom prst="rect">
            <a:avLst/>
          </a:prstGeom>
          <a:solidFill>
            <a:schemeClr val="bg2"/>
          </a:solidFill>
          <a:ln w="6350" cap="flat" cmpd="sng" algn="ctr">
            <a:noFill/>
            <a:prstDash val="solid"/>
          </a:ln>
          <a:effectLst>
            <a:softEdge rad="0"/>
          </a:effectLst>
        </p:spPr>
        <p:txBody>
          <a:bodyPr/>
          <a:lstStyle/>
          <a:p>
            <a:endParaRPr lang="en-GB" sz="1800"/>
          </a:p>
        </p:txBody>
      </p:sp>
      <p:sp>
        <p:nvSpPr>
          <p:cNvPr id="2" name="Title Placeholder 1"/>
          <p:cNvSpPr>
            <a:spLocks noGrp="1"/>
          </p:cNvSpPr>
          <p:nvPr>
            <p:ph type="title"/>
          </p:nvPr>
        </p:nvSpPr>
        <p:spPr>
          <a:xfrm>
            <a:off x="975360" y="642594"/>
            <a:ext cx="1024128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75360" y="2103120"/>
            <a:ext cx="10241280" cy="39319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13024" y="6309360"/>
            <a:ext cx="2743200" cy="274320"/>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fld id="{1EA5A394-B4C9-4323-BD7E-69EBFF41FC2D}" type="datetimeFigureOut">
              <a:rPr lang="en-US" smtClean="0"/>
              <a:pPr/>
              <a:t>5/10/2026</a:t>
            </a:fld>
            <a:endParaRPr lang="en-GB"/>
          </a:p>
        </p:txBody>
      </p:sp>
      <p:sp>
        <p:nvSpPr>
          <p:cNvPr id="5" name="Footer Placeholder 4"/>
          <p:cNvSpPr>
            <a:spLocks noGrp="1"/>
          </p:cNvSpPr>
          <p:nvPr>
            <p:ph type="ftr" sz="quarter" idx="3"/>
          </p:nvPr>
        </p:nvSpPr>
        <p:spPr>
          <a:xfrm>
            <a:off x="3462528" y="6309360"/>
            <a:ext cx="5266944" cy="274320"/>
          </a:xfrm>
          <a:prstGeom prst="rect">
            <a:avLst/>
          </a:prstGeom>
        </p:spPr>
        <p:txBody>
          <a:bodyPr vert="horz" lIns="91440" tIns="45720" rIns="91440" bIns="45720" rtlCol="0" anchor="b"/>
          <a:lstStyle>
            <a:lvl1pPr algn="ctr">
              <a:defRPr sz="900">
                <a:solidFill>
                  <a:schemeClr val="tx1">
                    <a:lumMod val="75000"/>
                    <a:lumOff val="25000"/>
                  </a:schemeClr>
                </a:solidFill>
              </a:defRPr>
            </a:lvl1pPr>
          </a:lstStyle>
          <a:p>
            <a:endParaRPr lang="en-GB"/>
          </a:p>
        </p:txBody>
      </p:sp>
      <p:sp>
        <p:nvSpPr>
          <p:cNvPr id="6" name="Slide Number Placeholder 5"/>
          <p:cNvSpPr>
            <a:spLocks noGrp="1"/>
          </p:cNvSpPr>
          <p:nvPr>
            <p:ph type="sldNum" sz="quarter" idx="4"/>
          </p:nvPr>
        </p:nvSpPr>
        <p:spPr>
          <a:xfrm>
            <a:off x="10431176" y="6309360"/>
            <a:ext cx="1463040" cy="274320"/>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76BB2BA8-FF60-4BCA-AC36-E372EBF00C0C}" type="slidenum">
              <a:rPr lang="en-GB" smtClean="0"/>
              <a:pPr/>
              <a:t>‹#›</a:t>
            </a:fld>
            <a:endParaRPr lang="en-GB"/>
          </a:p>
        </p:txBody>
      </p:sp>
    </p:spTree>
    <p:extLst>
      <p:ext uri="{BB962C8B-B14F-4D97-AF65-F5344CB8AC3E}">
        <p14:creationId xmlns:p14="http://schemas.microsoft.com/office/powerpoint/2010/main" val="33907537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lang="en-US" sz="40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DEED9-C365-4051-892D-FD9359C5C90F}"/>
              </a:ext>
            </a:extLst>
          </p:cNvPr>
          <p:cNvSpPr>
            <a:spLocks noGrp="1"/>
          </p:cNvSpPr>
          <p:nvPr>
            <p:ph type="ctrTitle"/>
          </p:nvPr>
        </p:nvSpPr>
        <p:spPr/>
        <p:txBody>
          <a:bodyPr/>
          <a:lstStyle/>
          <a:p>
            <a:r>
              <a:rPr lang="en-GB" sz="3600" dirty="0" err="1"/>
              <a:t>kinGship</a:t>
            </a:r>
            <a:r>
              <a:rPr lang="en-GB" sz="3600" dirty="0"/>
              <a:t> and Queenship </a:t>
            </a:r>
            <a:br>
              <a:rPr lang="en-GB" sz="3600" dirty="0"/>
            </a:br>
            <a:r>
              <a:rPr lang="en-GB" sz="2400" dirty="0"/>
              <a:t>Crossing boundaries in Medieval Monarchies</a:t>
            </a:r>
            <a:endParaRPr lang="en-GB" sz="3600" dirty="0"/>
          </a:p>
        </p:txBody>
      </p:sp>
      <p:sp>
        <p:nvSpPr>
          <p:cNvPr id="3" name="Subtitle 2">
            <a:extLst>
              <a:ext uri="{FF2B5EF4-FFF2-40B4-BE49-F238E27FC236}">
                <a16:creationId xmlns:a16="http://schemas.microsoft.com/office/drawing/2014/main" id="{B13B77E0-CCB8-4009-9021-06DA26452A98}"/>
              </a:ext>
            </a:extLst>
          </p:cNvPr>
          <p:cNvSpPr>
            <a:spLocks noGrp="1"/>
          </p:cNvSpPr>
          <p:nvPr>
            <p:ph type="subTitle" idx="1"/>
          </p:nvPr>
        </p:nvSpPr>
        <p:spPr/>
        <p:txBody>
          <a:bodyPr/>
          <a:lstStyle/>
          <a:p>
            <a:r>
              <a:rPr lang="en-GB" dirty="0"/>
              <a:t>Lecture 19</a:t>
            </a:r>
          </a:p>
        </p:txBody>
      </p:sp>
    </p:spTree>
    <p:extLst>
      <p:ext uri="{BB962C8B-B14F-4D97-AF65-F5344CB8AC3E}">
        <p14:creationId xmlns:p14="http://schemas.microsoft.com/office/powerpoint/2010/main" val="306156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F29F844-713A-4FCF-AAE0-F600375E7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2"/>
          </a:solidFill>
          <a:ln w="6350" cap="flat" cmpd="sng" algn="ctr">
            <a:noFill/>
            <a:prstDash val="solid"/>
          </a:ln>
          <a:effectLst>
            <a:softEdge rad="0"/>
          </a:effectLst>
        </p:spPr>
        <p:txBody>
          <a:bodyPr/>
          <a:lstStyle/>
          <a:p>
            <a:endParaRPr lang="en-GB"/>
          </a:p>
        </p:txBody>
      </p:sp>
      <p:sp>
        <p:nvSpPr>
          <p:cNvPr id="13" name="Rectangle 12">
            <a:extLst>
              <a:ext uri="{FF2B5EF4-FFF2-40B4-BE49-F238E27FC236}">
                <a16:creationId xmlns:a16="http://schemas.microsoft.com/office/drawing/2014/main" id="{C75EC574-A302-4180-8E31-8B5448B8A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txBody>
          <a:bodyPr/>
          <a:lstStyle/>
          <a:p>
            <a:endParaRPr lang="en-GB"/>
          </a:p>
        </p:txBody>
      </p:sp>
      <p:sp>
        <p:nvSpPr>
          <p:cNvPr id="15" name="Rectangle 14">
            <a:extLst>
              <a:ext uri="{FF2B5EF4-FFF2-40B4-BE49-F238E27FC236}">
                <a16:creationId xmlns:a16="http://schemas.microsoft.com/office/drawing/2014/main" id="{4BC6FC45-D4D9-4025-91DA-272D318D37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4393" y="237744"/>
            <a:ext cx="7652977"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5" name="Title 4">
            <a:extLst>
              <a:ext uri="{FF2B5EF4-FFF2-40B4-BE49-F238E27FC236}">
                <a16:creationId xmlns:a16="http://schemas.microsoft.com/office/drawing/2014/main" id="{EB18F06E-3F9C-4B0D-986F-AE53620CBF14}"/>
              </a:ext>
            </a:extLst>
          </p:cNvPr>
          <p:cNvSpPr>
            <a:spLocks noGrp="1"/>
          </p:cNvSpPr>
          <p:nvPr>
            <p:ph type="title"/>
          </p:nvPr>
        </p:nvSpPr>
        <p:spPr>
          <a:xfrm>
            <a:off x="868680" y="642593"/>
            <a:ext cx="6281928" cy="1744183"/>
          </a:xfrm>
        </p:spPr>
        <p:txBody>
          <a:bodyPr vert="horz" lIns="91440" tIns="45720" rIns="91440" bIns="45720" rtlCol="0" anchor="ctr">
            <a:normAutofit/>
          </a:bodyPr>
          <a:lstStyle/>
          <a:p>
            <a:r>
              <a:rPr lang="en-US"/>
              <a:t>Queenship</a:t>
            </a:r>
          </a:p>
        </p:txBody>
      </p:sp>
      <p:sp>
        <p:nvSpPr>
          <p:cNvPr id="6" name="Content Placeholder 5">
            <a:extLst>
              <a:ext uri="{FF2B5EF4-FFF2-40B4-BE49-F238E27FC236}">
                <a16:creationId xmlns:a16="http://schemas.microsoft.com/office/drawing/2014/main" id="{21623585-1E34-45B7-A6A3-53E22742B72D}"/>
              </a:ext>
            </a:extLst>
          </p:cNvPr>
          <p:cNvSpPr>
            <a:spLocks noGrp="1"/>
          </p:cNvSpPr>
          <p:nvPr>
            <p:ph sz="half" idx="1"/>
          </p:nvPr>
        </p:nvSpPr>
        <p:spPr>
          <a:xfrm>
            <a:off x="868680" y="2386584"/>
            <a:ext cx="6281928" cy="3648456"/>
          </a:xfrm>
        </p:spPr>
        <p:txBody>
          <a:bodyPr vert="horz" lIns="91440" tIns="45720" rIns="91440" bIns="45720" rtlCol="0">
            <a:normAutofit/>
          </a:bodyPr>
          <a:lstStyle/>
          <a:p>
            <a:pPr>
              <a:lnSpc>
                <a:spcPct val="90000"/>
              </a:lnSpc>
            </a:pPr>
            <a:endParaRPr lang="en-US" sz="1500" b="1" dirty="0">
              <a:effectLst/>
            </a:endParaRPr>
          </a:p>
          <a:p>
            <a:pPr>
              <a:lnSpc>
                <a:spcPct val="90000"/>
              </a:lnSpc>
            </a:pPr>
            <a:r>
              <a:rPr lang="en-US" sz="1500" b="1" dirty="0"/>
              <a:t>‘a cluster of customs, practices and political theory that focuses on who queens were and what they did; how were they perceived by their peers; and how they were vital to family culture religion, and economics in the European Middle Ages’. </a:t>
            </a:r>
          </a:p>
          <a:p>
            <a:pPr marL="0" indent="0">
              <a:lnSpc>
                <a:spcPct val="90000"/>
              </a:lnSpc>
              <a:buNone/>
            </a:pPr>
            <a:r>
              <a:rPr lang="en-US" sz="1500" b="1" dirty="0"/>
              <a:t>Theresa Earenfight, ‘Medieval Queenship’, History Compass 15:3 (2017).</a:t>
            </a:r>
          </a:p>
          <a:p>
            <a:pPr>
              <a:lnSpc>
                <a:spcPct val="90000"/>
              </a:lnSpc>
            </a:pPr>
            <a:endParaRPr lang="en-US" sz="1500" b="1" dirty="0">
              <a:effectLst/>
            </a:endParaRPr>
          </a:p>
          <a:p>
            <a:pPr>
              <a:lnSpc>
                <a:spcPct val="90000"/>
              </a:lnSpc>
            </a:pPr>
            <a:endParaRPr lang="en-US" sz="1500" b="1" dirty="0"/>
          </a:p>
          <a:p>
            <a:pPr>
              <a:lnSpc>
                <a:spcPct val="90000"/>
              </a:lnSpc>
            </a:pPr>
            <a:r>
              <a:rPr lang="en-US" sz="1600" b="1" dirty="0">
                <a:effectLst/>
              </a:rPr>
              <a:t>‘Queen regnant’ (</a:t>
            </a:r>
            <a:r>
              <a:rPr lang="en-GB" sz="1600" b="1" dirty="0">
                <a:effectLst/>
              </a:rPr>
              <a:t>Melisende of Jerusalem (ruled 1131-1153), Joanna I and Joanna II of Naples, Isabella of Castile)</a:t>
            </a:r>
            <a:endParaRPr lang="en-US" sz="1600" b="1" dirty="0">
              <a:effectLst/>
            </a:endParaRPr>
          </a:p>
          <a:p>
            <a:pPr>
              <a:lnSpc>
                <a:spcPct val="90000"/>
              </a:lnSpc>
            </a:pPr>
            <a:r>
              <a:rPr lang="en-US" sz="1600" b="1" dirty="0"/>
              <a:t>‘Queen regent’ (</a:t>
            </a:r>
            <a:r>
              <a:rPr lang="en-GB" sz="1600" dirty="0"/>
              <a:t>Louis IX’s mother Blanche of Castile</a:t>
            </a:r>
            <a:endParaRPr lang="en-US" sz="1600" b="1" dirty="0"/>
          </a:p>
          <a:p>
            <a:pPr>
              <a:lnSpc>
                <a:spcPct val="90000"/>
              </a:lnSpc>
            </a:pPr>
            <a:r>
              <a:rPr lang="en-US" sz="1600" b="1" dirty="0"/>
              <a:t>‘Queen consort’</a:t>
            </a:r>
            <a:endParaRPr lang="en-US" sz="1600" dirty="0"/>
          </a:p>
        </p:txBody>
      </p:sp>
      <p:sp>
        <p:nvSpPr>
          <p:cNvPr id="17" name="Rectangle 16">
            <a:extLst>
              <a:ext uri="{FF2B5EF4-FFF2-40B4-BE49-F238E27FC236}">
                <a16:creationId xmlns:a16="http://schemas.microsoft.com/office/drawing/2014/main" id="{EA284212-C175-4C82-B112-A5208F70C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3809" y="393365"/>
            <a:ext cx="7328969" cy="6059273"/>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19EC706-8928-4DFD-8084-35D599EB43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37370" y="0"/>
            <a:ext cx="435463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Content Placeholder 2">
            <a:extLst>
              <a:ext uri="{FF2B5EF4-FFF2-40B4-BE49-F238E27FC236}">
                <a16:creationId xmlns:a16="http://schemas.microsoft.com/office/drawing/2014/main" id="{0AFB1B16-17E1-A6F6-CC26-3EE3193B0DB0}"/>
              </a:ext>
            </a:extLst>
          </p:cNvPr>
          <p:cNvPicPr>
            <a:picLocks noGrp="1" noChangeAspect="1"/>
          </p:cNvPicPr>
          <p:nvPr>
            <p:ph sz="half" idx="2"/>
          </p:nvPr>
        </p:nvPicPr>
        <p:blipFill>
          <a:blip r:embed="rId2"/>
          <a:stretch>
            <a:fillRect/>
          </a:stretch>
        </p:blipFill>
        <p:spPr>
          <a:xfrm>
            <a:off x="8316242" y="1772687"/>
            <a:ext cx="3322121" cy="3313816"/>
          </a:xfrm>
          <a:prstGeom prst="rect">
            <a:avLst/>
          </a:prstGeom>
        </p:spPr>
      </p:pic>
    </p:spTree>
    <p:extLst>
      <p:ext uri="{BB962C8B-B14F-4D97-AF65-F5344CB8AC3E}">
        <p14:creationId xmlns:p14="http://schemas.microsoft.com/office/powerpoint/2010/main" val="1985816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69B5FF42-B17C-4F11-B93E-AF59A0B61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2"/>
          </a:solidFill>
          <a:ln w="6350" cap="flat" cmpd="sng" algn="ctr">
            <a:noFill/>
            <a:prstDash val="solid"/>
          </a:ln>
          <a:effectLst>
            <a:softEdge rad="0"/>
          </a:effectLst>
        </p:spPr>
        <p:txBody>
          <a:bodyPr/>
          <a:lstStyle/>
          <a:p>
            <a:endParaRPr lang="en-GB"/>
          </a:p>
        </p:txBody>
      </p:sp>
      <p:sp>
        <p:nvSpPr>
          <p:cNvPr id="20" name="Rectangle 19">
            <a:extLst>
              <a:ext uri="{FF2B5EF4-FFF2-40B4-BE49-F238E27FC236}">
                <a16:creationId xmlns:a16="http://schemas.microsoft.com/office/drawing/2014/main" id="{19D35415-1A65-4CA4-B8D6-E2A513C073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txBody>
          <a:bodyPr/>
          <a:lstStyle/>
          <a:p>
            <a:endParaRPr lang="en-GB"/>
          </a:p>
        </p:txBody>
      </p:sp>
      <p:pic>
        <p:nvPicPr>
          <p:cNvPr id="6" name="Content Placeholder 5">
            <a:extLst>
              <a:ext uri="{FF2B5EF4-FFF2-40B4-BE49-F238E27FC236}">
                <a16:creationId xmlns:a16="http://schemas.microsoft.com/office/drawing/2014/main" id="{09436B60-CF94-41EB-8030-FC2F01D1A6AC}"/>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b="5100"/>
          <a:stretch>
            <a:fillRect/>
          </a:stretch>
        </p:blipFill>
        <p:spPr>
          <a:xfrm>
            <a:off x="190846" y="237744"/>
            <a:ext cx="4040033" cy="6382512"/>
          </a:xfrm>
          <a:prstGeom prst="rect">
            <a:avLst/>
          </a:prstGeom>
        </p:spPr>
      </p:pic>
      <p:sp>
        <p:nvSpPr>
          <p:cNvPr id="21" name="Rectangle 20">
            <a:extLst>
              <a:ext uri="{FF2B5EF4-FFF2-40B4-BE49-F238E27FC236}">
                <a16:creationId xmlns:a16="http://schemas.microsoft.com/office/drawing/2014/main" id="{BDFE30F4-8284-432A-B7D0-0FAA2FDA8D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30879" y="237744"/>
            <a:ext cx="7711563"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1">
            <a:extLst>
              <a:ext uri="{FF2B5EF4-FFF2-40B4-BE49-F238E27FC236}">
                <a16:creationId xmlns:a16="http://schemas.microsoft.com/office/drawing/2014/main" id="{5C75E1BC-9030-48FD-B9E3-D1D9B8D7397A}"/>
              </a:ext>
            </a:extLst>
          </p:cNvPr>
          <p:cNvSpPr>
            <a:spLocks noGrp="1"/>
          </p:cNvSpPr>
          <p:nvPr>
            <p:ph type="title"/>
          </p:nvPr>
        </p:nvSpPr>
        <p:spPr>
          <a:xfrm>
            <a:off x="4965192" y="642593"/>
            <a:ext cx="6280826" cy="1746504"/>
          </a:xfrm>
        </p:spPr>
        <p:txBody>
          <a:bodyPr vert="horz" lIns="91440" tIns="45720" rIns="91440" bIns="45720" rtlCol="0" anchor="ctr">
            <a:normAutofit/>
          </a:bodyPr>
          <a:lstStyle/>
          <a:p>
            <a:r>
              <a:rPr lang="en-US"/>
              <a:t>Dynastic roles</a:t>
            </a:r>
            <a:br>
              <a:rPr lang="en-US" b="1"/>
            </a:br>
            <a:endParaRPr lang="en-US"/>
          </a:p>
        </p:txBody>
      </p:sp>
      <p:sp>
        <p:nvSpPr>
          <p:cNvPr id="3" name="Content Placeholder 2">
            <a:extLst>
              <a:ext uri="{FF2B5EF4-FFF2-40B4-BE49-F238E27FC236}">
                <a16:creationId xmlns:a16="http://schemas.microsoft.com/office/drawing/2014/main" id="{E742EECE-579A-469F-9349-C1C0D9E4EFA8}"/>
              </a:ext>
            </a:extLst>
          </p:cNvPr>
          <p:cNvSpPr>
            <a:spLocks noGrp="1"/>
          </p:cNvSpPr>
          <p:nvPr>
            <p:ph sz="half" idx="1"/>
          </p:nvPr>
        </p:nvSpPr>
        <p:spPr>
          <a:xfrm>
            <a:off x="4965192" y="2386584"/>
            <a:ext cx="6280826" cy="3648456"/>
          </a:xfrm>
        </p:spPr>
        <p:txBody>
          <a:bodyPr vert="horz" lIns="91440" tIns="45720" rIns="91440" bIns="45720" rtlCol="0">
            <a:normAutofit/>
          </a:bodyPr>
          <a:lstStyle/>
          <a:p>
            <a:r>
              <a:rPr lang="en-US">
                <a:effectLst/>
              </a:rPr>
              <a:t>Production of male heirs</a:t>
            </a:r>
          </a:p>
          <a:p>
            <a:r>
              <a:rPr lang="en-US"/>
              <a:t>Arranging marriages for daughters</a:t>
            </a:r>
          </a:p>
          <a:p>
            <a:r>
              <a:rPr lang="en-US">
                <a:effectLst/>
              </a:rPr>
              <a:t>While </a:t>
            </a:r>
            <a:r>
              <a:rPr lang="en-US"/>
              <a:t>fertility is important, </a:t>
            </a:r>
            <a:r>
              <a:rPr lang="en-US">
                <a:effectLst/>
              </a:rPr>
              <a:t>the pious chastity of a queen could be praised</a:t>
            </a:r>
          </a:p>
          <a:p>
            <a:endParaRPr lang="en-US"/>
          </a:p>
        </p:txBody>
      </p:sp>
      <p:sp>
        <p:nvSpPr>
          <p:cNvPr id="22" name="Rectangle 21">
            <a:extLst>
              <a:ext uri="{FF2B5EF4-FFF2-40B4-BE49-F238E27FC236}">
                <a16:creationId xmlns:a16="http://schemas.microsoft.com/office/drawing/2014/main" id="{D5E3F933-FC69-4374-A35F-CF40365370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9494" y="374904"/>
            <a:ext cx="7440649" cy="6108192"/>
          </a:xfrm>
          <a:prstGeom prst="rect">
            <a:avLst/>
          </a:prstGeom>
          <a:noFill/>
          <a:ln w="6350" cap="sq" cmpd="sng" algn="ctr">
            <a:solidFill>
              <a:schemeClr val="tx1">
                <a:lumMod val="75000"/>
                <a:lumOff val="25000"/>
              </a:schemeClr>
            </a:solidFill>
            <a:prstDash val="solid"/>
            <a:miter lim="800000"/>
          </a:ln>
          <a:effectLst/>
        </p:spPr>
        <p:txBody>
          <a:bodyPr/>
          <a:lstStyle/>
          <a:p>
            <a:endParaRPr lang="en-GB"/>
          </a:p>
        </p:txBody>
      </p:sp>
    </p:spTree>
    <p:extLst>
      <p:ext uri="{BB962C8B-B14F-4D97-AF65-F5344CB8AC3E}">
        <p14:creationId xmlns:p14="http://schemas.microsoft.com/office/powerpoint/2010/main" val="4187281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3F32E-C2B4-48A6-99C5-D50D74B199A3}"/>
              </a:ext>
            </a:extLst>
          </p:cNvPr>
          <p:cNvSpPr>
            <a:spLocks noGrp="1"/>
          </p:cNvSpPr>
          <p:nvPr>
            <p:ph type="title"/>
          </p:nvPr>
        </p:nvSpPr>
        <p:spPr/>
        <p:txBody>
          <a:bodyPr/>
          <a:lstStyle/>
          <a:p>
            <a:r>
              <a:rPr lang="en-GB" dirty="0"/>
              <a:t>Political Roles</a:t>
            </a:r>
          </a:p>
        </p:txBody>
      </p:sp>
      <p:sp>
        <p:nvSpPr>
          <p:cNvPr id="3" name="Content Placeholder 2">
            <a:extLst>
              <a:ext uri="{FF2B5EF4-FFF2-40B4-BE49-F238E27FC236}">
                <a16:creationId xmlns:a16="http://schemas.microsoft.com/office/drawing/2014/main" id="{7DFF7704-605F-4D94-A5F1-57AB785DB14E}"/>
              </a:ext>
            </a:extLst>
          </p:cNvPr>
          <p:cNvSpPr>
            <a:spLocks noGrp="1"/>
          </p:cNvSpPr>
          <p:nvPr>
            <p:ph sz="half" idx="1"/>
          </p:nvPr>
        </p:nvSpPr>
        <p:spPr/>
        <p:txBody>
          <a:bodyPr>
            <a:normAutofit fontScale="92500" lnSpcReduction="10000"/>
          </a:bodyPr>
          <a:lstStyle/>
          <a:p>
            <a:r>
              <a:rPr lang="en-GB" dirty="0">
                <a:latin typeface="Garamond" panose="02020404030301010803" pitchFamily="18" charset="0"/>
              </a:rPr>
              <a:t>Acting as intercessors</a:t>
            </a:r>
          </a:p>
          <a:p>
            <a:r>
              <a:rPr lang="en-GB" kern="0" dirty="0">
                <a:solidFill>
                  <a:srgbClr val="000000"/>
                </a:solidFill>
                <a:effectLst/>
                <a:latin typeface="Garamond" panose="02020404030301010803" pitchFamily="18" charset="0"/>
                <a:ea typeface="Calibri" panose="020F0502020204030204" pitchFamily="34" charset="0"/>
              </a:rPr>
              <a:t>steering the king’s actions away from war towards peace</a:t>
            </a:r>
            <a:endParaRPr lang="en-GB" dirty="0">
              <a:latin typeface="Garamond" panose="02020404030301010803" pitchFamily="18" charset="0"/>
            </a:endParaRPr>
          </a:p>
          <a:p>
            <a:pPr marL="0" indent="0">
              <a:buNone/>
            </a:pPr>
            <a:r>
              <a:rPr lang="en-GB" sz="1800" dirty="0">
                <a:solidFill>
                  <a:srgbClr val="000000"/>
                </a:solidFill>
                <a:effectLst/>
                <a:latin typeface="Garamond" panose="02020404030301010803" pitchFamily="18" charset="0"/>
                <a:ea typeface="Calibri" panose="020F0502020204030204" pitchFamily="34" charset="0"/>
              </a:rPr>
              <a:t>‘The proper role of a good, wise queen or princess is to maintain peace and concord and to avoid wars and their resulting disasters. Women particularly should concern themselves with peace because men by nature are more foolhardy and headstrong, and their overwhelming desire to avenge themselves prevents them from foreseeing the resulting dangers and terrors of war. But woman by nature is more gentle and</a:t>
            </a:r>
            <a:r>
              <a:rPr lang="en-GB" dirty="0">
                <a:solidFill>
                  <a:srgbClr val="000000"/>
                </a:solidFill>
                <a:latin typeface="Garamond" panose="02020404030301010803" pitchFamily="18" charset="0"/>
                <a:ea typeface="Calibri" panose="020F0502020204030204" pitchFamily="34" charset="0"/>
              </a:rPr>
              <a:t> c</a:t>
            </a:r>
            <a:r>
              <a:rPr lang="en-GB" sz="1800" dirty="0">
                <a:solidFill>
                  <a:srgbClr val="000000"/>
                </a:solidFill>
                <a:effectLst/>
                <a:latin typeface="Garamond" panose="02020404030301010803" pitchFamily="18" charset="0"/>
                <a:ea typeface="Calibri" panose="020F0502020204030204" pitchFamily="34" charset="0"/>
              </a:rPr>
              <a:t>ircumspect’.</a:t>
            </a:r>
            <a:r>
              <a:rPr lang="en-GB" sz="2800" dirty="0">
                <a:effectLst/>
                <a:latin typeface="Garamond" panose="02020404030301010803" pitchFamily="18" charset="0"/>
              </a:rPr>
              <a:t> </a:t>
            </a:r>
            <a:r>
              <a:rPr lang="en-GB" sz="1400" dirty="0">
                <a:effectLst/>
              </a:rPr>
              <a:t>Christine de </a:t>
            </a:r>
            <a:r>
              <a:rPr lang="en-GB" sz="1400" dirty="0" err="1">
                <a:effectLst/>
              </a:rPr>
              <a:t>Pizan</a:t>
            </a:r>
            <a:r>
              <a:rPr lang="en-GB" sz="1400" dirty="0">
                <a:effectLst/>
              </a:rPr>
              <a:t>, </a:t>
            </a:r>
            <a:r>
              <a:rPr lang="en-GB" sz="1400" dirty="0">
                <a:solidFill>
                  <a:srgbClr val="000000"/>
                </a:solidFill>
                <a:effectLst/>
                <a:ea typeface="Calibri" panose="020F0502020204030204" pitchFamily="34" charset="0"/>
              </a:rPr>
              <a:t>‘The Book of the City of Ladies’</a:t>
            </a:r>
            <a:endParaRPr lang="en-GB" sz="1400" dirty="0">
              <a:effectLst/>
              <a:ea typeface="Calibri" panose="020F0502020204030204" pitchFamily="34" charset="0"/>
              <a:cs typeface="Times New Roman" panose="02020603050405020304" pitchFamily="18" charset="0"/>
            </a:endParaRPr>
          </a:p>
          <a:p>
            <a:pPr marL="0" indent="0">
              <a:buNone/>
            </a:pPr>
            <a:endParaRPr lang="en-GB" sz="2800" dirty="0"/>
          </a:p>
        </p:txBody>
      </p:sp>
      <p:pic>
        <p:nvPicPr>
          <p:cNvPr id="6" name="Content Placeholder 5">
            <a:extLst>
              <a:ext uri="{FF2B5EF4-FFF2-40B4-BE49-F238E27FC236}">
                <a16:creationId xmlns:a16="http://schemas.microsoft.com/office/drawing/2014/main" id="{13558F1A-A929-4FFD-8397-C295B0A62BA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700168" y="1343025"/>
            <a:ext cx="2891631" cy="4191000"/>
          </a:xfrm>
        </p:spPr>
      </p:pic>
    </p:spTree>
    <p:extLst>
      <p:ext uri="{BB962C8B-B14F-4D97-AF65-F5344CB8AC3E}">
        <p14:creationId xmlns:p14="http://schemas.microsoft.com/office/powerpoint/2010/main" val="3254557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9204E-7011-4774-A3ED-CF5C09630FB9}"/>
              </a:ext>
            </a:extLst>
          </p:cNvPr>
          <p:cNvSpPr>
            <a:spLocks noGrp="1"/>
          </p:cNvSpPr>
          <p:nvPr>
            <p:ph type="title"/>
          </p:nvPr>
        </p:nvSpPr>
        <p:spPr/>
        <p:txBody>
          <a:bodyPr/>
          <a:lstStyle/>
          <a:p>
            <a:r>
              <a:rPr lang="en-GB" dirty="0"/>
              <a:t>Economic roles</a:t>
            </a:r>
          </a:p>
        </p:txBody>
      </p:sp>
      <p:sp>
        <p:nvSpPr>
          <p:cNvPr id="3" name="Content Placeholder 2">
            <a:extLst>
              <a:ext uri="{FF2B5EF4-FFF2-40B4-BE49-F238E27FC236}">
                <a16:creationId xmlns:a16="http://schemas.microsoft.com/office/drawing/2014/main" id="{A9CEBDA6-E3B0-4F6D-B9E6-CD38298212FB}"/>
              </a:ext>
            </a:extLst>
          </p:cNvPr>
          <p:cNvSpPr>
            <a:spLocks noGrp="1"/>
          </p:cNvSpPr>
          <p:nvPr>
            <p:ph sz="half" idx="1"/>
          </p:nvPr>
        </p:nvSpPr>
        <p:spPr>
          <a:xfrm>
            <a:off x="1066800" y="2103120"/>
            <a:ext cx="4029075" cy="3749040"/>
          </a:xfrm>
        </p:spPr>
        <p:txBody>
          <a:bodyPr>
            <a:normAutofit/>
          </a:bodyPr>
          <a:lstStyle/>
          <a:p>
            <a:r>
              <a:rPr lang="en-GB" sz="2800" dirty="0"/>
              <a:t>Dowries</a:t>
            </a:r>
          </a:p>
          <a:p>
            <a:r>
              <a:rPr lang="en-GB" sz="2800" dirty="0"/>
              <a:t>Mobile assets</a:t>
            </a:r>
          </a:p>
          <a:p>
            <a:r>
              <a:rPr lang="en-GB" sz="2800" dirty="0"/>
              <a:t>Queen’s Wardrobe Accounts</a:t>
            </a:r>
          </a:p>
          <a:p>
            <a:r>
              <a:rPr lang="en-GB" sz="2800" dirty="0"/>
              <a:t>Gifts</a:t>
            </a:r>
          </a:p>
        </p:txBody>
      </p:sp>
      <p:pic>
        <p:nvPicPr>
          <p:cNvPr id="5" name="Content Placeholder 4">
            <a:extLst>
              <a:ext uri="{FF2B5EF4-FFF2-40B4-BE49-F238E27FC236}">
                <a16:creationId xmlns:a16="http://schemas.microsoft.com/office/drawing/2014/main" id="{B8804F6A-CE0A-C0DD-9ED4-43A22266AD6E}"/>
              </a:ext>
            </a:extLst>
          </p:cNvPr>
          <p:cNvPicPr>
            <a:picLocks noGrp="1" noChangeAspect="1"/>
          </p:cNvPicPr>
          <p:nvPr>
            <p:ph sz="half" idx="2"/>
          </p:nvPr>
        </p:nvPicPr>
        <p:blipFill>
          <a:blip r:embed="rId2"/>
          <a:stretch>
            <a:fillRect/>
          </a:stretch>
        </p:blipFill>
        <p:spPr>
          <a:xfrm>
            <a:off x="6305551" y="1715135"/>
            <a:ext cx="3333070" cy="4137025"/>
          </a:xfrm>
          <a:prstGeom prst="rect">
            <a:avLst/>
          </a:prstGeom>
        </p:spPr>
      </p:pic>
    </p:spTree>
    <p:extLst>
      <p:ext uri="{BB962C8B-B14F-4D97-AF65-F5344CB8AC3E}">
        <p14:creationId xmlns:p14="http://schemas.microsoft.com/office/powerpoint/2010/main" val="1717301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CAC7F-AFBC-4E2F-8A8C-AA49240A5EF2}"/>
              </a:ext>
            </a:extLst>
          </p:cNvPr>
          <p:cNvSpPr>
            <a:spLocks noGrp="1"/>
          </p:cNvSpPr>
          <p:nvPr>
            <p:ph type="title"/>
          </p:nvPr>
        </p:nvSpPr>
        <p:spPr/>
        <p:txBody>
          <a:bodyPr/>
          <a:lstStyle/>
          <a:p>
            <a:r>
              <a:rPr lang="en-GB" dirty="0"/>
              <a:t>Religious and Cultural Roles</a:t>
            </a:r>
          </a:p>
        </p:txBody>
      </p:sp>
      <p:sp>
        <p:nvSpPr>
          <p:cNvPr id="3" name="Content Placeholder 2">
            <a:extLst>
              <a:ext uri="{FF2B5EF4-FFF2-40B4-BE49-F238E27FC236}">
                <a16:creationId xmlns:a16="http://schemas.microsoft.com/office/drawing/2014/main" id="{B1CAFA05-D63C-4CBE-865A-51F1A725AB8B}"/>
              </a:ext>
            </a:extLst>
          </p:cNvPr>
          <p:cNvSpPr>
            <a:spLocks noGrp="1"/>
          </p:cNvSpPr>
          <p:nvPr>
            <p:ph sz="half" idx="1"/>
          </p:nvPr>
        </p:nvSpPr>
        <p:spPr/>
        <p:txBody>
          <a:bodyPr/>
          <a:lstStyle/>
          <a:p>
            <a:r>
              <a:rPr lang="en-GB"/>
              <a:t>Piety</a:t>
            </a:r>
          </a:p>
          <a:p>
            <a:r>
              <a:rPr lang="en-GB"/>
              <a:t>Offering </a:t>
            </a:r>
            <a:r>
              <a:rPr lang="en-GB" dirty="0"/>
              <a:t>patronage and support to churches, monastic institutions, and nunneries; paying for building repairs, altar cloths, ceremonial robes, sculptures and religious artworks</a:t>
            </a:r>
          </a:p>
          <a:p>
            <a:r>
              <a:rPr lang="en-GB" dirty="0"/>
              <a:t>Commissioning texts (such as Isabella of Castile’s Book of Hours)</a:t>
            </a:r>
          </a:p>
          <a:p>
            <a:r>
              <a:rPr lang="en-GB" dirty="0"/>
              <a:t>Offering patronage of chroniclers, artists and poets</a:t>
            </a:r>
          </a:p>
        </p:txBody>
      </p:sp>
      <p:pic>
        <p:nvPicPr>
          <p:cNvPr id="5" name="Content Placeholder 5">
            <a:extLst>
              <a:ext uri="{FF2B5EF4-FFF2-40B4-BE49-F238E27FC236}">
                <a16:creationId xmlns:a16="http://schemas.microsoft.com/office/drawing/2014/main" id="{A69DB54A-AFE9-48AE-B642-B69533CC60E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70226" y="1843696"/>
            <a:ext cx="4754562" cy="4371710"/>
          </a:xfrm>
        </p:spPr>
      </p:pic>
    </p:spTree>
    <p:extLst>
      <p:ext uri="{BB962C8B-B14F-4D97-AF65-F5344CB8AC3E}">
        <p14:creationId xmlns:p14="http://schemas.microsoft.com/office/powerpoint/2010/main" val="3090643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9B5FF42-B17C-4F11-B93E-AF59A0B61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2"/>
          </a:solidFill>
          <a:ln w="6350" cap="flat" cmpd="sng" algn="ctr">
            <a:noFill/>
            <a:prstDash val="solid"/>
          </a:ln>
          <a:effectLst>
            <a:softEdge rad="0"/>
          </a:effectLst>
        </p:spPr>
        <p:txBody>
          <a:bodyPr/>
          <a:lstStyle/>
          <a:p>
            <a:endParaRPr lang="en-GB"/>
          </a:p>
        </p:txBody>
      </p:sp>
      <p:sp>
        <p:nvSpPr>
          <p:cNvPr id="14" name="Rectangle 13">
            <a:extLst>
              <a:ext uri="{FF2B5EF4-FFF2-40B4-BE49-F238E27FC236}">
                <a16:creationId xmlns:a16="http://schemas.microsoft.com/office/drawing/2014/main" id="{19D35415-1A65-4CA4-B8D6-E2A513C073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txBody>
          <a:bodyPr/>
          <a:lstStyle/>
          <a:p>
            <a:endParaRPr lang="en-GB"/>
          </a:p>
        </p:txBody>
      </p:sp>
      <p:sp>
        <p:nvSpPr>
          <p:cNvPr id="16" name="Rectangle 15">
            <a:extLst>
              <a:ext uri="{FF2B5EF4-FFF2-40B4-BE49-F238E27FC236}">
                <a16:creationId xmlns:a16="http://schemas.microsoft.com/office/drawing/2014/main" id="{25397171-E233-4F26-9A8C-29C436537D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4393" y="237744"/>
            <a:ext cx="7652977"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18" name="Rectangle 17">
            <a:extLst>
              <a:ext uri="{FF2B5EF4-FFF2-40B4-BE49-F238E27FC236}">
                <a16:creationId xmlns:a16="http://schemas.microsoft.com/office/drawing/2014/main" id="{EA830B9C-C9EB-4D80-9552-AE9DE30758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553" y="374904"/>
            <a:ext cx="734015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4" name="Title 3">
            <a:extLst>
              <a:ext uri="{FF2B5EF4-FFF2-40B4-BE49-F238E27FC236}">
                <a16:creationId xmlns:a16="http://schemas.microsoft.com/office/drawing/2014/main" id="{8E3EF67C-5FDD-4555-8795-52E6B2DC8207}"/>
              </a:ext>
            </a:extLst>
          </p:cNvPr>
          <p:cNvSpPr>
            <a:spLocks noGrp="1"/>
          </p:cNvSpPr>
          <p:nvPr>
            <p:ph type="title"/>
          </p:nvPr>
        </p:nvSpPr>
        <p:spPr>
          <a:xfrm>
            <a:off x="868680" y="642593"/>
            <a:ext cx="6281928" cy="1744183"/>
          </a:xfrm>
        </p:spPr>
        <p:txBody>
          <a:bodyPr vert="horz" lIns="91440" tIns="45720" rIns="91440" bIns="45720" rtlCol="0" anchor="ctr">
            <a:normAutofit/>
          </a:bodyPr>
          <a:lstStyle/>
          <a:p>
            <a:br>
              <a:rPr lang="en-US" sz="4400"/>
            </a:br>
            <a:r>
              <a:rPr lang="en-US" sz="4400"/>
              <a:t>Accusations and Criticisms</a:t>
            </a:r>
          </a:p>
        </p:txBody>
      </p:sp>
      <p:sp>
        <p:nvSpPr>
          <p:cNvPr id="7" name="Content Placeholder 6">
            <a:extLst>
              <a:ext uri="{FF2B5EF4-FFF2-40B4-BE49-F238E27FC236}">
                <a16:creationId xmlns:a16="http://schemas.microsoft.com/office/drawing/2014/main" id="{FA595284-7D03-40EA-A506-3B1AFCB10623}"/>
              </a:ext>
            </a:extLst>
          </p:cNvPr>
          <p:cNvSpPr>
            <a:spLocks noGrp="1"/>
          </p:cNvSpPr>
          <p:nvPr>
            <p:ph sz="half" idx="1"/>
          </p:nvPr>
        </p:nvSpPr>
        <p:spPr>
          <a:xfrm>
            <a:off x="868680" y="2386584"/>
            <a:ext cx="6281928" cy="3648456"/>
          </a:xfrm>
        </p:spPr>
        <p:txBody>
          <a:bodyPr vert="horz" lIns="91440" tIns="45720" rIns="91440" bIns="45720" rtlCol="0">
            <a:normAutofit/>
          </a:bodyPr>
          <a:lstStyle/>
          <a:p>
            <a:pPr marL="0">
              <a:lnSpc>
                <a:spcPct val="90000"/>
              </a:lnSpc>
            </a:pPr>
            <a:r>
              <a:rPr lang="en-US" dirty="0"/>
              <a:t>They could be accused of:</a:t>
            </a:r>
          </a:p>
          <a:p>
            <a:pPr>
              <a:lnSpc>
                <a:spcPct val="90000"/>
              </a:lnSpc>
            </a:pPr>
            <a:r>
              <a:rPr lang="en-US" dirty="0">
                <a:effectLst/>
              </a:rPr>
              <a:t>giving bad counsel</a:t>
            </a:r>
          </a:p>
          <a:p>
            <a:pPr>
              <a:lnSpc>
                <a:spcPct val="90000"/>
              </a:lnSpc>
            </a:pPr>
            <a:r>
              <a:rPr lang="en-US" dirty="0"/>
              <a:t>m</a:t>
            </a:r>
            <a:r>
              <a:rPr lang="en-US" dirty="0">
                <a:effectLst/>
              </a:rPr>
              <a:t>eddling</a:t>
            </a:r>
          </a:p>
          <a:p>
            <a:pPr>
              <a:lnSpc>
                <a:spcPct val="90000"/>
              </a:lnSpc>
            </a:pPr>
            <a:r>
              <a:rPr lang="en-US" dirty="0" err="1">
                <a:effectLst/>
              </a:rPr>
              <a:t>favouritism</a:t>
            </a:r>
            <a:endParaRPr lang="en-US" dirty="0">
              <a:effectLst/>
            </a:endParaRPr>
          </a:p>
          <a:p>
            <a:pPr>
              <a:lnSpc>
                <a:spcPct val="90000"/>
              </a:lnSpc>
            </a:pPr>
            <a:r>
              <a:rPr lang="en-US" dirty="0" err="1">
                <a:effectLst/>
              </a:rPr>
              <a:t>prioritising</a:t>
            </a:r>
            <a:r>
              <a:rPr lang="en-US" dirty="0">
                <a:effectLst/>
              </a:rPr>
              <a:t> their bonds with their natal families</a:t>
            </a:r>
          </a:p>
          <a:p>
            <a:pPr>
              <a:lnSpc>
                <a:spcPct val="90000"/>
              </a:lnSpc>
            </a:pPr>
            <a:r>
              <a:rPr lang="en-US" dirty="0">
                <a:effectLst/>
              </a:rPr>
              <a:t>adultery (Eleanor of Aquitaine, Isabeau of Bavaria and Isabella of France)</a:t>
            </a:r>
          </a:p>
          <a:p>
            <a:pPr>
              <a:lnSpc>
                <a:spcPct val="90000"/>
              </a:lnSpc>
            </a:pPr>
            <a:r>
              <a:rPr lang="en-US" dirty="0"/>
              <a:t>lack of</a:t>
            </a:r>
            <a:r>
              <a:rPr lang="en-US" dirty="0">
                <a:effectLst/>
              </a:rPr>
              <a:t> piety</a:t>
            </a:r>
          </a:p>
          <a:p>
            <a:pPr>
              <a:lnSpc>
                <a:spcPct val="90000"/>
              </a:lnSpc>
            </a:pPr>
            <a:r>
              <a:rPr lang="en-US" dirty="0">
                <a:effectLst/>
              </a:rPr>
              <a:t>being bad mothers</a:t>
            </a:r>
          </a:p>
          <a:p>
            <a:pPr>
              <a:lnSpc>
                <a:spcPct val="90000"/>
              </a:lnSpc>
            </a:pPr>
            <a:r>
              <a:rPr lang="en-US" dirty="0"/>
              <a:t>w</a:t>
            </a:r>
            <a:r>
              <a:rPr lang="en-US" dirty="0">
                <a:effectLst/>
              </a:rPr>
              <a:t>itchcraft (Elizabeth Woodville, Joan of Navarre)</a:t>
            </a:r>
          </a:p>
          <a:p>
            <a:pPr>
              <a:lnSpc>
                <a:spcPct val="90000"/>
              </a:lnSpc>
            </a:pPr>
            <a:endParaRPr lang="en-US" dirty="0"/>
          </a:p>
        </p:txBody>
      </p:sp>
      <p:pic>
        <p:nvPicPr>
          <p:cNvPr id="6" name="Content Placeholder 5">
            <a:extLst>
              <a:ext uri="{FF2B5EF4-FFF2-40B4-BE49-F238E27FC236}">
                <a16:creationId xmlns:a16="http://schemas.microsoft.com/office/drawing/2014/main" id="{F9DDB55E-6ADA-0C76-4688-49B4B5AD3B81}"/>
              </a:ext>
            </a:extLst>
          </p:cNvPr>
          <p:cNvPicPr>
            <a:picLocks noGrp="1" noChangeAspect="1"/>
          </p:cNvPicPr>
          <p:nvPr>
            <p:ph sz="half" idx="2"/>
          </p:nvPr>
        </p:nvPicPr>
        <p:blipFill>
          <a:blip r:embed="rId2"/>
          <a:srcRect l="7993" r="3180" b="-2"/>
          <a:stretch>
            <a:fillRect/>
          </a:stretch>
        </p:blipFill>
        <p:spPr>
          <a:xfrm>
            <a:off x="7837371" y="237744"/>
            <a:ext cx="4124416" cy="6382512"/>
          </a:xfrm>
          <a:prstGeom prst="rect">
            <a:avLst/>
          </a:prstGeom>
        </p:spPr>
      </p:pic>
    </p:spTree>
    <p:extLst>
      <p:ext uri="{BB962C8B-B14F-4D97-AF65-F5344CB8AC3E}">
        <p14:creationId xmlns:p14="http://schemas.microsoft.com/office/powerpoint/2010/main" val="625047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855D5D9-BFA8-4B45-81CE-323A3FEE64B9}"/>
              </a:ext>
            </a:extLst>
          </p:cNvPr>
          <p:cNvSpPr>
            <a:spLocks noGrp="1"/>
          </p:cNvSpPr>
          <p:nvPr>
            <p:ph type="title"/>
          </p:nvPr>
        </p:nvSpPr>
        <p:spPr/>
        <p:txBody>
          <a:bodyPr/>
          <a:lstStyle/>
          <a:p>
            <a:r>
              <a:rPr lang="en-GB" dirty="0"/>
              <a:t>Margaret of Anjou</a:t>
            </a:r>
          </a:p>
        </p:txBody>
      </p:sp>
      <p:sp>
        <p:nvSpPr>
          <p:cNvPr id="5" name="Content Placeholder 4">
            <a:extLst>
              <a:ext uri="{FF2B5EF4-FFF2-40B4-BE49-F238E27FC236}">
                <a16:creationId xmlns:a16="http://schemas.microsoft.com/office/drawing/2014/main" id="{B52B5FFE-F950-4AF4-89F3-F41F1B66825E}"/>
              </a:ext>
            </a:extLst>
          </p:cNvPr>
          <p:cNvSpPr>
            <a:spLocks noGrp="1"/>
          </p:cNvSpPr>
          <p:nvPr>
            <p:ph sz="half" idx="1"/>
          </p:nvPr>
        </p:nvSpPr>
        <p:spPr/>
        <p:txBody>
          <a:bodyPr/>
          <a:lstStyle/>
          <a:p>
            <a:r>
              <a:rPr lang="en-GB" dirty="0"/>
              <a:t>Period of childlessness</a:t>
            </a:r>
          </a:p>
          <a:p>
            <a:r>
              <a:rPr lang="en-GB" dirty="0"/>
              <a:t>Questions over Edward’s parentage</a:t>
            </a:r>
          </a:p>
          <a:p>
            <a:pPr marL="0" indent="0">
              <a:buNone/>
            </a:pPr>
            <a:r>
              <a:rPr lang="en-GB" sz="1800" i="1" dirty="0">
                <a:effectLst/>
                <a:latin typeface="Times New Roman" panose="02020603050405020304" pitchFamily="18" charset="0"/>
                <a:ea typeface="Calibri" panose="020F0502020204030204" pitchFamily="34" charset="0"/>
              </a:rPr>
              <a:t>(‘[the prince] was not the </a:t>
            </a:r>
            <a:r>
              <a:rPr lang="en-GB" sz="1800" i="1" dirty="0" err="1">
                <a:effectLst/>
                <a:latin typeface="Times New Roman" panose="02020603050405020304" pitchFamily="18" charset="0"/>
                <a:ea typeface="Calibri" panose="020F0502020204030204" pitchFamily="34" charset="0"/>
              </a:rPr>
              <a:t>naturall</a:t>
            </a:r>
            <a:r>
              <a:rPr lang="en-GB" sz="1800" i="1" dirty="0">
                <a:effectLst/>
                <a:latin typeface="Times New Roman" panose="02020603050405020304" pitchFamily="18" charset="0"/>
                <a:ea typeface="Calibri" panose="020F0502020204030204" pitchFamily="34" charset="0"/>
              </a:rPr>
              <a:t> sone of </a:t>
            </a:r>
            <a:r>
              <a:rPr lang="en-GB" sz="1800" i="1" dirty="0" err="1">
                <a:effectLst/>
                <a:latin typeface="Times New Roman" panose="02020603050405020304" pitchFamily="18" charset="0"/>
                <a:ea typeface="Calibri" panose="020F0502020204030204" pitchFamily="34" charset="0"/>
              </a:rPr>
              <a:t>kynge</a:t>
            </a:r>
            <a:r>
              <a:rPr lang="en-GB" sz="1800" i="1" dirty="0">
                <a:effectLst/>
                <a:latin typeface="Times New Roman" panose="02020603050405020304" pitchFamily="18" charset="0"/>
                <a:ea typeface="Calibri" panose="020F0502020204030204" pitchFamily="34" charset="0"/>
              </a:rPr>
              <a:t> </a:t>
            </a:r>
            <a:r>
              <a:rPr lang="en-GB" sz="1800" i="1" dirty="0" err="1">
                <a:effectLst/>
                <a:latin typeface="Times New Roman" panose="02020603050405020304" pitchFamily="18" charset="0"/>
                <a:ea typeface="Calibri" panose="020F0502020204030204" pitchFamily="34" charset="0"/>
              </a:rPr>
              <a:t>Henrye</a:t>
            </a:r>
            <a:r>
              <a:rPr lang="en-GB" sz="1800" i="1" dirty="0">
                <a:effectLst/>
                <a:latin typeface="Times New Roman" panose="02020603050405020304" pitchFamily="18" charset="0"/>
                <a:ea typeface="Calibri" panose="020F0502020204030204" pitchFamily="34" charset="0"/>
              </a:rPr>
              <a:t>, but </a:t>
            </a:r>
            <a:r>
              <a:rPr lang="en-GB" sz="1800" i="1" dirty="0" err="1">
                <a:effectLst/>
                <a:latin typeface="Times New Roman" panose="02020603050405020304" pitchFamily="18" charset="0"/>
                <a:ea typeface="Calibri" panose="020F0502020204030204" pitchFamily="34" charset="0"/>
              </a:rPr>
              <a:t>chaungyd</a:t>
            </a:r>
            <a:r>
              <a:rPr lang="en-GB" sz="1800" i="1" dirty="0">
                <a:effectLst/>
                <a:latin typeface="Times New Roman" panose="02020603050405020304" pitchFamily="18" charset="0"/>
                <a:ea typeface="Calibri" panose="020F0502020204030204" pitchFamily="34" charset="0"/>
              </a:rPr>
              <a:t> in the </a:t>
            </a:r>
            <a:r>
              <a:rPr lang="en-GB" sz="1800" i="1" dirty="0" err="1">
                <a:effectLst/>
                <a:latin typeface="Times New Roman" panose="02020603050405020304" pitchFamily="18" charset="0"/>
                <a:ea typeface="Calibri" panose="020F0502020204030204" pitchFamily="34" charset="0"/>
              </a:rPr>
              <a:t>cradell</a:t>
            </a:r>
            <a:r>
              <a:rPr lang="en-GB" sz="1800" dirty="0">
                <a:effectLst/>
                <a:latin typeface="Times New Roman" panose="02020603050405020304" pitchFamily="18" charset="0"/>
                <a:ea typeface="Calibri" panose="020F0502020204030204" pitchFamily="34" charset="0"/>
              </a:rPr>
              <a:t>’, Robert </a:t>
            </a:r>
            <a:r>
              <a:rPr lang="en-GB" sz="1800" dirty="0" err="1">
                <a:effectLst/>
                <a:latin typeface="Times New Roman" panose="02020603050405020304" pitchFamily="18" charset="0"/>
                <a:ea typeface="Calibri" panose="020F0502020204030204" pitchFamily="34" charset="0"/>
              </a:rPr>
              <a:t>Fabyan</a:t>
            </a:r>
            <a:r>
              <a:rPr lang="en-GB" sz="1800" dirty="0">
                <a:effectLst/>
                <a:latin typeface="Times New Roman" panose="02020603050405020304" pitchFamily="18" charset="0"/>
                <a:ea typeface="Calibri" panose="020F0502020204030204" pitchFamily="34" charset="0"/>
              </a:rPr>
              <a:t> (1504))</a:t>
            </a:r>
          </a:p>
          <a:p>
            <a:r>
              <a:rPr lang="en-GB" dirty="0">
                <a:latin typeface="Garamond" panose="02020404030301010803" pitchFamily="18" charset="0"/>
              </a:rPr>
              <a:t>Denied regency</a:t>
            </a:r>
          </a:p>
          <a:p>
            <a:r>
              <a:rPr lang="en-US" dirty="0"/>
              <a:t>Shakespeare’s ‘She-Wolf of France’.</a:t>
            </a:r>
          </a:p>
          <a:p>
            <a:endParaRPr lang="en-GB" dirty="0">
              <a:latin typeface="Times New Roman" panose="02020603050405020304" pitchFamily="18" charset="0"/>
            </a:endParaRPr>
          </a:p>
          <a:p>
            <a:endParaRPr lang="en-GB" dirty="0"/>
          </a:p>
        </p:txBody>
      </p:sp>
      <p:pic>
        <p:nvPicPr>
          <p:cNvPr id="8" name="Content Placeholder 7">
            <a:extLst>
              <a:ext uri="{FF2B5EF4-FFF2-40B4-BE49-F238E27FC236}">
                <a16:creationId xmlns:a16="http://schemas.microsoft.com/office/drawing/2014/main" id="{46B6FCFD-D184-49A2-9AB7-9BFF6F313E8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095197" y="2103438"/>
            <a:ext cx="3305444" cy="3748087"/>
          </a:xfrm>
        </p:spPr>
      </p:pic>
    </p:spTree>
    <p:extLst>
      <p:ext uri="{BB962C8B-B14F-4D97-AF65-F5344CB8AC3E}">
        <p14:creationId xmlns:p14="http://schemas.microsoft.com/office/powerpoint/2010/main" val="2058783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D7AC0-BA0B-CA57-0407-68E8FE293C65}"/>
              </a:ext>
            </a:extLst>
          </p:cNvPr>
          <p:cNvSpPr>
            <a:spLocks noGrp="1"/>
          </p:cNvSpPr>
          <p:nvPr>
            <p:ph type="title"/>
          </p:nvPr>
        </p:nvSpPr>
        <p:spPr/>
        <p:txBody>
          <a:bodyPr/>
          <a:lstStyle/>
          <a:p>
            <a:r>
              <a:rPr lang="en-GB" dirty="0"/>
              <a:t>Elizabeth Woodville</a:t>
            </a:r>
          </a:p>
        </p:txBody>
      </p:sp>
      <p:sp>
        <p:nvSpPr>
          <p:cNvPr id="3" name="Content Placeholder 2">
            <a:extLst>
              <a:ext uri="{FF2B5EF4-FFF2-40B4-BE49-F238E27FC236}">
                <a16:creationId xmlns:a16="http://schemas.microsoft.com/office/drawing/2014/main" id="{BDC405DB-28E2-8D80-24AE-0AA2F0C0549B}"/>
              </a:ext>
            </a:extLst>
          </p:cNvPr>
          <p:cNvSpPr>
            <a:spLocks noGrp="1"/>
          </p:cNvSpPr>
          <p:nvPr>
            <p:ph sz="half" idx="1"/>
          </p:nvPr>
        </p:nvSpPr>
        <p:spPr/>
        <p:txBody>
          <a:bodyPr/>
          <a:lstStyle/>
          <a:p>
            <a:r>
              <a:rPr lang="en-GB" dirty="0"/>
              <a:t>Came from a relatively minor noble family (not the daughter of a duke)</a:t>
            </a:r>
          </a:p>
          <a:p>
            <a:r>
              <a:rPr lang="en-GB" dirty="0"/>
              <a:t>Had a lot of siblings and relatives, who received lands and offices</a:t>
            </a:r>
          </a:p>
          <a:p>
            <a:r>
              <a:rPr lang="en-GB" dirty="0"/>
              <a:t>An effective queen consort (patronage and intercession)</a:t>
            </a:r>
          </a:p>
          <a:p>
            <a:r>
              <a:rPr lang="en-GB" dirty="0"/>
              <a:t>Ricardian and Tudor narratives paint her as ‘scheming, ambitious and manipulative’; fostering the interests of her family rather than the common good</a:t>
            </a:r>
          </a:p>
        </p:txBody>
      </p:sp>
      <p:pic>
        <p:nvPicPr>
          <p:cNvPr id="6" name="Content Placeholder 5">
            <a:extLst>
              <a:ext uri="{FF2B5EF4-FFF2-40B4-BE49-F238E27FC236}">
                <a16:creationId xmlns:a16="http://schemas.microsoft.com/office/drawing/2014/main" id="{825E795D-9264-4B29-B345-4950E53EF57A}"/>
              </a:ext>
            </a:extLst>
          </p:cNvPr>
          <p:cNvPicPr>
            <a:picLocks noGrp="1" noChangeAspect="1"/>
          </p:cNvPicPr>
          <p:nvPr>
            <p:ph sz="half" idx="2"/>
          </p:nvPr>
        </p:nvPicPr>
        <p:blipFill>
          <a:blip r:embed="rId2"/>
          <a:stretch>
            <a:fillRect/>
          </a:stretch>
        </p:blipFill>
        <p:spPr>
          <a:xfrm>
            <a:off x="7469109" y="1883121"/>
            <a:ext cx="2679826" cy="3749040"/>
          </a:xfrm>
          <a:prstGeom prst="rect">
            <a:avLst/>
          </a:prstGeom>
        </p:spPr>
      </p:pic>
    </p:spTree>
    <p:extLst>
      <p:ext uri="{BB962C8B-B14F-4D97-AF65-F5344CB8AC3E}">
        <p14:creationId xmlns:p14="http://schemas.microsoft.com/office/powerpoint/2010/main" val="2529040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9B71100-3866-4CD8-858A-4D56F42DB6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579451"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6A5D548-4865-4D5F-97A6-2D8C1657B2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9451" y="233264"/>
            <a:ext cx="5362178" cy="63914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57A863A1-4FA3-469A-8010-FEAE6F9FD76E}"/>
              </a:ext>
            </a:extLst>
          </p:cNvPr>
          <p:cNvSpPr>
            <a:spLocks noGrp="1"/>
          </p:cNvSpPr>
          <p:nvPr>
            <p:ph type="title"/>
          </p:nvPr>
        </p:nvSpPr>
        <p:spPr>
          <a:xfrm>
            <a:off x="7064082" y="642594"/>
            <a:ext cx="4472921" cy="1371600"/>
          </a:xfrm>
        </p:spPr>
        <p:txBody>
          <a:bodyPr>
            <a:normAutofit/>
          </a:bodyPr>
          <a:lstStyle/>
          <a:p>
            <a:r>
              <a:rPr lang="en-GB" sz="4400" dirty="0"/>
              <a:t>Elite women in Renaissance Italy</a:t>
            </a:r>
          </a:p>
        </p:txBody>
      </p:sp>
      <p:pic>
        <p:nvPicPr>
          <p:cNvPr id="3" name="Picture 2">
            <a:extLst>
              <a:ext uri="{FF2B5EF4-FFF2-40B4-BE49-F238E27FC236}">
                <a16:creationId xmlns:a16="http://schemas.microsoft.com/office/drawing/2014/main" id="{2E8F8004-C60C-9EA5-1833-99D489421863}"/>
              </a:ext>
            </a:extLst>
          </p:cNvPr>
          <p:cNvPicPr>
            <a:picLocks noChangeAspect="1"/>
          </p:cNvPicPr>
          <p:nvPr/>
        </p:nvPicPr>
        <p:blipFill>
          <a:blip r:embed="rId2">
            <a:extLst>
              <a:ext uri="{28A0092B-C50C-407E-A947-70E740481C1C}">
                <a14:useLocalDpi xmlns:a14="http://schemas.microsoft.com/office/drawing/2010/main" val="0"/>
              </a:ext>
            </a:extLst>
          </a:blip>
          <a:srcRect b="18851"/>
          <a:stretch>
            <a:fillRect/>
          </a:stretch>
        </p:blipFill>
        <p:spPr>
          <a:xfrm>
            <a:off x="233264" y="233264"/>
            <a:ext cx="3324388" cy="3755625"/>
          </a:xfrm>
          <a:prstGeom prst="rect">
            <a:avLst/>
          </a:prstGeom>
        </p:spPr>
      </p:pic>
      <p:sp>
        <p:nvSpPr>
          <p:cNvPr id="15" name="Rectangle 14">
            <a:extLst>
              <a:ext uri="{FF2B5EF4-FFF2-40B4-BE49-F238E27FC236}">
                <a16:creationId xmlns:a16="http://schemas.microsoft.com/office/drawing/2014/main" id="{64E8C82B-29EE-43B6-90D9-4C3463486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92243" y="239052"/>
            <a:ext cx="2722671" cy="2474937"/>
          </a:xfrm>
          <a:prstGeom prst="rect">
            <a:avLst/>
          </a:prstGeom>
          <a:solidFill>
            <a:srgbClr val="4D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6E2D67D-01A2-4277-8EA0-1560E7E952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3264" y="4154694"/>
            <a:ext cx="3324388" cy="2470041"/>
          </a:xfrm>
          <a:prstGeom prst="rect">
            <a:avLst/>
          </a:prstGeom>
          <a:solidFill>
            <a:srgbClr val="4D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C90D20F-81C9-FF31-A189-5869BCD41D7B}"/>
              </a:ext>
            </a:extLst>
          </p:cNvPr>
          <p:cNvPicPr>
            <a:picLocks noChangeAspect="1"/>
          </p:cNvPicPr>
          <p:nvPr/>
        </p:nvPicPr>
        <p:blipFill>
          <a:blip r:embed="rId3"/>
          <a:srcRect r="3194" b="3"/>
          <a:stretch>
            <a:fillRect/>
          </a:stretch>
        </p:blipFill>
        <p:spPr>
          <a:xfrm>
            <a:off x="3692243" y="2874858"/>
            <a:ext cx="2722671" cy="3749878"/>
          </a:xfrm>
          <a:prstGeom prst="rect">
            <a:avLst/>
          </a:prstGeom>
        </p:spPr>
      </p:pic>
      <p:sp>
        <p:nvSpPr>
          <p:cNvPr id="6" name="Content Placeholder 5">
            <a:extLst>
              <a:ext uri="{FF2B5EF4-FFF2-40B4-BE49-F238E27FC236}">
                <a16:creationId xmlns:a16="http://schemas.microsoft.com/office/drawing/2014/main" id="{75F63D6C-D584-4EAD-BA64-8F852DCE82DA}"/>
              </a:ext>
            </a:extLst>
          </p:cNvPr>
          <p:cNvSpPr>
            <a:spLocks noGrp="1"/>
          </p:cNvSpPr>
          <p:nvPr>
            <p:ph idx="1"/>
          </p:nvPr>
        </p:nvSpPr>
        <p:spPr>
          <a:xfrm>
            <a:off x="7064082" y="2103120"/>
            <a:ext cx="4472922" cy="3931920"/>
          </a:xfrm>
        </p:spPr>
        <p:txBody>
          <a:bodyPr>
            <a:normAutofit/>
          </a:bodyPr>
          <a:lstStyle/>
          <a:p>
            <a:r>
              <a:rPr lang="en-GB"/>
              <a:t>Dynastic roles</a:t>
            </a:r>
          </a:p>
          <a:p>
            <a:r>
              <a:rPr lang="en-GB"/>
              <a:t>Regents</a:t>
            </a:r>
          </a:p>
          <a:p>
            <a:r>
              <a:rPr lang="en-GB">
                <a:effectLst/>
                <a:ea typeface="Calibri" panose="020F0502020204030204" pitchFamily="34" charset="0"/>
              </a:rPr>
              <a:t>patrons of artists, painters, sculptors and poets</a:t>
            </a:r>
            <a:endParaRPr lang="en-GB"/>
          </a:p>
        </p:txBody>
      </p:sp>
      <p:sp>
        <p:nvSpPr>
          <p:cNvPr id="19" name="Rectangle 18">
            <a:extLst>
              <a:ext uri="{FF2B5EF4-FFF2-40B4-BE49-F238E27FC236}">
                <a16:creationId xmlns:a16="http://schemas.microsoft.com/office/drawing/2014/main" id="{EFFB280C-BA0C-49DC-926F-5BB41ADF0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08711" y="374903"/>
            <a:ext cx="5103658" cy="6108192"/>
          </a:xfrm>
          <a:prstGeom prst="rect">
            <a:avLst/>
          </a:prstGeom>
          <a:noFill/>
          <a:ln w="6350" cap="sq" cmpd="sng" algn="ctr">
            <a:solidFill>
              <a:schemeClr val="tx1">
                <a:lumMod val="75000"/>
                <a:lumOff val="25000"/>
              </a:schemeClr>
            </a:solidFill>
            <a:prstDash val="solid"/>
            <a:miter lim="800000"/>
          </a:ln>
          <a:effectLst/>
        </p:spPr>
        <p:txBody>
          <a:bodyPr/>
          <a:lstStyle/>
          <a:p>
            <a:endParaRPr lang="en-GB"/>
          </a:p>
        </p:txBody>
      </p:sp>
    </p:spTree>
    <p:extLst>
      <p:ext uri="{BB962C8B-B14F-4D97-AF65-F5344CB8AC3E}">
        <p14:creationId xmlns:p14="http://schemas.microsoft.com/office/powerpoint/2010/main" val="9636381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9B5FF42-B17C-4F11-B93E-AF59A0B618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2"/>
          </a:solidFill>
          <a:ln w="6350" cap="flat" cmpd="sng" algn="ctr">
            <a:noFill/>
            <a:prstDash val="solid"/>
          </a:ln>
          <a:effectLst>
            <a:softEdge rad="0"/>
          </a:effectLst>
        </p:spPr>
        <p:txBody>
          <a:bodyPr/>
          <a:lstStyle/>
          <a:p>
            <a:endParaRPr lang="en-GB"/>
          </a:p>
        </p:txBody>
      </p:sp>
      <p:sp>
        <p:nvSpPr>
          <p:cNvPr id="33" name="Rectangle 32">
            <a:extLst>
              <a:ext uri="{FF2B5EF4-FFF2-40B4-BE49-F238E27FC236}">
                <a16:creationId xmlns:a16="http://schemas.microsoft.com/office/drawing/2014/main" id="{19D35415-1A65-4CA4-B8D6-E2A513C073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txBody>
          <a:bodyPr/>
          <a:lstStyle/>
          <a:p>
            <a:endParaRPr lang="en-GB"/>
          </a:p>
        </p:txBody>
      </p:sp>
      <p:sp>
        <p:nvSpPr>
          <p:cNvPr id="35" name="Rectangle 34">
            <a:extLst>
              <a:ext uri="{FF2B5EF4-FFF2-40B4-BE49-F238E27FC236}">
                <a16:creationId xmlns:a16="http://schemas.microsoft.com/office/drawing/2014/main" id="{25397171-E233-4F26-9A8C-29C436537D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4393" y="237744"/>
            <a:ext cx="7652977"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37" name="Rectangle 36">
            <a:extLst>
              <a:ext uri="{FF2B5EF4-FFF2-40B4-BE49-F238E27FC236}">
                <a16:creationId xmlns:a16="http://schemas.microsoft.com/office/drawing/2014/main" id="{EA830B9C-C9EB-4D80-9552-AE9DE30758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553" y="374904"/>
            <a:ext cx="734015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11" name="Title 10">
            <a:extLst>
              <a:ext uri="{FF2B5EF4-FFF2-40B4-BE49-F238E27FC236}">
                <a16:creationId xmlns:a16="http://schemas.microsoft.com/office/drawing/2014/main" id="{565AB1AA-94C9-411E-964A-66B2546710A2}"/>
              </a:ext>
            </a:extLst>
          </p:cNvPr>
          <p:cNvSpPr>
            <a:spLocks noGrp="1"/>
          </p:cNvSpPr>
          <p:nvPr>
            <p:ph type="title"/>
          </p:nvPr>
        </p:nvSpPr>
        <p:spPr>
          <a:xfrm>
            <a:off x="868680" y="642593"/>
            <a:ext cx="6281928" cy="1744183"/>
          </a:xfrm>
        </p:spPr>
        <p:txBody>
          <a:bodyPr vert="horz" lIns="91440" tIns="45720" rIns="91440" bIns="45720" rtlCol="0" anchor="ctr">
            <a:normAutofit/>
          </a:bodyPr>
          <a:lstStyle/>
          <a:p>
            <a:r>
              <a:rPr lang="en-US"/>
              <a:t>Conclusion</a:t>
            </a:r>
          </a:p>
        </p:txBody>
      </p:sp>
      <p:sp>
        <p:nvSpPr>
          <p:cNvPr id="12" name="Content Placeholder 11">
            <a:extLst>
              <a:ext uri="{FF2B5EF4-FFF2-40B4-BE49-F238E27FC236}">
                <a16:creationId xmlns:a16="http://schemas.microsoft.com/office/drawing/2014/main" id="{32048926-0FA5-4D40-8B49-835FF2022612}"/>
              </a:ext>
            </a:extLst>
          </p:cNvPr>
          <p:cNvSpPr>
            <a:spLocks noGrp="1"/>
          </p:cNvSpPr>
          <p:nvPr>
            <p:ph sz="half" idx="1"/>
          </p:nvPr>
        </p:nvSpPr>
        <p:spPr>
          <a:xfrm>
            <a:off x="868680" y="2386584"/>
            <a:ext cx="6281928" cy="3648456"/>
          </a:xfrm>
        </p:spPr>
        <p:txBody>
          <a:bodyPr vert="horz" lIns="91440" tIns="45720" rIns="91440" bIns="45720" rtlCol="0">
            <a:normAutofit/>
          </a:bodyPr>
          <a:lstStyle/>
          <a:p>
            <a:r>
              <a:rPr lang="en-US">
                <a:effectLst/>
              </a:rPr>
              <a:t>‘Powerful women, no matter how they exercise or express their power, will only be fully understood within their wider political frame-work, and that frame-work will only be fully understood when women are taken into account’. (Theresa Earenfight, </a:t>
            </a:r>
            <a:r>
              <a:rPr lang="en-US" i="1">
                <a:effectLst/>
              </a:rPr>
              <a:t>Queenship in Medieval Europe</a:t>
            </a:r>
            <a:r>
              <a:rPr lang="en-US">
                <a:effectLst/>
              </a:rPr>
              <a:t>, p.6</a:t>
            </a:r>
            <a:endParaRPr lang="en-US"/>
          </a:p>
          <a:p>
            <a:endParaRPr lang="en-US"/>
          </a:p>
        </p:txBody>
      </p:sp>
      <p:pic>
        <p:nvPicPr>
          <p:cNvPr id="5" name="Content Placeholder 4">
            <a:extLst>
              <a:ext uri="{FF2B5EF4-FFF2-40B4-BE49-F238E27FC236}">
                <a16:creationId xmlns:a16="http://schemas.microsoft.com/office/drawing/2014/main" id="{612C89CE-CE9C-1C39-828F-1C24A45E6D28}"/>
              </a:ext>
            </a:extLst>
          </p:cNvPr>
          <p:cNvPicPr>
            <a:picLocks noGrp="1" noChangeAspect="1"/>
          </p:cNvPicPr>
          <p:nvPr>
            <p:ph sz="half" idx="2"/>
          </p:nvPr>
        </p:nvPicPr>
        <p:blipFill>
          <a:blip r:embed="rId2"/>
          <a:srcRect l="10566" r="607" b="-2"/>
          <a:stretch>
            <a:fillRect/>
          </a:stretch>
        </p:blipFill>
        <p:spPr>
          <a:xfrm>
            <a:off x="7837371" y="237744"/>
            <a:ext cx="4124416" cy="5465939"/>
          </a:xfrm>
          <a:prstGeom prst="rect">
            <a:avLst/>
          </a:prstGeom>
        </p:spPr>
      </p:pic>
      <p:sp>
        <p:nvSpPr>
          <p:cNvPr id="7" name="TextBox 6">
            <a:extLst>
              <a:ext uri="{FF2B5EF4-FFF2-40B4-BE49-F238E27FC236}">
                <a16:creationId xmlns:a16="http://schemas.microsoft.com/office/drawing/2014/main" id="{376AEBF5-809E-F9FB-7DE6-6998A8054D19}"/>
              </a:ext>
            </a:extLst>
          </p:cNvPr>
          <p:cNvSpPr txBox="1"/>
          <p:nvPr/>
        </p:nvSpPr>
        <p:spPr>
          <a:xfrm>
            <a:off x="7837370" y="5836765"/>
            <a:ext cx="3669584" cy="923330"/>
          </a:xfrm>
          <a:prstGeom prst="rect">
            <a:avLst/>
          </a:prstGeom>
          <a:noFill/>
        </p:spPr>
        <p:txBody>
          <a:bodyPr wrap="square">
            <a:spAutoFit/>
          </a:bodyPr>
          <a:lstStyle/>
          <a:p>
            <a:r>
              <a:rPr lang="en-GB" dirty="0"/>
              <a:t>Liber Regalis: Coronation of Richard II and Anne of Bohemia in the 14th century</a:t>
            </a:r>
          </a:p>
        </p:txBody>
      </p:sp>
    </p:spTree>
    <p:extLst>
      <p:ext uri="{BB962C8B-B14F-4D97-AF65-F5344CB8AC3E}">
        <p14:creationId xmlns:p14="http://schemas.microsoft.com/office/powerpoint/2010/main" val="3466806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4504D-4D1F-C9FB-3255-46E4EC3E1994}"/>
              </a:ext>
            </a:extLst>
          </p:cNvPr>
          <p:cNvSpPr>
            <a:spLocks noGrp="1"/>
          </p:cNvSpPr>
          <p:nvPr>
            <p:ph type="title"/>
          </p:nvPr>
        </p:nvSpPr>
        <p:spPr/>
        <p:txBody>
          <a:bodyPr/>
          <a:lstStyle/>
          <a:p>
            <a:r>
              <a:rPr lang="en-GB" dirty="0"/>
              <a:t>Lecture plan</a:t>
            </a:r>
          </a:p>
        </p:txBody>
      </p:sp>
      <p:sp>
        <p:nvSpPr>
          <p:cNvPr id="3" name="Content Placeholder 2">
            <a:extLst>
              <a:ext uri="{FF2B5EF4-FFF2-40B4-BE49-F238E27FC236}">
                <a16:creationId xmlns:a16="http://schemas.microsoft.com/office/drawing/2014/main" id="{4C2D4D84-CEAD-0612-813B-5708B2977606}"/>
              </a:ext>
            </a:extLst>
          </p:cNvPr>
          <p:cNvSpPr>
            <a:spLocks noGrp="1"/>
          </p:cNvSpPr>
          <p:nvPr>
            <p:ph idx="1"/>
          </p:nvPr>
        </p:nvSpPr>
        <p:spPr/>
        <p:txBody>
          <a:bodyPr/>
          <a:lstStyle/>
          <a:p>
            <a:r>
              <a:rPr lang="en-GB" dirty="0"/>
              <a:t>Discuss the ideals of medieval kingship</a:t>
            </a:r>
          </a:p>
          <a:p>
            <a:r>
              <a:rPr lang="en-GB" dirty="0"/>
              <a:t>Examine some case studies from the 15</a:t>
            </a:r>
            <a:r>
              <a:rPr lang="en-GB" baseline="30000" dirty="0"/>
              <a:t>th</a:t>
            </a:r>
            <a:r>
              <a:rPr lang="en-GB" dirty="0"/>
              <a:t> century</a:t>
            </a:r>
          </a:p>
          <a:p>
            <a:r>
              <a:rPr lang="en-GB" dirty="0"/>
              <a:t>Define queenship</a:t>
            </a:r>
          </a:p>
          <a:p>
            <a:r>
              <a:rPr lang="en-GB" dirty="0"/>
              <a:t>Examine the roles that queens played </a:t>
            </a:r>
          </a:p>
          <a:p>
            <a:r>
              <a:rPr lang="en-GB" dirty="0"/>
              <a:t>Explore some case studies (Margaret of Anjou, Elizabeth Woodville)</a:t>
            </a:r>
          </a:p>
        </p:txBody>
      </p:sp>
    </p:spTree>
    <p:extLst>
      <p:ext uri="{BB962C8B-B14F-4D97-AF65-F5344CB8AC3E}">
        <p14:creationId xmlns:p14="http://schemas.microsoft.com/office/powerpoint/2010/main" val="2190750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59A51BA-E07E-DAF6-5F5F-5A2AD4854DE8}"/>
              </a:ext>
            </a:extLst>
          </p:cNvPr>
          <p:cNvSpPr>
            <a:spLocks noGrp="1"/>
          </p:cNvSpPr>
          <p:nvPr>
            <p:ph type="title"/>
          </p:nvPr>
        </p:nvSpPr>
        <p:spPr/>
        <p:txBody>
          <a:bodyPr>
            <a:normAutofit fontScale="90000"/>
          </a:bodyPr>
          <a:lstStyle/>
          <a:p>
            <a:r>
              <a:rPr lang="en-GB" dirty="0"/>
              <a:t>Ideals of Medieval Kingship (in no specific order…)</a:t>
            </a:r>
          </a:p>
        </p:txBody>
      </p:sp>
      <p:sp>
        <p:nvSpPr>
          <p:cNvPr id="7" name="Content Placeholder 6">
            <a:extLst>
              <a:ext uri="{FF2B5EF4-FFF2-40B4-BE49-F238E27FC236}">
                <a16:creationId xmlns:a16="http://schemas.microsoft.com/office/drawing/2014/main" id="{8EC93AD5-2F36-01F6-BBC3-DC51275924FF}"/>
              </a:ext>
            </a:extLst>
          </p:cNvPr>
          <p:cNvSpPr>
            <a:spLocks noGrp="1"/>
          </p:cNvSpPr>
          <p:nvPr>
            <p:ph sz="half" idx="1"/>
          </p:nvPr>
        </p:nvSpPr>
        <p:spPr/>
        <p:txBody>
          <a:bodyPr>
            <a:normAutofit fontScale="77500" lnSpcReduction="20000"/>
          </a:bodyPr>
          <a:lstStyle/>
          <a:p>
            <a:r>
              <a:rPr lang="en-GB" dirty="0"/>
              <a:t>Justice (fairness; obeying the rule of law)</a:t>
            </a:r>
          </a:p>
          <a:p>
            <a:r>
              <a:rPr lang="en-GB" dirty="0"/>
              <a:t>Legitimacy (ordained by God)</a:t>
            </a:r>
          </a:p>
          <a:p>
            <a:r>
              <a:rPr lang="en-GB" dirty="0"/>
              <a:t>Strong military leadership </a:t>
            </a:r>
          </a:p>
          <a:p>
            <a:r>
              <a:rPr lang="en-GB" dirty="0"/>
              <a:t>Protection of the realm (safety, security, peace, diplomacy)</a:t>
            </a:r>
          </a:p>
          <a:p>
            <a:r>
              <a:rPr lang="en-GB" dirty="0"/>
              <a:t>Wisdom (self-control; mercy)</a:t>
            </a:r>
          </a:p>
          <a:p>
            <a:r>
              <a:rPr lang="en-GB" dirty="0"/>
              <a:t>Piety (defence of the Church, patronage)</a:t>
            </a:r>
          </a:p>
          <a:p>
            <a:r>
              <a:rPr lang="en-GB" dirty="0"/>
              <a:t>Control over taxation and finances</a:t>
            </a:r>
          </a:p>
          <a:p>
            <a:r>
              <a:rPr lang="en-GB" dirty="0"/>
              <a:t>Good counsel </a:t>
            </a:r>
          </a:p>
          <a:p>
            <a:endParaRPr lang="en-GB" dirty="0"/>
          </a:p>
          <a:p>
            <a:pPr marL="0" indent="0">
              <a:buNone/>
            </a:pPr>
            <a:r>
              <a:rPr lang="en-GB" dirty="0"/>
              <a:t>As opposed to…tyranny, self-interest, favouritism, poor counsel, profligacy, lack of control and disorder, military defeat…</a:t>
            </a:r>
          </a:p>
          <a:p>
            <a:endParaRPr lang="en-GB" dirty="0"/>
          </a:p>
          <a:p>
            <a:pPr marL="0" indent="0">
              <a:buNone/>
            </a:pPr>
            <a:r>
              <a:rPr lang="en-GB" dirty="0"/>
              <a:t> </a:t>
            </a:r>
          </a:p>
        </p:txBody>
      </p:sp>
      <p:pic>
        <p:nvPicPr>
          <p:cNvPr id="10" name="Content Placeholder 9">
            <a:extLst>
              <a:ext uri="{FF2B5EF4-FFF2-40B4-BE49-F238E27FC236}">
                <a16:creationId xmlns:a16="http://schemas.microsoft.com/office/drawing/2014/main" id="{DADE7EA8-7739-4B31-62DB-61AAD648F466}"/>
              </a:ext>
            </a:extLst>
          </p:cNvPr>
          <p:cNvPicPr>
            <a:picLocks noGrp="1" noChangeAspect="1"/>
          </p:cNvPicPr>
          <p:nvPr>
            <p:ph sz="half" idx="2"/>
          </p:nvPr>
        </p:nvPicPr>
        <p:blipFill>
          <a:blip r:embed="rId2"/>
          <a:stretch>
            <a:fillRect/>
          </a:stretch>
        </p:blipFill>
        <p:spPr>
          <a:xfrm>
            <a:off x="7176294" y="2405856"/>
            <a:ext cx="3143250" cy="3143250"/>
          </a:xfrm>
          <a:prstGeom prst="rect">
            <a:avLst/>
          </a:prstGeom>
        </p:spPr>
      </p:pic>
    </p:spTree>
    <p:extLst>
      <p:ext uri="{BB962C8B-B14F-4D97-AF65-F5344CB8AC3E}">
        <p14:creationId xmlns:p14="http://schemas.microsoft.com/office/powerpoint/2010/main" val="2170220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5"/>
            <a:ext cx="10058400" cy="670158"/>
          </a:xfrm>
        </p:spPr>
        <p:txBody>
          <a:bodyPr>
            <a:normAutofit/>
          </a:bodyPr>
          <a:lstStyle/>
          <a:p>
            <a:r>
              <a:rPr lang="en-GB" sz="2800" dirty="0"/>
              <a:t>Henry VI 1422-61, 1470-1(married to Margaret of Anjou)</a:t>
            </a:r>
          </a:p>
        </p:txBody>
      </p:sp>
      <p:pic>
        <p:nvPicPr>
          <p:cNvPr id="4" name="Content Placeholder 3" descr="henry vi.jpg"/>
          <p:cNvPicPr>
            <a:picLocks noGrp="1" noChangeAspect="1"/>
          </p:cNvPicPr>
          <p:nvPr>
            <p:ph sz="half" idx="1"/>
          </p:nvPr>
        </p:nvPicPr>
        <p:blipFill>
          <a:blip r:embed="rId3"/>
          <a:stretch>
            <a:fillRect/>
          </a:stretch>
        </p:blipFill>
        <p:spPr>
          <a:xfrm>
            <a:off x="888443" y="1890994"/>
            <a:ext cx="2310141" cy="3216003"/>
          </a:xfrm>
        </p:spPr>
      </p:pic>
      <p:sp>
        <p:nvSpPr>
          <p:cNvPr id="3" name="Content Placeholder 2">
            <a:extLst>
              <a:ext uri="{FF2B5EF4-FFF2-40B4-BE49-F238E27FC236}">
                <a16:creationId xmlns:a16="http://schemas.microsoft.com/office/drawing/2014/main" id="{6E086EE5-134B-429F-A4D0-783537A94586}"/>
              </a:ext>
            </a:extLst>
          </p:cNvPr>
          <p:cNvSpPr>
            <a:spLocks noGrp="1"/>
          </p:cNvSpPr>
          <p:nvPr>
            <p:ph sz="half" idx="2"/>
          </p:nvPr>
        </p:nvSpPr>
        <p:spPr>
          <a:xfrm>
            <a:off x="3780224" y="1763403"/>
            <a:ext cx="5296277" cy="2437122"/>
          </a:xfrm>
        </p:spPr>
        <p:txBody>
          <a:bodyPr>
            <a:normAutofit fontScale="62500" lnSpcReduction="20000"/>
          </a:bodyPr>
          <a:lstStyle/>
          <a:p>
            <a:pPr lvl="0"/>
            <a:r>
              <a:rPr lang="en-GB" sz="1900" dirty="0">
                <a:latin typeface="Century Gothic" panose="020B0502020202020204" pitchFamily="34" charset="0"/>
              </a:rPr>
              <a:t>Lack of control (over the nobility, political affairs, the economy…)</a:t>
            </a:r>
          </a:p>
          <a:p>
            <a:pPr lvl="0"/>
            <a:r>
              <a:rPr lang="en-GB" sz="1900" dirty="0">
                <a:latin typeface="Century Gothic" panose="020B0502020202020204" pitchFamily="34" charset="0"/>
              </a:rPr>
              <a:t>Hundred Years’ War was lost during his reign</a:t>
            </a:r>
          </a:p>
          <a:p>
            <a:pPr lvl="0"/>
            <a:r>
              <a:rPr lang="en-GB" sz="1900" dirty="0">
                <a:latin typeface="Century Gothic" panose="020B0502020202020204" pitchFamily="34" charset="0"/>
              </a:rPr>
              <a:t>Miserable finances</a:t>
            </a:r>
          </a:p>
          <a:p>
            <a:r>
              <a:rPr lang="en-GB" sz="1900" dirty="0">
                <a:latin typeface="Century Gothic" panose="020B0502020202020204" pitchFamily="34" charset="0"/>
              </a:rPr>
              <a:t>Cade's rebellion 1450</a:t>
            </a:r>
          </a:p>
          <a:p>
            <a:r>
              <a:rPr lang="en-GB" sz="1900" dirty="0">
                <a:latin typeface="Century Gothic" panose="020B0502020202020204" pitchFamily="34" charset="0"/>
              </a:rPr>
              <a:t>Suffers dynastic challenges: Wars of the Roses (three phases: 1455, the first battle of St. Albans to the victory of Edward IV in March 1461; the second phase from 1469 to 1470-1; the third phase 1483 – 1487)</a:t>
            </a:r>
          </a:p>
          <a:p>
            <a:r>
              <a:rPr lang="en-GB" sz="1900" dirty="0">
                <a:latin typeface="Century Gothic" panose="020B0502020202020204" pitchFamily="34" charset="0"/>
              </a:rPr>
              <a:t>Very pious; founded Eton College; King's College, Cambridge; and All Souls College, Oxford</a:t>
            </a:r>
          </a:p>
          <a:p>
            <a:r>
              <a:rPr lang="en-GB" sz="1900" dirty="0">
                <a:latin typeface="Century Gothic" panose="020B0502020202020204" pitchFamily="34" charset="0"/>
              </a:rPr>
              <a:t>Deposed and killed</a:t>
            </a:r>
          </a:p>
          <a:p>
            <a:endParaRPr lang="en-GB" dirty="0"/>
          </a:p>
          <a:p>
            <a:endParaRPr lang="en-GB" dirty="0"/>
          </a:p>
          <a:p>
            <a:pPr marL="0" indent="0">
              <a:buNone/>
            </a:pPr>
            <a:endParaRPr lang="en-GB" dirty="0"/>
          </a:p>
        </p:txBody>
      </p:sp>
      <p:pic>
        <p:nvPicPr>
          <p:cNvPr id="6" name="Picture 5">
            <a:extLst>
              <a:ext uri="{FF2B5EF4-FFF2-40B4-BE49-F238E27FC236}">
                <a16:creationId xmlns:a16="http://schemas.microsoft.com/office/drawing/2014/main" id="{8B8B97A9-FEC2-2828-0767-55CE2E5ADAFA}"/>
              </a:ext>
            </a:extLst>
          </p:cNvPr>
          <p:cNvPicPr>
            <a:picLocks noChangeAspect="1"/>
          </p:cNvPicPr>
          <p:nvPr/>
        </p:nvPicPr>
        <p:blipFill>
          <a:blip r:embed="rId4"/>
          <a:stretch>
            <a:fillRect/>
          </a:stretch>
        </p:blipFill>
        <p:spPr>
          <a:xfrm>
            <a:off x="9149330" y="1763403"/>
            <a:ext cx="2460633" cy="3262417"/>
          </a:xfrm>
          <a:prstGeom prst="rect">
            <a:avLst/>
          </a:prstGeom>
        </p:spPr>
      </p:pic>
      <p:pic>
        <p:nvPicPr>
          <p:cNvPr id="7" name="Picture 6">
            <a:extLst>
              <a:ext uri="{FF2B5EF4-FFF2-40B4-BE49-F238E27FC236}">
                <a16:creationId xmlns:a16="http://schemas.microsoft.com/office/drawing/2014/main" id="{CE17A483-356F-8913-6595-3D34B39E5847}"/>
              </a:ext>
            </a:extLst>
          </p:cNvPr>
          <p:cNvPicPr>
            <a:picLocks noChangeAspect="1"/>
          </p:cNvPicPr>
          <p:nvPr/>
        </p:nvPicPr>
        <p:blipFill>
          <a:blip r:embed="rId5"/>
          <a:stretch>
            <a:fillRect/>
          </a:stretch>
        </p:blipFill>
        <p:spPr>
          <a:xfrm>
            <a:off x="4526545" y="4390930"/>
            <a:ext cx="2886075" cy="209663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888" y="452673"/>
            <a:ext cx="11262510" cy="5966234"/>
          </a:xfrm>
          <a:prstGeom prst="rect">
            <a:avLst/>
          </a:prstGeom>
        </p:spPr>
      </p:pic>
    </p:spTree>
    <p:extLst>
      <p:ext uri="{BB962C8B-B14F-4D97-AF65-F5344CB8AC3E}">
        <p14:creationId xmlns:p14="http://schemas.microsoft.com/office/powerpoint/2010/main" val="3468884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Wars of the Roses</a:t>
            </a:r>
          </a:p>
        </p:txBody>
      </p:sp>
      <p:sp>
        <p:nvSpPr>
          <p:cNvPr id="3" name="Content Placeholder 2"/>
          <p:cNvSpPr>
            <a:spLocks noGrp="1"/>
          </p:cNvSpPr>
          <p:nvPr>
            <p:ph sz="half" idx="1"/>
          </p:nvPr>
        </p:nvSpPr>
        <p:spPr/>
        <p:txBody>
          <a:bodyPr/>
          <a:lstStyle/>
          <a:p>
            <a:r>
              <a:rPr lang="en-GB" dirty="0"/>
              <a:t>Essentially a dynastic war (but not always)</a:t>
            </a:r>
          </a:p>
          <a:p>
            <a:r>
              <a:rPr lang="en-GB" dirty="0"/>
              <a:t>Fighting very sporadic (20 weeks in total in </a:t>
            </a:r>
          </a:p>
          <a:p>
            <a:pPr>
              <a:buNone/>
            </a:pPr>
            <a:r>
              <a:rPr lang="en-GB" dirty="0"/>
              <a:t>30 years)</a:t>
            </a:r>
          </a:p>
          <a:p>
            <a:r>
              <a:rPr lang="en-GB" dirty="0"/>
              <a:t>Pitched battles: </a:t>
            </a:r>
            <a:r>
              <a:rPr lang="en-GB" dirty="0" err="1"/>
              <a:t>Towton</a:t>
            </a:r>
            <a:r>
              <a:rPr lang="en-GB" dirty="0"/>
              <a:t>, Tewkesbury</a:t>
            </a:r>
          </a:p>
          <a:p>
            <a:r>
              <a:rPr lang="en-GB" dirty="0"/>
              <a:t>Struggles for power within the landed elite</a:t>
            </a:r>
          </a:p>
        </p:txBody>
      </p:sp>
      <p:pic>
        <p:nvPicPr>
          <p:cNvPr id="8" name="Picture 7">
            <a:extLst>
              <a:ext uri="{FF2B5EF4-FFF2-40B4-BE49-F238E27FC236}">
                <a16:creationId xmlns:a16="http://schemas.microsoft.com/office/drawing/2014/main" id="{67635A71-2937-14DF-EE8E-AC63B1272282}"/>
              </a:ext>
            </a:extLst>
          </p:cNvPr>
          <p:cNvPicPr>
            <a:picLocks noChangeAspect="1"/>
          </p:cNvPicPr>
          <p:nvPr/>
        </p:nvPicPr>
        <p:blipFill>
          <a:blip r:embed="rId2"/>
          <a:stretch>
            <a:fillRect/>
          </a:stretch>
        </p:blipFill>
        <p:spPr>
          <a:xfrm>
            <a:off x="6448484" y="948081"/>
            <a:ext cx="4394833" cy="52673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64F8226-C263-4D73-84E6-6774B7FEC0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2"/>
          </a:solidFill>
          <a:ln w="6350" cap="flat" cmpd="sng" algn="ctr">
            <a:noFill/>
            <a:prstDash val="solid"/>
          </a:ln>
          <a:effectLst>
            <a:softEdge rad="0"/>
          </a:effectLst>
        </p:spPr>
        <p:txBody>
          <a:bodyPr/>
          <a:lstStyle/>
          <a:p>
            <a:endParaRPr lang="en-GB"/>
          </a:p>
        </p:txBody>
      </p:sp>
      <p:sp>
        <p:nvSpPr>
          <p:cNvPr id="22" name="Rectangle 21">
            <a:extLst>
              <a:ext uri="{FF2B5EF4-FFF2-40B4-BE49-F238E27FC236}">
                <a16:creationId xmlns:a16="http://schemas.microsoft.com/office/drawing/2014/main" id="{5F6306EB-203B-4A48-8CDF-23DD52F037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37370" y="0"/>
            <a:ext cx="435463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7801EC8-B630-4BF4-841D-CDE9A180C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7744" y="237744"/>
            <a:ext cx="7652977"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1"/>
          <p:cNvSpPr>
            <a:spLocks noGrp="1"/>
          </p:cNvSpPr>
          <p:nvPr>
            <p:ph type="title"/>
          </p:nvPr>
        </p:nvSpPr>
        <p:spPr>
          <a:xfrm>
            <a:off x="868680" y="642593"/>
            <a:ext cx="6281928" cy="1744183"/>
          </a:xfrm>
        </p:spPr>
        <p:txBody>
          <a:bodyPr vert="horz" lIns="91440" tIns="45720" rIns="91440" bIns="45720" rtlCol="0" anchor="ctr">
            <a:normAutofit/>
          </a:bodyPr>
          <a:lstStyle/>
          <a:p>
            <a:r>
              <a:rPr lang="en-US" sz="3200" dirty="0"/>
              <a:t>Edward IV 1461-70, 1471-83 (married to Elizabeth Woodville)</a:t>
            </a:r>
          </a:p>
        </p:txBody>
      </p:sp>
      <p:sp>
        <p:nvSpPr>
          <p:cNvPr id="10" name="Content Placeholder 9">
            <a:extLst>
              <a:ext uri="{FF2B5EF4-FFF2-40B4-BE49-F238E27FC236}">
                <a16:creationId xmlns:a16="http://schemas.microsoft.com/office/drawing/2014/main" id="{2F64A922-AFCE-C3F1-2B4F-C023C8029847}"/>
              </a:ext>
            </a:extLst>
          </p:cNvPr>
          <p:cNvSpPr>
            <a:spLocks noGrp="1"/>
          </p:cNvSpPr>
          <p:nvPr>
            <p:ph sz="half" idx="1"/>
          </p:nvPr>
        </p:nvSpPr>
        <p:spPr>
          <a:xfrm>
            <a:off x="868680" y="2386584"/>
            <a:ext cx="6281928" cy="3648456"/>
          </a:xfrm>
        </p:spPr>
        <p:txBody>
          <a:bodyPr vert="horz" lIns="91440" tIns="45720" rIns="91440" bIns="45720" rtlCol="0">
            <a:normAutofit/>
          </a:bodyPr>
          <a:lstStyle/>
          <a:p>
            <a:r>
              <a:rPr lang="en-GB" dirty="0"/>
              <a:t>Reconciliation</a:t>
            </a:r>
          </a:p>
          <a:p>
            <a:r>
              <a:rPr lang="en-GB" dirty="0"/>
              <a:t>Better finances</a:t>
            </a:r>
          </a:p>
          <a:p>
            <a:r>
              <a:rPr lang="en-GB" dirty="0"/>
              <a:t>Better image</a:t>
            </a:r>
          </a:p>
          <a:p>
            <a:r>
              <a:rPr lang="en-GB" dirty="0"/>
              <a:t>Decisive action</a:t>
            </a:r>
          </a:p>
          <a:p>
            <a:r>
              <a:rPr lang="en-GB" dirty="0"/>
              <a:t>Good links with local communities</a:t>
            </a:r>
          </a:p>
          <a:p>
            <a:r>
              <a:rPr lang="en-GB" dirty="0"/>
              <a:t>Died in his bed</a:t>
            </a:r>
          </a:p>
          <a:p>
            <a:pPr marL="0" indent="0">
              <a:buNone/>
            </a:pPr>
            <a:endParaRPr lang="en-GB" dirty="0"/>
          </a:p>
          <a:p>
            <a:r>
              <a:rPr lang="en-GB" dirty="0"/>
              <a:t>But…wrong marriage?; military action in France and Scotland; failed to secure his son’s place in succession…</a:t>
            </a:r>
          </a:p>
          <a:p>
            <a:pPr marL="0" indent="0">
              <a:buNone/>
            </a:pPr>
            <a:endParaRPr lang="en-US" dirty="0"/>
          </a:p>
        </p:txBody>
      </p:sp>
      <p:pic>
        <p:nvPicPr>
          <p:cNvPr id="4" name="Content Placeholder 3" descr="Edward IV.jpg"/>
          <p:cNvPicPr>
            <a:picLocks noChangeAspect="1"/>
          </p:cNvPicPr>
          <p:nvPr/>
        </p:nvPicPr>
        <p:blipFill>
          <a:blip r:embed="rId3"/>
          <a:srcRect t="3639" r="1" b="32473"/>
          <a:stretch>
            <a:fillRect/>
          </a:stretch>
        </p:blipFill>
        <p:spPr>
          <a:xfrm>
            <a:off x="8386170" y="484632"/>
            <a:ext cx="3318953" cy="2790023"/>
          </a:xfrm>
          <a:prstGeom prst="rect">
            <a:avLst/>
          </a:prstGeom>
        </p:spPr>
      </p:pic>
      <p:pic>
        <p:nvPicPr>
          <p:cNvPr id="6" name="Content Placeholder 5">
            <a:extLst>
              <a:ext uri="{FF2B5EF4-FFF2-40B4-BE49-F238E27FC236}">
                <a16:creationId xmlns:a16="http://schemas.microsoft.com/office/drawing/2014/main" id="{97581412-E59D-2C03-75F9-4BCF55F6C794}"/>
              </a:ext>
            </a:extLst>
          </p:cNvPr>
          <p:cNvPicPr>
            <a:picLocks noGrp="1" noChangeAspect="1"/>
          </p:cNvPicPr>
          <p:nvPr>
            <p:ph sz="half" idx="2"/>
          </p:nvPr>
        </p:nvPicPr>
        <p:blipFill>
          <a:blip r:embed="rId4"/>
          <a:srcRect t="943" b="37942"/>
          <a:stretch>
            <a:fillRect/>
          </a:stretch>
        </p:blipFill>
        <p:spPr>
          <a:xfrm>
            <a:off x="8386170" y="3435522"/>
            <a:ext cx="3321198" cy="279002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64F8226-C263-4D73-84E6-6774B7FEC0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2"/>
          </a:solidFill>
          <a:ln w="6350" cap="flat" cmpd="sng" algn="ctr">
            <a:noFill/>
            <a:prstDash val="solid"/>
          </a:ln>
          <a:effectLst>
            <a:softEdge rad="0"/>
          </a:effectLst>
        </p:spPr>
        <p:txBody>
          <a:bodyPr/>
          <a:lstStyle/>
          <a:p>
            <a:endParaRPr lang="en-GB"/>
          </a:p>
        </p:txBody>
      </p:sp>
      <p:sp>
        <p:nvSpPr>
          <p:cNvPr id="2" name="Title 1"/>
          <p:cNvSpPr>
            <a:spLocks noGrp="1"/>
          </p:cNvSpPr>
          <p:nvPr>
            <p:ph type="title"/>
          </p:nvPr>
        </p:nvSpPr>
        <p:spPr>
          <a:xfrm>
            <a:off x="5867874" y="892120"/>
            <a:ext cx="5447250" cy="1645920"/>
          </a:xfrm>
        </p:spPr>
        <p:txBody>
          <a:bodyPr vert="horz" lIns="91440" tIns="45720" rIns="91440" bIns="45720" rtlCol="0" anchor="ctr">
            <a:normAutofit/>
          </a:bodyPr>
          <a:lstStyle/>
          <a:p>
            <a:r>
              <a:rPr lang="en-US" sz="3700"/>
              <a:t>Richard III 1483-5 (married Anne Neville)</a:t>
            </a:r>
          </a:p>
        </p:txBody>
      </p:sp>
      <p:sp>
        <p:nvSpPr>
          <p:cNvPr id="12" name="Rectangle 11">
            <a:extLst>
              <a:ext uri="{FF2B5EF4-FFF2-40B4-BE49-F238E27FC236}">
                <a16:creationId xmlns:a16="http://schemas.microsoft.com/office/drawing/2014/main" id="{3FC67B06-867A-4D0B-8E72-3D1CBBABF3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66" y="0"/>
            <a:ext cx="52614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42DA6F1-EE0D-4BF0-B5FE-BF303A6B8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5126" y="643464"/>
            <a:ext cx="3969458" cy="5571072"/>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txBody>
          <a:bodyPr/>
          <a:lstStyle/>
          <a:p>
            <a:endParaRPr lang="en-GB"/>
          </a:p>
        </p:txBody>
      </p:sp>
      <p:pic>
        <p:nvPicPr>
          <p:cNvPr id="4" name="Content Placeholder 3" descr="richard.jpg"/>
          <p:cNvPicPr>
            <a:picLocks noGrp="1" noChangeAspect="1"/>
          </p:cNvPicPr>
          <p:nvPr>
            <p:ph sz="half" idx="1"/>
          </p:nvPr>
        </p:nvPicPr>
        <p:blipFill>
          <a:blip r:embed="rId2"/>
          <a:srcRect t="3277" r="1" b="49277"/>
          <a:stretch>
            <a:fillRect/>
          </a:stretch>
        </p:blipFill>
        <p:spPr>
          <a:xfrm>
            <a:off x="820198" y="809244"/>
            <a:ext cx="3639312" cy="2539322"/>
          </a:xfrm>
          <a:prstGeom prst="rect">
            <a:avLst/>
          </a:prstGeom>
        </p:spPr>
      </p:pic>
      <p:pic>
        <p:nvPicPr>
          <p:cNvPr id="5" name="Content Placeholder 3" descr="richard III.jpg">
            <a:extLst>
              <a:ext uri="{FF2B5EF4-FFF2-40B4-BE49-F238E27FC236}">
                <a16:creationId xmlns:a16="http://schemas.microsoft.com/office/drawing/2014/main" id="{C72FD54F-78A6-4E0A-A153-0FDCA1DA7979}"/>
              </a:ext>
            </a:extLst>
          </p:cNvPr>
          <p:cNvPicPr>
            <a:picLocks noChangeAspect="1"/>
          </p:cNvPicPr>
          <p:nvPr/>
        </p:nvPicPr>
        <p:blipFill>
          <a:blip r:embed="rId3"/>
          <a:srcRect t="6967"/>
          <a:stretch>
            <a:fillRect/>
          </a:stretch>
        </p:blipFill>
        <p:spPr>
          <a:xfrm>
            <a:off x="820198" y="3509431"/>
            <a:ext cx="3639312" cy="2539323"/>
          </a:xfrm>
          <a:prstGeom prst="rect">
            <a:avLst/>
          </a:prstGeom>
        </p:spPr>
      </p:pic>
      <p:sp>
        <p:nvSpPr>
          <p:cNvPr id="3" name="Content Placeholder 2">
            <a:extLst>
              <a:ext uri="{FF2B5EF4-FFF2-40B4-BE49-F238E27FC236}">
                <a16:creationId xmlns:a16="http://schemas.microsoft.com/office/drawing/2014/main" id="{A0A8A124-2859-44A4-A846-BF1E21AADD63}"/>
              </a:ext>
            </a:extLst>
          </p:cNvPr>
          <p:cNvSpPr>
            <a:spLocks noGrp="1"/>
          </p:cNvSpPr>
          <p:nvPr>
            <p:ph sz="half" idx="2"/>
          </p:nvPr>
        </p:nvSpPr>
        <p:spPr>
          <a:xfrm>
            <a:off x="5867873" y="2679192"/>
            <a:ext cx="5447251" cy="3291840"/>
          </a:xfrm>
        </p:spPr>
        <p:txBody>
          <a:bodyPr vert="horz" lIns="91440" tIns="45720" rIns="91440" bIns="45720" rtlCol="0">
            <a:normAutofit/>
          </a:bodyPr>
          <a:lstStyle/>
          <a:p>
            <a:r>
              <a:rPr lang="en-US"/>
              <a:t>Claimed Edward IV’s sons were illegitimate</a:t>
            </a:r>
          </a:p>
          <a:p>
            <a:r>
              <a:rPr lang="en-US"/>
              <a:t>An opportunist?</a:t>
            </a:r>
          </a:p>
          <a:p>
            <a:r>
              <a:rPr lang="en-US"/>
              <a:t>Battle of Bosworth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967F423-D21C-4F37-A0B7-750026A171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2"/>
          </a:solidFill>
          <a:ln w="6350" cap="flat" cmpd="sng" algn="ctr">
            <a:noFill/>
            <a:prstDash val="solid"/>
          </a:ln>
          <a:effectLst>
            <a:softEdge rad="0"/>
          </a:effectLst>
        </p:spPr>
        <p:txBody>
          <a:bodyPr/>
          <a:lstStyle/>
          <a:p>
            <a:endParaRPr lang="en-GB"/>
          </a:p>
        </p:txBody>
      </p:sp>
      <p:pic>
        <p:nvPicPr>
          <p:cNvPr id="4" name="Content Placeholder 3" descr="Henry VII.jpg"/>
          <p:cNvPicPr>
            <a:picLocks noGrp="1" noChangeAspect="1"/>
          </p:cNvPicPr>
          <p:nvPr>
            <p:ph sz="half" idx="1"/>
          </p:nvPr>
        </p:nvPicPr>
        <p:blipFill>
          <a:blip r:embed="rId2"/>
          <a:srcRect l="5767" r="3374"/>
          <a:stretch>
            <a:fillRect/>
          </a:stretch>
        </p:blipFill>
        <p:spPr>
          <a:xfrm>
            <a:off x="190846" y="237744"/>
            <a:ext cx="4040033" cy="6382512"/>
          </a:xfrm>
          <a:prstGeom prst="rect">
            <a:avLst/>
          </a:prstGeom>
        </p:spPr>
      </p:pic>
      <p:sp>
        <p:nvSpPr>
          <p:cNvPr id="11" name="Rectangle 10">
            <a:extLst>
              <a:ext uri="{FF2B5EF4-FFF2-40B4-BE49-F238E27FC236}">
                <a16:creationId xmlns:a16="http://schemas.microsoft.com/office/drawing/2014/main" id="{BE7270DF-375F-4ECC-989A-D033E481AE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9465" y="237744"/>
            <a:ext cx="7652977"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GB"/>
          </a:p>
        </p:txBody>
      </p:sp>
      <p:sp>
        <p:nvSpPr>
          <p:cNvPr id="2" name="Title 1"/>
          <p:cNvSpPr>
            <a:spLocks noGrp="1"/>
          </p:cNvSpPr>
          <p:nvPr>
            <p:ph type="title"/>
          </p:nvPr>
        </p:nvSpPr>
        <p:spPr>
          <a:xfrm>
            <a:off x="4965192" y="642593"/>
            <a:ext cx="6280826" cy="1746504"/>
          </a:xfrm>
        </p:spPr>
        <p:txBody>
          <a:bodyPr vert="horz" lIns="91440" tIns="45720" rIns="91440" bIns="45720" rtlCol="0" anchor="ctr">
            <a:normAutofit/>
          </a:bodyPr>
          <a:lstStyle/>
          <a:p>
            <a:r>
              <a:rPr lang="en-US" sz="4800"/>
              <a:t>Henry VII (married Elizabeth of York)</a:t>
            </a:r>
          </a:p>
        </p:txBody>
      </p:sp>
      <p:sp>
        <p:nvSpPr>
          <p:cNvPr id="3" name="Content Placeholder 2">
            <a:extLst>
              <a:ext uri="{FF2B5EF4-FFF2-40B4-BE49-F238E27FC236}">
                <a16:creationId xmlns:a16="http://schemas.microsoft.com/office/drawing/2014/main" id="{3EAD7E18-8DD8-445E-B457-579D55AF35F6}"/>
              </a:ext>
            </a:extLst>
          </p:cNvPr>
          <p:cNvSpPr>
            <a:spLocks noGrp="1"/>
          </p:cNvSpPr>
          <p:nvPr>
            <p:ph sz="half" idx="2"/>
          </p:nvPr>
        </p:nvSpPr>
        <p:spPr>
          <a:xfrm>
            <a:off x="4965192" y="2386584"/>
            <a:ext cx="6280826" cy="3648456"/>
          </a:xfrm>
        </p:spPr>
        <p:txBody>
          <a:bodyPr vert="horz" lIns="91440" tIns="45720" rIns="91440" bIns="45720" rtlCol="0">
            <a:normAutofit/>
          </a:bodyPr>
          <a:lstStyle/>
          <a:p>
            <a:r>
              <a:rPr lang="en-US" dirty="0"/>
              <a:t>Pretenders to the throne: Lambert Simnel and Perkin Warbeck</a:t>
            </a:r>
          </a:p>
          <a:p>
            <a:r>
              <a:rPr lang="en-US" dirty="0"/>
              <a:t>Consolidation</a:t>
            </a:r>
          </a:p>
          <a:p>
            <a:r>
              <a:rPr lang="en-US" dirty="0"/>
              <a:t>Excellent finances</a:t>
            </a:r>
          </a:p>
          <a:p>
            <a:r>
              <a:rPr lang="en-US" dirty="0"/>
              <a:t>Faced serious challenges, but achieved stability</a:t>
            </a:r>
          </a:p>
          <a:p>
            <a:r>
              <a:rPr lang="en-US" dirty="0"/>
              <a:t>Improved image of kingship</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Savon">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ppt/theme/theme2.xml><?xml version="1.0" encoding="utf-8"?>
<a:theme xmlns:a="http://schemas.openxmlformats.org/drawingml/2006/main" name="1_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3197</TotalTime>
  <Words>912</Words>
  <Application>Microsoft Office PowerPoint</Application>
  <PresentationFormat>Widescreen</PresentationFormat>
  <Paragraphs>112</Paragraphs>
  <Slides>19</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Aptos</vt:lpstr>
      <vt:lpstr>Calibri</vt:lpstr>
      <vt:lpstr>Century Gothic</vt:lpstr>
      <vt:lpstr>Garamond</vt:lpstr>
      <vt:lpstr>Times New Roman</vt:lpstr>
      <vt:lpstr>Savon</vt:lpstr>
      <vt:lpstr>1_Savon</vt:lpstr>
      <vt:lpstr>kinGship and Queenship  Crossing boundaries in Medieval Monarchies</vt:lpstr>
      <vt:lpstr>Lecture plan</vt:lpstr>
      <vt:lpstr>Ideals of Medieval Kingship (in no specific order…)</vt:lpstr>
      <vt:lpstr>Henry VI 1422-61, 1470-1(married to Margaret of Anjou)</vt:lpstr>
      <vt:lpstr>PowerPoint Presentation</vt:lpstr>
      <vt:lpstr>Wars of the Roses</vt:lpstr>
      <vt:lpstr>Edward IV 1461-70, 1471-83 (married to Elizabeth Woodville)</vt:lpstr>
      <vt:lpstr>Richard III 1483-5 (married Anne Neville)</vt:lpstr>
      <vt:lpstr>Henry VII (married Elizabeth of York)</vt:lpstr>
      <vt:lpstr>Queenship</vt:lpstr>
      <vt:lpstr>Dynastic roles </vt:lpstr>
      <vt:lpstr>Political Roles</vt:lpstr>
      <vt:lpstr>Economic roles</vt:lpstr>
      <vt:lpstr>Religious and Cultural Roles</vt:lpstr>
      <vt:lpstr> Accusations and Criticisms</vt:lpstr>
      <vt:lpstr>Margaret of Anjou</vt:lpstr>
      <vt:lpstr>Elizabeth Woodville</vt:lpstr>
      <vt:lpstr>Elite women in Renaissance Italy</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Dincer Hadjianastasis, Aysu</dc:creator>
  <cp:lastModifiedBy>Dincer Hadjianastasis, Aysu</cp:lastModifiedBy>
  <cp:revision>8</cp:revision>
  <dcterms:created xsi:type="dcterms:W3CDTF">2026-05-08T11:51:09Z</dcterms:created>
  <dcterms:modified xsi:type="dcterms:W3CDTF">2026-05-10T21:41:32Z</dcterms:modified>
</cp:coreProperties>
</file>