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71" r:id="rId3"/>
    <p:sldId id="272" r:id="rId4"/>
    <p:sldId id="273" r:id="rId5"/>
    <p:sldId id="263" r:id="rId6"/>
    <p:sldId id="262" r:id="rId7"/>
    <p:sldId id="264" r:id="rId8"/>
    <p:sldId id="268" r:id="rId9"/>
    <p:sldId id="265" r:id="rId10"/>
    <p:sldId id="266" r:id="rId11"/>
    <p:sldId id="274" r:id="rId12"/>
    <p:sldId id="267" r:id="rId13"/>
    <p:sldId id="275" r:id="rId14"/>
    <p:sldId id="269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11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609600" y="3699804"/>
            <a:ext cx="110744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609600" y="1433732"/>
            <a:ext cx="110744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1951501" y="3550126"/>
            <a:ext cx="39624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278099" y="3550126"/>
            <a:ext cx="39624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6053797" y="3526302"/>
            <a:ext cx="6096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D222D-DA13-4753-BF51-6678E3351906}" type="datetimeFigureOut">
              <a:rPr lang="en-US" smtClean="0"/>
              <a:t>1/18/2026</a:t>
            </a:fld>
            <a:endParaRPr lang="en-GB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DC33380-ACCA-40EB-B2D2-523CB8C793F6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64934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D222D-DA13-4753-BF51-6678E3351906}" type="datetimeFigureOut">
              <a:rPr lang="en-US" smtClean="0"/>
              <a:t>1/18/2026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33380-ACCA-40EB-B2D2-523CB8C793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603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D222D-DA13-4753-BF51-6678E3351906}" type="datetimeFigureOut">
              <a:rPr lang="en-US" smtClean="0"/>
              <a:t>1/18/2026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33380-ACCA-40EB-B2D2-523CB8C793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6767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609600" y="1524000"/>
            <a:ext cx="109728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ACD222D-DA13-4753-BF51-6678E3351906}" type="datetimeFigureOut">
              <a:rPr lang="en-US" smtClean="0"/>
              <a:t>1/18/2026</a:t>
            </a:fld>
            <a:endParaRPr lang="en-GB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CDC33380-ACCA-40EB-B2D2-523CB8C793F6}" type="slidenum">
              <a:rPr lang="en-GB" smtClean="0"/>
              <a:t>‹#›</a:t>
            </a:fld>
            <a:endParaRPr lang="en-GB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742293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D222D-DA13-4753-BF51-6678E3351906}" type="datetimeFigureOut">
              <a:rPr lang="en-US" smtClean="0"/>
              <a:t>1/18/2026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33380-ACCA-40EB-B2D2-523CB8C793F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505200"/>
            <a:ext cx="105664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4958864"/>
            <a:ext cx="105664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914400" y="4916993"/>
            <a:ext cx="105664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9275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D222D-DA13-4753-BF51-6678E3351906}" type="datetimeFigureOut">
              <a:rPr lang="en-US" smtClean="0"/>
              <a:t>1/18/2026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33380-ACCA-40EB-B2D2-523CB8C793F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609600" y="1524000"/>
            <a:ext cx="5413248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6197600" y="1524000"/>
            <a:ext cx="5413248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508739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33380-ACCA-40EB-B2D2-523CB8C793F6}" type="slidenum">
              <a:rPr lang="en-GB" smtClean="0"/>
              <a:t>‹#›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D222D-DA13-4753-BF51-6678E3351906}" type="datetimeFigureOut">
              <a:rPr lang="en-US" smtClean="0"/>
              <a:t>1/18/2026</a:t>
            </a:fld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399593"/>
            <a:ext cx="5386917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609600" y="2201896"/>
            <a:ext cx="5384800" cy="3913632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6199717" y="2201896"/>
            <a:ext cx="5384800" cy="3913632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6197600" y="1399593"/>
            <a:ext cx="5386917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750593" y="2180219"/>
            <a:ext cx="499872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6339840" y="2180219"/>
            <a:ext cx="499872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9551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D222D-DA13-4753-BF51-6678E3351906}" type="datetimeFigureOut">
              <a:rPr lang="en-US" smtClean="0"/>
              <a:t>1/18/2026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33380-ACCA-40EB-B2D2-523CB8C793F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36554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D222D-DA13-4753-BF51-6678E3351906}" type="datetimeFigureOut">
              <a:rPr lang="en-US" smtClean="0"/>
              <a:t>1/18/2026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33380-ACCA-40EB-B2D2-523CB8C793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49217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609600" y="457200"/>
            <a:ext cx="8331200" cy="5715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042400" y="1600200"/>
            <a:ext cx="2645664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9042400" y="457200"/>
            <a:ext cx="26416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ACD222D-DA13-4753-BF51-6678E3351906}" type="datetimeFigureOut">
              <a:rPr lang="en-US" smtClean="0"/>
              <a:t>1/18/2026</a:t>
            </a:fld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DC33380-ACCA-40EB-B2D2-523CB8C793F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49959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39200" y="457200"/>
            <a:ext cx="2743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09600" y="457200"/>
            <a:ext cx="80264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39200" y="1600200"/>
            <a:ext cx="27432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D222D-DA13-4753-BF51-6678E3351906}" type="datetimeFigureOut">
              <a:rPr lang="en-US" smtClean="0"/>
              <a:t>1/18/2026</a:t>
            </a:fld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DC33380-ACCA-40EB-B2D2-523CB8C793F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6785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609600" y="1447800"/>
            <a:ext cx="109728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7721600" y="6203667"/>
            <a:ext cx="34544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ACD222D-DA13-4753-BF51-6678E3351906}" type="datetimeFigureOut">
              <a:rPr lang="en-US" smtClean="0"/>
              <a:t>1/18/2026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844800" y="6203667"/>
            <a:ext cx="47752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11214100" y="6181531"/>
            <a:ext cx="8128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CDC33380-ACCA-40EB-B2D2-523CB8C793F6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9554012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f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586" y="220436"/>
            <a:ext cx="11155136" cy="1366157"/>
          </a:xfrm>
        </p:spPr>
        <p:txBody>
          <a:bodyPr>
            <a:normAutofit fontScale="9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tabLst/>
              <a:defRPr/>
            </a:pPr>
            <a:r>
              <a:rPr kumimoji="0" lang="en-GB" sz="6000" b="1" i="0" u="none" strike="noStrike" kern="1200" cap="none" spc="10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lgerian" pitchFamily="82" charset="0"/>
                <a:ea typeface="+mn-ea"/>
                <a:cs typeface="+mn-cs"/>
              </a:rPr>
              <a:t>Popular Protest</a:t>
            </a:r>
            <a:br>
              <a:rPr kumimoji="0" lang="en-US" sz="3600" b="1" i="0" u="none" strike="noStrike" kern="1200" cap="none" spc="1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lgerian" pitchFamily="82" charset="0"/>
                <a:ea typeface="+mn-ea"/>
                <a:cs typeface="+mn-cs"/>
              </a:rPr>
            </a:br>
            <a:endParaRPr lang="en-US" dirty="0">
              <a:latin typeface="Algerian" pitchFamily="82" charset="0"/>
            </a:endParaRPr>
          </a:p>
        </p:txBody>
      </p:sp>
      <p:pic>
        <p:nvPicPr>
          <p:cNvPr id="7" name="Content Placeholder 6" descr="A group of people holding axes&#10;&#10;Description automatically generated">
            <a:extLst>
              <a:ext uri="{FF2B5EF4-FFF2-40B4-BE49-F238E27FC236}">
                <a16:creationId xmlns:a16="http://schemas.microsoft.com/office/drawing/2014/main" id="{694A15DF-5792-F6ED-1C38-7D4EDECFDC5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0505" y="903514"/>
            <a:ext cx="9210989" cy="4572000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A61803A-82FF-3DF4-E949-E0A73251C44C}"/>
              </a:ext>
            </a:extLst>
          </p:cNvPr>
          <p:cNvSpPr txBox="1"/>
          <p:nvPr/>
        </p:nvSpPr>
        <p:spPr>
          <a:xfrm>
            <a:off x="1605280" y="5560346"/>
            <a:ext cx="991616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200" dirty="0">
                <a:solidFill>
                  <a:srgbClr val="0070C0"/>
                </a:solidFill>
              </a:rPr>
              <a:t>Expectations of improvement thwarted &amp; perceived injustice &amp; inequality led to resentment &amp; protest</a:t>
            </a:r>
            <a:endParaRPr lang="en-GB" sz="3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2652" y="1095153"/>
            <a:ext cx="8899450" cy="5376767"/>
          </a:xfrm>
        </p:spPr>
        <p:txBody>
          <a:bodyPr>
            <a:normAutofit lnSpcReduction="10000"/>
          </a:bodyPr>
          <a:lstStyle/>
          <a:p>
            <a:r>
              <a:rPr lang="en-GB" sz="3200" dirty="0">
                <a:solidFill>
                  <a:srgbClr val="002060"/>
                </a:solidFill>
              </a:rPr>
              <a:t>Ordinance (1349) and Statute of Labourers (1351)</a:t>
            </a:r>
          </a:p>
          <a:p>
            <a:r>
              <a:rPr lang="en-GB" sz="3200" dirty="0">
                <a:solidFill>
                  <a:srgbClr val="002060"/>
                </a:solidFill>
              </a:rPr>
              <a:t>Sumptuary Law 1363</a:t>
            </a:r>
          </a:p>
          <a:p>
            <a:r>
              <a:rPr lang="en-GB" sz="3200">
                <a:solidFill>
                  <a:srgbClr val="002060"/>
                </a:solidFill>
              </a:rPr>
              <a:t>Dissatisfaction of ‘Good’ Parliament 1376 </a:t>
            </a:r>
          </a:p>
          <a:p>
            <a:r>
              <a:rPr lang="en-GB" sz="3200">
                <a:solidFill>
                  <a:srgbClr val="002060"/>
                </a:solidFill>
              </a:rPr>
              <a:t>Taxation</a:t>
            </a:r>
            <a:r>
              <a:rPr lang="en-GB" sz="3200" b="1" dirty="0">
                <a:solidFill>
                  <a:srgbClr val="002060"/>
                </a:solidFill>
              </a:rPr>
              <a:t>: </a:t>
            </a:r>
            <a:r>
              <a:rPr lang="en-GB" sz="3200" dirty="0">
                <a:solidFill>
                  <a:srgbClr val="002060"/>
                </a:solidFill>
              </a:rPr>
              <a:t>third poll tax granted 1380</a:t>
            </a:r>
          </a:p>
          <a:p>
            <a:r>
              <a:rPr lang="en-GB" sz="3200" dirty="0">
                <a:solidFill>
                  <a:srgbClr val="002060"/>
                </a:solidFill>
              </a:rPr>
              <a:t>Young king Richard II and ‘evil’ counsellors</a:t>
            </a:r>
          </a:p>
          <a:p>
            <a:r>
              <a:rPr lang="en-GB" sz="3200" dirty="0">
                <a:solidFill>
                  <a:srgbClr val="002060"/>
                </a:solidFill>
              </a:rPr>
              <a:t>John of Gaunt (Savoy palace burned down)</a:t>
            </a:r>
          </a:p>
          <a:p>
            <a:r>
              <a:rPr lang="en-GB" sz="3200" dirty="0">
                <a:solidFill>
                  <a:srgbClr val="002060"/>
                </a:solidFill>
              </a:rPr>
              <a:t>Simon Sudbury, archbishop of Canterbury, chancellor of England, &amp; Robert Hales, head of Hospitaller Order &amp; treasurer of kingdom, seized &amp; killed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6080"/>
            <a:ext cx="10972800" cy="1229360"/>
          </a:xfrm>
        </p:spPr>
        <p:txBody>
          <a:bodyPr>
            <a:normAutofit fontScale="90000"/>
          </a:bodyPr>
          <a:lstStyle/>
          <a:p>
            <a:r>
              <a:rPr lang="en-US" sz="4900" dirty="0">
                <a:solidFill>
                  <a:srgbClr val="0070C0"/>
                </a:solidFill>
              </a:rPr>
              <a:t>The Background</a:t>
            </a:r>
            <a:br>
              <a:rPr lang="en-US" dirty="0"/>
            </a:br>
            <a:endParaRPr lang="en-US" dirty="0"/>
          </a:p>
        </p:txBody>
      </p:sp>
      <p:pic>
        <p:nvPicPr>
          <p:cNvPr id="7" name="Picture 6" descr="A painting of a person sitting in a chair&#10;&#10;Description automatically generated">
            <a:extLst>
              <a:ext uri="{FF2B5EF4-FFF2-40B4-BE49-F238E27FC236}">
                <a16:creationId xmlns:a16="http://schemas.microsoft.com/office/drawing/2014/main" id="{5224164B-A9D7-6189-6258-7A9FF4F2A4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8038" y="77757"/>
            <a:ext cx="1708296" cy="32555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162F593-42DA-364D-8CCA-DD97729B464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2237" y="3333307"/>
            <a:ext cx="3187111" cy="43460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BF903EB-F82B-60E1-331D-1B7C039298A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5051" y="265814"/>
            <a:ext cx="4025881" cy="5895040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A39B35CF-4D0B-170B-6C3D-96A6A4D77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5684" y="148854"/>
            <a:ext cx="10972800" cy="776177"/>
          </a:xfrm>
        </p:spPr>
        <p:txBody>
          <a:bodyPr/>
          <a:lstStyle/>
          <a:p>
            <a:r>
              <a:rPr lang="en-GB" dirty="0">
                <a:solidFill>
                  <a:srgbClr val="0070C0"/>
                </a:solidFill>
              </a:rPr>
              <a:t>Who were the Rebels?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EBD9CDA-61BB-C24B-96F2-5307EE64D736}"/>
              </a:ext>
            </a:extLst>
          </p:cNvPr>
          <p:cNvSpPr txBox="1"/>
          <p:nvPr/>
        </p:nvSpPr>
        <p:spPr>
          <a:xfrm>
            <a:off x="106640" y="968408"/>
            <a:ext cx="7878411" cy="56938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02060"/>
                </a:solidFill>
              </a:rPr>
              <a:t>Mostly free peasants &amp; townspeople from south &amp; east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02060"/>
                </a:solidFill>
              </a:rPr>
              <a:t>Large ecclesiastical estates at</a:t>
            </a:r>
            <a:r>
              <a:rPr lang="en-GB" sz="2800" dirty="0">
                <a:solidFill>
                  <a:srgbClr val="002060"/>
                </a:solidFill>
                <a:effectLst/>
                <a:ea typeface="Calibri" panose="020F0502020204030204" pitchFamily="34" charset="0"/>
              </a:rPr>
              <a:t> Canterbury, St Albans, Bury St Edmunds, Ely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02060"/>
                </a:solidFill>
              </a:rPr>
              <a:t>Leaders = John Ball &amp; Wat Tyler (‘Jack Straw’?)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02060"/>
                </a:solidFill>
              </a:rPr>
              <a:t>Coercion of lower aristocracy?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02060"/>
                </a:solidFill>
              </a:rPr>
              <a:t>Urban &amp; rural: vs lords, lawyers, ministers &amp; tax-collectors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02060"/>
                </a:solidFill>
              </a:rPr>
              <a:t>Hostile sources: ‘Confession of Jack Straw’ &gt; kill nobility, hold all in common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02060"/>
                </a:solidFill>
              </a:rPr>
              <a:t>Ideas of equality: radical preacher John Ball</a:t>
            </a:r>
          </a:p>
          <a:p>
            <a:pPr marL="0" lvl="0" indent="0">
              <a:buNone/>
            </a:pPr>
            <a:r>
              <a:rPr lang="en-GB" sz="2800" dirty="0">
                <a:solidFill>
                  <a:srgbClr val="002060"/>
                </a:solidFill>
              </a:rPr>
              <a:t>‘When Adam delved and Eve span, who was then the gentleman?’</a:t>
            </a:r>
          </a:p>
        </p:txBody>
      </p:sp>
    </p:spTree>
    <p:extLst>
      <p:ext uri="{BB962C8B-B14F-4D97-AF65-F5344CB8AC3E}">
        <p14:creationId xmlns:p14="http://schemas.microsoft.com/office/powerpoint/2010/main" val="2576823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288" y="701747"/>
            <a:ext cx="7973089" cy="1839434"/>
          </a:xfrm>
        </p:spPr>
        <p:txBody>
          <a:bodyPr>
            <a:normAutofit fontScale="90000"/>
          </a:bodyPr>
          <a:lstStyle/>
          <a:p>
            <a:pPr indent="228600">
              <a:spcAft>
                <a:spcPts val="1000"/>
              </a:spcAft>
            </a:pPr>
            <a:br>
              <a:rPr lang="en-GB" sz="3600" dirty="0">
                <a:solidFill>
                  <a:srgbClr val="002060"/>
                </a:solidFill>
              </a:rPr>
            </a:br>
            <a:r>
              <a:rPr lang="en-GB" sz="3600" b="1" dirty="0">
                <a:solidFill>
                  <a:srgbClr val="0070C0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Aims: </a:t>
            </a:r>
            <a:br>
              <a:rPr lang="en-GB" sz="2700" dirty="0">
                <a:solidFill>
                  <a:srgbClr val="0070C0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3100" dirty="0">
                <a:solidFill>
                  <a:srgbClr val="002060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‘fair’ rents (4d an acre) &amp; higher wages; protection of rights</a:t>
            </a:r>
            <a:r>
              <a:rPr lang="en-GB" sz="3100" dirty="0">
                <a:solidFill>
                  <a:srgbClr val="002060"/>
                </a:solidFill>
                <a:effectLst/>
                <a:latin typeface="+mn-lt"/>
                <a:ea typeface="Calibri" panose="020F0502020204030204" pitchFamily="34" charset="0"/>
              </a:rPr>
              <a:t>; abolition of poll tax</a:t>
            </a:r>
            <a:br>
              <a:rPr lang="en-GB" sz="3100" dirty="0">
                <a:solidFill>
                  <a:srgbClr val="002060"/>
                </a:solidFill>
                <a:effectLst/>
                <a:latin typeface="+mn-lt"/>
                <a:ea typeface="Calibri" panose="020F0502020204030204" pitchFamily="34" charset="0"/>
              </a:rPr>
            </a:br>
            <a:r>
              <a:rPr lang="en-GB" sz="3100" dirty="0">
                <a:solidFill>
                  <a:srgbClr val="002060"/>
                </a:solidFill>
                <a:effectLst/>
                <a:latin typeface="+mn-lt"/>
                <a:ea typeface="Calibri" panose="020F0502020204030204" pitchFamily="34" charset="0"/>
              </a:rPr>
              <a:t>vs manorial records &amp; sought tax accounts</a:t>
            </a:r>
            <a:br>
              <a:rPr lang="en-GB" sz="3100" dirty="0">
                <a:solidFill>
                  <a:srgbClr val="002060"/>
                </a:solidFill>
                <a:effectLst/>
                <a:latin typeface="+mn-lt"/>
                <a:ea typeface="Calibri" panose="020F0502020204030204" pitchFamily="34" charset="0"/>
              </a:rPr>
            </a:br>
            <a:r>
              <a:rPr lang="en-GB" sz="3100" dirty="0">
                <a:solidFill>
                  <a:srgbClr val="002060"/>
                </a:solidFill>
                <a:latin typeface="+mn-lt"/>
              </a:rPr>
              <a:t>Influence of Lollardy?</a:t>
            </a:r>
            <a:br>
              <a:rPr lang="en-GB" sz="2800" dirty="0">
                <a:solidFill>
                  <a:srgbClr val="002060"/>
                </a:solidFill>
              </a:rPr>
            </a:br>
            <a:endParaRPr lang="en-US" sz="2700" dirty="0">
              <a:solidFill>
                <a:srgbClr val="002060"/>
              </a:solidFill>
            </a:endParaRPr>
          </a:p>
        </p:txBody>
      </p:sp>
      <p:pic>
        <p:nvPicPr>
          <p:cNvPr id="4" name="Content Placeholder 3" descr="peasantsreb2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118288" y="3141934"/>
            <a:ext cx="4341978" cy="3499066"/>
          </a:xfr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E309D7-8C1E-CC95-9815-1E54D69930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472413" y="3665949"/>
            <a:ext cx="7491079" cy="1924089"/>
          </a:xfrm>
        </p:spPr>
        <p:txBody>
          <a:bodyPr>
            <a:noAutofit/>
          </a:bodyPr>
          <a:lstStyle/>
          <a:p>
            <a:r>
              <a:rPr lang="en-GB" sz="2400" dirty="0">
                <a:solidFill>
                  <a:srgbClr val="002060"/>
                </a:solidFill>
              </a:rPr>
              <a:t>Meetings with king on 14 &amp; 15 June</a:t>
            </a:r>
          </a:p>
          <a:p>
            <a:r>
              <a:rPr lang="en-GB" sz="2400" dirty="0">
                <a:solidFill>
                  <a:srgbClr val="002060"/>
                </a:solidFill>
              </a:rPr>
              <a:t>Given promises &amp; royal charters of pardon &gt; disperse</a:t>
            </a:r>
          </a:p>
          <a:p>
            <a:r>
              <a:rPr lang="en-GB" sz="2400" dirty="0">
                <a:solidFill>
                  <a:srgbClr val="002060"/>
                </a:solidFill>
              </a:rPr>
              <a:t>Wat Tyler killed</a:t>
            </a:r>
          </a:p>
          <a:p>
            <a:r>
              <a:rPr lang="en-GB" sz="2400" dirty="0">
                <a:solidFill>
                  <a:srgbClr val="002060"/>
                </a:solidFill>
              </a:rPr>
              <a:t>Others identified &amp; fined; few ringleaders executed</a:t>
            </a:r>
            <a:endParaRPr lang="en-GB" sz="3200" b="1" dirty="0">
              <a:solidFill>
                <a:srgbClr val="0070C0"/>
              </a:solidFill>
            </a:endParaRPr>
          </a:p>
        </p:txBody>
      </p:sp>
      <p:pic>
        <p:nvPicPr>
          <p:cNvPr id="5" name="Content Placeholder 3" descr="peasantsreb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68654" y="188964"/>
            <a:ext cx="3594838" cy="263924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A3CD8E2-342F-3197-6CEC-0B557E09BA07}"/>
              </a:ext>
            </a:extLst>
          </p:cNvPr>
          <p:cNvSpPr txBox="1"/>
          <p:nvPr/>
        </p:nvSpPr>
        <p:spPr>
          <a:xfrm>
            <a:off x="0" y="2174834"/>
            <a:ext cx="8925442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GB" sz="2800" b="1" dirty="0">
                <a:solidFill>
                  <a:srgbClr val="0070C0"/>
                </a:solidFill>
              </a:rPr>
              <a:t>Urban support</a:t>
            </a:r>
            <a:r>
              <a:rPr lang="en-GB" sz="2400" dirty="0">
                <a:solidFill>
                  <a:srgbClr val="002060"/>
                </a:solidFill>
              </a:rPr>
              <a:t>: e.g. Canterbury, Cambridge, Rochester </a:t>
            </a:r>
          </a:p>
          <a:p>
            <a:pPr lvl="0"/>
            <a:r>
              <a:rPr lang="en-GB" sz="2400" dirty="0">
                <a:solidFill>
                  <a:srgbClr val="002060"/>
                </a:solidFill>
              </a:rPr>
              <a:t>Londoners directed vs Temple Bar, Lambeth Palace, Flemish 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6EB09D2-4E0A-3EF4-2061-7205218EC9B1}"/>
              </a:ext>
            </a:extLst>
          </p:cNvPr>
          <p:cNvSpPr txBox="1"/>
          <p:nvPr/>
        </p:nvSpPr>
        <p:spPr>
          <a:xfrm>
            <a:off x="4591318" y="3142729"/>
            <a:ext cx="725326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b="1" dirty="0">
                <a:solidFill>
                  <a:srgbClr val="0070C0"/>
                </a:solidFill>
              </a:rPr>
              <a:t>End of Revolt: Mile End &amp; Smithfield</a:t>
            </a:r>
            <a:endParaRPr lang="en-GB" sz="2800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FA89BE1-C994-C903-3C5C-D1DB4A0093FE}"/>
              </a:ext>
            </a:extLst>
          </p:cNvPr>
          <p:cNvSpPr txBox="1"/>
          <p:nvPr/>
        </p:nvSpPr>
        <p:spPr>
          <a:xfrm>
            <a:off x="4906586" y="5474036"/>
            <a:ext cx="716712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GB" sz="2400" b="1" dirty="0">
                <a:solidFill>
                  <a:srgbClr val="002060"/>
                </a:solidFill>
              </a:rPr>
              <a:t>Class Antagonism (Hilton)? Failure re demands?</a:t>
            </a:r>
          </a:p>
          <a:p>
            <a:pPr lvl="0"/>
            <a:r>
              <a:rPr lang="en-GB" sz="2400" dirty="0">
                <a:solidFill>
                  <a:srgbClr val="002060"/>
                </a:solidFill>
              </a:rPr>
              <a:t>Local dissent continued &amp; trends eroded burdens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5DEE28-08DE-2D2A-7C48-071B9EBB8F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52400"/>
            <a:ext cx="10926726" cy="836428"/>
          </a:xfrm>
        </p:spPr>
        <p:txBody>
          <a:bodyPr/>
          <a:lstStyle/>
          <a:p>
            <a:r>
              <a:rPr lang="en-GB" dirty="0">
                <a:solidFill>
                  <a:srgbClr val="0070C0"/>
                </a:solidFill>
              </a:rPr>
              <a:t>Urban Revolt in Cambridge 1381 vs University</a:t>
            </a:r>
          </a:p>
        </p:txBody>
      </p:sp>
      <p:pic>
        <p:nvPicPr>
          <p:cNvPr id="6" name="Content Placeholder 5" descr="A white paper with black text&#10;&#10;Description automatically generated">
            <a:extLst>
              <a:ext uri="{FF2B5EF4-FFF2-40B4-BE49-F238E27FC236}">
                <a16:creationId xmlns:a16="http://schemas.microsoft.com/office/drawing/2014/main" id="{0E148AED-656F-2FF7-C0E0-CF0361FA079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29856" y="1906374"/>
            <a:ext cx="6025116" cy="4518837"/>
          </a:xfrm>
        </p:spPr>
      </p:pic>
      <p:pic>
        <p:nvPicPr>
          <p:cNvPr id="8" name="Content Placeholder 7" descr="Close-up of an old book&#10;&#10;Description automatically generated">
            <a:extLst>
              <a:ext uri="{FF2B5EF4-FFF2-40B4-BE49-F238E27FC236}">
                <a16:creationId xmlns:a16="http://schemas.microsoft.com/office/drawing/2014/main" id="{7461B18C-D923-2367-29C7-121DA43912A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1553" y="1142601"/>
            <a:ext cx="4327451" cy="5757940"/>
          </a:xfrm>
          <a:blipFill>
            <a:blip r:embed="rId2"/>
            <a:tile tx="0" ty="0" sx="100000" sy="100000" flip="none" algn="tl"/>
          </a:blipFill>
        </p:spPr>
      </p:pic>
    </p:spTree>
    <p:extLst>
      <p:ext uri="{BB962C8B-B14F-4D97-AF65-F5344CB8AC3E}">
        <p14:creationId xmlns:p14="http://schemas.microsoft.com/office/powerpoint/2010/main" val="13906694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41005" y="2783176"/>
            <a:ext cx="11585944" cy="3568995"/>
          </a:xfrm>
        </p:spPr>
        <p:txBody>
          <a:bodyPr>
            <a:normAutofit fontScale="92500" lnSpcReduction="10000"/>
          </a:bodyPr>
          <a:lstStyle/>
          <a:p>
            <a:r>
              <a:rPr lang="en-GB" sz="2800" dirty="0">
                <a:solidFill>
                  <a:srgbClr val="002060"/>
                </a:solidFill>
              </a:rPr>
              <a:t>Never formally abolished </a:t>
            </a:r>
          </a:p>
          <a:p>
            <a:r>
              <a:rPr lang="en-GB" sz="2800" dirty="0">
                <a:solidFill>
                  <a:srgbClr val="002060"/>
                </a:solidFill>
              </a:rPr>
              <a:t>Landlords often let go of services and dues gradually</a:t>
            </a:r>
          </a:p>
          <a:p>
            <a:r>
              <a:rPr lang="en-GB" sz="2800" dirty="0">
                <a:solidFill>
                  <a:srgbClr val="002060"/>
                </a:solidFill>
              </a:rPr>
              <a:t>Rise of long-term farms &amp; copyhold tenure</a:t>
            </a:r>
          </a:p>
          <a:p>
            <a:r>
              <a:rPr lang="en-GB" sz="2800" dirty="0">
                <a:solidFill>
                  <a:srgbClr val="002060"/>
                </a:solidFill>
              </a:rPr>
              <a:t>Serfs manumitted throughout 15</a:t>
            </a:r>
            <a:r>
              <a:rPr lang="en-GB" sz="2800" baseline="30000" dirty="0">
                <a:solidFill>
                  <a:srgbClr val="002060"/>
                </a:solidFill>
              </a:rPr>
              <a:t>th</a:t>
            </a:r>
            <a:r>
              <a:rPr lang="en-GB" sz="2800" dirty="0">
                <a:solidFill>
                  <a:srgbClr val="002060"/>
                </a:solidFill>
              </a:rPr>
              <a:t> century</a:t>
            </a:r>
          </a:p>
          <a:p>
            <a:r>
              <a:rPr lang="en-GB" sz="2800" dirty="0">
                <a:solidFill>
                  <a:srgbClr val="002060"/>
                </a:solidFill>
              </a:rPr>
              <a:t>But fugitives still hunted down</a:t>
            </a:r>
          </a:p>
          <a:p>
            <a:r>
              <a:rPr lang="en-GB" sz="2800" dirty="0" err="1">
                <a:solidFill>
                  <a:srgbClr val="002060"/>
                </a:solidFill>
              </a:rPr>
              <a:t>Heriots</a:t>
            </a:r>
            <a:r>
              <a:rPr lang="en-GB" sz="2800" dirty="0">
                <a:solidFill>
                  <a:srgbClr val="002060"/>
                </a:solidFill>
              </a:rPr>
              <a:t> still there</a:t>
            </a:r>
          </a:p>
          <a:p>
            <a:r>
              <a:rPr lang="en-GB" sz="2800" dirty="0">
                <a:solidFill>
                  <a:srgbClr val="002060"/>
                </a:solidFill>
              </a:rPr>
              <a:t>Some feudal rights (including labour services) still included in some leases</a:t>
            </a:r>
          </a:p>
          <a:p>
            <a:r>
              <a:rPr lang="en-GB" sz="2800" dirty="0">
                <a:solidFill>
                  <a:srgbClr val="002060"/>
                </a:solidFill>
              </a:rPr>
              <a:t>Still a few serfs found in 16</a:t>
            </a:r>
            <a:r>
              <a:rPr lang="en-GB" sz="2800" baseline="30000" dirty="0">
                <a:solidFill>
                  <a:srgbClr val="002060"/>
                </a:solidFill>
              </a:rPr>
              <a:t>th</a:t>
            </a:r>
            <a:r>
              <a:rPr lang="en-GB" sz="2800" dirty="0">
                <a:solidFill>
                  <a:srgbClr val="002060"/>
                </a:solidFill>
              </a:rPr>
              <a:t>-century sources</a:t>
            </a: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65051" y="2052084"/>
            <a:ext cx="4217582" cy="1130595"/>
          </a:xfrm>
        </p:spPr>
        <p:txBody>
          <a:bodyPr>
            <a:normAutofit fontScale="90000"/>
          </a:bodyPr>
          <a:lstStyle/>
          <a:p>
            <a:r>
              <a:rPr lang="en-GB" sz="3200" b="1" dirty="0">
                <a:solidFill>
                  <a:srgbClr val="0070C0"/>
                </a:solidFill>
              </a:rPr>
              <a:t>End of Serfdom?</a:t>
            </a:r>
            <a:br>
              <a:rPr lang="en-GB" dirty="0"/>
            </a:b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D6B6257-61CF-3567-09F5-8F4BB850DEFA}"/>
              </a:ext>
            </a:extLst>
          </p:cNvPr>
          <p:cNvSpPr txBox="1"/>
          <p:nvPr/>
        </p:nvSpPr>
        <p:spPr>
          <a:xfrm>
            <a:off x="446567" y="352278"/>
            <a:ext cx="10419907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sz="2800" b="1" dirty="0">
                <a:solidFill>
                  <a:srgbClr val="0070C0"/>
                </a:solidFill>
              </a:rPr>
              <a:t>Cf 1450 Jack Cade’s Rebellion</a:t>
            </a:r>
          </a:p>
          <a:p>
            <a:pPr marL="0" indent="0">
              <a:buNone/>
            </a:pPr>
            <a:r>
              <a:rPr lang="en-GB" sz="2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based in Kent; dissatisfaction with how war going &gt; War of Roses; socio-econ &amp; political grievances; violence vs lords &amp; suppression</a:t>
            </a:r>
            <a:endParaRPr lang="en-GB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3600" dirty="0">
                <a:solidFill>
                  <a:srgbClr val="002060"/>
                </a:solidFill>
              </a:rPr>
              <a:t>1200 to 1425: 1,112 revolts in the Low Countries, France, Italy and England</a:t>
            </a:r>
          </a:p>
          <a:p>
            <a:r>
              <a:rPr lang="en-GB" sz="3600" dirty="0">
                <a:solidFill>
                  <a:srgbClr val="002060"/>
                </a:solidFill>
              </a:rPr>
              <a:t>1200-1348: 470 revolts (3+ per year inc. Flanders in 1320s)</a:t>
            </a:r>
          </a:p>
          <a:p>
            <a:r>
              <a:rPr lang="en-GB" sz="3600" dirty="0">
                <a:solidFill>
                  <a:srgbClr val="002060"/>
                </a:solidFill>
              </a:rPr>
              <a:t>1348-1425: 642 (8+ a year)</a:t>
            </a:r>
          </a:p>
          <a:p>
            <a:r>
              <a:rPr lang="en-GB" sz="3600" dirty="0">
                <a:solidFill>
                  <a:srgbClr val="002060"/>
                </a:solidFill>
              </a:rPr>
              <a:t>In the post-Black Death period, revolt became a common occurrence especially 1378-1382</a:t>
            </a: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36320" y="406400"/>
            <a:ext cx="9966960" cy="1158240"/>
          </a:xfrm>
        </p:spPr>
        <p:txBody>
          <a:bodyPr>
            <a:normAutofit fontScale="90000"/>
          </a:bodyPr>
          <a:lstStyle/>
          <a:p>
            <a:br>
              <a:rPr lang="en-GB" dirty="0">
                <a:solidFill>
                  <a:srgbClr val="0070C0"/>
                </a:solidFill>
              </a:rPr>
            </a:br>
            <a:br>
              <a:rPr lang="en-GB" dirty="0">
                <a:solidFill>
                  <a:srgbClr val="0070C0"/>
                </a:solidFill>
              </a:rPr>
            </a:br>
            <a:br>
              <a:rPr lang="en-GB" dirty="0">
                <a:solidFill>
                  <a:srgbClr val="0070C0"/>
                </a:solidFill>
              </a:rPr>
            </a:br>
            <a:r>
              <a:rPr lang="en-GB" sz="5300" b="1" dirty="0">
                <a:solidFill>
                  <a:srgbClr val="0070C0"/>
                </a:solidFill>
              </a:rPr>
              <a:t>Frequency of revolt (Samuel Cohn):</a:t>
            </a:r>
            <a:br>
              <a:rPr lang="en-GB" sz="4400" dirty="0">
                <a:solidFill>
                  <a:srgbClr val="0070C0"/>
                </a:solidFill>
              </a:rPr>
            </a:br>
            <a:endParaRPr lang="en-GB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1524000"/>
            <a:ext cx="11389360" cy="4572000"/>
          </a:xfrm>
        </p:spPr>
        <p:txBody>
          <a:bodyPr>
            <a:normAutofit/>
          </a:bodyPr>
          <a:lstStyle/>
          <a:p>
            <a:r>
              <a:rPr lang="en-GB" sz="2800" b="1" dirty="0">
                <a:solidFill>
                  <a:srgbClr val="002060"/>
                </a:solidFill>
              </a:rPr>
              <a:t>Denied access to opportunities &amp; rights restricted</a:t>
            </a:r>
          </a:p>
          <a:p>
            <a:r>
              <a:rPr lang="en-GB" sz="2800" b="1" dirty="0">
                <a:solidFill>
                  <a:srgbClr val="002060"/>
                </a:solidFill>
              </a:rPr>
              <a:t>Sense of unfairness &amp; thwarted expectations of improvement</a:t>
            </a:r>
          </a:p>
          <a:p>
            <a:r>
              <a:rPr lang="en-GB" sz="2800" b="1" dirty="0">
                <a:solidFill>
                  <a:srgbClr val="002060"/>
                </a:solidFill>
              </a:rPr>
              <a:t>Rarely most poor or desperate, but those with something to lose</a:t>
            </a:r>
          </a:p>
          <a:p>
            <a:pPr>
              <a:buNone/>
            </a:pPr>
            <a:r>
              <a:rPr lang="en-GB" sz="2800" b="1" dirty="0">
                <a:solidFill>
                  <a:srgbClr val="002060"/>
                </a:solidFill>
              </a:rPr>
              <a:t>BUT</a:t>
            </a:r>
          </a:p>
          <a:p>
            <a:r>
              <a:rPr lang="en-GB" sz="2800" b="1" dirty="0">
                <a:solidFill>
                  <a:srgbClr val="002060"/>
                </a:solidFill>
              </a:rPr>
              <a:t>Rebellions rarely succeeded, often violent suppression</a:t>
            </a:r>
          </a:p>
          <a:p>
            <a:r>
              <a:rPr lang="en-GB" sz="2800" b="1" dirty="0">
                <a:solidFill>
                  <a:srgbClr val="002060"/>
                </a:solidFill>
              </a:rPr>
              <a:t>Life hard enough &amp; difficult to organise on large scale</a:t>
            </a:r>
          </a:p>
          <a:p>
            <a:r>
              <a:rPr lang="en-GB" sz="2800" b="1" dirty="0">
                <a:solidFill>
                  <a:srgbClr val="002060"/>
                </a:solidFill>
              </a:rPr>
              <a:t>Required good leadership, organisation &amp; communication: provided when demands and targets coalesced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0070C0"/>
                </a:solidFill>
              </a:rPr>
              <a:t>Why rebel (and why not more)?</a:t>
            </a:r>
            <a:endParaRPr lang="en-GB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A0CAD25-D68E-22BA-9C10-7925E342AD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148316"/>
            <a:ext cx="10972800" cy="5557284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GB" sz="2800" b="1" dirty="0">
                <a:solidFill>
                  <a:srgbClr val="002060"/>
                </a:solidFill>
              </a:rPr>
              <a:t>Motives varied &amp; sometimes difficult to judge</a:t>
            </a:r>
          </a:p>
          <a:p>
            <a:r>
              <a:rPr lang="en-GB" sz="2800" b="1" dirty="0">
                <a:solidFill>
                  <a:srgbClr val="002060"/>
                </a:solidFill>
              </a:rPr>
              <a:t>Propaganda of the victors</a:t>
            </a:r>
          </a:p>
          <a:p>
            <a:r>
              <a:rPr lang="en-GB" sz="2800" b="1" dirty="0">
                <a:solidFill>
                  <a:srgbClr val="002060"/>
                </a:solidFill>
              </a:rPr>
              <a:t>But sources do reveal attitudes, opinions &amp; concerns</a:t>
            </a:r>
          </a:p>
          <a:p>
            <a:r>
              <a:rPr lang="en-GB" sz="2800" b="1" dirty="0">
                <a:solidFill>
                  <a:srgbClr val="002060"/>
                </a:solidFill>
              </a:rPr>
              <a:t>Mixture of peasants (elite &amp; poor), townspeople, lesser nobility</a:t>
            </a:r>
          </a:p>
          <a:p>
            <a:pPr marL="0" indent="0">
              <a:buNone/>
            </a:pPr>
            <a:r>
              <a:rPr lang="en-GB" sz="2800" b="1" dirty="0">
                <a:solidFill>
                  <a:srgbClr val="002060"/>
                </a:solidFill>
              </a:rPr>
              <a:t>Leadership also varied:</a:t>
            </a:r>
          </a:p>
          <a:p>
            <a:r>
              <a:rPr lang="en-GB" sz="2800" b="1" dirty="0">
                <a:solidFill>
                  <a:srgbClr val="002060"/>
                </a:solidFill>
              </a:rPr>
              <a:t>Dependent on context (rural or urban or mixed)</a:t>
            </a:r>
          </a:p>
          <a:p>
            <a:r>
              <a:rPr lang="en-GB" sz="2800" b="1" dirty="0">
                <a:solidFill>
                  <a:srgbClr val="002060"/>
                </a:solidFill>
              </a:rPr>
              <a:t>Philip Wolff on peasant revolts: leaders emerge from 1) land-owning middle peasantry 2) peasants at periphery of manorial relations</a:t>
            </a:r>
          </a:p>
          <a:p>
            <a:r>
              <a:rPr lang="en-GB" sz="2800" b="1" dirty="0">
                <a:solidFill>
                  <a:srgbClr val="002060"/>
                </a:solidFill>
              </a:rPr>
              <a:t>Reflected social structures (legitimacy)</a:t>
            </a:r>
          </a:p>
          <a:p>
            <a:r>
              <a:rPr lang="en-GB" sz="2800" b="1" dirty="0">
                <a:solidFill>
                  <a:srgbClr val="002060"/>
                </a:solidFill>
              </a:rPr>
              <a:t>Conservative vs radical?</a:t>
            </a:r>
          </a:p>
          <a:p>
            <a:r>
              <a:rPr lang="en-GB" sz="2800" b="1" dirty="0">
                <a:solidFill>
                  <a:srgbClr val="002060"/>
                </a:solidFill>
              </a:rPr>
              <a:t>Short-term or long-term change</a:t>
            </a:r>
          </a:p>
          <a:p>
            <a:endParaRPr lang="en-GB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C1DFF16-8931-5F3E-A930-CBEBF3EC59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836428"/>
          </a:xfrm>
        </p:spPr>
        <p:txBody>
          <a:bodyPr>
            <a:normAutofit/>
          </a:bodyPr>
          <a:lstStyle/>
          <a:p>
            <a:r>
              <a:rPr lang="en-GB" sz="4800" b="1" dirty="0">
                <a:solidFill>
                  <a:srgbClr val="0070C0"/>
                </a:solidFill>
              </a:rPr>
              <a:t>Motives &amp; Leadership</a:t>
            </a:r>
          </a:p>
        </p:txBody>
      </p:sp>
    </p:spTree>
    <p:extLst>
      <p:ext uri="{BB962C8B-B14F-4D97-AF65-F5344CB8AC3E}">
        <p14:creationId xmlns:p14="http://schemas.microsoft.com/office/powerpoint/2010/main" val="42715198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840" y="1524000"/>
            <a:ext cx="11338560" cy="4572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en-GB" sz="3200" dirty="0">
                <a:solidFill>
                  <a:srgbClr val="002060"/>
                </a:solidFill>
              </a:rPr>
              <a:t>Aftermath of the Black Death </a:t>
            </a:r>
          </a:p>
          <a:p>
            <a:r>
              <a:rPr lang="en-GB" sz="3200" dirty="0">
                <a:solidFill>
                  <a:srgbClr val="002060"/>
                </a:solidFill>
              </a:rPr>
              <a:t>Defeats and cost of the Hundred Years War</a:t>
            </a:r>
          </a:p>
          <a:p>
            <a:r>
              <a:rPr lang="en-GB" sz="3200" dirty="0">
                <a:solidFill>
                  <a:srgbClr val="002060"/>
                </a:solidFill>
              </a:rPr>
              <a:t>Absent (imprisoned) King John II of France</a:t>
            </a:r>
          </a:p>
          <a:p>
            <a:r>
              <a:rPr lang="en-GB" sz="3200" dirty="0">
                <a:solidFill>
                  <a:srgbClr val="002060"/>
                </a:solidFill>
              </a:rPr>
              <a:t>Taxes increased</a:t>
            </a:r>
          </a:p>
          <a:p>
            <a:r>
              <a:rPr lang="en-GB" sz="3200" dirty="0">
                <a:solidFill>
                  <a:srgbClr val="002060"/>
                </a:solidFill>
              </a:rPr>
              <a:t>Mercenaries on the loose &gt; pillage</a:t>
            </a:r>
          </a:p>
          <a:p>
            <a:r>
              <a:rPr lang="en-GB" sz="3200" dirty="0">
                <a:solidFill>
                  <a:srgbClr val="002060"/>
                </a:solidFill>
              </a:rPr>
              <a:t>economic stresses caused by the above</a:t>
            </a:r>
          </a:p>
          <a:p>
            <a:r>
              <a:rPr lang="en-GB" sz="3200" dirty="0">
                <a:solidFill>
                  <a:srgbClr val="002060"/>
                </a:solidFill>
              </a:rPr>
              <a:t>popular discontent (both urban and rural)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880" y="0"/>
            <a:ext cx="10972800" cy="1219200"/>
          </a:xfrm>
          <a:blipFill>
            <a:blip r:embed="rId2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b="1" dirty="0">
                <a:solidFill>
                  <a:srgbClr val="0070C0"/>
                </a:solidFill>
              </a:rPr>
              <a:t>Background to the Jacquerie (1356-58)</a:t>
            </a:r>
          </a:p>
        </p:txBody>
      </p:sp>
      <p:pic>
        <p:nvPicPr>
          <p:cNvPr id="5" name="Picture 4" descr="A group of knights fighting&#10;&#10;Description automatically generated">
            <a:extLst>
              <a:ext uri="{FF2B5EF4-FFF2-40B4-BE49-F238E27FC236}">
                <a16:creationId xmlns:a16="http://schemas.microsoft.com/office/drawing/2014/main" id="{E161E1FE-D219-4194-E43E-47FDB44E8F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3635" y="355600"/>
            <a:ext cx="3573546" cy="3302000"/>
          </a:xfrm>
          <a:prstGeom prst="rect">
            <a:avLst/>
          </a:prstGeom>
        </p:spPr>
      </p:pic>
      <p:pic>
        <p:nvPicPr>
          <p:cNvPr id="7" name="Picture 6" descr="A close-up of a person's face&#10;&#10;Description automatically generated">
            <a:extLst>
              <a:ext uri="{FF2B5EF4-FFF2-40B4-BE49-F238E27FC236}">
                <a16:creationId xmlns:a16="http://schemas.microsoft.com/office/drawing/2014/main" id="{25750EDA-2CA5-7613-594F-7095FAF06A2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6524" y="3799840"/>
            <a:ext cx="1742178" cy="28796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Jacquerie2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256012" y="841157"/>
            <a:ext cx="3502695" cy="390144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680" y="111760"/>
            <a:ext cx="10180320" cy="650240"/>
          </a:xfrm>
        </p:spPr>
        <p:txBody>
          <a:bodyPr>
            <a:normAutofit fontScale="90000"/>
          </a:bodyPr>
          <a:lstStyle/>
          <a:p>
            <a:r>
              <a:rPr lang="en-GB" b="1" dirty="0">
                <a:solidFill>
                  <a:srgbClr val="0070C0"/>
                </a:solidFill>
              </a:rPr>
              <a:t>The Jacquerie: rural vs urban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5" name="Picture 4" descr="A statue of a person riding a horse&#10;&#10;Description automatically generated">
            <a:extLst>
              <a:ext uri="{FF2B5EF4-FFF2-40B4-BE49-F238E27FC236}">
                <a16:creationId xmlns:a16="http://schemas.microsoft.com/office/drawing/2014/main" id="{74D627FF-9385-172B-68E2-744F95C31F3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3791" y="627797"/>
            <a:ext cx="4323969" cy="41148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50A8502-2841-FBD6-47A6-03B028475C58}"/>
              </a:ext>
            </a:extLst>
          </p:cNvPr>
          <p:cNvSpPr txBox="1"/>
          <p:nvPr/>
        </p:nvSpPr>
        <p:spPr>
          <a:xfrm>
            <a:off x="5923280" y="4885137"/>
            <a:ext cx="5908039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rgbClr val="002060"/>
                </a:solidFill>
              </a:rPr>
              <a:t>Urban revolt </a:t>
            </a:r>
          </a:p>
          <a:p>
            <a:r>
              <a:rPr lang="en-GB" sz="2400" dirty="0">
                <a:solidFill>
                  <a:srgbClr val="002060"/>
                </a:solidFill>
              </a:rPr>
              <a:t>Led by Etienne Marcel – provost of Paris</a:t>
            </a:r>
          </a:p>
          <a:p>
            <a:r>
              <a:rPr lang="en-GB" sz="2400" dirty="0">
                <a:solidFill>
                  <a:srgbClr val="002060"/>
                </a:solidFill>
              </a:rPr>
              <a:t>Sought self-governing commune vs regent</a:t>
            </a:r>
          </a:p>
          <a:p>
            <a:r>
              <a:rPr lang="en-GB" sz="2400" dirty="0">
                <a:solidFill>
                  <a:srgbClr val="002060"/>
                </a:solidFill>
              </a:rPr>
              <a:t>Manipulated peasantry to attack opponents</a:t>
            </a:r>
          </a:p>
          <a:p>
            <a:endParaRPr lang="en-US" sz="2400" dirty="0">
              <a:solidFill>
                <a:srgbClr val="00206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02032F6-995D-9623-A9F6-3F5E144CC414}"/>
              </a:ext>
            </a:extLst>
          </p:cNvPr>
          <p:cNvSpPr txBox="1"/>
          <p:nvPr/>
        </p:nvSpPr>
        <p:spPr>
          <a:xfrm>
            <a:off x="640080" y="4971534"/>
            <a:ext cx="463296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rgbClr val="002060"/>
                </a:solidFill>
              </a:rPr>
              <a:t>Rural revolt</a:t>
            </a:r>
          </a:p>
          <a:p>
            <a:r>
              <a:rPr lang="en-GB" sz="2400" dirty="0">
                <a:solidFill>
                  <a:srgbClr val="002060"/>
                </a:solidFill>
              </a:rPr>
              <a:t>Discontent with nobles &amp; taxes</a:t>
            </a:r>
          </a:p>
          <a:p>
            <a:r>
              <a:rPr lang="en-GB" sz="2400" dirty="0">
                <a:solidFill>
                  <a:srgbClr val="002060"/>
                </a:solidFill>
              </a:rPr>
              <a:t>Led by rural elite</a:t>
            </a:r>
          </a:p>
          <a:p>
            <a:r>
              <a:rPr lang="en-GB" sz="2400" dirty="0">
                <a:solidFill>
                  <a:srgbClr val="002060"/>
                </a:solidFill>
              </a:rPr>
              <a:t>Violent attacks on chateaux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Jacquerie_meaux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952729" y="1571612"/>
            <a:ext cx="6072229" cy="4714908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-38120"/>
            <a:ext cx="10972800" cy="1219200"/>
          </a:xfrm>
        </p:spPr>
        <p:txBody>
          <a:bodyPr>
            <a:normAutofit fontScale="90000"/>
          </a:bodyPr>
          <a:lstStyle/>
          <a:p>
            <a:r>
              <a:rPr lang="en-GB" b="1" dirty="0">
                <a:solidFill>
                  <a:srgbClr val="0070C0"/>
                </a:solidFill>
              </a:rPr>
              <a:t>Froissart’s Chronicles: Peasants beaten at Meaux</a:t>
            </a:r>
            <a:endParaRPr lang="en-US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756605" cy="719470"/>
          </a:xfrm>
        </p:spPr>
        <p:txBody>
          <a:bodyPr>
            <a:normAutofit fontScale="90000"/>
          </a:bodyPr>
          <a:lstStyle/>
          <a:p>
            <a:r>
              <a:rPr lang="en-GB" b="1" dirty="0" err="1">
                <a:solidFill>
                  <a:srgbClr val="0070C0"/>
                </a:solidFill>
              </a:rPr>
              <a:t>Ciompi</a:t>
            </a:r>
            <a:r>
              <a:rPr lang="en-GB" b="1" dirty="0">
                <a:solidFill>
                  <a:srgbClr val="0070C0"/>
                </a:solidFill>
              </a:rPr>
              <a:t> in Florence (1378)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206390" y="1492101"/>
            <a:ext cx="7268298" cy="5069701"/>
          </a:xfrm>
        </p:spPr>
        <p:txBody>
          <a:bodyPr>
            <a:noAutofit/>
          </a:bodyPr>
          <a:lstStyle/>
          <a:p>
            <a:pPr lvl="0"/>
            <a:r>
              <a:rPr lang="en-GB" sz="2800" dirty="0">
                <a:solidFill>
                  <a:srgbClr val="002060"/>
                </a:solidFill>
              </a:rPr>
              <a:t>Urban revolt by clothworkers</a:t>
            </a:r>
          </a:p>
          <a:p>
            <a:pPr lvl="0"/>
            <a:r>
              <a:rPr lang="en-GB" sz="2800" dirty="0" err="1">
                <a:solidFill>
                  <a:srgbClr val="002060"/>
                </a:solidFill>
              </a:rPr>
              <a:t>cf</a:t>
            </a:r>
            <a:r>
              <a:rPr lang="en-GB" sz="2800" dirty="0">
                <a:solidFill>
                  <a:srgbClr val="002060"/>
                </a:solidFill>
              </a:rPr>
              <a:t> Flanders, 1378-85</a:t>
            </a:r>
          </a:p>
          <a:p>
            <a:pPr lvl="0"/>
            <a:r>
              <a:rPr lang="en-GB" sz="2800" dirty="0">
                <a:solidFill>
                  <a:srgbClr val="002060"/>
                </a:solidFill>
              </a:rPr>
              <a:t>Wool-carders but also small-scale entrepreneurs, artisans and patricians</a:t>
            </a:r>
          </a:p>
          <a:p>
            <a:pPr lvl="0"/>
            <a:r>
              <a:rPr lang="en-GB" sz="2800" dirty="0">
                <a:solidFill>
                  <a:srgbClr val="002060"/>
                </a:solidFill>
              </a:rPr>
              <a:t>Fight with pope over territorial borders</a:t>
            </a:r>
          </a:p>
          <a:p>
            <a:pPr lvl="0"/>
            <a:r>
              <a:rPr lang="en-GB" sz="2800" dirty="0">
                <a:solidFill>
                  <a:srgbClr val="002060"/>
                </a:solidFill>
              </a:rPr>
              <a:t>Trade interrupted</a:t>
            </a:r>
          </a:p>
          <a:p>
            <a:pPr lvl="0"/>
            <a:r>
              <a:rPr lang="en-GB" sz="2800" dirty="0">
                <a:solidFill>
                  <a:srgbClr val="002060"/>
                </a:solidFill>
              </a:rPr>
              <a:t>Unemployment and fiscal troubles   </a:t>
            </a:r>
          </a:p>
          <a:p>
            <a:pPr lvl="0"/>
            <a:r>
              <a:rPr lang="en-GB" sz="2800" dirty="0">
                <a:solidFill>
                  <a:srgbClr val="002060"/>
                </a:solidFill>
              </a:rPr>
              <a:t>Demanded guilds &amp; political representation in government</a:t>
            </a:r>
          </a:p>
          <a:p>
            <a:pPr lvl="0"/>
            <a:r>
              <a:rPr lang="en-GB" sz="2800" dirty="0">
                <a:solidFill>
                  <a:srgbClr val="002060"/>
                </a:solidFill>
              </a:rPr>
              <a:t>Radical potential not realised</a:t>
            </a:r>
          </a:p>
        </p:txBody>
      </p:sp>
      <p:pic>
        <p:nvPicPr>
          <p:cNvPr id="7" name="Content Placeholder 6" descr="Michele_di_lando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8073342" y="478266"/>
            <a:ext cx="4007961" cy="5343948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9587B51-CA63-0220-462B-B906E948F4F4}"/>
              </a:ext>
            </a:extLst>
          </p:cNvPr>
          <p:cNvSpPr txBox="1"/>
          <p:nvPr/>
        </p:nvSpPr>
        <p:spPr>
          <a:xfrm>
            <a:off x="8103073" y="5918069"/>
            <a:ext cx="388253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rgbClr val="002060"/>
                </a:solidFill>
              </a:rPr>
              <a:t>Michele di Lando - leader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6C55499-5A25-3970-6AE5-B7FC04A59A5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2584" y="871870"/>
            <a:ext cx="2005753" cy="20057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4781" y="4550735"/>
            <a:ext cx="5706140" cy="754912"/>
          </a:xfrm>
        </p:spPr>
        <p:txBody>
          <a:bodyPr>
            <a:normAutofit fontScale="90000"/>
          </a:bodyPr>
          <a:lstStyle/>
          <a:p>
            <a:r>
              <a:rPr lang="en-GB" b="1" dirty="0">
                <a:solidFill>
                  <a:srgbClr val="0070C0"/>
                </a:solidFill>
              </a:rPr>
              <a:t>Most well-documented = English Rising of 1381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9BD1A66-C9E5-E9CC-79E0-991BD62309E9}"/>
              </a:ext>
            </a:extLst>
          </p:cNvPr>
          <p:cNvSpPr txBox="1"/>
          <p:nvPr/>
        </p:nvSpPr>
        <p:spPr>
          <a:xfrm>
            <a:off x="864780" y="233269"/>
            <a:ext cx="717343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600" b="1" dirty="0">
                <a:solidFill>
                  <a:srgbClr val="0070C0"/>
                </a:solidFill>
              </a:rPr>
              <a:t>Other revolts: urban and rural </a:t>
            </a:r>
            <a:endParaRPr lang="en-GB" sz="36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67CABB9-FD2D-2AA7-1A08-A80B2EAE7506}"/>
              </a:ext>
            </a:extLst>
          </p:cNvPr>
          <p:cNvSpPr txBox="1"/>
          <p:nvPr/>
        </p:nvSpPr>
        <p:spPr>
          <a:xfrm>
            <a:off x="694661" y="879600"/>
            <a:ext cx="11086214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b="1" dirty="0" err="1">
                <a:solidFill>
                  <a:srgbClr val="002060"/>
                </a:solidFill>
              </a:rPr>
              <a:t>Tuchins</a:t>
            </a:r>
            <a:r>
              <a:rPr lang="en-GB" sz="2800" b="1" dirty="0">
                <a:solidFill>
                  <a:srgbClr val="002060"/>
                </a:solidFill>
              </a:rPr>
              <a:t> - </a:t>
            </a:r>
            <a:r>
              <a:rPr lang="en-GB" sz="2800" dirty="0" err="1">
                <a:solidFill>
                  <a:srgbClr val="002060"/>
                </a:solidFill>
                <a:effectLst/>
                <a:ea typeface="Calibri" panose="020F0502020204030204" pitchFamily="34" charset="0"/>
              </a:rPr>
              <a:t>cf</a:t>
            </a:r>
            <a:r>
              <a:rPr lang="en-GB" sz="2800" dirty="0">
                <a:solidFill>
                  <a:srgbClr val="002060"/>
                </a:solidFill>
                <a:effectLst/>
                <a:ea typeface="Calibri" panose="020F0502020204030204" pitchFamily="34" charset="0"/>
              </a:rPr>
              <a:t> Jacquerie but in South West France (1360s-‘80s)</a:t>
            </a:r>
          </a:p>
          <a:p>
            <a:r>
              <a:rPr lang="en-GB" sz="2800" dirty="0">
                <a:solidFill>
                  <a:srgbClr val="002060"/>
                </a:solidFill>
              </a:rPr>
              <a:t>Social banditry vs authorities. Regional conditions favoured (</a:t>
            </a:r>
            <a:r>
              <a:rPr lang="en-GB" sz="2800" dirty="0" err="1">
                <a:solidFill>
                  <a:srgbClr val="002060"/>
                </a:solidFill>
              </a:rPr>
              <a:t>cf</a:t>
            </a:r>
            <a:r>
              <a:rPr lang="en-GB" sz="2800" dirty="0">
                <a:solidFill>
                  <a:srgbClr val="002060"/>
                </a:solidFill>
              </a:rPr>
              <a:t> Cathars) </a:t>
            </a:r>
          </a:p>
          <a:p>
            <a:r>
              <a:rPr lang="en-GB" sz="2800" b="1" dirty="0" err="1">
                <a:solidFill>
                  <a:srgbClr val="002060"/>
                </a:solidFill>
              </a:rPr>
              <a:t>Remensas</a:t>
            </a:r>
            <a:r>
              <a:rPr lang="en-GB" sz="2800" b="1" dirty="0">
                <a:solidFill>
                  <a:srgbClr val="002060"/>
                </a:solidFill>
              </a:rPr>
              <a:t> </a:t>
            </a:r>
            <a:r>
              <a:rPr lang="en-GB" sz="2800" dirty="0">
                <a:solidFill>
                  <a:srgbClr val="002060"/>
                </a:solidFill>
              </a:rPr>
              <a:t>– Catalan unfree peasants (c. 1388-1486); </a:t>
            </a:r>
            <a:r>
              <a:rPr lang="en-GB" sz="2800" dirty="0">
                <a:solidFill>
                  <a:srgbClr val="002060"/>
                </a:solidFill>
                <a:effectLst/>
                <a:ea typeface="Calibri" panose="020F0502020204030204" pitchFamily="34" charset="0"/>
              </a:rPr>
              <a:t>allied w crown of Aragon vs lords &amp; towns</a:t>
            </a:r>
          </a:p>
          <a:p>
            <a:r>
              <a:rPr lang="en-GB" sz="2800" b="1" dirty="0">
                <a:solidFill>
                  <a:srgbClr val="002060"/>
                </a:solidFill>
                <a:effectLst/>
                <a:ea typeface="Calibri" panose="020F0502020204030204" pitchFamily="34" charset="0"/>
              </a:rPr>
              <a:t>Spanish pogroms </a:t>
            </a:r>
            <a:r>
              <a:rPr lang="en-GB" sz="2800" dirty="0">
                <a:solidFill>
                  <a:srgbClr val="002060"/>
                </a:solidFill>
                <a:effectLst/>
                <a:ea typeface="Calibri" panose="020F0502020204030204" pitchFamily="34" charset="0"/>
              </a:rPr>
              <a:t>vs Jews in 1391</a:t>
            </a:r>
            <a:r>
              <a:rPr lang="en-GB" sz="2800" dirty="0">
                <a:solidFill>
                  <a:srgbClr val="002060"/>
                </a:solidFill>
              </a:rPr>
              <a:t> (scapegoats)</a:t>
            </a:r>
          </a:p>
        </p:txBody>
      </p:sp>
      <p:pic>
        <p:nvPicPr>
          <p:cNvPr id="10" name="Content Placeholder 9" descr="A painting of a person on a horse&#10;&#10;Description automatically generated">
            <a:extLst>
              <a:ext uri="{FF2B5EF4-FFF2-40B4-BE49-F238E27FC236}">
                <a16:creationId xmlns:a16="http://schemas.microsoft.com/office/drawing/2014/main" id="{56234ADF-4821-2FE7-4C4B-8B198DBF484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7480" y="3557256"/>
            <a:ext cx="4029739" cy="3166703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13121</TotalTime>
  <Words>829</Words>
  <Application>Microsoft Office PowerPoint</Application>
  <PresentationFormat>Widescreen</PresentationFormat>
  <Paragraphs>99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Algerian</vt:lpstr>
      <vt:lpstr>Arial</vt:lpstr>
      <vt:lpstr>Calibri</vt:lpstr>
      <vt:lpstr>Constantia</vt:lpstr>
      <vt:lpstr>Times New Roman</vt:lpstr>
      <vt:lpstr>Wingdings 2</vt:lpstr>
      <vt:lpstr>Paper</vt:lpstr>
      <vt:lpstr>Popular Protest </vt:lpstr>
      <vt:lpstr>   Frequency of revolt (Samuel Cohn): </vt:lpstr>
      <vt:lpstr>Why rebel (and why not more)?</vt:lpstr>
      <vt:lpstr>Motives &amp; Leadership</vt:lpstr>
      <vt:lpstr> Background to the Jacquerie (1356-58)</vt:lpstr>
      <vt:lpstr>The Jacquerie: rural vs urban</vt:lpstr>
      <vt:lpstr>Froissart’s Chronicles: Peasants beaten at Meaux</vt:lpstr>
      <vt:lpstr>Ciompi in Florence (1378)</vt:lpstr>
      <vt:lpstr>Most well-documented = English Rising of 1381</vt:lpstr>
      <vt:lpstr>The Background </vt:lpstr>
      <vt:lpstr>Who were the Rebels?</vt:lpstr>
      <vt:lpstr> Aims:  ‘fair’ rents (4d an acre) &amp; higher wages; protection of rights; abolition of poll tax vs manorial records &amp; sought tax accounts Influence of Lollardy? </vt:lpstr>
      <vt:lpstr>Urban Revolt in Cambridge 1381 vs University</vt:lpstr>
      <vt:lpstr>End of Serfdom?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Popular Protest</dc:title>
  <dc:creator>Aysu Dincer</dc:creator>
  <cp:lastModifiedBy>Dincer Hadjianastasis, Aysu</cp:lastModifiedBy>
  <cp:revision>12</cp:revision>
  <dcterms:created xsi:type="dcterms:W3CDTF">2020-11-30T13:29:20Z</dcterms:created>
  <dcterms:modified xsi:type="dcterms:W3CDTF">2026-01-18T19:22:01Z</dcterms:modified>
</cp:coreProperties>
</file>