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58" r:id="rId7"/>
    <p:sldId id="262" r:id="rId8"/>
    <p:sldId id="268" r:id="rId9"/>
    <p:sldId id="269" r:id="rId10"/>
    <p:sldId id="267" r:id="rId11"/>
    <p:sldId id="266" r:id="rId12"/>
    <p:sldId id="259" r:id="rId13"/>
    <p:sldId id="270" r:id="rId14"/>
    <p:sldId id="271" r:id="rId15"/>
    <p:sldId id="26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2"/>
    <p:restoredTop sz="94687"/>
  </p:normalViewPr>
  <p:slideViewPr>
    <p:cSldViewPr snapToGrid="0">
      <p:cViewPr varScale="1">
        <p:scale>
          <a:sx n="118" d="100"/>
          <a:sy n="118" d="100"/>
        </p:scale>
        <p:origin x="2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18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54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53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61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293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4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4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5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9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7968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2380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C723330-ACF4-434C-AA35-D6E082F7459E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53328D2-AC2B-5D43-B055-D92D98138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0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B9448A-F266-F5F9-FD11-86637BCB9F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1818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2A7021-BE83-9B8D-516C-DC64D3452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5200">
                <a:solidFill>
                  <a:srgbClr val="FFFFFF"/>
                </a:solidFill>
              </a:rPr>
              <a:t>Marriage and the Family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61D08C-C590-0C94-4340-A4BA516BB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Natalie Hanley-Smith</a:t>
            </a:r>
          </a:p>
        </p:txBody>
      </p:sp>
    </p:spTree>
    <p:extLst>
      <p:ext uri="{BB962C8B-B14F-4D97-AF65-F5344CB8AC3E}">
        <p14:creationId xmlns:p14="http://schemas.microsoft.com/office/powerpoint/2010/main" val="10952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C672872-7774-E4D1-5844-16239A248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647" y="623275"/>
            <a:ext cx="4018677" cy="560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D0F679-34A8-3322-8DFD-DD54B0AE1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5659" y="1188637"/>
            <a:ext cx="5642312" cy="1294681"/>
          </a:xfrm>
        </p:spPr>
        <p:txBody>
          <a:bodyPr>
            <a:normAutofit/>
          </a:bodyPr>
          <a:lstStyle/>
          <a:p>
            <a:r>
              <a:rPr lang="en-US" sz="3600" dirty="0"/>
              <a:t>Aristocratic and Royal Marriages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2FD1F-EB98-7EF1-ED41-DF20D22F7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5660" y="2902857"/>
            <a:ext cx="5463597" cy="3218875"/>
          </a:xfrm>
        </p:spPr>
        <p:txBody>
          <a:bodyPr anchor="t">
            <a:normAutofit lnSpcReduction="10000"/>
          </a:bodyPr>
          <a:lstStyle/>
          <a:p>
            <a:r>
              <a:rPr lang="en-US" sz="1800" dirty="0"/>
              <a:t>Politically motivated – dynastical connections and alliances. </a:t>
            </a:r>
          </a:p>
          <a:p>
            <a:r>
              <a:rPr lang="en-US" sz="1800" dirty="0"/>
              <a:t>Cemented international relationships between kingdoms</a:t>
            </a:r>
          </a:p>
          <a:p>
            <a:r>
              <a:rPr lang="en-US" sz="1800" dirty="0"/>
              <a:t>Usually arranged when at least one party was a child – but not to be consummated until ages of 12(f) and 14(m) – ages of consent. </a:t>
            </a:r>
          </a:p>
          <a:p>
            <a:r>
              <a:rPr lang="en-US" sz="1800" dirty="0"/>
              <a:t>Betrothal ceremonies</a:t>
            </a:r>
          </a:p>
          <a:p>
            <a:r>
              <a:rPr lang="en-US" sz="1800" dirty="0"/>
              <a:t>On average women married in early-mid teens and men in their 20s. </a:t>
            </a:r>
          </a:p>
          <a:p>
            <a:endParaRPr lang="en-US" sz="1500" dirty="0"/>
          </a:p>
          <a:p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124005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4FF95-70DB-89B1-C3BE-C60AD204A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897" y="623275"/>
            <a:ext cx="8918303" cy="1234401"/>
          </a:xfrm>
        </p:spPr>
        <p:txBody>
          <a:bodyPr anchor="ctr">
            <a:normAutofit/>
          </a:bodyPr>
          <a:lstStyle/>
          <a:p>
            <a:r>
              <a:rPr lang="en-US" sz="3600" dirty="0"/>
              <a:t>An Economic Institution - Dowries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9ACA5-C588-86CD-1087-9A98DF1AC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104571"/>
            <a:ext cx="9621520" cy="4431696"/>
          </a:xfrm>
        </p:spPr>
        <p:txBody>
          <a:bodyPr anchor="t">
            <a:normAutofit fontScale="55000" lnSpcReduction="20000"/>
          </a:bodyPr>
          <a:lstStyle/>
          <a:p>
            <a:r>
              <a:rPr lang="en-US" sz="3200" dirty="0"/>
              <a:t>The Dowry: goods, land, and/or money paid by the bride’s family to the groom.</a:t>
            </a:r>
          </a:p>
          <a:p>
            <a:endParaRPr lang="en-US" sz="3200" dirty="0"/>
          </a:p>
          <a:p>
            <a:r>
              <a:rPr lang="en-US" sz="3200" dirty="0"/>
              <a:t>c.11</a:t>
            </a:r>
            <a:r>
              <a:rPr lang="en-US" sz="3200" baseline="30000" dirty="0"/>
              <a:t>th</a:t>
            </a:r>
            <a:r>
              <a:rPr lang="en-US" sz="3200" dirty="0"/>
              <a:t> century revival of a custom from Ancient Rome</a:t>
            </a:r>
          </a:p>
          <a:p>
            <a:pPr marL="0" indent="0">
              <a:buNone/>
            </a:pPr>
            <a:r>
              <a:rPr lang="en-US" sz="3200" dirty="0"/>
              <a:t>	Changing forms – increasingly monetary</a:t>
            </a:r>
          </a:p>
          <a:p>
            <a:endParaRPr lang="en-US" sz="3200" dirty="0">
              <a:highlight>
                <a:srgbClr val="FFFF00"/>
              </a:highlight>
            </a:endParaRPr>
          </a:p>
          <a:p>
            <a:r>
              <a:rPr lang="en-US" sz="3200" dirty="0"/>
              <a:t>Practice heavily regulated in Italian cities</a:t>
            </a:r>
          </a:p>
          <a:p>
            <a:endParaRPr lang="en-US" sz="3200" dirty="0"/>
          </a:p>
          <a:p>
            <a:r>
              <a:rPr lang="en-US" sz="3200" dirty="0"/>
              <a:t>Rachel Stone: Clash of two main functions</a:t>
            </a:r>
          </a:p>
          <a:p>
            <a:pPr lvl="1"/>
            <a:r>
              <a:rPr lang="en-US" sz="3200" dirty="0"/>
              <a:t>To support wife in widowhood/abandonment </a:t>
            </a:r>
          </a:p>
          <a:p>
            <a:pPr lvl="1"/>
            <a:r>
              <a:rPr lang="en-US" sz="3200" dirty="0"/>
              <a:t>Resource to help the couple ‘set up’ domestic life. </a:t>
            </a:r>
          </a:p>
          <a:p>
            <a:pPr lvl="1"/>
            <a:r>
              <a:rPr lang="en-US" sz="3200" dirty="0"/>
              <a:t>Legally belonged to the wife – but the husband managed it! </a:t>
            </a:r>
          </a:p>
          <a:p>
            <a:pPr lvl="1"/>
            <a:endParaRPr lang="en-US" sz="3200" dirty="0"/>
          </a:p>
          <a:p>
            <a:r>
              <a:rPr lang="en-US" sz="3200" dirty="0"/>
              <a:t>No dowry = no marriage? Option to ‘earn’ dowry through period of domestic service</a:t>
            </a:r>
            <a:r>
              <a:rPr lang="en-US" sz="600" dirty="0"/>
              <a:t>.</a:t>
            </a:r>
          </a:p>
          <a:p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565552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76BE2-CDF3-A8CE-913A-C27C806A9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833" y="1188637"/>
            <a:ext cx="4218138" cy="136205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 Economic Institution – Gifts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23B9A4-6763-A943-B194-1D81C4846B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1675" y="1634375"/>
            <a:ext cx="5474323" cy="358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0F9A12-C60D-9312-DE64-011A8AEDC418}"/>
              </a:ext>
            </a:extLst>
          </p:cNvPr>
          <p:cNvSpPr txBox="1"/>
          <p:nvPr/>
        </p:nvSpPr>
        <p:spPr>
          <a:xfrm>
            <a:off x="6889832" y="2998278"/>
            <a:ext cx="4329711" cy="312345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Regional Variances: the </a:t>
            </a:r>
            <a:r>
              <a:rPr lang="en-US" sz="2400" dirty="0" err="1"/>
              <a:t>Morgengabe</a:t>
            </a:r>
            <a:r>
              <a:rPr lang="en-US" sz="2400" dirty="0"/>
              <a:t>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Material culture of the household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marriage chest – Cassone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https://</a:t>
            </a:r>
            <a:r>
              <a:rPr lang="en-US" sz="2400" dirty="0" err="1"/>
              <a:t>www.metmuseum.org</a:t>
            </a:r>
            <a:r>
              <a:rPr lang="en-US" sz="2400" dirty="0"/>
              <a:t>/art/collection/search/193335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1430101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89240-3A9C-65C8-4F65-EC193578F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anchor="b">
            <a:normAutofit/>
          </a:bodyPr>
          <a:lstStyle/>
          <a:p>
            <a:r>
              <a:rPr lang="en-US" sz="3600" dirty="0"/>
              <a:t>Parenting and Children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40551-A198-E0B6-0368-DABDEB61F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721" y="2161286"/>
            <a:ext cx="4282984" cy="3511943"/>
          </a:xfrm>
        </p:spPr>
        <p:txBody>
          <a:bodyPr anchor="ctr">
            <a:normAutofit lnSpcReduction="10000"/>
          </a:bodyPr>
          <a:lstStyle/>
          <a:p>
            <a:r>
              <a:rPr lang="en-US" sz="1800" dirty="0"/>
              <a:t>Philip Ari</a:t>
            </a:r>
            <a:r>
              <a:rPr lang="en-GB" sz="1800" kern="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è</a:t>
            </a:r>
            <a:r>
              <a:rPr lang="en-US" sz="1800" dirty="0"/>
              <a:t>s, </a:t>
            </a:r>
            <a:r>
              <a:rPr lang="en-GB" sz="1800" i="1" dirty="0">
                <a:effectLst/>
              </a:rPr>
              <a:t>Centuries of Childhood: A Social History of Family Life</a:t>
            </a:r>
            <a:r>
              <a:rPr lang="en-GB" sz="1800" i="0" dirty="0">
                <a:effectLst/>
              </a:rPr>
              <a:t> (1960). </a:t>
            </a:r>
            <a:r>
              <a:rPr lang="en-US" sz="1800" dirty="0">
                <a:highlight>
                  <a:srgbClr val="FFFF00"/>
                </a:highlight>
              </a:rPr>
              <a:t> </a:t>
            </a:r>
          </a:p>
          <a:p>
            <a:pPr lvl="1"/>
            <a:r>
              <a:rPr lang="en-US" sz="1800" dirty="0"/>
              <a:t>No such concept of ‘childhood’ and parents did not emotionally invest in children because of high mortality rates</a:t>
            </a:r>
          </a:p>
          <a:p>
            <a:endParaRPr lang="en-US" sz="1800" dirty="0">
              <a:highlight>
                <a:srgbClr val="FFFF00"/>
              </a:highlight>
            </a:endParaRPr>
          </a:p>
          <a:p>
            <a:r>
              <a:rPr lang="en-US" sz="1800" dirty="0"/>
              <a:t>Widely criticized by revisionists:</a:t>
            </a:r>
          </a:p>
          <a:p>
            <a:pPr lvl="1"/>
            <a:r>
              <a:rPr lang="en-US" sz="1800" dirty="0"/>
              <a:t>Evidence of grief after child loss</a:t>
            </a:r>
          </a:p>
          <a:p>
            <a:pPr lvl="1"/>
            <a:r>
              <a:rPr lang="en-US" sz="1800" dirty="0"/>
              <a:t>Care from religious and secular authorities   </a:t>
            </a:r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</p:txBody>
      </p:sp>
      <p:pic>
        <p:nvPicPr>
          <p:cNvPr id="8194" name="Picture 2" descr="undefined">
            <a:extLst>
              <a:ext uri="{FF2B5EF4-FFF2-40B4-BE49-F238E27FC236}">
                <a16:creationId xmlns:a16="http://schemas.microsoft.com/office/drawing/2014/main" id="{2BFE2AF0-A5A8-48D5-853C-DB5E3A0D1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9592" y="650494"/>
            <a:ext cx="3344310" cy="5324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752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82629-5BF2-17B6-2DA2-9C13760B0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884083"/>
          </a:xfrm>
        </p:spPr>
        <p:txBody>
          <a:bodyPr anchor="ctr">
            <a:normAutofit/>
          </a:bodyPr>
          <a:lstStyle/>
          <a:p>
            <a:r>
              <a:rPr lang="en-US" sz="3600" dirty="0"/>
              <a:t>Marital Sex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07E8A-DF5C-8A97-449D-505892700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9736987" cy="2800395"/>
          </a:xfrm>
        </p:spPr>
        <p:txBody>
          <a:bodyPr anchor="t">
            <a:normAutofit fontScale="92500"/>
          </a:bodyPr>
          <a:lstStyle/>
          <a:p>
            <a:r>
              <a:rPr lang="en-GB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 Corinthians 7: verses 1-3: </a:t>
            </a:r>
          </a:p>
          <a:p>
            <a:endParaRPr lang="en-GB" sz="24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‘Now concerning the things whereof ye wrote unto me: It is good for a man not to touch a woman. Nevertheless to avoid fornication, let every man have his own wife, and let every woman have her own husband. Let the husband render unto the wife due benevolence: and likewise also the wife unto the husband’.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9807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B81E10DD-F221-B5CC-EF7C-0C1F5FF1D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1675" y="626784"/>
            <a:ext cx="4032621" cy="560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A1CB7C-9027-0F0B-7C7E-18E93A9CA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5659" y="1188637"/>
            <a:ext cx="5642312" cy="938546"/>
          </a:xfrm>
        </p:spPr>
        <p:txBody>
          <a:bodyPr>
            <a:normAutofit/>
          </a:bodyPr>
          <a:lstStyle/>
          <a:p>
            <a:r>
              <a:rPr lang="en-US" sz="3600" dirty="0"/>
              <a:t>Marital Sex </a:t>
            </a:r>
          </a:p>
        </p:txBody>
      </p:sp>
      <p:sp>
        <p:nvSpPr>
          <p:cNvPr id="3080" name="Content Placeholder 3079">
            <a:extLst>
              <a:ext uri="{FF2B5EF4-FFF2-40B4-BE49-F238E27FC236}">
                <a16:creationId xmlns:a16="http://schemas.microsoft.com/office/drawing/2014/main" id="{091D43A5-2FC9-1E1F-ECBB-E8C03E307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5660" y="2582562"/>
            <a:ext cx="4716308" cy="3539170"/>
          </a:xfrm>
        </p:spPr>
        <p:txBody>
          <a:bodyPr anchor="t">
            <a:normAutofit fontScale="85000" lnSpcReduction="20000"/>
          </a:bodyPr>
          <a:lstStyle/>
          <a:p>
            <a:r>
              <a:rPr lang="en-US" sz="2000" dirty="0"/>
              <a:t>A source of anxiety</a:t>
            </a:r>
          </a:p>
          <a:p>
            <a:endParaRPr lang="en-US" sz="2000" dirty="0"/>
          </a:p>
          <a:p>
            <a:r>
              <a:rPr lang="en-US" sz="2000" dirty="0"/>
              <a:t>Conjugal rights</a:t>
            </a:r>
          </a:p>
          <a:p>
            <a:endParaRPr lang="en-US" sz="2000" dirty="0"/>
          </a:p>
          <a:p>
            <a:r>
              <a:rPr lang="en-US" sz="2000" dirty="0"/>
              <a:t>Strict limitations on legitimate sexual activities </a:t>
            </a:r>
          </a:p>
          <a:p>
            <a:endParaRPr lang="en-US" sz="2000" dirty="0"/>
          </a:p>
          <a:p>
            <a:r>
              <a:rPr lang="en-US" sz="2000" dirty="0"/>
              <a:t>James Brundage, </a:t>
            </a:r>
            <a:r>
              <a:rPr lang="en-US" sz="2000" i="1" dirty="0"/>
              <a:t>Law, Sex, and Christian Society in Medieval Europe </a:t>
            </a:r>
            <a:r>
              <a:rPr lang="en-US" sz="2000" dirty="0"/>
              <a:t>(1987). </a:t>
            </a:r>
          </a:p>
          <a:p>
            <a:endParaRPr lang="en-US" sz="2000" dirty="0"/>
          </a:p>
          <a:p>
            <a:r>
              <a:rPr lang="en-US" sz="2000" dirty="0"/>
              <a:t>The Family was a moral unit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3837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41940EEA-EC99-03C1-D635-7C12709F9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0" r="13025" b="3"/>
          <a:stretch/>
        </p:blipFill>
        <p:spPr bwMode="auto">
          <a:xfrm>
            <a:off x="621675" y="1870653"/>
            <a:ext cx="4032621" cy="311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2DC2A0-F29C-F8BF-F4FA-58E302CB2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5660" y="736268"/>
            <a:ext cx="5642312" cy="1134385"/>
          </a:xfrm>
        </p:spPr>
        <p:txBody>
          <a:bodyPr>
            <a:normAutofit/>
          </a:bodyPr>
          <a:lstStyle/>
          <a:p>
            <a:r>
              <a:rPr lang="en-US" sz="3600" dirty="0"/>
              <a:t>Sexual Transgressions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52D41-4CB6-AB77-AC3B-884C392D0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5660" y="2167621"/>
            <a:ext cx="5913540" cy="3335867"/>
          </a:xfrm>
        </p:spPr>
        <p:txBody>
          <a:bodyPr anchor="t">
            <a:noAutofit/>
          </a:bodyPr>
          <a:lstStyle/>
          <a:p>
            <a:r>
              <a:rPr lang="en-US" sz="1800" dirty="0"/>
              <a:t>Fornication – public punishment and fines</a:t>
            </a:r>
          </a:p>
          <a:p>
            <a:endParaRPr lang="en-US" sz="1800" dirty="0"/>
          </a:p>
          <a:p>
            <a:r>
              <a:rPr lang="en-US" sz="1800" dirty="0"/>
              <a:t>Illegitimacy – importance of social status </a:t>
            </a:r>
          </a:p>
          <a:p>
            <a:endParaRPr lang="en-US" sz="1800" dirty="0"/>
          </a:p>
          <a:p>
            <a:r>
              <a:rPr lang="en-US" sz="1800" dirty="0"/>
              <a:t>Sara McDougall – less of a stigma than in the early modern period</a:t>
            </a:r>
          </a:p>
          <a:p>
            <a:endParaRPr lang="en-US" sz="1800" dirty="0"/>
          </a:p>
          <a:p>
            <a:r>
              <a:rPr lang="en-US" sz="1800" dirty="0"/>
              <a:t>Illegitimate children of the king usually from extramarital relationships - ‘Fitzroy’ privileges</a:t>
            </a:r>
          </a:p>
          <a:p>
            <a:endParaRPr lang="en-US" sz="1800" dirty="0"/>
          </a:p>
          <a:p>
            <a:r>
              <a:rPr lang="en-US" sz="1800" dirty="0"/>
              <a:t>Illegitimate children of serfs and peasants – breach of marriage contracts </a:t>
            </a:r>
          </a:p>
        </p:txBody>
      </p:sp>
    </p:spTree>
    <p:extLst>
      <p:ext uri="{BB962C8B-B14F-4D97-AF65-F5344CB8AC3E}">
        <p14:creationId xmlns:p14="http://schemas.microsoft.com/office/powerpoint/2010/main" val="375748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7BA2A-09C5-DC8B-FF83-D889B7EAF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356" y="1188637"/>
            <a:ext cx="9984615" cy="938546"/>
          </a:xfrm>
        </p:spPr>
        <p:txBody>
          <a:bodyPr>
            <a:normAutofit/>
          </a:bodyPr>
          <a:lstStyle/>
          <a:p>
            <a:r>
              <a:rPr lang="en-US" sz="3600" dirty="0"/>
              <a:t>Divorce and Annulments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8ED42-EF8B-E037-42AD-73D799316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2310063"/>
            <a:ext cx="5789648" cy="3611765"/>
          </a:xfrm>
        </p:spPr>
        <p:txBody>
          <a:bodyPr anchor="t">
            <a:noAutofit/>
          </a:bodyPr>
          <a:lstStyle/>
          <a:p>
            <a:r>
              <a:rPr lang="en-US" sz="1800" dirty="0"/>
              <a:t>Much more flexibility in the classical world</a:t>
            </a:r>
          </a:p>
          <a:p>
            <a:r>
              <a:rPr lang="en-US" sz="1800" dirty="0"/>
              <a:t>By 1100, Roman Catholic Church had limited permissible grounds for annulments (with freedom to remarry): </a:t>
            </a: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marriage could only be dissolved if it could be argued that the union had not been ‘valid’ in the first place.</a:t>
            </a:r>
            <a:endParaRPr lang="en-US" sz="1800" dirty="0"/>
          </a:p>
          <a:p>
            <a:r>
              <a:rPr lang="en-US" sz="1800" b="1" dirty="0"/>
              <a:t>Incest </a:t>
            </a:r>
            <a:r>
              <a:rPr lang="en-US" sz="1800" dirty="0"/>
              <a:t>– prohibited degrees; </a:t>
            </a:r>
            <a:r>
              <a:rPr lang="en-US" sz="1800" b="1" dirty="0"/>
              <a:t>forced or coerced</a:t>
            </a:r>
            <a:r>
              <a:rPr lang="en-US" sz="1800" dirty="0"/>
              <a:t> marriages; </a:t>
            </a:r>
            <a:r>
              <a:rPr lang="en-US" sz="1800" b="1" dirty="0"/>
              <a:t>insanity and leprosy</a:t>
            </a:r>
            <a:r>
              <a:rPr lang="en-US" sz="1800" dirty="0"/>
              <a:t>; </a:t>
            </a:r>
            <a:r>
              <a:rPr lang="en-US" sz="1800" b="1" dirty="0"/>
              <a:t>impotence</a:t>
            </a:r>
            <a:r>
              <a:rPr lang="en-US" sz="1800" dirty="0"/>
              <a:t> – not just infertility – but the inability to consummate the union. </a:t>
            </a:r>
          </a:p>
        </p:txBody>
      </p:sp>
      <p:pic>
        <p:nvPicPr>
          <p:cNvPr id="10242" name="Picture 2" descr="Manuscript illustration showing the marriage of Eleanor and Prince Louis in 1137">
            <a:extLst>
              <a:ext uri="{FF2B5EF4-FFF2-40B4-BE49-F238E27FC236}">
                <a16:creationId xmlns:a16="http://schemas.microsoft.com/office/drawing/2014/main" id="{D5351B7B-C346-39C5-63C4-39F526F4C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7092" y="3018327"/>
            <a:ext cx="3486515" cy="272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354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9B127-A910-C52A-0408-DA159B245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778205"/>
          </a:xfrm>
        </p:spPr>
        <p:txBody>
          <a:bodyPr anchor="ctr">
            <a:normAutofit/>
          </a:bodyPr>
          <a:lstStyle/>
          <a:p>
            <a:r>
              <a:rPr lang="en-US" sz="3600" dirty="0"/>
              <a:t>Legal Separation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34054-245B-4AD9-9E5F-F7ECF3347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059806"/>
            <a:ext cx="10261587" cy="3747599"/>
          </a:xfrm>
        </p:spPr>
        <p:txBody>
          <a:bodyPr anchor="t">
            <a:normAutofit/>
          </a:bodyPr>
          <a:lstStyle/>
          <a:p>
            <a:r>
              <a:rPr lang="en-US" sz="2000" dirty="0"/>
              <a:t>Allowed both parties:</a:t>
            </a:r>
          </a:p>
          <a:p>
            <a:pPr lvl="1"/>
            <a:r>
              <a:rPr lang="en-US" sz="2000" dirty="0"/>
              <a:t>To live apart</a:t>
            </a:r>
          </a:p>
          <a:p>
            <a:pPr lvl="1"/>
            <a:r>
              <a:rPr lang="en-US" sz="2000" dirty="0"/>
              <a:t>To separate material goods</a:t>
            </a:r>
          </a:p>
          <a:p>
            <a:pPr lvl="1"/>
            <a:r>
              <a:rPr lang="en-US" sz="2000" dirty="0"/>
              <a:t>To be exempt from conjugal duty</a:t>
            </a:r>
          </a:p>
          <a:p>
            <a:pPr lvl="1"/>
            <a:r>
              <a:rPr lang="en-US" sz="2000" dirty="0"/>
              <a:t>BUT NOT TO REMARRY</a:t>
            </a:r>
          </a:p>
          <a:p>
            <a:r>
              <a:rPr lang="en-US" sz="2000" dirty="0"/>
              <a:t>Granted in cases where one party had a religious calling, or in cases of adultery or cruelty.</a:t>
            </a:r>
          </a:p>
          <a:p>
            <a:r>
              <a:rPr lang="en-US" sz="2000" dirty="0"/>
              <a:t>Not uncommon – records suggest large numbers of separation cases in Northern France, Italy and Belgium.</a:t>
            </a:r>
          </a:p>
          <a:p>
            <a:r>
              <a:rPr lang="en-US" sz="2000" dirty="0"/>
              <a:t>Cases often brought by women seeking assistance and intervention. </a:t>
            </a:r>
          </a:p>
          <a:p>
            <a:endParaRPr lang="en-US" sz="1500" dirty="0"/>
          </a:p>
          <a:p>
            <a:pPr lvl="1"/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6230778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A15B8-BB89-565D-BFFA-A62E7B39A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6"/>
            <a:ext cx="8074815" cy="922584"/>
          </a:xfrm>
        </p:spPr>
        <p:txBody>
          <a:bodyPr anchor="ctr">
            <a:normAutofit fontScale="90000"/>
          </a:bodyPr>
          <a:lstStyle/>
          <a:p>
            <a:r>
              <a:rPr lang="en-US" sz="3600" dirty="0"/>
              <a:t>Remarriage</a:t>
            </a:r>
            <a:r>
              <a:rPr lang="en-US" sz="72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65945-33BF-6782-99A0-B88DB538B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156059"/>
            <a:ext cx="8074815" cy="3613805"/>
          </a:xfrm>
        </p:spPr>
        <p:txBody>
          <a:bodyPr anchor="t">
            <a:normAutofit/>
          </a:bodyPr>
          <a:lstStyle/>
          <a:p>
            <a:r>
              <a:rPr lang="en-US" sz="2200" dirty="0"/>
              <a:t>High mortality rates meant lots of people married more than once in their lifetime. </a:t>
            </a:r>
          </a:p>
          <a:p>
            <a:r>
              <a:rPr lang="en-US" sz="2200" dirty="0"/>
              <a:t>‘Blended’ families common</a:t>
            </a:r>
          </a:p>
          <a:p>
            <a:r>
              <a:rPr lang="en-US" sz="2200" dirty="0"/>
              <a:t>Under doctrinal law needed proof of death of first spouse to remarry but in practice not always demanded. </a:t>
            </a:r>
          </a:p>
          <a:p>
            <a:r>
              <a:rPr lang="en-US" sz="2200" dirty="0"/>
              <a:t>Byzantine Law had different restrictions: had to do penance and abstain from the sacraments for a period after remarriage. 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2657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009E310-C7C2-4F23-B466-4417C8ED3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hade val="92000"/>
                  <a:satMod val="160000"/>
                </a:schemeClr>
              </a:gs>
              <a:gs pos="77000">
                <a:schemeClr val="bg2">
                  <a:tint val="100000"/>
                  <a:shade val="73000"/>
                  <a:satMod val="155000"/>
                </a:schemeClr>
              </a:gs>
              <a:gs pos="100000">
                <a:schemeClr val="bg2">
                  <a:tint val="100000"/>
                  <a:shade val="67000"/>
                  <a:satMod val="14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A4F4A1-146B-4D29-852A-F60996679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C31FF5-F97E-4082-BFC5-A880DB9F3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1150" y="457200"/>
            <a:ext cx="8533646" cy="5943603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5B4CE-42DE-4E9B-B800-B5B8142E6F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72467" y="621793"/>
            <a:ext cx="8198780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488068-929B-941A-D157-928BB9B8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616" y="881210"/>
            <a:ext cx="7417925" cy="1517035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Lecture Outline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CEA38-7874-8A17-E6E5-B04F64B52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4616" y="2626840"/>
            <a:ext cx="7245103" cy="313177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Marriage under the Roman Catholic Church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Customs and Rituals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Gender norms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Marital Sex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Crossing Boundaries? Separation, Adultery, Divorce, Illegitimate Children</a:t>
            </a:r>
          </a:p>
        </p:txBody>
      </p:sp>
    </p:spTree>
    <p:extLst>
      <p:ext uri="{BB962C8B-B14F-4D97-AF65-F5344CB8AC3E}">
        <p14:creationId xmlns:p14="http://schemas.microsoft.com/office/powerpoint/2010/main" val="3622032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80F85-9C81-1E14-76B4-AD0F077AC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741614"/>
          </a:xfrm>
        </p:spPr>
        <p:txBody>
          <a:bodyPr anchor="ctr">
            <a:normAutofit fontScale="90000"/>
          </a:bodyPr>
          <a:lstStyle/>
          <a:p>
            <a:r>
              <a:rPr lang="en-US" sz="3600" dirty="0"/>
              <a:t>Adultery</a:t>
            </a:r>
            <a:r>
              <a:rPr lang="en-US" sz="48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B6A39-6850-9334-3AA9-151C14828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 fontScale="92500" lnSpcReduction="10000"/>
          </a:bodyPr>
          <a:lstStyle/>
          <a:p>
            <a:r>
              <a:rPr lang="en-US" sz="1900" dirty="0"/>
              <a:t>Byzantine Law – even ‘suspicion’ of a wife’s adultery could be grounds for divorce (allowed her husband to remarry). </a:t>
            </a:r>
          </a:p>
          <a:p>
            <a:endParaRPr lang="en-US" sz="1900" dirty="0"/>
          </a:p>
          <a:p>
            <a:r>
              <a:rPr lang="en-US" sz="1900" dirty="0"/>
              <a:t>Double standards for male and female adultery. </a:t>
            </a:r>
          </a:p>
          <a:p>
            <a:endParaRPr lang="en-US" sz="1900" dirty="0"/>
          </a:p>
          <a:p>
            <a:r>
              <a:rPr lang="en-US" sz="1900" dirty="0"/>
              <a:t>Fears of illegitimacy and inheritance</a:t>
            </a:r>
          </a:p>
          <a:p>
            <a:endParaRPr lang="en-US" sz="1900" dirty="0"/>
          </a:p>
          <a:p>
            <a:r>
              <a:rPr lang="en-US" sz="1900" dirty="0"/>
              <a:t>Declining tolerance for male adultery? </a:t>
            </a:r>
          </a:p>
          <a:p>
            <a:endParaRPr lang="en-US" sz="1900" dirty="0"/>
          </a:p>
        </p:txBody>
      </p:sp>
      <p:pic>
        <p:nvPicPr>
          <p:cNvPr id="11266" name="Picture 2" descr="The Adulterers Punishment Painting by Jules-Arsene Garnier">
            <a:extLst>
              <a:ext uri="{FF2B5EF4-FFF2-40B4-BE49-F238E27FC236}">
                <a16:creationId xmlns:a16="http://schemas.microsoft.com/office/drawing/2014/main" id="{FCB884D2-D0D0-75A7-FF07-9D59A3CD9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5" r="20454" b="2"/>
          <a:stretch/>
        </p:blipFill>
        <p:spPr bwMode="auto">
          <a:xfrm>
            <a:off x="5977788" y="799352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754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C27D2-45AA-A34B-A192-E26A94CAB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6"/>
            <a:ext cx="8074815" cy="874458"/>
          </a:xfrm>
        </p:spPr>
        <p:txBody>
          <a:bodyPr anchor="ctr">
            <a:normAutofit/>
          </a:bodyPr>
          <a:lstStyle/>
          <a:p>
            <a:r>
              <a:rPr lang="en-US" sz="3600" dirty="0"/>
              <a:t>Conclusions</a:t>
            </a:r>
            <a:r>
              <a:rPr lang="en-US" sz="54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8D442-E4C3-0661-2357-A720442C1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545717"/>
            <a:ext cx="8943641" cy="3261688"/>
          </a:xfrm>
        </p:spPr>
        <p:txBody>
          <a:bodyPr anchor="t">
            <a:normAutofit lnSpcReduction="10000"/>
          </a:bodyPr>
          <a:lstStyle/>
          <a:p>
            <a:r>
              <a:rPr lang="en-US" sz="2000" dirty="0"/>
              <a:t>Roman Catholic Marriage inspired by frameworks from Ancient Rome and Judaism</a:t>
            </a:r>
          </a:p>
          <a:p>
            <a:r>
              <a:rPr lang="en-US" sz="2000" dirty="0"/>
              <a:t>Attempts to legislate and regulate throughout medieval period </a:t>
            </a:r>
          </a:p>
          <a:p>
            <a:r>
              <a:rPr lang="en-US" sz="2000" dirty="0"/>
              <a:t>Rituals and Customs </a:t>
            </a:r>
          </a:p>
          <a:p>
            <a:r>
              <a:rPr lang="en-US" sz="2000" dirty="0"/>
              <a:t>An Economic Institution  </a:t>
            </a:r>
          </a:p>
          <a:p>
            <a:r>
              <a:rPr lang="en-US" sz="2000" dirty="0"/>
              <a:t>Gender roles in the family – prescriptive but complementary</a:t>
            </a:r>
          </a:p>
          <a:p>
            <a:r>
              <a:rPr lang="en-US" sz="2000" dirty="0"/>
              <a:t>Sex – a source of anxiety </a:t>
            </a:r>
          </a:p>
          <a:p>
            <a:r>
              <a:rPr lang="en-US" sz="2000" dirty="0"/>
              <a:t>Became harder to legally end a marriage – but not impossible to leave one.  </a:t>
            </a:r>
          </a:p>
        </p:txBody>
      </p:sp>
    </p:spTree>
    <p:extLst>
      <p:ext uri="{BB962C8B-B14F-4D97-AF65-F5344CB8AC3E}">
        <p14:creationId xmlns:p14="http://schemas.microsoft.com/office/powerpoint/2010/main" val="268861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B9D2E-EAF6-9B88-0D7A-06C664DD0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018837"/>
          </a:xfrm>
        </p:spPr>
        <p:txBody>
          <a:bodyPr anchor="ctr">
            <a:normAutofit/>
          </a:bodyPr>
          <a:lstStyle/>
          <a:p>
            <a:r>
              <a:rPr lang="en-US" sz="3200" dirty="0"/>
              <a:t>Doctrinal Developments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D5DE7-2B63-0C43-7A3B-1971DAE82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1536" y="1838425"/>
            <a:ext cx="8464378" cy="4253456"/>
          </a:xfrm>
        </p:spPr>
        <p:txBody>
          <a:bodyPr anchor="t">
            <a:normAutofit fontScale="92500"/>
          </a:bodyPr>
          <a:lstStyle/>
          <a:p>
            <a:r>
              <a:rPr lang="en-US" sz="2200" dirty="0"/>
              <a:t>Marriage – precedents and frameworks adapted from Ancient Rome/Judaism</a:t>
            </a:r>
          </a:p>
          <a:p>
            <a:r>
              <a:rPr lang="en-US" sz="2200" dirty="0"/>
              <a:t>Attempts to ‘Christianize’ and regulate from c.9</a:t>
            </a:r>
            <a:r>
              <a:rPr lang="en-US" sz="2200" baseline="30000" dirty="0"/>
              <a:t>th</a:t>
            </a:r>
            <a:r>
              <a:rPr lang="en-US" sz="2200" dirty="0"/>
              <a:t> century but regional variances. </a:t>
            </a:r>
          </a:p>
          <a:p>
            <a:r>
              <a:rPr lang="en-US" sz="2200" dirty="0"/>
              <a:t>The Fourth Lateran Council (1215)</a:t>
            </a:r>
          </a:p>
          <a:p>
            <a:pPr lvl="1"/>
            <a:r>
              <a:rPr lang="en-US" sz="2200" dirty="0"/>
              <a:t>Prohibited degrees </a:t>
            </a:r>
          </a:p>
          <a:p>
            <a:pPr lvl="1"/>
            <a:r>
              <a:rPr lang="en-US" sz="2200" dirty="0"/>
              <a:t>Processes </a:t>
            </a:r>
          </a:p>
          <a:p>
            <a:pPr lvl="1"/>
            <a:r>
              <a:rPr lang="en-US" sz="2200" dirty="0"/>
              <a:t>Consent – of both parties – was essential for a union to be valid </a:t>
            </a:r>
          </a:p>
          <a:p>
            <a:pPr lvl="1"/>
            <a:r>
              <a:rPr lang="en-US" sz="2200" dirty="0"/>
              <a:t>Ages of consent: 12 for girls, 14 for boys</a:t>
            </a:r>
          </a:p>
          <a:p>
            <a:pPr lvl="1"/>
            <a:r>
              <a:rPr lang="en-US" sz="2200" dirty="0"/>
              <a:t>Preferable, but not essential: witnesses, blessing from a priest, on church ground. </a:t>
            </a:r>
          </a:p>
          <a:p>
            <a:pPr lvl="1"/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617364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54758-06E3-C920-B33F-CA29504A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6"/>
            <a:ext cx="8074815" cy="1124714"/>
          </a:xfrm>
        </p:spPr>
        <p:txBody>
          <a:bodyPr anchor="ctr">
            <a:normAutofit/>
          </a:bodyPr>
          <a:lstStyle/>
          <a:p>
            <a:r>
              <a:rPr lang="en-US" sz="3600" dirty="0"/>
              <a:t>Ideological Frameworks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A6052-F578-188F-7B3B-640B94737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050181"/>
            <a:ext cx="8984916" cy="3719684"/>
          </a:xfrm>
        </p:spPr>
        <p:txBody>
          <a:bodyPr anchor="t">
            <a:normAutofit fontScale="92500" lnSpcReduction="10000"/>
          </a:bodyPr>
          <a:lstStyle/>
          <a:p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Sara McDougall – Catholic marriage </a:t>
            </a:r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offered husbands and wives </a:t>
            </a: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‘a complicated equality’. </a:t>
            </a:r>
            <a:endParaRPr lang="en-GB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Husbands and Wives shared 4 rights: </a:t>
            </a:r>
          </a:p>
          <a:p>
            <a:pPr lvl="1"/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The right to consent</a:t>
            </a:r>
          </a:p>
          <a:p>
            <a:pPr lvl="1"/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right to conjugal duty/surrender of the body</a:t>
            </a:r>
          </a:p>
          <a:p>
            <a:pPr lvl="1"/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The right to leave an ‘invalid’ marriage</a:t>
            </a:r>
          </a:p>
          <a:p>
            <a:pPr lvl="1"/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The right to choose own place of burial</a:t>
            </a:r>
          </a:p>
          <a:p>
            <a:pPr lvl="1"/>
            <a:endParaRPr lang="en-GB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Adam and Eve ‘one flesh’ – interdependence and indissolubility </a:t>
            </a:r>
          </a:p>
          <a:p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oly </a:t>
            </a:r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amily</a:t>
            </a:r>
          </a:p>
          <a:p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St Augustine: </a:t>
            </a:r>
            <a:r>
              <a:rPr lang="en-GB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bond between husband and wife was as strong as the bond between Christ and the Church </a:t>
            </a:r>
            <a:endParaRPr lang="en-GB" sz="1800" dirty="0">
              <a:effectLst/>
              <a:highlight>
                <a:srgbClr val="FFFF00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GB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GB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GB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169313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01EA9-CFF7-5E9E-004B-80565004F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356" y="1188637"/>
            <a:ext cx="9984615" cy="1217679"/>
          </a:xfrm>
        </p:spPr>
        <p:txBody>
          <a:bodyPr>
            <a:normAutofit/>
          </a:bodyPr>
          <a:lstStyle/>
          <a:p>
            <a:r>
              <a:rPr lang="en-US" sz="3600" dirty="0"/>
              <a:t>Customs and Rituals - Religious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1EE3C-CEB7-9CCC-4AF2-5E6D8E978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3257" y="2213811"/>
            <a:ext cx="6423748" cy="3907921"/>
          </a:xfrm>
        </p:spPr>
        <p:txBody>
          <a:bodyPr anchor="t">
            <a:normAutofit fontScale="85000" lnSpcReduction="20000"/>
          </a:bodyPr>
          <a:lstStyle/>
          <a:p>
            <a:r>
              <a:rPr lang="en-US" sz="1900" dirty="0"/>
              <a:t>Reading of the Marriage Banns in Church (three consecutive Sundays)</a:t>
            </a:r>
          </a:p>
          <a:p>
            <a:pPr lvl="1"/>
            <a:r>
              <a:rPr lang="en-US" sz="1900" dirty="0"/>
              <a:t>Community awareness, to limit bigamous or clandestine unions</a:t>
            </a:r>
          </a:p>
          <a:p>
            <a:endParaRPr lang="en-US" sz="1900" dirty="0"/>
          </a:p>
          <a:p>
            <a:r>
              <a:rPr lang="en-US" sz="1900" dirty="0"/>
              <a:t>The Church porch or churchyard </a:t>
            </a:r>
          </a:p>
          <a:p>
            <a:endParaRPr lang="en-US" sz="1900" dirty="0"/>
          </a:p>
          <a:p>
            <a:r>
              <a:rPr lang="en-US" sz="1900" dirty="0"/>
              <a:t>Exchange of rings and vows </a:t>
            </a:r>
          </a:p>
          <a:p>
            <a:endParaRPr lang="en-US" sz="1900" dirty="0"/>
          </a:p>
          <a:p>
            <a:r>
              <a:rPr lang="en-US" sz="1900" dirty="0"/>
              <a:t>A blessing from the priest – bedding rituals</a:t>
            </a:r>
          </a:p>
          <a:p>
            <a:endParaRPr lang="en-US" sz="1900" dirty="0"/>
          </a:p>
          <a:p>
            <a:r>
              <a:rPr lang="en-US" sz="1900" dirty="0"/>
              <a:t>https://</a:t>
            </a:r>
            <a:r>
              <a:rPr lang="en-US" sz="1900" dirty="0" err="1"/>
              <a:t>www.britishmuseum.org</a:t>
            </a:r>
            <a:r>
              <a:rPr lang="en-US" sz="1900" dirty="0"/>
              <a:t>/collection/object/H_1857-0928-1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179E9C5-EC9F-4CB5-2C3B-0CCF1F2BE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357" y="3304561"/>
            <a:ext cx="3533985" cy="215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91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arriage at Cana by Giotto di Bondone, 14th century">
            <a:extLst>
              <a:ext uri="{FF2B5EF4-FFF2-40B4-BE49-F238E27FC236}">
                <a16:creationId xmlns:a16="http://schemas.microsoft.com/office/drawing/2014/main" id="{370EB668-7F68-BD3F-AF95-E2810ABB3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1675" y="854284"/>
            <a:ext cx="5474323" cy="514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9D5FA2-AA7A-CBEF-1F12-06CC8B986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833" y="1188637"/>
            <a:ext cx="4218138" cy="1400559"/>
          </a:xfrm>
        </p:spPr>
        <p:txBody>
          <a:bodyPr>
            <a:normAutofit/>
          </a:bodyPr>
          <a:lstStyle/>
          <a:p>
            <a:r>
              <a:rPr lang="en-US" sz="3600" dirty="0"/>
              <a:t>Customs and Rituals continued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0F6D1-7C12-4F91-8C32-AE6BD64F2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832" y="2998277"/>
            <a:ext cx="4114773" cy="2507373"/>
          </a:xfrm>
        </p:spPr>
        <p:txBody>
          <a:bodyPr anchor="t">
            <a:normAutofit/>
          </a:bodyPr>
          <a:lstStyle/>
          <a:p>
            <a:r>
              <a:rPr lang="en-US" sz="2000" dirty="0"/>
              <a:t>Public celebrations </a:t>
            </a:r>
          </a:p>
          <a:p>
            <a:endParaRPr lang="en-US" sz="2000" dirty="0"/>
          </a:p>
          <a:p>
            <a:r>
              <a:rPr lang="en-US" sz="2000" dirty="0"/>
              <a:t>Gathering of family, kin, community</a:t>
            </a:r>
          </a:p>
          <a:p>
            <a:endParaRPr lang="en-US" sz="2000" dirty="0"/>
          </a:p>
          <a:p>
            <a:r>
              <a:rPr lang="en-US" sz="2000" dirty="0"/>
              <a:t>Food and drink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5880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Nature Painting - Guinevere and Lancelot by Smith Parker">
            <a:extLst>
              <a:ext uri="{FF2B5EF4-FFF2-40B4-BE49-F238E27FC236}">
                <a16:creationId xmlns:a16="http://schemas.microsoft.com/office/drawing/2014/main" id="{1C15792C-780E-0ABD-8631-3F9803E39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4" r="1" b="1"/>
          <a:stretch/>
        </p:blipFill>
        <p:spPr bwMode="auto">
          <a:xfrm>
            <a:off x="7544661" y="323519"/>
            <a:ext cx="4323899" cy="6212748"/>
          </a:xfrm>
          <a:custGeom>
            <a:avLst/>
            <a:gdLst/>
            <a:ahLst/>
            <a:cxnLst/>
            <a:rect l="l" t="t" r="r" b="b"/>
            <a:pathLst>
              <a:path w="4323899" h="6212748">
                <a:moveTo>
                  <a:pt x="0" y="0"/>
                </a:moveTo>
                <a:lnTo>
                  <a:pt x="4323899" y="0"/>
                </a:lnTo>
                <a:lnTo>
                  <a:pt x="4323899" y="2864954"/>
                </a:lnTo>
                <a:lnTo>
                  <a:pt x="880454" y="6212748"/>
                </a:lnTo>
                <a:lnTo>
                  <a:pt x="0" y="621274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B5B785-BE38-79E8-7BCF-62E3B08F6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359" y="635993"/>
            <a:ext cx="5917521" cy="1096554"/>
          </a:xfrm>
        </p:spPr>
        <p:txBody>
          <a:bodyPr>
            <a:normAutofit/>
          </a:bodyPr>
          <a:lstStyle/>
          <a:p>
            <a:r>
              <a:rPr lang="en-US" sz="3600" dirty="0"/>
              <a:t>The Medieval Family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E492D-5C88-2858-1843-4E720E2B0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3359" y="1732547"/>
            <a:ext cx="6097862" cy="4396404"/>
          </a:xfrm>
        </p:spPr>
        <p:txBody>
          <a:bodyPr anchor="t">
            <a:normAutofit/>
          </a:bodyPr>
          <a:lstStyle/>
          <a:p>
            <a:r>
              <a:rPr lang="en-US" sz="1800" dirty="0"/>
              <a:t>The ‘household family’ – included not only the ‘nuclear’ family but wider kin, domestic servants, and apprentices. </a:t>
            </a:r>
          </a:p>
          <a:p>
            <a:endParaRPr lang="en-US" sz="1800" dirty="0"/>
          </a:p>
          <a:p>
            <a:r>
              <a:rPr lang="en-US" sz="1800" dirty="0"/>
              <a:t>Demographic uncertainties: large families? </a:t>
            </a:r>
          </a:p>
          <a:p>
            <a:pPr lvl="1"/>
            <a:r>
              <a:rPr lang="en-US" sz="1800" dirty="0"/>
              <a:t>High rates of infant mortality</a:t>
            </a:r>
          </a:p>
          <a:p>
            <a:pPr lvl="1"/>
            <a:r>
              <a:rPr lang="en-US" sz="1800" dirty="0"/>
              <a:t>Birth control </a:t>
            </a:r>
          </a:p>
          <a:p>
            <a:pPr lvl="1"/>
            <a:endParaRPr lang="en-US" sz="1800" dirty="0"/>
          </a:p>
          <a:p>
            <a:r>
              <a:rPr lang="en-US" sz="1800" dirty="0"/>
              <a:t>The mini kingdom – male head and female auxiliary</a:t>
            </a:r>
          </a:p>
          <a:p>
            <a:r>
              <a:rPr lang="en-US" sz="1800" dirty="0"/>
              <a:t>A domestic partnership</a:t>
            </a:r>
          </a:p>
          <a:p>
            <a:r>
              <a:rPr lang="en-US" sz="1800" dirty="0"/>
              <a:t>Love in marriage?</a:t>
            </a:r>
          </a:p>
          <a:p>
            <a:pPr lvl="1"/>
            <a:r>
              <a:rPr lang="en-US" sz="1800" dirty="0"/>
              <a:t>Courtly love – extramarital </a:t>
            </a:r>
          </a:p>
          <a:p>
            <a:pPr lvl="1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06628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C961C-FCED-1638-E868-B3423A0E3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751239"/>
          </a:xfrm>
        </p:spPr>
        <p:txBody>
          <a:bodyPr anchor="ctr">
            <a:normAutofit fontScale="90000"/>
          </a:bodyPr>
          <a:lstStyle/>
          <a:p>
            <a:r>
              <a:rPr lang="en-US" sz="4000" dirty="0"/>
              <a:t>Peasant Marriage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C0EBB-6FC0-BB1B-3ED6-8F8525640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295" y="1831145"/>
            <a:ext cx="5425410" cy="5026220"/>
          </a:xfrm>
        </p:spPr>
        <p:txBody>
          <a:bodyPr anchor="ctr">
            <a:noAutofit/>
          </a:bodyPr>
          <a:lstStyle/>
          <a:p>
            <a:r>
              <a:rPr lang="en-US" sz="1600" dirty="0"/>
              <a:t>An economic unit</a:t>
            </a:r>
          </a:p>
          <a:p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English Poll Tax returns of 1377 show us that 70% of women aged 15 and over were married 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600" dirty="0">
                <a:cs typeface="Times New Roman" panose="02020603050405020304" pitchFamily="18" charset="0"/>
              </a:rPr>
              <a:t>Average ages – harder to gage accurately but around 15-20 for women and mid-late 20s for men.</a:t>
            </a:r>
          </a:p>
          <a:p>
            <a:r>
              <a:rPr lang="en-US" sz="1600" dirty="0">
                <a:cs typeface="Times New Roman" panose="02020603050405020304" pitchFamily="18" charset="0"/>
              </a:rPr>
              <a:t>Younger in Southern Europe than in Northern Europe. </a:t>
            </a:r>
          </a:p>
          <a:p>
            <a:r>
              <a:rPr lang="en-US" sz="1600" dirty="0">
                <a:cs typeface="Times New Roman" panose="02020603050405020304" pitchFamily="18" charset="0"/>
              </a:rPr>
              <a:t>Marriage often put off during times of war, plague and famine. </a:t>
            </a:r>
          </a:p>
          <a:p>
            <a:r>
              <a:rPr lang="en-US" sz="1600" dirty="0"/>
              <a:t>Supposed to be able to support household </a:t>
            </a:r>
          </a:p>
          <a:p>
            <a:r>
              <a:rPr lang="en-US" sz="1600" dirty="0"/>
              <a:t>Social Status</a:t>
            </a:r>
          </a:p>
          <a:p>
            <a:r>
              <a:rPr lang="en-US" sz="1600" dirty="0"/>
              <a:t>Some evidence of tolerance for premarital sex with marriage taking place after the bride fell pregnant. </a:t>
            </a:r>
          </a:p>
          <a:p>
            <a:r>
              <a:rPr lang="en-US" sz="1600" dirty="0"/>
              <a:t>Dowries and the Merchet tax to the lord. </a:t>
            </a:r>
          </a:p>
          <a:p>
            <a:r>
              <a:rPr lang="en-US" sz="1600" dirty="0"/>
              <a:t>Distinction between serfdom and slavery in the way serf marriages were recognized and protected. 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8C7D25FE-8D64-4552-4911-0976E8C7B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4" r="10544" b="1"/>
          <a:stretch/>
        </p:blipFill>
        <p:spPr bwMode="auto">
          <a:xfrm>
            <a:off x="5977788" y="799352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786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0D295-D84C-D35B-C8A2-FAF00C086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951452" cy="1200361"/>
          </a:xfrm>
        </p:spPr>
        <p:txBody>
          <a:bodyPr anchor="b">
            <a:noAutofit/>
          </a:bodyPr>
          <a:lstStyle/>
          <a:p>
            <a:r>
              <a:rPr lang="en-US" sz="3600" dirty="0"/>
              <a:t>Urban, artisanal/craftsmen marriages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D27FC-3411-9CA6-1063-1267C68BD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066" y="2031101"/>
            <a:ext cx="4282984" cy="3943535"/>
          </a:xfrm>
        </p:spPr>
        <p:txBody>
          <a:bodyPr anchor="ctr">
            <a:normAutofit/>
          </a:bodyPr>
          <a:lstStyle/>
          <a:p>
            <a:r>
              <a:rPr lang="en-US" sz="1800" dirty="0"/>
              <a:t>Similar emphasis on man’s ability to support a family before he marries. </a:t>
            </a:r>
          </a:p>
          <a:p>
            <a:r>
              <a:rPr lang="en-US" sz="1800" dirty="0"/>
              <a:t>Dowry provided capital to set up new business or trade.</a:t>
            </a:r>
          </a:p>
          <a:p>
            <a:r>
              <a:rPr lang="en-US" sz="1800" dirty="0"/>
              <a:t>Economic and working units</a:t>
            </a:r>
          </a:p>
          <a:p>
            <a:r>
              <a:rPr lang="en-US" sz="1800" dirty="0"/>
              <a:t>Many married from within their family’s professional networks</a:t>
            </a:r>
          </a:p>
          <a:p>
            <a:r>
              <a:rPr lang="en-US" sz="1800" dirty="0"/>
              <a:t>Wife to be a helpmeet and to understand husband’s trade well enough to supervise staff and apprentices in his absence. </a:t>
            </a:r>
          </a:p>
        </p:txBody>
      </p:sp>
      <p:pic>
        <p:nvPicPr>
          <p:cNvPr id="7170" name="Picture 2" descr="undefined">
            <a:extLst>
              <a:ext uri="{FF2B5EF4-FFF2-40B4-BE49-F238E27FC236}">
                <a16:creationId xmlns:a16="http://schemas.microsoft.com/office/drawing/2014/main" id="{AF5F6AD8-6C15-D27F-F162-936AFA944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26021" y="650494"/>
            <a:ext cx="4951452" cy="5324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0364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FBF2FE1-E32E-B940-80EB-83635F2EC935}">
  <we:reference id="3e0fcce7-415c-4081-926c-b4e449c650e4" version="1.1.0.2" store="EXCatalog" storeType="EXCatalog"/>
  <we:alternateReferences>
    <we:reference id="WA200004709" version="1.1.0.2" store="en-GB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19240</TotalTime>
  <Words>1250</Words>
  <Application>Microsoft Office PowerPoint</Application>
  <PresentationFormat>Widescreen</PresentationFormat>
  <Paragraphs>168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Garamond</vt:lpstr>
      <vt:lpstr>Times New Roman</vt:lpstr>
      <vt:lpstr>Savon</vt:lpstr>
      <vt:lpstr>Marriage and the Family</vt:lpstr>
      <vt:lpstr>Lecture Outline </vt:lpstr>
      <vt:lpstr>Doctrinal Developments </vt:lpstr>
      <vt:lpstr>Ideological Frameworks </vt:lpstr>
      <vt:lpstr>Customs and Rituals - Religious</vt:lpstr>
      <vt:lpstr>Customs and Rituals continued </vt:lpstr>
      <vt:lpstr>The Medieval Family </vt:lpstr>
      <vt:lpstr>Peasant Marriage</vt:lpstr>
      <vt:lpstr>Urban, artisanal/craftsmen marriages </vt:lpstr>
      <vt:lpstr>Aristocratic and Royal Marriages </vt:lpstr>
      <vt:lpstr>An Economic Institution - Dowries </vt:lpstr>
      <vt:lpstr>An Economic Institution – Gifts  </vt:lpstr>
      <vt:lpstr>Parenting and Children </vt:lpstr>
      <vt:lpstr>Marital Sex </vt:lpstr>
      <vt:lpstr>Marital Sex </vt:lpstr>
      <vt:lpstr>Sexual Transgressions </vt:lpstr>
      <vt:lpstr>Divorce and Annulments </vt:lpstr>
      <vt:lpstr>Legal Separation </vt:lpstr>
      <vt:lpstr>Remarriage </vt:lpstr>
      <vt:lpstr>Adultery </vt:lpstr>
      <vt:lpstr>Conclusions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Hanley-Smith, Natalie</dc:creator>
  <cp:lastModifiedBy>Dincer Hadjianastasis, Aysu</cp:lastModifiedBy>
  <cp:revision>12</cp:revision>
  <dcterms:created xsi:type="dcterms:W3CDTF">2024-11-18T14:05:57Z</dcterms:created>
  <dcterms:modified xsi:type="dcterms:W3CDTF">2026-01-25T20:18:44Z</dcterms:modified>
</cp:coreProperties>
</file>