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58" r:id="rId6"/>
    <p:sldId id="267" r:id="rId7"/>
    <p:sldId id="268"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288A0C50-8E63-41BD-89C0-6C1B869BCD77}" type="datetimeFigureOut">
              <a:rPr lang="en-GB" smtClean="0"/>
              <a:t>17/10/2025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8D217E6-9A6B-453B-9C2D-6EB7E23B6206}" type="slidenum">
              <a:rPr lang="en-GB" smtClean="0"/>
              <a:t>‹#›</a:t>
            </a:fld>
            <a:endParaRPr lang="en-GB"/>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15188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8A0C50-8E63-41BD-89C0-6C1B869BCD77}" type="datetimeFigureOut">
              <a:rPr lang="en-GB" smtClean="0"/>
              <a:t>17/10/2025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8D217E6-9A6B-453B-9C2D-6EB7E23B6206}" type="slidenum">
              <a:rPr lang="en-GB" smtClean="0"/>
              <a:t>‹#›</a:t>
            </a:fld>
            <a:endParaRPr lang="en-GB"/>
          </a:p>
        </p:txBody>
      </p:sp>
    </p:spTree>
    <p:extLst>
      <p:ext uri="{BB962C8B-B14F-4D97-AF65-F5344CB8AC3E}">
        <p14:creationId xmlns:p14="http://schemas.microsoft.com/office/powerpoint/2010/main" val="10554869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8A0C50-8E63-41BD-89C0-6C1B869BCD77}" type="datetimeFigureOut">
              <a:rPr lang="en-GB" smtClean="0"/>
              <a:t>17/10/2025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8D217E6-9A6B-453B-9C2D-6EB7E23B6206}" type="slidenum">
              <a:rPr lang="en-GB" smtClean="0"/>
              <a:t>‹#›</a:t>
            </a:fld>
            <a:endParaRPr lang="en-GB"/>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289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8A0C50-8E63-41BD-89C0-6C1B869BCD77}" type="datetimeFigureOut">
              <a:rPr lang="en-GB" smtClean="0"/>
              <a:t>17/10/2025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8D217E6-9A6B-453B-9C2D-6EB7E23B6206}" type="slidenum">
              <a:rPr lang="en-GB" smtClean="0"/>
              <a:t>‹#›</a:t>
            </a:fld>
            <a:endParaRPr lang="en-GB"/>
          </a:p>
        </p:txBody>
      </p:sp>
    </p:spTree>
    <p:extLst>
      <p:ext uri="{BB962C8B-B14F-4D97-AF65-F5344CB8AC3E}">
        <p14:creationId xmlns:p14="http://schemas.microsoft.com/office/powerpoint/2010/main" val="35527323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88A0C50-8E63-41BD-89C0-6C1B869BCD77}" type="datetimeFigureOut">
              <a:rPr lang="en-GB" smtClean="0"/>
              <a:t>17/10/2025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8D217E6-9A6B-453B-9C2D-6EB7E23B6206}" type="slidenum">
              <a:rPr lang="en-GB" smtClean="0"/>
              <a:t>‹#›</a:t>
            </a:fld>
            <a:endParaRPr lang="en-GB"/>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4047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88A0C50-8E63-41BD-89C0-6C1B869BCD77}" type="datetimeFigureOut">
              <a:rPr lang="en-GB" smtClean="0"/>
              <a:t>17/10/2025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8D217E6-9A6B-453B-9C2D-6EB7E23B6206}" type="slidenum">
              <a:rPr lang="en-GB" smtClean="0"/>
              <a:t>‹#›</a:t>
            </a:fld>
            <a:endParaRPr lang="en-GB"/>
          </a:p>
        </p:txBody>
      </p:sp>
    </p:spTree>
    <p:extLst>
      <p:ext uri="{BB962C8B-B14F-4D97-AF65-F5344CB8AC3E}">
        <p14:creationId xmlns:p14="http://schemas.microsoft.com/office/powerpoint/2010/main" val="33854472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88A0C50-8E63-41BD-89C0-6C1B869BCD77}" type="datetimeFigureOut">
              <a:rPr lang="en-GB" smtClean="0"/>
              <a:t>17/10/2025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8D217E6-9A6B-453B-9C2D-6EB7E23B6206}" type="slidenum">
              <a:rPr lang="en-GB" smtClean="0"/>
              <a:t>‹#›</a:t>
            </a:fld>
            <a:endParaRPr lang="en-GB"/>
          </a:p>
        </p:txBody>
      </p:sp>
    </p:spTree>
    <p:extLst>
      <p:ext uri="{BB962C8B-B14F-4D97-AF65-F5344CB8AC3E}">
        <p14:creationId xmlns:p14="http://schemas.microsoft.com/office/powerpoint/2010/main" val="20923356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88A0C50-8E63-41BD-89C0-6C1B869BCD77}" type="datetimeFigureOut">
              <a:rPr lang="en-GB" smtClean="0"/>
              <a:t>17/10/2025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8D217E6-9A6B-453B-9C2D-6EB7E23B6206}" type="slidenum">
              <a:rPr lang="en-GB" smtClean="0"/>
              <a:t>‹#›</a:t>
            </a:fld>
            <a:endParaRPr lang="en-GB"/>
          </a:p>
        </p:txBody>
      </p:sp>
    </p:spTree>
    <p:extLst>
      <p:ext uri="{BB962C8B-B14F-4D97-AF65-F5344CB8AC3E}">
        <p14:creationId xmlns:p14="http://schemas.microsoft.com/office/powerpoint/2010/main" val="169151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8A0C50-8E63-41BD-89C0-6C1B869BCD77}" type="datetimeFigureOut">
              <a:rPr lang="en-GB" smtClean="0"/>
              <a:t>17/10/2025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8D217E6-9A6B-453B-9C2D-6EB7E23B6206}" type="slidenum">
              <a:rPr lang="en-GB" smtClean="0"/>
              <a:t>‹#›</a:t>
            </a:fld>
            <a:endParaRPr lang="en-GB"/>
          </a:p>
        </p:txBody>
      </p:sp>
    </p:spTree>
    <p:extLst>
      <p:ext uri="{BB962C8B-B14F-4D97-AF65-F5344CB8AC3E}">
        <p14:creationId xmlns:p14="http://schemas.microsoft.com/office/powerpoint/2010/main" val="1902760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88A0C50-8E63-41BD-89C0-6C1B869BCD77}" type="datetimeFigureOut">
              <a:rPr lang="en-GB" smtClean="0"/>
              <a:t>17/10/2025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8D217E6-9A6B-453B-9C2D-6EB7E23B6206}" type="slidenum">
              <a:rPr lang="en-GB" smtClean="0"/>
              <a:t>‹#›</a:t>
            </a:fld>
            <a:endParaRPr lang="en-GB"/>
          </a:p>
        </p:txBody>
      </p:sp>
    </p:spTree>
    <p:extLst>
      <p:ext uri="{BB962C8B-B14F-4D97-AF65-F5344CB8AC3E}">
        <p14:creationId xmlns:p14="http://schemas.microsoft.com/office/powerpoint/2010/main" val="25768729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88A0C50-8E63-41BD-89C0-6C1B869BCD77}" type="datetimeFigureOut">
              <a:rPr lang="en-GB" smtClean="0"/>
              <a:t>17/10/2025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8D217E6-9A6B-453B-9C2D-6EB7E23B6206}" type="slidenum">
              <a:rPr lang="en-GB" smtClean="0"/>
              <a:t>‹#›</a:t>
            </a:fld>
            <a:endParaRPr lang="en-GB"/>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81311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288A0C50-8E63-41BD-89C0-6C1B869BCD77}" type="datetimeFigureOut">
              <a:rPr lang="en-GB" smtClean="0"/>
              <a:t>17/10/2025</a:t>
            </a:fld>
            <a:endParaRPr lang="en-GB"/>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GB"/>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A8D217E6-9A6B-453B-9C2D-6EB7E23B6206}" type="slidenum">
              <a:rPr lang="en-GB" smtClean="0"/>
              <a:t>‹#›</a:t>
            </a:fld>
            <a:endParaRPr lang="en-GB"/>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62293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BDB74-F72E-44B6-A7B9-1CB5BA0BE24D}"/>
              </a:ext>
            </a:extLst>
          </p:cNvPr>
          <p:cNvSpPr>
            <a:spLocks noGrp="1"/>
          </p:cNvSpPr>
          <p:nvPr>
            <p:ph type="ctrTitle"/>
          </p:nvPr>
        </p:nvSpPr>
        <p:spPr/>
        <p:txBody>
          <a:bodyPr>
            <a:normAutofit fontScale="90000"/>
          </a:bodyPr>
          <a:lstStyle/>
          <a:p>
            <a:r>
              <a:rPr lang="en-GB" dirty="0"/>
              <a:t>Crossing Boundaries and Breaking Norms in the Medieval World</a:t>
            </a:r>
          </a:p>
        </p:txBody>
      </p:sp>
      <p:sp>
        <p:nvSpPr>
          <p:cNvPr id="3" name="Subtitle 2">
            <a:extLst>
              <a:ext uri="{FF2B5EF4-FFF2-40B4-BE49-F238E27FC236}">
                <a16:creationId xmlns:a16="http://schemas.microsoft.com/office/drawing/2014/main" id="{B171424B-65BB-4DE0-B3FD-AEBF0EA1A1D0}"/>
              </a:ext>
            </a:extLst>
          </p:cNvPr>
          <p:cNvSpPr>
            <a:spLocks noGrp="1"/>
          </p:cNvSpPr>
          <p:nvPr>
            <p:ph type="subTitle" idx="1"/>
          </p:nvPr>
        </p:nvSpPr>
        <p:spPr/>
        <p:txBody>
          <a:bodyPr/>
          <a:lstStyle/>
          <a:p>
            <a:r>
              <a:rPr lang="en-GB" dirty="0"/>
              <a:t>Lecture 2: </a:t>
            </a:r>
            <a:r>
              <a:rPr lang="en-GB"/>
              <a:t>‘Feudalism’</a:t>
            </a:r>
            <a:endParaRPr lang="en-GB" dirty="0"/>
          </a:p>
          <a:p>
            <a:r>
              <a:rPr lang="en-GB" dirty="0"/>
              <a:t>Aysu Dincer</a:t>
            </a:r>
          </a:p>
        </p:txBody>
      </p:sp>
    </p:spTree>
    <p:extLst>
      <p:ext uri="{BB962C8B-B14F-4D97-AF65-F5344CB8AC3E}">
        <p14:creationId xmlns:p14="http://schemas.microsoft.com/office/powerpoint/2010/main" val="1532122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722921E-536D-4700-AE25-95F94E95B0E8}"/>
              </a:ext>
            </a:extLst>
          </p:cNvPr>
          <p:cNvPicPr>
            <a:picLocks noChangeAspect="1"/>
          </p:cNvPicPr>
          <p:nvPr/>
        </p:nvPicPr>
        <p:blipFill>
          <a:blip r:embed="rId2"/>
          <a:stretch>
            <a:fillRect/>
          </a:stretch>
        </p:blipFill>
        <p:spPr>
          <a:xfrm>
            <a:off x="1426128" y="293616"/>
            <a:ext cx="9496338" cy="6308520"/>
          </a:xfrm>
          <a:prstGeom prst="rect">
            <a:avLst/>
          </a:prstGeom>
        </p:spPr>
      </p:pic>
    </p:spTree>
    <p:extLst>
      <p:ext uri="{BB962C8B-B14F-4D97-AF65-F5344CB8AC3E}">
        <p14:creationId xmlns:p14="http://schemas.microsoft.com/office/powerpoint/2010/main" val="1220078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4128" y="531383"/>
            <a:ext cx="9720072" cy="1016064"/>
          </a:xfrm>
        </p:spPr>
        <p:style>
          <a:lnRef idx="2">
            <a:schemeClr val="dk1"/>
          </a:lnRef>
          <a:fillRef idx="1">
            <a:schemeClr val="lt1"/>
          </a:fillRef>
          <a:effectRef idx="0">
            <a:schemeClr val="dk1"/>
          </a:effectRef>
          <a:fontRef idx="minor">
            <a:schemeClr val="dk1"/>
          </a:fontRef>
        </p:style>
        <p:txBody>
          <a:bodyPr>
            <a:noAutofit/>
          </a:bodyPr>
          <a:lstStyle/>
          <a:p>
            <a:r>
              <a:rPr lang="en-GB" sz="2000" dirty="0" err="1">
                <a:latin typeface="Bell MT" pitchFamily="18" charset="0"/>
              </a:rPr>
              <a:t>Dudo</a:t>
            </a:r>
            <a:r>
              <a:rPr lang="en-GB" sz="2000" dirty="0">
                <a:latin typeface="Bell MT" pitchFamily="18" charset="0"/>
              </a:rPr>
              <a:t> of St Quentin tells us that during the Norman invasion the French household knights begged the French king:</a:t>
            </a:r>
            <a:br>
              <a:rPr lang="en-US" sz="2000" dirty="0"/>
            </a:br>
            <a:endParaRPr lang="en-US" sz="2000" dirty="0"/>
          </a:p>
        </p:txBody>
      </p:sp>
      <p:sp>
        <p:nvSpPr>
          <p:cNvPr id="3" name="Content Placeholder 2"/>
          <p:cNvSpPr>
            <a:spLocks noGrp="1"/>
          </p:cNvSpPr>
          <p:nvPr>
            <p:ph idx="1"/>
          </p:nvPr>
        </p:nvSpPr>
        <p:spPr>
          <a:xfrm>
            <a:off x="1024129" y="2286000"/>
            <a:ext cx="5447010" cy="4023360"/>
          </a:xfrm>
        </p:spPr>
        <p:txBody>
          <a:bodyPr/>
          <a:lstStyle/>
          <a:p>
            <a:r>
              <a:rPr lang="en-GB" dirty="0"/>
              <a:t>‘O lord king, we have served you unceasingly and have never received enough, except food and drink. We beg you, drive out and destroy these alien Normans and give us their fiefs and grant us wives’.</a:t>
            </a:r>
          </a:p>
          <a:p>
            <a:r>
              <a:rPr lang="en-GB" dirty="0"/>
              <a:t>Dudo of St Quentin, </a:t>
            </a:r>
            <a:r>
              <a:rPr lang="en-GB" i="1" dirty="0"/>
              <a:t>Historia </a:t>
            </a:r>
            <a:r>
              <a:rPr lang="en-GB" i="1" dirty="0" err="1"/>
              <a:t>Normannorum</a:t>
            </a:r>
            <a:endParaRPr lang="en-US" i="1" dirty="0"/>
          </a:p>
          <a:p>
            <a:endParaRPr lang="en-US" dirty="0"/>
          </a:p>
        </p:txBody>
      </p:sp>
      <p:pic>
        <p:nvPicPr>
          <p:cNvPr id="4" name="Picture 3">
            <a:extLst>
              <a:ext uri="{FF2B5EF4-FFF2-40B4-BE49-F238E27FC236}">
                <a16:creationId xmlns:a16="http://schemas.microsoft.com/office/drawing/2014/main" id="{EFBF699B-CED2-F77A-CBFB-188887F87D84}"/>
              </a:ext>
            </a:extLst>
          </p:cNvPr>
          <p:cNvPicPr>
            <a:picLocks noChangeAspect="1"/>
          </p:cNvPicPr>
          <p:nvPr/>
        </p:nvPicPr>
        <p:blipFill>
          <a:blip r:embed="rId2"/>
          <a:stretch>
            <a:fillRect/>
          </a:stretch>
        </p:blipFill>
        <p:spPr>
          <a:xfrm>
            <a:off x="7028328" y="2121876"/>
            <a:ext cx="4139543" cy="4736124"/>
          </a:xfrm>
          <a:prstGeom prst="rect">
            <a:avLst/>
          </a:prstGeom>
        </p:spPr>
      </p:pic>
    </p:spTree>
    <p:extLst>
      <p:ext uri="{BB962C8B-B14F-4D97-AF65-F5344CB8AC3E}">
        <p14:creationId xmlns:p14="http://schemas.microsoft.com/office/powerpoint/2010/main" val="4039223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Debates</a:t>
            </a:r>
          </a:p>
        </p:txBody>
      </p:sp>
      <p:sp>
        <p:nvSpPr>
          <p:cNvPr id="2" name="Content Placeholder 1"/>
          <p:cNvSpPr>
            <a:spLocks noGrp="1"/>
          </p:cNvSpPr>
          <p:nvPr>
            <p:ph idx="1"/>
          </p:nvPr>
        </p:nvSpPr>
        <p:spPr/>
        <p:txBody>
          <a:bodyPr>
            <a:normAutofit/>
          </a:bodyPr>
          <a:lstStyle/>
          <a:p>
            <a:r>
              <a:rPr lang="en-GB" sz="3600" dirty="0"/>
              <a:t>Elizabeth Brown: ‘Tyranny of a Construct’</a:t>
            </a:r>
          </a:p>
          <a:p>
            <a:r>
              <a:rPr lang="en-GB" sz="3600" dirty="0"/>
              <a:t>Susan Reynolds (Fiefs and Vassals; Kingdoms and Communities)</a:t>
            </a:r>
          </a:p>
          <a:p>
            <a:r>
              <a:rPr lang="en-GB" sz="3600" dirty="0"/>
              <a:t>Year 1000 debate</a:t>
            </a:r>
          </a:p>
        </p:txBody>
      </p:sp>
    </p:spTree>
    <p:extLst>
      <p:ext uri="{BB962C8B-B14F-4D97-AF65-F5344CB8AC3E}">
        <p14:creationId xmlns:p14="http://schemas.microsoft.com/office/powerpoint/2010/main" val="3242399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A9846-750D-44BE-B2B0-EF0E854FD0B7}"/>
              </a:ext>
            </a:extLst>
          </p:cNvPr>
          <p:cNvSpPr>
            <a:spLocks noGrp="1"/>
          </p:cNvSpPr>
          <p:nvPr>
            <p:ph type="title"/>
          </p:nvPr>
        </p:nvSpPr>
        <p:spPr/>
        <p:txBody>
          <a:bodyPr/>
          <a:lstStyle/>
          <a:p>
            <a:r>
              <a:rPr lang="en-GB" dirty="0"/>
              <a:t>Other factors</a:t>
            </a:r>
          </a:p>
        </p:txBody>
      </p:sp>
      <p:sp>
        <p:nvSpPr>
          <p:cNvPr id="3" name="Content Placeholder 2">
            <a:extLst>
              <a:ext uri="{FF2B5EF4-FFF2-40B4-BE49-F238E27FC236}">
                <a16:creationId xmlns:a16="http://schemas.microsoft.com/office/drawing/2014/main" id="{10D19FFE-4047-4626-9930-E4C9A72DCDF9}"/>
              </a:ext>
            </a:extLst>
          </p:cNvPr>
          <p:cNvSpPr>
            <a:spLocks noGrp="1"/>
          </p:cNvSpPr>
          <p:nvPr>
            <p:ph idx="1"/>
          </p:nvPr>
        </p:nvSpPr>
        <p:spPr/>
        <p:txBody>
          <a:bodyPr/>
          <a:lstStyle/>
          <a:p>
            <a:r>
              <a:rPr lang="en-GB" dirty="0"/>
              <a:t>Role played by the church</a:t>
            </a:r>
          </a:p>
          <a:p>
            <a:r>
              <a:rPr lang="en-GB" dirty="0"/>
              <a:t>Towns and monetary relations</a:t>
            </a:r>
          </a:p>
          <a:p>
            <a:r>
              <a:rPr lang="en-GB" dirty="0"/>
              <a:t>Soldiers paid in cash (mercenaries)</a:t>
            </a:r>
          </a:p>
          <a:p>
            <a:r>
              <a:rPr lang="en-GB" dirty="0"/>
              <a:t>Property rights</a:t>
            </a:r>
          </a:p>
          <a:p>
            <a:r>
              <a:rPr lang="en-GB" dirty="0"/>
              <a:t>Networks of relationships, rather than just vertical or horizontal ties</a:t>
            </a:r>
          </a:p>
        </p:txBody>
      </p:sp>
    </p:spTree>
    <p:extLst>
      <p:ext uri="{BB962C8B-B14F-4D97-AF65-F5344CB8AC3E}">
        <p14:creationId xmlns:p14="http://schemas.microsoft.com/office/powerpoint/2010/main" val="23789179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Feudal characteristics</a:t>
            </a:r>
            <a:endParaRPr lang="en-US" dirty="0"/>
          </a:p>
        </p:txBody>
      </p:sp>
      <p:sp>
        <p:nvSpPr>
          <p:cNvPr id="3" name="Content Placeholder 2"/>
          <p:cNvSpPr>
            <a:spLocks noGrp="1"/>
          </p:cNvSpPr>
          <p:nvPr>
            <p:ph idx="1"/>
          </p:nvPr>
        </p:nvSpPr>
        <p:spPr/>
        <p:txBody>
          <a:bodyPr>
            <a:normAutofit/>
          </a:bodyPr>
          <a:lstStyle/>
          <a:p>
            <a:pPr lvl="0"/>
            <a:r>
              <a:rPr lang="en-GB" dirty="0"/>
              <a:t>A subject peasantry</a:t>
            </a:r>
            <a:endParaRPr lang="en-US" dirty="0"/>
          </a:p>
          <a:p>
            <a:pPr lvl="0"/>
            <a:r>
              <a:rPr lang="en-GB" dirty="0"/>
              <a:t>Widespread use of the service tenement (the fief)</a:t>
            </a:r>
            <a:endParaRPr lang="en-US" dirty="0"/>
          </a:p>
          <a:p>
            <a:pPr lvl="0"/>
            <a:r>
              <a:rPr lang="en-GB" dirty="0"/>
              <a:t>A class of specialised warriors</a:t>
            </a:r>
            <a:endParaRPr lang="en-US" dirty="0"/>
          </a:p>
          <a:p>
            <a:pPr lvl="0"/>
            <a:r>
              <a:rPr lang="en-GB" dirty="0"/>
              <a:t>Ties of obedience and protection which bind man to man (called vassalage within the warrior class)</a:t>
            </a:r>
            <a:endParaRPr lang="en-US" dirty="0"/>
          </a:p>
          <a:p>
            <a:pPr lvl="0"/>
            <a:r>
              <a:rPr lang="en-GB" dirty="0"/>
              <a:t>Fragmentation of authority (with an idea of ‘state’)</a:t>
            </a:r>
            <a:endParaRPr lang="en-US" dirty="0"/>
          </a:p>
          <a:p>
            <a:endParaRPr lang="en-US" dirty="0"/>
          </a:p>
        </p:txBody>
      </p:sp>
    </p:spTree>
    <p:extLst>
      <p:ext uri="{BB962C8B-B14F-4D97-AF65-F5344CB8AC3E}">
        <p14:creationId xmlns:p14="http://schemas.microsoft.com/office/powerpoint/2010/main" val="4776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B2C58-2518-4896-8BAB-6641DF22736D}"/>
              </a:ext>
            </a:extLst>
          </p:cNvPr>
          <p:cNvSpPr>
            <a:spLocks noGrp="1"/>
          </p:cNvSpPr>
          <p:nvPr>
            <p:ph type="title"/>
          </p:nvPr>
        </p:nvSpPr>
        <p:spPr/>
        <p:txBody>
          <a:bodyPr>
            <a:normAutofit fontScale="90000"/>
          </a:bodyPr>
          <a:lstStyle/>
          <a:p>
            <a:r>
              <a:rPr lang="en-US" dirty="0"/>
              <a:t>Should medieval society be </a:t>
            </a:r>
            <a:r>
              <a:rPr lang="en-US" dirty="0" err="1"/>
              <a:t>analysed</a:t>
            </a:r>
            <a:r>
              <a:rPr lang="en-US" dirty="0"/>
              <a:t> in terms of class divisions, or in terms of orders/estates?</a:t>
            </a:r>
            <a:endParaRPr lang="en-GB" dirty="0"/>
          </a:p>
        </p:txBody>
      </p:sp>
      <p:sp>
        <p:nvSpPr>
          <p:cNvPr id="3" name="Content Placeholder 2">
            <a:extLst>
              <a:ext uri="{FF2B5EF4-FFF2-40B4-BE49-F238E27FC236}">
                <a16:creationId xmlns:a16="http://schemas.microsoft.com/office/drawing/2014/main" id="{F06A07C6-638F-479B-A2FC-9A21DB200ED0}"/>
              </a:ext>
            </a:extLst>
          </p:cNvPr>
          <p:cNvSpPr>
            <a:spLocks noGrp="1"/>
          </p:cNvSpPr>
          <p:nvPr>
            <p:ph idx="1"/>
          </p:nvPr>
        </p:nvSpPr>
        <p:spPr>
          <a:xfrm>
            <a:off x="1172334" y="2249424"/>
            <a:ext cx="9720073" cy="4023360"/>
          </a:xfrm>
        </p:spPr>
        <p:txBody>
          <a:bodyPr/>
          <a:lstStyle/>
          <a:p>
            <a:r>
              <a:rPr lang="en-US" dirty="0"/>
              <a:t>Marxist historians (such as Rodney Hilton)</a:t>
            </a:r>
          </a:p>
          <a:p>
            <a:r>
              <a:rPr lang="en-GB" sz="1800" dirty="0">
                <a:effectLst/>
                <a:latin typeface="Calibri" panose="020F0502020204030204" pitchFamily="34" charset="0"/>
                <a:ea typeface="Calibri" panose="020F0502020204030204" pitchFamily="34" charset="0"/>
                <a:cs typeface="Times New Roman" panose="02020603050405020304" pitchFamily="18" charset="0"/>
              </a:rPr>
              <a:t>Their critics (such as Mark Bailey)</a:t>
            </a:r>
          </a:p>
          <a:p>
            <a:r>
              <a:rPr lang="en-GB" sz="1800" dirty="0">
                <a:latin typeface="Calibri" panose="020F0502020204030204" pitchFamily="34" charset="0"/>
                <a:cs typeface="Times New Roman" panose="02020603050405020304" pitchFamily="18" charset="0"/>
              </a:rPr>
              <a:t>‘It is </a:t>
            </a:r>
            <a:r>
              <a:rPr lang="en-GB" sz="1800" dirty="0">
                <a:effectLst/>
                <a:latin typeface="Calibri" panose="020F0502020204030204" pitchFamily="34" charset="0"/>
                <a:ea typeface="Calibri" panose="020F0502020204030204" pitchFamily="34" charset="0"/>
                <a:cs typeface="Times New Roman" panose="02020603050405020304" pitchFamily="18" charset="0"/>
              </a:rPr>
              <a:t>social function that mattered most’?</a:t>
            </a:r>
            <a:endParaRPr lang="en-GB" dirty="0"/>
          </a:p>
        </p:txBody>
      </p:sp>
    </p:spTree>
    <p:extLst>
      <p:ext uri="{BB962C8B-B14F-4D97-AF65-F5344CB8AC3E}">
        <p14:creationId xmlns:p14="http://schemas.microsoft.com/office/powerpoint/2010/main" val="135172403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TM02900720[[fn=Integral]]</Template>
  <TotalTime>7420</TotalTime>
  <Words>235</Words>
  <Application>Microsoft Office PowerPoint</Application>
  <PresentationFormat>Widescreen</PresentationFormat>
  <Paragraphs>26</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Bell MT</vt:lpstr>
      <vt:lpstr>Calibri</vt:lpstr>
      <vt:lpstr>Tw Cen MT</vt:lpstr>
      <vt:lpstr>Tw Cen MT Condensed</vt:lpstr>
      <vt:lpstr>Wingdings 3</vt:lpstr>
      <vt:lpstr>Integral</vt:lpstr>
      <vt:lpstr>Crossing Boundaries and Breaking Norms in the Medieval World</vt:lpstr>
      <vt:lpstr>PowerPoint Presentation</vt:lpstr>
      <vt:lpstr>Dudo of St Quentin tells us that during the Norman invasion the French household knights begged the French king: </vt:lpstr>
      <vt:lpstr>Debates</vt:lpstr>
      <vt:lpstr>Other factors</vt:lpstr>
      <vt:lpstr>Feudal characteristics</vt:lpstr>
      <vt:lpstr>Should medieval society be analysed in terms of class divisions, or in terms of orders/estates?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Crossing Boundaries and Breaking Norms in the Medieval World</dc:title>
  <dc:creator>Aysu Dincer</dc:creator>
  <cp:lastModifiedBy>Dincer Hadjianastasis, Aysu</cp:lastModifiedBy>
  <cp:revision>9</cp:revision>
  <dcterms:created xsi:type="dcterms:W3CDTF">2020-10-09T11:05:55Z</dcterms:created>
  <dcterms:modified xsi:type="dcterms:W3CDTF">2025-10-19T15:07:50Z</dcterms:modified>
</cp:coreProperties>
</file>