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0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7"/>
  </p:normalViewPr>
  <p:slideViewPr>
    <p:cSldViewPr snapToGrid="0">
      <p:cViewPr varScale="1">
        <p:scale>
          <a:sx n="74" d="100"/>
          <a:sy n="74" d="100"/>
        </p:scale>
        <p:origin x="3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BF509-C224-D090-2277-D5D48762D9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2246BF-71F4-1892-0538-1B1BECEA5C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AEA3B-231D-9328-5711-F79BEE866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424F-02C9-0740-938F-A103E1E4F09B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72EC3-EC43-1299-CCDC-0B0EEEFCB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A5D05-20C1-33F1-6831-96F1FDDCE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E408D-BB02-0B4C-9BD5-F80E5AF58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8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D015B-EB74-8DC9-5C3A-1A9B16BE8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E0B517-36D4-E3CB-CD51-04FFC35206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5E026-22ED-E5A0-628E-2CEE50C6F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424F-02C9-0740-938F-A103E1E4F09B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5B554-96AB-A21E-36B4-3025C89FE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89C72-B7DA-E960-E6EC-D1A9E19A3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E408D-BB02-0B4C-9BD5-F80E5AF58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237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56524C-B593-DA93-8D2D-D7BDD5998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3D676E-9BF2-A584-5A6C-BC42DABF3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111D9-7C78-0DF6-D4FC-B9AC40A00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424F-02C9-0740-938F-A103E1E4F09B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3E108-024F-FC61-C802-2F66DB9F5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CC8BD-C265-12EB-74D7-5AE5130B1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E408D-BB02-0B4C-9BD5-F80E5AF58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68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9F70F-4026-CA0C-7885-40D0703A0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06059-07B8-A78D-3938-9518637957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847EC-44AC-B1A1-0AA5-EB0FD560A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424F-02C9-0740-938F-A103E1E4F09B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54109-DAE5-EF57-F921-A75C635F3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7FB14-2DCB-2A85-BB67-F89054286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E408D-BB02-0B4C-9BD5-F80E5AF58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53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75921-04D0-91FF-5DC9-942687158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034D8-ED9B-D2A3-F1A3-F1BA59F50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6A7D05-EF21-DCF6-CAEF-EE05FAC84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424F-02C9-0740-938F-A103E1E4F09B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484D2-BD4B-318D-490C-4E234C561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9C1E2-0C3F-D474-568B-7A71E0EB0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E408D-BB02-0B4C-9BD5-F80E5AF58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06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5B025-0EB8-C416-F383-D7780B704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54BDF-2D34-2E40-2234-BEDDA4AC39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87498C-5E57-1182-C864-22D88753B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16E24-FA86-94E5-9D57-C16634ACF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424F-02C9-0740-938F-A103E1E4F09B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9F4F25-7BCB-B7CB-D59A-8EBD8D228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363ED-159D-2928-88F2-6F52C20C3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E408D-BB02-0B4C-9BD5-F80E5AF58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10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2F38B-83DE-6972-AA2A-BC14E15E4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A24BD9-04DB-B72B-6130-E34213A855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DB634B-4BF1-C00B-2665-CB539FC00A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D3306D-70B6-8970-F067-F007A6A92E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615342-DBF3-CE51-D416-C8C626F4B2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1D6C79-1F10-6D29-16ED-49C3391BB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424F-02C9-0740-938F-A103E1E4F09B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8302E7-2D38-300F-116B-AC01F4D21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2B3B71-5B0E-88A8-B2A5-A54494DA2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E408D-BB02-0B4C-9BD5-F80E5AF58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50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B3AB4-C1A9-11FC-9611-1E424D746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9C212A-FB8A-DC30-9C36-321A07FD8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424F-02C9-0740-938F-A103E1E4F09B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0B9C29-2211-D7B0-E4BD-8B70E2BF7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75F0D7-0541-6D08-6A91-3927980D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E408D-BB02-0B4C-9BD5-F80E5AF58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13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A9C9F2-07AB-107A-9349-B92B57120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424F-02C9-0740-938F-A103E1E4F09B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AD1A30-C103-B9A8-DDD6-A895DEF82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8B4BF9-F655-5F8A-E4DF-9BE544EE0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E408D-BB02-0B4C-9BD5-F80E5AF58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7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1B785-F832-A4BB-CB3B-2E6849BE3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6F7F5B-B15A-5A96-3E9B-F68E678B1C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3576D-1526-BC03-E582-6F2AB98ED5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9D971-BDC3-1F9F-4EC6-7B2F48A6A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424F-02C9-0740-938F-A103E1E4F09B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C97DC9-CDE9-80AB-2288-B6E1EA401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2EC51D-2A44-7D3A-2710-D7F47CE3C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E408D-BB02-0B4C-9BD5-F80E5AF58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571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345CE-1086-3EA4-32C1-03D656415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862568-C85D-3B1A-A7A4-0A8BC6500A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A6D11-F37D-67EA-EC21-5805213114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CAB66F-436B-6260-1306-489E58239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D424F-02C9-0740-938F-A103E1E4F09B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6122AB-DD11-11B6-D38C-209BD3413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87AF7B-273A-6B70-2FEC-4B672B74C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E408D-BB02-0B4C-9BD5-F80E5AF58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71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E37417-63DE-959F-0325-14AD95EE1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D51C4-3758-5647-2EB6-B5DF42921B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63CC1-434C-E009-8846-C04281C77F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DD424F-02C9-0740-938F-A103E1E4F09B}" type="datetimeFigureOut">
              <a:rPr lang="en-US" smtClean="0"/>
              <a:t>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C3AFE-47A8-C04B-9D0C-163D2FA3FB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846F0-E941-1FAC-A8CB-57BCC4FF71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AE408D-BB02-0B4C-9BD5-F80E5AF58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97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Natalie.Hanley-Smith@warwick.ac.uk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23" name="Rectangle 2122">
            <a:extLst>
              <a:ext uri="{FF2B5EF4-FFF2-40B4-BE49-F238E27FC236}">
                <a16:creationId xmlns:a16="http://schemas.microsoft.com/office/drawing/2014/main" id="{7BBD5B30-C741-4E67-AFD8-17917090AB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6FAAFD-2446-C9F3-C336-C7E66E2E47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" b="2801"/>
          <a:stretch/>
        </p:blipFill>
        <p:spPr>
          <a:xfrm>
            <a:off x="7817583" y="10"/>
            <a:ext cx="4374417" cy="6857990"/>
          </a:xfrm>
          <a:custGeom>
            <a:avLst/>
            <a:gdLst/>
            <a:ahLst/>
            <a:cxnLst/>
            <a:rect l="l" t="t" r="r" b="b"/>
            <a:pathLst>
              <a:path w="4374417" h="6858000">
                <a:moveTo>
                  <a:pt x="22719" y="0"/>
                </a:moveTo>
                <a:lnTo>
                  <a:pt x="4374417" y="0"/>
                </a:lnTo>
                <a:lnTo>
                  <a:pt x="4374417" y="6858000"/>
                </a:lnTo>
                <a:lnTo>
                  <a:pt x="0" y="6858000"/>
                </a:lnTo>
                <a:lnTo>
                  <a:pt x="6670" y="6845555"/>
                </a:lnTo>
                <a:cubicBezTo>
                  <a:pt x="495881" y="5886487"/>
                  <a:pt x="785588" y="4695963"/>
                  <a:pt x="785588" y="3406233"/>
                </a:cubicBezTo>
                <a:cubicBezTo>
                  <a:pt x="785588" y="2215714"/>
                  <a:pt x="538737" y="1109724"/>
                  <a:pt x="115983" y="192283"/>
                </a:cubicBez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29C745-35A4-1DD8-697A-92CDE7CF60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313" b="34595"/>
          <a:stretch/>
        </p:blipFill>
        <p:spPr>
          <a:xfrm>
            <a:off x="3572319" y="10"/>
            <a:ext cx="4979304" cy="3401558"/>
          </a:xfrm>
          <a:custGeom>
            <a:avLst/>
            <a:gdLst/>
            <a:ahLst/>
            <a:cxnLst/>
            <a:rect l="l" t="t" r="r" b="b"/>
            <a:pathLst>
              <a:path w="4979304" h="3364992">
                <a:moveTo>
                  <a:pt x="0" y="0"/>
                </a:moveTo>
                <a:lnTo>
                  <a:pt x="4211250" y="0"/>
                </a:lnTo>
                <a:lnTo>
                  <a:pt x="4309461" y="192282"/>
                </a:lnTo>
                <a:cubicBezTo>
                  <a:pt x="4697535" y="1033269"/>
                  <a:pt x="4937593" y="2032690"/>
                  <a:pt x="4974907" y="3110424"/>
                </a:cubicBezTo>
                <a:lnTo>
                  <a:pt x="4979304" y="3364992"/>
                </a:lnTo>
                <a:lnTo>
                  <a:pt x="800592" y="3364992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4FC730-D8A7-FECC-FFA1-14864133D97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348" r="1201" b="-1"/>
          <a:stretch/>
        </p:blipFill>
        <p:spPr>
          <a:xfrm>
            <a:off x="3625358" y="3456432"/>
            <a:ext cx="4925479" cy="3401568"/>
          </a:xfrm>
          <a:custGeom>
            <a:avLst/>
            <a:gdLst/>
            <a:ahLst/>
            <a:cxnLst/>
            <a:rect l="l" t="t" r="r" b="b"/>
            <a:pathLst>
              <a:path w="4925479" h="3364992">
                <a:moveTo>
                  <a:pt x="749362" y="0"/>
                </a:moveTo>
                <a:lnTo>
                  <a:pt x="4925479" y="0"/>
                </a:lnTo>
                <a:lnTo>
                  <a:pt x="4921868" y="209033"/>
                </a:lnTo>
                <a:cubicBezTo>
                  <a:pt x="4884554" y="1286766"/>
                  <a:pt x="4644496" y="2286187"/>
                  <a:pt x="4256422" y="3127175"/>
                </a:cubicBezTo>
                <a:lnTo>
                  <a:pt x="4134952" y="3364992"/>
                </a:lnTo>
                <a:lnTo>
                  <a:pt x="0" y="3364992"/>
                </a:lnTo>
                <a:lnTo>
                  <a:pt x="79008" y="3202330"/>
                </a:lnTo>
                <a:cubicBezTo>
                  <a:pt x="467082" y="2361343"/>
                  <a:pt x="707140" y="1361922"/>
                  <a:pt x="744454" y="284189"/>
                </a:cubicBezTo>
                <a:close/>
              </a:path>
            </a:pathLst>
          </a:custGeom>
        </p:spPr>
      </p:pic>
      <p:sp useBgFill="1">
        <p:nvSpPr>
          <p:cNvPr id="2125" name="Freeform: Shape 2124">
            <a:extLst>
              <a:ext uri="{FF2B5EF4-FFF2-40B4-BE49-F238E27FC236}">
                <a16:creationId xmlns:a16="http://schemas.microsoft.com/office/drawing/2014/main" id="{189BBEAA-BB93-4878-8C95-3C8AADE2E0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97136" cy="6858000"/>
          </a:xfrm>
          <a:custGeom>
            <a:avLst/>
            <a:gdLst>
              <a:gd name="connsiteX0" fmla="*/ 0 w 4397136"/>
              <a:gd name="connsiteY0" fmla="*/ 0 h 6858000"/>
              <a:gd name="connsiteX1" fmla="*/ 3599069 w 4397136"/>
              <a:gd name="connsiteY1" fmla="*/ 0 h 6858000"/>
              <a:gd name="connsiteX2" fmla="*/ 3634072 w 4397136"/>
              <a:gd name="connsiteY2" fmla="*/ 58977 h 6858000"/>
              <a:gd name="connsiteX3" fmla="*/ 4397136 w 4397136"/>
              <a:gd name="connsiteY3" fmla="*/ 3474189 h 6858000"/>
              <a:gd name="connsiteX4" fmla="*/ 3802221 w 4397136"/>
              <a:gd name="connsiteY4" fmla="*/ 6546415 h 6858000"/>
              <a:gd name="connsiteX5" fmla="*/ 3649466 w 4397136"/>
              <a:gd name="connsiteY5" fmla="*/ 6858000 h 6858000"/>
              <a:gd name="connsiteX6" fmla="*/ 0 w 439713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7136" h="6858000">
                <a:moveTo>
                  <a:pt x="0" y="0"/>
                </a:moveTo>
                <a:lnTo>
                  <a:pt x="3599069" y="0"/>
                </a:lnTo>
                <a:lnTo>
                  <a:pt x="3634072" y="58977"/>
                </a:lnTo>
                <a:cubicBezTo>
                  <a:pt x="4105532" y="933006"/>
                  <a:pt x="4397136" y="2140466"/>
                  <a:pt x="4397136" y="3474189"/>
                </a:cubicBezTo>
                <a:cubicBezTo>
                  <a:pt x="4397136" y="4641197"/>
                  <a:pt x="4173877" y="5711534"/>
                  <a:pt x="3802221" y="6546415"/>
                </a:cubicBezTo>
                <a:lnTo>
                  <a:pt x="3649466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130" name="Freeform: Shape 2126">
            <a:extLst>
              <a:ext uri="{FF2B5EF4-FFF2-40B4-BE49-F238E27FC236}">
                <a16:creationId xmlns:a16="http://schemas.microsoft.com/office/drawing/2014/main" id="{D529C0C6-AAEB-4982-A9E6-BC6A8B2AEF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86504" cy="6858000"/>
          </a:xfrm>
          <a:custGeom>
            <a:avLst/>
            <a:gdLst>
              <a:gd name="connsiteX0" fmla="*/ 0 w 4386504"/>
              <a:gd name="connsiteY0" fmla="*/ 0 h 6858000"/>
              <a:gd name="connsiteX1" fmla="*/ 3588437 w 4386504"/>
              <a:gd name="connsiteY1" fmla="*/ 0 h 6858000"/>
              <a:gd name="connsiteX2" fmla="*/ 3623440 w 4386504"/>
              <a:gd name="connsiteY2" fmla="*/ 58977 h 6858000"/>
              <a:gd name="connsiteX3" fmla="*/ 4386504 w 4386504"/>
              <a:gd name="connsiteY3" fmla="*/ 3474189 h 6858000"/>
              <a:gd name="connsiteX4" fmla="*/ 3791589 w 4386504"/>
              <a:gd name="connsiteY4" fmla="*/ 6546415 h 6858000"/>
              <a:gd name="connsiteX5" fmla="*/ 3638834 w 4386504"/>
              <a:gd name="connsiteY5" fmla="*/ 6858000 h 6858000"/>
              <a:gd name="connsiteX6" fmla="*/ 0 w 438650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6504" h="6858000">
                <a:moveTo>
                  <a:pt x="0" y="0"/>
                </a:moveTo>
                <a:lnTo>
                  <a:pt x="3588437" y="0"/>
                </a:lnTo>
                <a:lnTo>
                  <a:pt x="3623440" y="58977"/>
                </a:lnTo>
                <a:cubicBezTo>
                  <a:pt x="4094900" y="933006"/>
                  <a:pt x="4386504" y="2140466"/>
                  <a:pt x="4386504" y="3474189"/>
                </a:cubicBezTo>
                <a:cubicBezTo>
                  <a:pt x="4386504" y="4641197"/>
                  <a:pt x="4163245" y="5711534"/>
                  <a:pt x="3791589" y="6546415"/>
                </a:cubicBezTo>
                <a:lnTo>
                  <a:pt x="363883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827983-E54A-17BE-B14E-95BD476708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912" y="1508760"/>
            <a:ext cx="3429000" cy="2898648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en-US" sz="4000" kern="1200">
                <a:latin typeface="+mj-lt"/>
                <a:ea typeface="+mj-ea"/>
                <a:cs typeface="+mj-cs"/>
              </a:rPr>
              <a:t>Queenship and Elite Female Power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8CD33-33E4-C0C7-9E40-CE3BC252AD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912" y="4773168"/>
            <a:ext cx="3429000" cy="1335024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1300" dirty="0"/>
              <a:t>HI2E9 Crossing Boundaries and Breaking Norms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1300" dirty="0"/>
              <a:t>Natalie Hanley-Smith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13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Natalie.Hanley-Smith@warwick.ac.uk</a:t>
            </a:r>
            <a:endParaRPr lang="en-US" sz="1300" dirty="0"/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1300" dirty="0"/>
          </a:p>
        </p:txBody>
      </p:sp>
      <p:sp>
        <p:nvSpPr>
          <p:cNvPr id="2129" name="Rectangle 2128">
            <a:extLst>
              <a:ext uri="{FF2B5EF4-FFF2-40B4-BE49-F238E27FC236}">
                <a16:creationId xmlns:a16="http://schemas.microsoft.com/office/drawing/2014/main" id="{80D36F24-5EC0-4A09-9836-6580E1D4B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31" name="Rectangle 2130">
            <a:extLst>
              <a:ext uri="{FF2B5EF4-FFF2-40B4-BE49-F238E27FC236}">
                <a16:creationId xmlns:a16="http://schemas.microsoft.com/office/drawing/2014/main" id="{7C0B334E-66E0-442A-8306-19629EC2DC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4544568"/>
            <a:ext cx="341496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2039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23FE733-F95B-4DF6-AFC5-BEEB3577C4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080D120-BD54-46E1-BA37-82F5E8089E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3" y="633619"/>
            <a:ext cx="6852464" cy="5495925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46EE60-BA01-E3DC-EBE6-204EA195A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6" y="978408"/>
            <a:ext cx="6007608" cy="1106424"/>
          </a:xfrm>
        </p:spPr>
        <p:txBody>
          <a:bodyPr>
            <a:normAutofit/>
          </a:bodyPr>
          <a:lstStyle/>
          <a:p>
            <a:r>
              <a:rPr lang="en-US" sz="2800"/>
              <a:t>Accusations and Criticisms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1D83946-74FA-498A-AC80-9926F041B5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5" y="1181536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060D983-8B52-443A-8183-2A1DE0561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4" y="2121408"/>
            <a:ext cx="5824728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8341AA-9A14-E386-5B68-2E00DA0D8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4" y="2359152"/>
            <a:ext cx="6007608" cy="3429000"/>
          </a:xfrm>
        </p:spPr>
        <p:txBody>
          <a:bodyPr>
            <a:normAutofit/>
          </a:bodyPr>
          <a:lstStyle/>
          <a:p>
            <a:r>
              <a:rPr lang="en-US" sz="2000"/>
              <a:t>Giving bad counsel</a:t>
            </a:r>
          </a:p>
          <a:p>
            <a:r>
              <a:rPr lang="en-US" sz="2000"/>
              <a:t>Meddling in politics</a:t>
            </a:r>
          </a:p>
          <a:p>
            <a:r>
              <a:rPr lang="en-US" sz="2000"/>
              <a:t>Favoritism</a:t>
            </a:r>
          </a:p>
          <a:p>
            <a:r>
              <a:rPr lang="en-US" sz="2000"/>
              <a:t>Prioritising their bonds with natal families </a:t>
            </a:r>
          </a:p>
          <a:p>
            <a:r>
              <a:rPr lang="en-US" sz="2000"/>
              <a:t>Adultery</a:t>
            </a:r>
          </a:p>
          <a:p>
            <a:r>
              <a:rPr lang="en-US" sz="2000"/>
              <a:t>Lack of piety</a:t>
            </a:r>
          </a:p>
          <a:p>
            <a:r>
              <a:rPr lang="en-US" sz="2000"/>
              <a:t>Being bad mothers</a:t>
            </a:r>
          </a:p>
          <a:p>
            <a:r>
              <a:rPr lang="en-US" sz="2000"/>
              <a:t>Witchcraft </a:t>
            </a:r>
          </a:p>
          <a:p>
            <a:endParaRPr lang="en-US" sz="2000"/>
          </a:p>
        </p:txBody>
      </p:sp>
      <p:pic>
        <p:nvPicPr>
          <p:cNvPr id="4" name="Picture 3" descr="A close-up of a medieval manuscript&#10;&#10;Description automatically generated">
            <a:extLst>
              <a:ext uri="{FF2B5EF4-FFF2-40B4-BE49-F238E27FC236}">
                <a16:creationId xmlns:a16="http://schemas.microsoft.com/office/drawing/2014/main" id="{9D315C5B-3F63-4518-79B7-8E8A3A067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8098" y="633619"/>
            <a:ext cx="2479395" cy="2651760"/>
          </a:xfrm>
          <a:prstGeom prst="rect">
            <a:avLst/>
          </a:prstGeom>
        </p:spPr>
      </p:pic>
      <p:pic>
        <p:nvPicPr>
          <p:cNvPr id="5" name="Picture 4" descr="A close-up of a painting of a family&#10;&#10;Description automatically generated">
            <a:extLst>
              <a:ext uri="{FF2B5EF4-FFF2-40B4-BE49-F238E27FC236}">
                <a16:creationId xmlns:a16="http://schemas.microsoft.com/office/drawing/2014/main" id="{16A1161B-710C-CF2B-2D0B-BBDC67940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8819" y="3472468"/>
            <a:ext cx="2114398" cy="26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88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ECAB1E8-8195-4748-BE71-FF806D868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!!text rectangle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4279383" cy="5495925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0E7C7F-6FE1-AC9A-D724-A5984DE98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7" y="978619"/>
            <a:ext cx="3410712" cy="1106424"/>
          </a:xfrm>
        </p:spPr>
        <p:txBody>
          <a:bodyPr>
            <a:normAutofit/>
          </a:bodyPr>
          <a:lstStyle/>
          <a:p>
            <a:r>
              <a:rPr lang="en-US" sz="2800"/>
              <a:t>Queens during the Wars of the Roses (1)</a:t>
            </a:r>
          </a:p>
        </p:txBody>
      </p:sp>
      <p:sp>
        <p:nvSpPr>
          <p:cNvPr id="15" name="!!accent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9" y="2121408"/>
            <a:ext cx="3328416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445320-77DE-7511-39D3-9FC66D27C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7" y="2359152"/>
            <a:ext cx="3410712" cy="3425043"/>
          </a:xfrm>
        </p:spPr>
        <p:txBody>
          <a:bodyPr>
            <a:normAutofit/>
          </a:bodyPr>
          <a:lstStyle/>
          <a:p>
            <a:r>
              <a:rPr lang="en-US" sz="1700" dirty="0"/>
              <a:t>Margaret of Anjou, Queen consort of Henry VI and mother of Edward of Lancaster. </a:t>
            </a:r>
          </a:p>
          <a:p>
            <a:endParaRPr lang="en-US" sz="1700" dirty="0"/>
          </a:p>
          <a:p>
            <a:r>
              <a:rPr lang="en-US" sz="1700" dirty="0"/>
              <a:t>Seized command of the Lancastrians when her husband was in a catatonic state. </a:t>
            </a:r>
          </a:p>
          <a:p>
            <a:endParaRPr lang="en-US" sz="1700" dirty="0"/>
          </a:p>
          <a:p>
            <a:r>
              <a:rPr lang="en-US" sz="1700" dirty="0"/>
              <a:t>Shakespeare’s ‘She-Wolf of France’.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5DDEBA2-B73B-87F3-19F9-6FFFCA6D69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7155"/>
          <a:stretch/>
        </p:blipFill>
        <p:spPr>
          <a:xfrm>
            <a:off x="5124450" y="634382"/>
            <a:ext cx="6657213" cy="549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033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3F5877B-98C7-49DD-83AB-0F6F57CB6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80C6CC-BFC5-B732-2B66-F74168C266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" b="6250"/>
          <a:stretch/>
        </p:blipFill>
        <p:spPr>
          <a:xfrm>
            <a:off x="7364078" y="-18"/>
            <a:ext cx="4827922" cy="6857999"/>
          </a:xfrm>
          <a:custGeom>
            <a:avLst/>
            <a:gdLst/>
            <a:ahLst/>
            <a:cxnLst/>
            <a:rect l="l" t="t" r="r" b="b"/>
            <a:pathLst>
              <a:path w="4827922" h="6858000">
                <a:moveTo>
                  <a:pt x="4441" y="0"/>
                </a:moveTo>
                <a:lnTo>
                  <a:pt x="4827922" y="0"/>
                </a:lnTo>
                <a:lnTo>
                  <a:pt x="4827922" y="6858000"/>
                </a:lnTo>
                <a:lnTo>
                  <a:pt x="0" y="6858000"/>
                </a:lnTo>
                <a:lnTo>
                  <a:pt x="106674" y="6638378"/>
                </a:lnTo>
                <a:cubicBezTo>
                  <a:pt x="530028" y="5720938"/>
                  <a:pt x="777229" y="4614948"/>
                  <a:pt x="777229" y="3424428"/>
                </a:cubicBezTo>
                <a:cubicBezTo>
                  <a:pt x="777229" y="2233909"/>
                  <a:pt x="530028" y="1127919"/>
                  <a:pt x="106674" y="210478"/>
                </a:cubicBezTo>
                <a:close/>
              </a:path>
            </a:pathLst>
          </a:cu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CDC20E7-4140-2280-E1CD-B51D1B0B96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797"/>
          <a:stretch/>
        </p:blipFill>
        <p:spPr>
          <a:xfrm>
            <a:off x="3119360" y="18"/>
            <a:ext cx="4966290" cy="6857999"/>
          </a:xfrm>
          <a:custGeom>
            <a:avLst/>
            <a:gdLst/>
            <a:ahLst/>
            <a:cxnLst/>
            <a:rect l="l" t="t" r="r" b="b"/>
            <a:pathLst>
              <a:path w="4966290" h="6857999">
                <a:moveTo>
                  <a:pt x="0" y="0"/>
                </a:moveTo>
                <a:lnTo>
                  <a:pt x="4188230" y="0"/>
                </a:lnTo>
                <a:lnTo>
                  <a:pt x="4295735" y="210478"/>
                </a:lnTo>
                <a:cubicBezTo>
                  <a:pt x="4719089" y="1127919"/>
                  <a:pt x="4966290" y="2233909"/>
                  <a:pt x="4966290" y="3424428"/>
                </a:cubicBezTo>
                <a:cubicBezTo>
                  <a:pt x="4966290" y="4614948"/>
                  <a:pt x="4719089" y="5720938"/>
                  <a:pt x="4295735" y="6638378"/>
                </a:cubicBezTo>
                <a:lnTo>
                  <a:pt x="4183560" y="6857999"/>
                </a:lnTo>
                <a:lnTo>
                  <a:pt x="53039" y="6857999"/>
                </a:lnTo>
                <a:lnTo>
                  <a:pt x="132047" y="6695338"/>
                </a:lnTo>
                <a:cubicBezTo>
                  <a:pt x="555401" y="5777898"/>
                  <a:pt x="802602" y="4671908"/>
                  <a:pt x="802602" y="3481388"/>
                </a:cubicBezTo>
                <a:cubicBezTo>
                  <a:pt x="802602" y="2191659"/>
                  <a:pt x="512484" y="1001134"/>
                  <a:pt x="22579" y="42066"/>
                </a:cubicBezTo>
                <a:close/>
              </a:path>
            </a:pathLst>
          </a:custGeom>
        </p:spPr>
      </p:pic>
      <p:sp useBgFill="1">
        <p:nvSpPr>
          <p:cNvPr id="21" name="Freeform: Shape 13">
            <a:extLst>
              <a:ext uri="{FF2B5EF4-FFF2-40B4-BE49-F238E27FC236}">
                <a16:creationId xmlns:a16="http://schemas.microsoft.com/office/drawing/2014/main" id="{4EA91930-66BC-4C41-B4F5-C31EB216F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45815" cy="6858000"/>
          </a:xfrm>
          <a:custGeom>
            <a:avLst/>
            <a:gdLst>
              <a:gd name="connsiteX0" fmla="*/ 0 w 3945815"/>
              <a:gd name="connsiteY0" fmla="*/ 0 h 6858000"/>
              <a:gd name="connsiteX1" fmla="*/ 3138662 w 3945815"/>
              <a:gd name="connsiteY1" fmla="*/ 0 h 6858000"/>
              <a:gd name="connsiteX2" fmla="*/ 3275260 w 3945815"/>
              <a:gd name="connsiteY2" fmla="*/ 267438 h 6858000"/>
              <a:gd name="connsiteX3" fmla="*/ 3945815 w 3945815"/>
              <a:gd name="connsiteY3" fmla="*/ 3481388 h 6858000"/>
              <a:gd name="connsiteX4" fmla="*/ 3275260 w 3945815"/>
              <a:gd name="connsiteY4" fmla="*/ 6695338 h 6858000"/>
              <a:gd name="connsiteX5" fmla="*/ 3192177 w 3945815"/>
              <a:gd name="connsiteY5" fmla="*/ 6858000 h 6858000"/>
              <a:gd name="connsiteX6" fmla="*/ 0 w 394581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5815" h="6858000">
                <a:moveTo>
                  <a:pt x="0" y="0"/>
                </a:moveTo>
                <a:lnTo>
                  <a:pt x="3138662" y="0"/>
                </a:lnTo>
                <a:lnTo>
                  <a:pt x="3275260" y="267438"/>
                </a:lnTo>
                <a:cubicBezTo>
                  <a:pt x="3698614" y="1184879"/>
                  <a:pt x="3945815" y="2290869"/>
                  <a:pt x="3945815" y="3481388"/>
                </a:cubicBezTo>
                <a:cubicBezTo>
                  <a:pt x="3945815" y="4671908"/>
                  <a:pt x="3698614" y="5777898"/>
                  <a:pt x="3275260" y="6695338"/>
                </a:cubicBezTo>
                <a:lnTo>
                  <a:pt x="319217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2" name="Freeform: Shape 15">
            <a:extLst>
              <a:ext uri="{FF2B5EF4-FFF2-40B4-BE49-F238E27FC236}">
                <a16:creationId xmlns:a16="http://schemas.microsoft.com/office/drawing/2014/main" id="{6313CF8F-B436-401E-9575-DE0F8E8B5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36670" cy="6858000"/>
          </a:xfrm>
          <a:custGeom>
            <a:avLst/>
            <a:gdLst>
              <a:gd name="connsiteX0" fmla="*/ 0 w 3936670"/>
              <a:gd name="connsiteY0" fmla="*/ 0 h 6858000"/>
              <a:gd name="connsiteX1" fmla="*/ 3129517 w 3936670"/>
              <a:gd name="connsiteY1" fmla="*/ 0 h 6858000"/>
              <a:gd name="connsiteX2" fmla="*/ 3266115 w 3936670"/>
              <a:gd name="connsiteY2" fmla="*/ 267438 h 6858000"/>
              <a:gd name="connsiteX3" fmla="*/ 3936670 w 3936670"/>
              <a:gd name="connsiteY3" fmla="*/ 3481388 h 6858000"/>
              <a:gd name="connsiteX4" fmla="*/ 3266115 w 3936670"/>
              <a:gd name="connsiteY4" fmla="*/ 6695338 h 6858000"/>
              <a:gd name="connsiteX5" fmla="*/ 3183032 w 3936670"/>
              <a:gd name="connsiteY5" fmla="*/ 6858000 h 6858000"/>
              <a:gd name="connsiteX6" fmla="*/ 0 w 39366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36670" h="6858000">
                <a:moveTo>
                  <a:pt x="0" y="0"/>
                </a:moveTo>
                <a:lnTo>
                  <a:pt x="3129517" y="0"/>
                </a:lnTo>
                <a:lnTo>
                  <a:pt x="3266115" y="267438"/>
                </a:lnTo>
                <a:cubicBezTo>
                  <a:pt x="3689469" y="1184879"/>
                  <a:pt x="3936670" y="2290869"/>
                  <a:pt x="3936670" y="3481388"/>
                </a:cubicBezTo>
                <a:cubicBezTo>
                  <a:pt x="3936670" y="4671908"/>
                  <a:pt x="3689469" y="5777898"/>
                  <a:pt x="3266115" y="6695338"/>
                </a:cubicBezTo>
                <a:lnTo>
                  <a:pt x="3183032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958749-1AC1-7093-7839-79F95CC19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681038"/>
            <a:ext cx="2804504" cy="1325563"/>
          </a:xfrm>
        </p:spPr>
        <p:txBody>
          <a:bodyPr anchor="ctr">
            <a:normAutofit/>
          </a:bodyPr>
          <a:lstStyle/>
          <a:p>
            <a:r>
              <a:rPr lang="en-US" sz="2800"/>
              <a:t>Queens during the Wars of the Roses (2)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38CFE9-C30A-4551-ACCB-D5808FBC3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16867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7EF550F-47CE-4FB2-9DAC-12AD835C8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089941"/>
            <a:ext cx="2834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Content Placeholder 8">
            <a:extLst>
              <a:ext uri="{FF2B5EF4-FFF2-40B4-BE49-F238E27FC236}">
                <a16:creationId xmlns:a16="http://schemas.microsoft.com/office/drawing/2014/main" id="{B6ABC3B7-63C9-25AE-1CA0-0910EF1AE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2258171"/>
            <a:ext cx="2804504" cy="3918792"/>
          </a:xfrm>
        </p:spPr>
        <p:txBody>
          <a:bodyPr>
            <a:normAutofit/>
          </a:bodyPr>
          <a:lstStyle/>
          <a:p>
            <a:r>
              <a:rPr lang="en-US" sz="1800" dirty="0"/>
              <a:t>Elizabeth Woodville, Queen of Edward IV – a bad choice of bride. </a:t>
            </a:r>
          </a:p>
          <a:p>
            <a:r>
              <a:rPr lang="en-US" sz="1800" dirty="0"/>
              <a:t>A prolific family.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Margaret Beaufort, mother of Henry VII.</a:t>
            </a:r>
          </a:p>
          <a:p>
            <a:r>
              <a:rPr lang="en-US" sz="1800" dirty="0"/>
              <a:t>Pious and determined. 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9696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8EADD-F42E-2076-7401-D998DDE4F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33" y="490537"/>
            <a:ext cx="5291663" cy="1628775"/>
          </a:xfrm>
        </p:spPr>
        <p:txBody>
          <a:bodyPr anchor="b">
            <a:normAutofit/>
          </a:bodyPr>
          <a:lstStyle/>
          <a:p>
            <a:r>
              <a:rPr lang="en-US" sz="4000"/>
              <a:t>Historiography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7E7E57-4F46-8516-D9A5-1C4AA10F2E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092" r="12965"/>
          <a:stretch/>
        </p:blipFill>
        <p:spPr>
          <a:xfrm>
            <a:off x="2" y="1587"/>
            <a:ext cx="6095999" cy="6856413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BE686-0694-BDD8-7544-199F74EF5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7734" y="2614612"/>
            <a:ext cx="5291663" cy="3752849"/>
          </a:xfrm>
        </p:spPr>
        <p:txBody>
          <a:bodyPr>
            <a:normAutofit/>
          </a:bodyPr>
          <a:lstStyle/>
          <a:p>
            <a:r>
              <a:rPr lang="en-US" sz="1800" dirty="0"/>
              <a:t>Victorian interpretations</a:t>
            </a:r>
          </a:p>
          <a:p>
            <a:endParaRPr lang="en-US" sz="1800" dirty="0"/>
          </a:p>
          <a:p>
            <a:r>
              <a:rPr lang="en-US" sz="1800" dirty="0"/>
              <a:t>Biographies </a:t>
            </a:r>
          </a:p>
          <a:p>
            <a:endParaRPr lang="en-US" sz="1800" dirty="0"/>
          </a:p>
          <a:p>
            <a:r>
              <a:rPr lang="en-US" sz="1800" dirty="0"/>
              <a:t>1970s and 1980s feminists </a:t>
            </a:r>
          </a:p>
          <a:p>
            <a:endParaRPr lang="en-US" sz="1800" dirty="0"/>
          </a:p>
          <a:p>
            <a:r>
              <a:rPr lang="en-US" sz="1800" dirty="0"/>
              <a:t>1990s, early 2000s – comparative queenship</a:t>
            </a:r>
          </a:p>
          <a:p>
            <a:endParaRPr lang="en-US" sz="1800" dirty="0"/>
          </a:p>
          <a:p>
            <a:r>
              <a:rPr lang="en-US" sz="1800" dirty="0"/>
              <a:t>A better understanding of elite power and medieval monarchy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22779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0AFAAC-EA6C-45A9-9E03-C9C9F0193B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gold crown with gems on it&#10;&#10;Description automatically generated">
            <a:extLst>
              <a:ext uri="{FF2B5EF4-FFF2-40B4-BE49-F238E27FC236}">
                <a16:creationId xmlns:a16="http://schemas.microsoft.com/office/drawing/2014/main" id="{0328FE25-2890-995C-5D56-7B1025E489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170" r="-2" b="-2"/>
          <a:stretch/>
        </p:blipFill>
        <p:spPr>
          <a:xfrm>
            <a:off x="4883022" y="1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0A991E-5834-F384-081D-814F3F58E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243584"/>
          </a:xfrm>
        </p:spPr>
        <p:txBody>
          <a:bodyPr anchor="ctr">
            <a:normAutofit/>
          </a:bodyPr>
          <a:lstStyle/>
          <a:p>
            <a:r>
              <a:rPr lang="en-US" sz="3400"/>
              <a:t>Conclusions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036C6B-F09C-4EAB-AE02-8D056EE748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24325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95336"/>
            <a:ext cx="49834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A98DF-45AC-D830-BFA7-72B250CE7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04" y="2522949"/>
            <a:ext cx="5065776" cy="3402363"/>
          </a:xfrm>
        </p:spPr>
        <p:txBody>
          <a:bodyPr anchor="t">
            <a:normAutofit/>
          </a:bodyPr>
          <a:lstStyle/>
          <a:p>
            <a:r>
              <a:rPr lang="en-US" sz="2000" dirty="0"/>
              <a:t>Queens – important players in medieval political structures</a:t>
            </a:r>
          </a:p>
          <a:p>
            <a:endParaRPr lang="en-US" sz="2000" dirty="0"/>
          </a:p>
          <a:p>
            <a:r>
              <a:rPr lang="en-US" sz="2000" dirty="0"/>
              <a:t>Could exercise considerable power and agency</a:t>
            </a:r>
          </a:p>
          <a:p>
            <a:endParaRPr lang="en-US" sz="2000" dirty="0"/>
          </a:p>
          <a:p>
            <a:r>
              <a:rPr lang="en-US" sz="2000" dirty="0"/>
              <a:t>Helen Maurer – Power versus Authority </a:t>
            </a:r>
          </a:p>
          <a:p>
            <a:endParaRPr lang="en-US" sz="2000" dirty="0"/>
          </a:p>
          <a:p>
            <a:r>
              <a:rPr lang="en-US" sz="2000" dirty="0"/>
              <a:t>Vulnerable to attacks and criticism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17439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777E57D-6A88-4B5B-A068-2BA7FF4E8C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2D87AF-5E92-1A4B-5FC6-0CED91486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02920"/>
            <a:ext cx="10509504" cy="1975104"/>
          </a:xfrm>
        </p:spPr>
        <p:txBody>
          <a:bodyPr anchor="b">
            <a:normAutofit/>
          </a:bodyPr>
          <a:lstStyle/>
          <a:p>
            <a:r>
              <a:rPr lang="en-US" sz="5400"/>
              <a:t>Queenship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289407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295A5-CCFE-C0EC-4CBC-48CA23D9E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328416"/>
            <a:ext cx="10509504" cy="2715768"/>
          </a:xfrm>
        </p:spPr>
        <p:txBody>
          <a:bodyPr>
            <a:normAutofit/>
          </a:bodyPr>
          <a:lstStyle/>
          <a:p>
            <a:endParaRPr lang="en-US" sz="2200" dirty="0"/>
          </a:p>
          <a:p>
            <a:r>
              <a:rPr lang="en-GB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‘a cluster of customs, practices and political theory that focuses on who queens were and what they did; how were they perceived by their peers; and how they were vital to family culture religion, and economics in the European Middle Ages’. </a:t>
            </a:r>
          </a:p>
          <a:p>
            <a:pPr marL="0" indent="0" algn="r">
              <a:buNone/>
            </a:pP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Theresa </a:t>
            </a:r>
            <a:r>
              <a:rPr lang="en-GB" sz="16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Earenfight</a:t>
            </a:r>
            <a:r>
              <a:rPr lang="en-GB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‘Medieval Queenship’, </a:t>
            </a:r>
            <a:r>
              <a:rPr lang="en-GB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History Compass 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15:3</a:t>
            </a:r>
            <a:r>
              <a:rPr lang="en-GB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(2017)</a:t>
            </a:r>
            <a:r>
              <a:rPr lang="en-GB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27107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8E9C74-A1EB-D239-A404-3A695B6E3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1495425"/>
          </a:xfrm>
        </p:spPr>
        <p:txBody>
          <a:bodyPr>
            <a:normAutofit/>
          </a:bodyPr>
          <a:lstStyle/>
          <a:p>
            <a:r>
              <a:rPr lang="en-US" sz="4000"/>
              <a:t>Lecture Outline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EE575-7916-FC6E-3CBA-041A4F21D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80" y="2405067"/>
            <a:ext cx="6002110" cy="3729034"/>
          </a:xfrm>
        </p:spPr>
        <p:txBody>
          <a:bodyPr>
            <a:normAutofit/>
          </a:bodyPr>
          <a:lstStyle/>
          <a:p>
            <a:r>
              <a:rPr lang="en-US" sz="2000"/>
              <a:t>1) Types of Queen</a:t>
            </a:r>
          </a:p>
          <a:p>
            <a:endParaRPr lang="en-US" sz="2000"/>
          </a:p>
          <a:p>
            <a:r>
              <a:rPr lang="en-US" sz="2000"/>
              <a:t>2) Roles </a:t>
            </a:r>
          </a:p>
          <a:p>
            <a:endParaRPr lang="en-US" sz="2000"/>
          </a:p>
          <a:p>
            <a:r>
              <a:rPr lang="en-US" sz="2000"/>
              <a:t>3) Crossing Boundaries </a:t>
            </a:r>
          </a:p>
          <a:p>
            <a:endParaRPr lang="en-US" sz="2000"/>
          </a:p>
          <a:p>
            <a:r>
              <a:rPr lang="en-US" sz="2000"/>
              <a:t>4) Queens during the Wars of the Roses</a:t>
            </a:r>
          </a:p>
          <a:p>
            <a:endParaRPr lang="en-US" sz="2000"/>
          </a:p>
          <a:p>
            <a:r>
              <a:rPr lang="en-US" sz="2000"/>
              <a:t>5) Historiography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4A6568-7E41-3D3B-CCFA-9BA4C0A45B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9" b="43228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827935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3F5877B-98C7-49DD-83AB-0F6F57CB6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3E4695-6B71-95EF-5DB8-B79CDBE315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346" r="11317"/>
          <a:stretch/>
        </p:blipFill>
        <p:spPr>
          <a:xfrm>
            <a:off x="7364078" y="-18"/>
            <a:ext cx="4827922" cy="6857999"/>
          </a:xfrm>
          <a:custGeom>
            <a:avLst/>
            <a:gdLst/>
            <a:ahLst/>
            <a:cxnLst/>
            <a:rect l="l" t="t" r="r" b="b"/>
            <a:pathLst>
              <a:path w="4827922" h="6858000">
                <a:moveTo>
                  <a:pt x="4441" y="0"/>
                </a:moveTo>
                <a:lnTo>
                  <a:pt x="4827922" y="0"/>
                </a:lnTo>
                <a:lnTo>
                  <a:pt x="4827922" y="6858000"/>
                </a:lnTo>
                <a:lnTo>
                  <a:pt x="0" y="6858000"/>
                </a:lnTo>
                <a:lnTo>
                  <a:pt x="106674" y="6638378"/>
                </a:lnTo>
                <a:cubicBezTo>
                  <a:pt x="530028" y="5720938"/>
                  <a:pt x="777229" y="4614948"/>
                  <a:pt x="777229" y="3424428"/>
                </a:cubicBezTo>
                <a:cubicBezTo>
                  <a:pt x="777229" y="2233909"/>
                  <a:pt x="530028" y="1127919"/>
                  <a:pt x="106674" y="210478"/>
                </a:cubicBezTo>
                <a:close/>
              </a:path>
            </a:pathLst>
          </a:cu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047B70-ABCC-4389-579D-66B2F9DBDF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118" r="12647"/>
          <a:stretch/>
        </p:blipFill>
        <p:spPr>
          <a:xfrm>
            <a:off x="3119360" y="18"/>
            <a:ext cx="4966290" cy="6857999"/>
          </a:xfrm>
          <a:custGeom>
            <a:avLst/>
            <a:gdLst/>
            <a:ahLst/>
            <a:cxnLst/>
            <a:rect l="l" t="t" r="r" b="b"/>
            <a:pathLst>
              <a:path w="4966290" h="6857999">
                <a:moveTo>
                  <a:pt x="0" y="0"/>
                </a:moveTo>
                <a:lnTo>
                  <a:pt x="4188230" y="0"/>
                </a:lnTo>
                <a:lnTo>
                  <a:pt x="4295735" y="210478"/>
                </a:lnTo>
                <a:cubicBezTo>
                  <a:pt x="4719089" y="1127919"/>
                  <a:pt x="4966290" y="2233909"/>
                  <a:pt x="4966290" y="3424428"/>
                </a:cubicBezTo>
                <a:cubicBezTo>
                  <a:pt x="4966290" y="4614948"/>
                  <a:pt x="4719089" y="5720938"/>
                  <a:pt x="4295735" y="6638378"/>
                </a:cubicBezTo>
                <a:lnTo>
                  <a:pt x="4183560" y="6857999"/>
                </a:lnTo>
                <a:lnTo>
                  <a:pt x="53039" y="6857999"/>
                </a:lnTo>
                <a:lnTo>
                  <a:pt x="132047" y="6695338"/>
                </a:lnTo>
                <a:cubicBezTo>
                  <a:pt x="555401" y="5777898"/>
                  <a:pt x="802602" y="4671908"/>
                  <a:pt x="802602" y="3481388"/>
                </a:cubicBezTo>
                <a:cubicBezTo>
                  <a:pt x="802602" y="2191659"/>
                  <a:pt x="512484" y="1001134"/>
                  <a:pt x="22579" y="42066"/>
                </a:cubicBezTo>
                <a:close/>
              </a:path>
            </a:pathLst>
          </a:custGeom>
        </p:spPr>
      </p:pic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4EA91930-66BC-4C41-B4F5-C31EB216F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45815" cy="6858000"/>
          </a:xfrm>
          <a:custGeom>
            <a:avLst/>
            <a:gdLst>
              <a:gd name="connsiteX0" fmla="*/ 0 w 3945815"/>
              <a:gd name="connsiteY0" fmla="*/ 0 h 6858000"/>
              <a:gd name="connsiteX1" fmla="*/ 3138662 w 3945815"/>
              <a:gd name="connsiteY1" fmla="*/ 0 h 6858000"/>
              <a:gd name="connsiteX2" fmla="*/ 3275260 w 3945815"/>
              <a:gd name="connsiteY2" fmla="*/ 267438 h 6858000"/>
              <a:gd name="connsiteX3" fmla="*/ 3945815 w 3945815"/>
              <a:gd name="connsiteY3" fmla="*/ 3481388 h 6858000"/>
              <a:gd name="connsiteX4" fmla="*/ 3275260 w 3945815"/>
              <a:gd name="connsiteY4" fmla="*/ 6695338 h 6858000"/>
              <a:gd name="connsiteX5" fmla="*/ 3192177 w 3945815"/>
              <a:gd name="connsiteY5" fmla="*/ 6858000 h 6858000"/>
              <a:gd name="connsiteX6" fmla="*/ 0 w 394581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5815" h="6858000">
                <a:moveTo>
                  <a:pt x="0" y="0"/>
                </a:moveTo>
                <a:lnTo>
                  <a:pt x="3138662" y="0"/>
                </a:lnTo>
                <a:lnTo>
                  <a:pt x="3275260" y="267438"/>
                </a:lnTo>
                <a:cubicBezTo>
                  <a:pt x="3698614" y="1184879"/>
                  <a:pt x="3945815" y="2290869"/>
                  <a:pt x="3945815" y="3481388"/>
                </a:cubicBezTo>
                <a:cubicBezTo>
                  <a:pt x="3945815" y="4671908"/>
                  <a:pt x="3698614" y="5777898"/>
                  <a:pt x="3275260" y="6695338"/>
                </a:cubicBezTo>
                <a:lnTo>
                  <a:pt x="319217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313CF8F-B436-401E-9575-DE0F8E8B5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36670" cy="6858000"/>
          </a:xfrm>
          <a:custGeom>
            <a:avLst/>
            <a:gdLst>
              <a:gd name="connsiteX0" fmla="*/ 0 w 3936670"/>
              <a:gd name="connsiteY0" fmla="*/ 0 h 6858000"/>
              <a:gd name="connsiteX1" fmla="*/ 3129517 w 3936670"/>
              <a:gd name="connsiteY1" fmla="*/ 0 h 6858000"/>
              <a:gd name="connsiteX2" fmla="*/ 3266115 w 3936670"/>
              <a:gd name="connsiteY2" fmla="*/ 267438 h 6858000"/>
              <a:gd name="connsiteX3" fmla="*/ 3936670 w 3936670"/>
              <a:gd name="connsiteY3" fmla="*/ 3481388 h 6858000"/>
              <a:gd name="connsiteX4" fmla="*/ 3266115 w 3936670"/>
              <a:gd name="connsiteY4" fmla="*/ 6695338 h 6858000"/>
              <a:gd name="connsiteX5" fmla="*/ 3183032 w 3936670"/>
              <a:gd name="connsiteY5" fmla="*/ 6858000 h 6858000"/>
              <a:gd name="connsiteX6" fmla="*/ 0 w 39366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36670" h="6858000">
                <a:moveTo>
                  <a:pt x="0" y="0"/>
                </a:moveTo>
                <a:lnTo>
                  <a:pt x="3129517" y="0"/>
                </a:lnTo>
                <a:lnTo>
                  <a:pt x="3266115" y="267438"/>
                </a:lnTo>
                <a:cubicBezTo>
                  <a:pt x="3689469" y="1184879"/>
                  <a:pt x="3936670" y="2290869"/>
                  <a:pt x="3936670" y="3481388"/>
                </a:cubicBezTo>
                <a:cubicBezTo>
                  <a:pt x="3936670" y="4671908"/>
                  <a:pt x="3689469" y="5777898"/>
                  <a:pt x="3266115" y="6695338"/>
                </a:cubicBezTo>
                <a:lnTo>
                  <a:pt x="3183032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D27972-83F0-D506-E438-FED9C5E9C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681038"/>
            <a:ext cx="2804504" cy="1325563"/>
          </a:xfrm>
        </p:spPr>
        <p:txBody>
          <a:bodyPr anchor="ctr">
            <a:normAutofit/>
          </a:bodyPr>
          <a:lstStyle/>
          <a:p>
            <a:r>
              <a:rPr lang="en-US" sz="2800"/>
              <a:t>Types of Queen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38CFE9-C30A-4551-ACCB-D5808FBC3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16867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EF550F-47CE-4FB2-9DAC-12AD835C8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089941"/>
            <a:ext cx="2834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F1A62D-6976-4BFA-6C99-3BF69ED02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2258171"/>
            <a:ext cx="2804504" cy="3918792"/>
          </a:xfrm>
        </p:spPr>
        <p:txBody>
          <a:bodyPr>
            <a:normAutofit/>
          </a:bodyPr>
          <a:lstStyle/>
          <a:p>
            <a:r>
              <a:rPr lang="en-US" sz="1800" dirty="0"/>
              <a:t>Queen Consort</a:t>
            </a:r>
          </a:p>
          <a:p>
            <a:pPr lvl="1"/>
            <a:r>
              <a:rPr lang="en-US" sz="1400" dirty="0"/>
              <a:t>Wife of the reigning king</a:t>
            </a:r>
          </a:p>
          <a:p>
            <a:pPr lvl="1"/>
            <a:r>
              <a:rPr lang="en-US" sz="1400" dirty="0"/>
              <a:t>No constitutional powers 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Queen Regent</a:t>
            </a:r>
          </a:p>
          <a:p>
            <a:pPr lvl="1"/>
            <a:r>
              <a:rPr lang="en-US" sz="1400" dirty="0"/>
              <a:t>Rules temporarily in place of a king who is absent, a minor, or incapacitated. </a:t>
            </a:r>
          </a:p>
          <a:p>
            <a:endParaRPr lang="en-US" sz="1800" dirty="0"/>
          </a:p>
          <a:p>
            <a:r>
              <a:rPr lang="en-US" sz="1800" dirty="0"/>
              <a:t>Queen Regnant</a:t>
            </a:r>
          </a:p>
          <a:p>
            <a:pPr lvl="1"/>
            <a:r>
              <a:rPr lang="en-US" sz="1400" dirty="0"/>
              <a:t>Rules in her own right, with the same powers as a king. </a:t>
            </a:r>
          </a:p>
          <a:p>
            <a:pPr lvl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62606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ECAB1E8-8195-4748-BE71-FF806D868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7" name="!!text rectangle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4279383" cy="5495925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DE358D-703D-21BC-2091-3F267A26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7" y="978619"/>
            <a:ext cx="3410712" cy="1106424"/>
          </a:xfrm>
        </p:spPr>
        <p:txBody>
          <a:bodyPr>
            <a:normAutofit/>
          </a:bodyPr>
          <a:lstStyle/>
          <a:p>
            <a:r>
              <a:rPr lang="en-US" sz="3200" dirty="0"/>
              <a:t>Roles – Religious and Economic </a:t>
            </a:r>
          </a:p>
        </p:txBody>
      </p:sp>
      <p:sp>
        <p:nvSpPr>
          <p:cNvPr id="18" name="!!accent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9" y="2121408"/>
            <a:ext cx="3328416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FCC03-8DA3-A1D6-0418-6FC70C359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7" y="2359152"/>
            <a:ext cx="3647626" cy="3856085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The most pious woman in the kingdom</a:t>
            </a:r>
          </a:p>
          <a:p>
            <a:endParaRPr lang="en-US" sz="1800" dirty="0"/>
          </a:p>
          <a:p>
            <a:r>
              <a:rPr lang="en-US" sz="1800" dirty="0"/>
              <a:t>Patron of religious institutions </a:t>
            </a:r>
          </a:p>
          <a:p>
            <a:endParaRPr lang="en-US" sz="1800" dirty="0"/>
          </a:p>
          <a:p>
            <a:r>
              <a:rPr lang="en-US" sz="1800" dirty="0"/>
              <a:t>Dowries</a:t>
            </a:r>
          </a:p>
          <a:p>
            <a:pPr lvl="1"/>
            <a:r>
              <a:rPr lang="en-US" sz="1800" dirty="0"/>
              <a:t>Lands</a:t>
            </a:r>
          </a:p>
          <a:p>
            <a:pPr lvl="1"/>
            <a:r>
              <a:rPr lang="en-US" sz="1800" dirty="0"/>
              <a:t>money</a:t>
            </a:r>
          </a:p>
          <a:p>
            <a:endParaRPr lang="en-US" sz="1800" dirty="0"/>
          </a:p>
          <a:p>
            <a:r>
              <a:rPr lang="en-US" sz="1800" dirty="0"/>
              <a:t>‘Mobile’ wealth </a:t>
            </a:r>
          </a:p>
          <a:p>
            <a:endParaRPr lang="en-US" sz="1800" dirty="0"/>
          </a:p>
          <a:p>
            <a:r>
              <a:rPr lang="en-US" sz="1800" dirty="0"/>
              <a:t>The Queen’s Wardrobe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0076160-24C7-D61F-7B4D-C63DBA44BD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27" r="1912" b="-1"/>
          <a:stretch/>
        </p:blipFill>
        <p:spPr>
          <a:xfrm>
            <a:off x="5124450" y="634382"/>
            <a:ext cx="6657213" cy="549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673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AAE823-FFFB-4B65-5468-1F7673B64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US" sz="3600" dirty="0"/>
              <a:t>Roles – Cultural: Patrons of the Arts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F9ED8-2B3B-B7AA-32A9-C4D68026B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r>
              <a:rPr lang="en-US" sz="2000" dirty="0"/>
              <a:t>Buyers and commissioners of art</a:t>
            </a:r>
          </a:p>
          <a:p>
            <a:endParaRPr lang="en-US" sz="2000" dirty="0"/>
          </a:p>
          <a:p>
            <a:r>
              <a:rPr lang="en-US" sz="2000" dirty="0"/>
              <a:t>Portraits and control of image</a:t>
            </a:r>
          </a:p>
          <a:p>
            <a:endParaRPr lang="en-US" sz="2000" dirty="0"/>
          </a:p>
          <a:p>
            <a:r>
              <a:rPr lang="en-US" sz="2000" dirty="0"/>
              <a:t>Youth and beauty</a:t>
            </a:r>
          </a:p>
          <a:p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F0CEAE-03A0-47F7-33D4-2317D29A6B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40" r="1" b="22465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784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03" name="Rectangle 3102">
            <a:extLst>
              <a:ext uri="{FF2B5EF4-FFF2-40B4-BE49-F238E27FC236}">
                <a16:creationId xmlns:a16="http://schemas.microsoft.com/office/drawing/2014/main" id="{1ECAB1E8-8195-4748-BE71-FF806D868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105" name="!!text rectangle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4279383" cy="5495925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49C226-7A5E-8E57-0716-EE7E1DBA7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7" y="978619"/>
            <a:ext cx="3410712" cy="1106424"/>
          </a:xfrm>
        </p:spPr>
        <p:txBody>
          <a:bodyPr>
            <a:normAutofit/>
          </a:bodyPr>
          <a:lstStyle/>
          <a:p>
            <a:r>
              <a:rPr lang="en-US" sz="2800"/>
              <a:t>Roles – Cultural: Patrons of Literature</a:t>
            </a:r>
          </a:p>
        </p:txBody>
      </p:sp>
      <p:sp>
        <p:nvSpPr>
          <p:cNvPr id="3107" name="!!accent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09" name="Rectangle 3108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9" y="2121408"/>
            <a:ext cx="3328416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78" name="Content Placeholder 3077">
            <a:extLst>
              <a:ext uri="{FF2B5EF4-FFF2-40B4-BE49-F238E27FC236}">
                <a16:creationId xmlns:a16="http://schemas.microsoft.com/office/drawing/2014/main" id="{863B6322-AC2D-B23F-A495-8B490E094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7" y="2359152"/>
            <a:ext cx="3410712" cy="3425043"/>
          </a:xfrm>
        </p:spPr>
        <p:txBody>
          <a:bodyPr>
            <a:normAutofit/>
          </a:bodyPr>
          <a:lstStyle/>
          <a:p>
            <a:r>
              <a:rPr lang="en-GB" sz="17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Commissioning literature as propaganda:</a:t>
            </a:r>
          </a:p>
          <a:p>
            <a:endParaRPr lang="en-GB" sz="17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700" i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Encomium Emmae </a:t>
            </a:r>
            <a:r>
              <a:rPr lang="en-GB" sz="1700" i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GB" sz="1700" i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eginae </a:t>
            </a:r>
            <a:r>
              <a:rPr lang="en-GB" sz="17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(1041/42)</a:t>
            </a:r>
          </a:p>
          <a:p>
            <a:endParaRPr lang="en-GB" sz="1700" i="1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700" i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Vita Aedwardi Regis </a:t>
            </a:r>
            <a:r>
              <a:rPr lang="en-GB" sz="17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(c.1067)</a:t>
            </a:r>
          </a:p>
          <a:p>
            <a:endParaRPr lang="en-GB" sz="1700" i="1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700">
                <a:latin typeface="Calibri" panose="020F0502020204030204" pitchFamily="34" charset="0"/>
                <a:cs typeface="Times New Roman" panose="02020603050405020304" pitchFamily="18" charset="0"/>
              </a:rPr>
              <a:t>Employment at Court – the Queen’s household</a:t>
            </a:r>
            <a:endParaRPr lang="en-US" sz="1700" dirty="0"/>
          </a:p>
        </p:txBody>
      </p:sp>
      <p:pic>
        <p:nvPicPr>
          <p:cNvPr id="3074" name="Picture 2" descr="An open book with a drawing of two people&#10;&#10;Description automatically generated">
            <a:extLst>
              <a:ext uri="{FF2B5EF4-FFF2-40B4-BE49-F238E27FC236}">
                <a16:creationId xmlns:a16="http://schemas.microsoft.com/office/drawing/2014/main" id="{212B05A1-975F-C58F-96D6-BA909E324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3" r="6572" b="-1"/>
          <a:stretch/>
        </p:blipFill>
        <p:spPr bwMode="auto">
          <a:xfrm>
            <a:off x="5124450" y="634382"/>
            <a:ext cx="6657213" cy="549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818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2C9A9DA9-7DC8-488B-A882-123947B0F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4279383" cy="5495925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CD9C94-AE6E-11A3-A00E-123C89918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7" y="978619"/>
            <a:ext cx="3410712" cy="1106424"/>
          </a:xfrm>
        </p:spPr>
        <p:txBody>
          <a:bodyPr>
            <a:normAutofit/>
          </a:bodyPr>
          <a:lstStyle/>
          <a:p>
            <a:r>
              <a:rPr lang="en-US" sz="2800"/>
              <a:t>Roles – Political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1300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9" y="2093976"/>
            <a:ext cx="3328416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CCA29-EA73-0ADC-4B62-BFF88B92D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583" y="2252870"/>
            <a:ext cx="4215375" cy="3809259"/>
          </a:xfrm>
        </p:spPr>
        <p:txBody>
          <a:bodyPr>
            <a:normAutofit fontScale="77500" lnSpcReduction="20000"/>
          </a:bodyPr>
          <a:lstStyle/>
          <a:p>
            <a:r>
              <a:rPr lang="en-US" sz="2100" dirty="0"/>
              <a:t>Symbols of international alliances</a:t>
            </a:r>
          </a:p>
          <a:p>
            <a:endParaRPr lang="en-US" sz="2100" dirty="0"/>
          </a:p>
          <a:p>
            <a:r>
              <a:rPr lang="en-US" sz="2100" dirty="0"/>
              <a:t>Reproduction </a:t>
            </a:r>
          </a:p>
          <a:p>
            <a:endParaRPr lang="en-US" sz="2100" dirty="0"/>
          </a:p>
          <a:p>
            <a:r>
              <a:rPr lang="en-US" sz="2100" dirty="0"/>
              <a:t>Educating the next generation</a:t>
            </a:r>
          </a:p>
          <a:p>
            <a:endParaRPr lang="en-US" sz="2100" dirty="0"/>
          </a:p>
          <a:p>
            <a:r>
              <a:rPr lang="en-US" sz="2100" dirty="0"/>
              <a:t>War</a:t>
            </a:r>
          </a:p>
          <a:p>
            <a:endParaRPr lang="en-US" sz="2100" dirty="0"/>
          </a:p>
          <a:p>
            <a:r>
              <a:rPr lang="en-US" sz="2100" dirty="0"/>
              <a:t>Intercessors </a:t>
            </a:r>
            <a:endParaRPr lang="en-GB" sz="2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‘The proper duty of the wise queen and princess [is] to be the means of peace and concord, to work for the avoidance of war because of the trouble that can come from it.’ Christine de Pisan, </a:t>
            </a:r>
            <a:r>
              <a:rPr lang="en-GB" sz="21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Treasure of the City of Ladies </a:t>
            </a:r>
            <a:r>
              <a:rPr lang="en-GB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(1405)</a:t>
            </a:r>
            <a:endParaRPr lang="en-GB" sz="2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E1B007-61ED-7159-E5F5-B6C0B3ED59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4590" b="-2"/>
          <a:stretch/>
        </p:blipFill>
        <p:spPr>
          <a:xfrm>
            <a:off x="5120640" y="631279"/>
            <a:ext cx="6656832" cy="549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634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3F5877B-98C7-49DD-83AB-0F6F57CB6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B4D03A-3ABE-E9E9-594C-3DA8AF2029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38" r="4583"/>
          <a:stretch/>
        </p:blipFill>
        <p:spPr>
          <a:xfrm>
            <a:off x="7364078" y="-18"/>
            <a:ext cx="4827922" cy="6857999"/>
          </a:xfrm>
          <a:custGeom>
            <a:avLst/>
            <a:gdLst/>
            <a:ahLst/>
            <a:cxnLst/>
            <a:rect l="l" t="t" r="r" b="b"/>
            <a:pathLst>
              <a:path w="4827922" h="6858000">
                <a:moveTo>
                  <a:pt x="4441" y="0"/>
                </a:moveTo>
                <a:lnTo>
                  <a:pt x="4827922" y="0"/>
                </a:lnTo>
                <a:lnTo>
                  <a:pt x="4827922" y="6858000"/>
                </a:lnTo>
                <a:lnTo>
                  <a:pt x="0" y="6858000"/>
                </a:lnTo>
                <a:lnTo>
                  <a:pt x="106674" y="6638378"/>
                </a:lnTo>
                <a:cubicBezTo>
                  <a:pt x="530028" y="5720938"/>
                  <a:pt x="777229" y="4614948"/>
                  <a:pt x="777229" y="3424428"/>
                </a:cubicBezTo>
                <a:cubicBezTo>
                  <a:pt x="777229" y="2233909"/>
                  <a:pt x="530028" y="1127919"/>
                  <a:pt x="106674" y="210478"/>
                </a:cubicBezTo>
                <a:close/>
              </a:path>
            </a:pathLst>
          </a:cu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7715860-B341-5B5B-187F-A2687DF7E9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86" r="2880"/>
          <a:stretch/>
        </p:blipFill>
        <p:spPr>
          <a:xfrm>
            <a:off x="3119360" y="18"/>
            <a:ext cx="4966290" cy="6857999"/>
          </a:xfrm>
          <a:custGeom>
            <a:avLst/>
            <a:gdLst/>
            <a:ahLst/>
            <a:cxnLst/>
            <a:rect l="l" t="t" r="r" b="b"/>
            <a:pathLst>
              <a:path w="4966290" h="6857999">
                <a:moveTo>
                  <a:pt x="0" y="0"/>
                </a:moveTo>
                <a:lnTo>
                  <a:pt x="4188230" y="0"/>
                </a:lnTo>
                <a:lnTo>
                  <a:pt x="4295735" y="210478"/>
                </a:lnTo>
                <a:cubicBezTo>
                  <a:pt x="4719089" y="1127919"/>
                  <a:pt x="4966290" y="2233909"/>
                  <a:pt x="4966290" y="3424428"/>
                </a:cubicBezTo>
                <a:cubicBezTo>
                  <a:pt x="4966290" y="4614948"/>
                  <a:pt x="4719089" y="5720938"/>
                  <a:pt x="4295735" y="6638378"/>
                </a:cubicBezTo>
                <a:lnTo>
                  <a:pt x="4183560" y="6857999"/>
                </a:lnTo>
                <a:lnTo>
                  <a:pt x="53039" y="6857999"/>
                </a:lnTo>
                <a:lnTo>
                  <a:pt x="132047" y="6695338"/>
                </a:lnTo>
                <a:cubicBezTo>
                  <a:pt x="555401" y="5777898"/>
                  <a:pt x="802602" y="4671908"/>
                  <a:pt x="802602" y="3481388"/>
                </a:cubicBezTo>
                <a:cubicBezTo>
                  <a:pt x="802602" y="2191659"/>
                  <a:pt x="512484" y="1001134"/>
                  <a:pt x="22579" y="42066"/>
                </a:cubicBezTo>
                <a:close/>
              </a:path>
            </a:pathLst>
          </a:custGeom>
        </p:spPr>
      </p:pic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4EA91930-66BC-4C41-B4F5-C31EB216F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45815" cy="6858000"/>
          </a:xfrm>
          <a:custGeom>
            <a:avLst/>
            <a:gdLst>
              <a:gd name="connsiteX0" fmla="*/ 0 w 3945815"/>
              <a:gd name="connsiteY0" fmla="*/ 0 h 6858000"/>
              <a:gd name="connsiteX1" fmla="*/ 3138662 w 3945815"/>
              <a:gd name="connsiteY1" fmla="*/ 0 h 6858000"/>
              <a:gd name="connsiteX2" fmla="*/ 3275260 w 3945815"/>
              <a:gd name="connsiteY2" fmla="*/ 267438 h 6858000"/>
              <a:gd name="connsiteX3" fmla="*/ 3945815 w 3945815"/>
              <a:gd name="connsiteY3" fmla="*/ 3481388 h 6858000"/>
              <a:gd name="connsiteX4" fmla="*/ 3275260 w 3945815"/>
              <a:gd name="connsiteY4" fmla="*/ 6695338 h 6858000"/>
              <a:gd name="connsiteX5" fmla="*/ 3192177 w 3945815"/>
              <a:gd name="connsiteY5" fmla="*/ 6858000 h 6858000"/>
              <a:gd name="connsiteX6" fmla="*/ 0 w 394581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5815" h="6858000">
                <a:moveTo>
                  <a:pt x="0" y="0"/>
                </a:moveTo>
                <a:lnTo>
                  <a:pt x="3138662" y="0"/>
                </a:lnTo>
                <a:lnTo>
                  <a:pt x="3275260" y="267438"/>
                </a:lnTo>
                <a:cubicBezTo>
                  <a:pt x="3698614" y="1184879"/>
                  <a:pt x="3945815" y="2290869"/>
                  <a:pt x="3945815" y="3481388"/>
                </a:cubicBezTo>
                <a:cubicBezTo>
                  <a:pt x="3945815" y="4671908"/>
                  <a:pt x="3698614" y="5777898"/>
                  <a:pt x="3275260" y="6695338"/>
                </a:cubicBezTo>
                <a:lnTo>
                  <a:pt x="319217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313CF8F-B436-401E-9575-DE0F8E8B5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36670" cy="6858000"/>
          </a:xfrm>
          <a:custGeom>
            <a:avLst/>
            <a:gdLst>
              <a:gd name="connsiteX0" fmla="*/ 0 w 3936670"/>
              <a:gd name="connsiteY0" fmla="*/ 0 h 6858000"/>
              <a:gd name="connsiteX1" fmla="*/ 3129517 w 3936670"/>
              <a:gd name="connsiteY1" fmla="*/ 0 h 6858000"/>
              <a:gd name="connsiteX2" fmla="*/ 3266115 w 3936670"/>
              <a:gd name="connsiteY2" fmla="*/ 267438 h 6858000"/>
              <a:gd name="connsiteX3" fmla="*/ 3936670 w 3936670"/>
              <a:gd name="connsiteY3" fmla="*/ 3481388 h 6858000"/>
              <a:gd name="connsiteX4" fmla="*/ 3266115 w 3936670"/>
              <a:gd name="connsiteY4" fmla="*/ 6695338 h 6858000"/>
              <a:gd name="connsiteX5" fmla="*/ 3183032 w 3936670"/>
              <a:gd name="connsiteY5" fmla="*/ 6858000 h 6858000"/>
              <a:gd name="connsiteX6" fmla="*/ 0 w 39366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36670" h="6858000">
                <a:moveTo>
                  <a:pt x="0" y="0"/>
                </a:moveTo>
                <a:lnTo>
                  <a:pt x="3129517" y="0"/>
                </a:lnTo>
                <a:lnTo>
                  <a:pt x="3266115" y="267438"/>
                </a:lnTo>
                <a:cubicBezTo>
                  <a:pt x="3689469" y="1184879"/>
                  <a:pt x="3936670" y="2290869"/>
                  <a:pt x="3936670" y="3481388"/>
                </a:cubicBezTo>
                <a:cubicBezTo>
                  <a:pt x="3936670" y="4671908"/>
                  <a:pt x="3689469" y="5777898"/>
                  <a:pt x="3266115" y="6695338"/>
                </a:cubicBezTo>
                <a:lnTo>
                  <a:pt x="3183032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AECA36-6D1F-F2B8-3614-A858F62F5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681038"/>
            <a:ext cx="2804504" cy="1325563"/>
          </a:xfrm>
        </p:spPr>
        <p:txBody>
          <a:bodyPr anchor="ctr">
            <a:normAutofit/>
          </a:bodyPr>
          <a:lstStyle/>
          <a:p>
            <a:r>
              <a:rPr lang="en-US" sz="2800"/>
              <a:t>Crossing Boundaries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38CFE9-C30A-4551-ACCB-D5808FBC3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16867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EF550F-47CE-4FB2-9DAC-12AD835C8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089941"/>
            <a:ext cx="2834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E2A1A-6B6D-FAE8-5FCF-B36EF1E63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2258171"/>
            <a:ext cx="2804504" cy="3918792"/>
          </a:xfrm>
        </p:spPr>
        <p:txBody>
          <a:bodyPr>
            <a:norm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Misogynistic attitudes towards women problematised female rule. </a:t>
            </a:r>
          </a:p>
          <a:p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 Knox, 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First Blast of the Trumpet Against the Monstrous Regiment of Women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(1558) </a:t>
            </a: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Threatened the ‘natural order’ as designed by God.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2698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6045</TotalTime>
  <Words>503</Words>
  <Application>Microsoft Office PowerPoint</Application>
  <PresentationFormat>Widescreen</PresentationFormat>
  <Paragraphs>112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Office Theme</vt:lpstr>
      <vt:lpstr>Queenship and Elite Female Power</vt:lpstr>
      <vt:lpstr>Queenship</vt:lpstr>
      <vt:lpstr>Lecture Outline </vt:lpstr>
      <vt:lpstr>Types of Queen </vt:lpstr>
      <vt:lpstr>Roles – Religious and Economic </vt:lpstr>
      <vt:lpstr>Roles – Cultural: Patrons of the Arts  </vt:lpstr>
      <vt:lpstr>Roles – Cultural: Patrons of Literature</vt:lpstr>
      <vt:lpstr>Roles – Political </vt:lpstr>
      <vt:lpstr>Crossing Boundaries </vt:lpstr>
      <vt:lpstr>Accusations and Criticisms </vt:lpstr>
      <vt:lpstr>Queens during the Wars of the Roses (1)</vt:lpstr>
      <vt:lpstr>Queens during the Wars of the Roses (2) </vt:lpstr>
      <vt:lpstr>Historiography </vt:lpstr>
      <vt:lpstr>Conclusions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Hanley-Smith, Natalie</dc:creator>
  <cp:lastModifiedBy>Roberts, Penny</cp:lastModifiedBy>
  <cp:revision>8</cp:revision>
  <dcterms:created xsi:type="dcterms:W3CDTF">2025-01-20T10:53:24Z</dcterms:created>
  <dcterms:modified xsi:type="dcterms:W3CDTF">2025-01-24T15:58:22Z</dcterms:modified>
</cp:coreProperties>
</file>