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8" r:id="rId1"/>
  </p:sldMasterIdLst>
  <p:sldIdLst>
    <p:sldId id="284" r:id="rId2"/>
    <p:sldId id="258" r:id="rId3"/>
    <p:sldId id="259" r:id="rId4"/>
    <p:sldId id="283" r:id="rId5"/>
    <p:sldId id="263" r:id="rId6"/>
    <p:sldId id="286" r:id="rId7"/>
    <p:sldId id="285" r:id="rId8"/>
    <p:sldId id="2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603"/>
  </p:normalViewPr>
  <p:slideViewPr>
    <p:cSldViewPr snapToGrid="0" snapToObjects="1">
      <p:cViewPr varScale="1">
        <p:scale>
          <a:sx n="112" d="100"/>
          <a:sy n="112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4C3753-4737-453C-AD50-542EE77C6F9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F47FB6-69B2-483C-8680-7C477D1F680A}">
      <dgm:prSet/>
      <dgm:spPr/>
      <dgm:t>
        <a:bodyPr/>
        <a:lstStyle/>
        <a:p>
          <a:r>
            <a:rPr lang="en-GB" dirty="0"/>
            <a:t>Cricket, Empire and post colonialism</a:t>
          </a:r>
        </a:p>
      </dgm:t>
    </dgm:pt>
    <dgm:pt modelId="{E9D21932-59B4-4D48-9733-794DFC991BBE}" type="parTrans" cxnId="{9A5A2A92-CCC3-4875-AD35-B3DEBB751534}">
      <dgm:prSet/>
      <dgm:spPr/>
      <dgm:t>
        <a:bodyPr/>
        <a:lstStyle/>
        <a:p>
          <a:endParaRPr lang="en-US"/>
        </a:p>
      </dgm:t>
    </dgm:pt>
    <dgm:pt modelId="{6D2C226F-77CA-4E07-8554-04CE684D1F5E}" type="sibTrans" cxnId="{9A5A2A92-CCC3-4875-AD35-B3DEBB751534}">
      <dgm:prSet/>
      <dgm:spPr/>
      <dgm:t>
        <a:bodyPr/>
        <a:lstStyle/>
        <a:p>
          <a:endParaRPr lang="en-US"/>
        </a:p>
      </dgm:t>
    </dgm:pt>
    <dgm:pt modelId="{AA1E0CE9-B63F-4347-A273-EA3B93D24892}">
      <dgm:prSet/>
      <dgm:spPr/>
      <dgm:t>
        <a:bodyPr/>
        <a:lstStyle/>
        <a:p>
          <a:r>
            <a:rPr lang="en-GB"/>
            <a:t>Black Lives Matter</a:t>
          </a:r>
          <a:endParaRPr lang="en-US"/>
        </a:p>
      </dgm:t>
    </dgm:pt>
    <dgm:pt modelId="{EE13B624-54BB-43B4-861D-BD331E42A356}" type="parTrans" cxnId="{2E95D4A5-6016-49B6-9366-E21CED8F2F4C}">
      <dgm:prSet/>
      <dgm:spPr/>
      <dgm:t>
        <a:bodyPr/>
        <a:lstStyle/>
        <a:p>
          <a:endParaRPr lang="en-US"/>
        </a:p>
      </dgm:t>
    </dgm:pt>
    <dgm:pt modelId="{302299FA-2154-43E4-B420-9BD798933657}" type="sibTrans" cxnId="{2E95D4A5-6016-49B6-9366-E21CED8F2F4C}">
      <dgm:prSet/>
      <dgm:spPr/>
      <dgm:t>
        <a:bodyPr/>
        <a:lstStyle/>
        <a:p>
          <a:endParaRPr lang="en-US"/>
        </a:p>
      </dgm:t>
    </dgm:pt>
    <dgm:pt modelId="{EF320661-F18B-4708-B625-4B027CFA534A}">
      <dgm:prSet/>
      <dgm:spPr/>
      <dgm:t>
        <a:bodyPr/>
        <a:lstStyle/>
        <a:p>
          <a:r>
            <a:rPr lang="en-GB"/>
            <a:t>Raheem Sterling</a:t>
          </a:r>
          <a:endParaRPr lang="en-US"/>
        </a:p>
      </dgm:t>
    </dgm:pt>
    <dgm:pt modelId="{26C568FD-59B9-40D8-8C7E-B068A1C1D680}" type="parTrans" cxnId="{7BD0E198-BD66-4373-869B-2BC284899A8C}">
      <dgm:prSet/>
      <dgm:spPr/>
      <dgm:t>
        <a:bodyPr/>
        <a:lstStyle/>
        <a:p>
          <a:endParaRPr lang="en-US"/>
        </a:p>
      </dgm:t>
    </dgm:pt>
    <dgm:pt modelId="{C6CCC1E2-AC5E-429B-9F1A-7AA3AB6FD9F5}" type="sibTrans" cxnId="{7BD0E198-BD66-4373-869B-2BC284899A8C}">
      <dgm:prSet/>
      <dgm:spPr/>
      <dgm:t>
        <a:bodyPr/>
        <a:lstStyle/>
        <a:p>
          <a:endParaRPr lang="en-US"/>
        </a:p>
      </dgm:t>
    </dgm:pt>
    <dgm:pt modelId="{0FBEF556-C3B6-4DC0-A70A-0CF4C11CB664}">
      <dgm:prSet/>
      <dgm:spPr/>
      <dgm:t>
        <a:bodyPr/>
        <a:lstStyle/>
        <a:p>
          <a:r>
            <a:rPr lang="en-GB"/>
            <a:t>Fascism and Sport (Italy/Germany)</a:t>
          </a:r>
          <a:endParaRPr lang="en-US"/>
        </a:p>
      </dgm:t>
    </dgm:pt>
    <dgm:pt modelId="{B8EE960B-17A6-4969-BF40-AB3245238179}" type="parTrans" cxnId="{D4ED26F5-3155-4A05-AFB0-7B48E6E443FD}">
      <dgm:prSet/>
      <dgm:spPr/>
      <dgm:t>
        <a:bodyPr/>
        <a:lstStyle/>
        <a:p>
          <a:endParaRPr lang="en-US"/>
        </a:p>
      </dgm:t>
    </dgm:pt>
    <dgm:pt modelId="{91E53F62-A142-4BC0-AE95-DF39771DD424}" type="sibTrans" cxnId="{D4ED26F5-3155-4A05-AFB0-7B48E6E443FD}">
      <dgm:prSet/>
      <dgm:spPr/>
      <dgm:t>
        <a:bodyPr/>
        <a:lstStyle/>
        <a:p>
          <a:endParaRPr lang="en-US"/>
        </a:p>
      </dgm:t>
    </dgm:pt>
    <dgm:pt modelId="{9E0C76F6-5CE1-48CD-B765-5B1C2B94C17E}">
      <dgm:prSet/>
      <dgm:spPr/>
      <dgm:t>
        <a:bodyPr/>
        <a:lstStyle/>
        <a:p>
          <a:r>
            <a:rPr lang="en-GB" dirty="0"/>
            <a:t>More recent examples e.g. Coco Gauff </a:t>
          </a:r>
          <a:endParaRPr lang="en-US" dirty="0"/>
        </a:p>
      </dgm:t>
    </dgm:pt>
    <dgm:pt modelId="{B6A0C688-A42D-4122-ACD2-2FCF8166D9B1}" type="parTrans" cxnId="{F32CACCD-1480-413C-9A5D-0A3765144C60}">
      <dgm:prSet/>
      <dgm:spPr/>
      <dgm:t>
        <a:bodyPr/>
        <a:lstStyle/>
        <a:p>
          <a:endParaRPr lang="en-US"/>
        </a:p>
      </dgm:t>
    </dgm:pt>
    <dgm:pt modelId="{F5D4B91D-D14A-4BE9-B12D-B78B2FF1A202}" type="sibTrans" cxnId="{F32CACCD-1480-413C-9A5D-0A3765144C60}">
      <dgm:prSet/>
      <dgm:spPr/>
      <dgm:t>
        <a:bodyPr/>
        <a:lstStyle/>
        <a:p>
          <a:endParaRPr lang="en-US"/>
        </a:p>
      </dgm:t>
    </dgm:pt>
    <dgm:pt modelId="{32948E3B-75AB-6843-8C62-F7639EBAE9D9}">
      <dgm:prSet/>
      <dgm:spPr/>
      <dgm:t>
        <a:bodyPr/>
        <a:lstStyle/>
        <a:p>
          <a:r>
            <a:rPr lang="en-GB" dirty="0"/>
            <a:t>Civil Rights Movement and Black Power: Muhammad Ali</a:t>
          </a:r>
          <a:endParaRPr lang="en-US" dirty="0"/>
        </a:p>
      </dgm:t>
    </dgm:pt>
    <dgm:pt modelId="{CF5A8019-4B2C-4342-8A72-7AF385DF12C3}" type="parTrans" cxnId="{2025B906-CD6F-BD49-9B28-06273C93B016}">
      <dgm:prSet/>
      <dgm:spPr/>
      <dgm:t>
        <a:bodyPr/>
        <a:lstStyle/>
        <a:p>
          <a:endParaRPr lang="en-GB"/>
        </a:p>
      </dgm:t>
    </dgm:pt>
    <dgm:pt modelId="{315F521F-87D6-AD4C-A0FE-BA708A832436}" type="sibTrans" cxnId="{2025B906-CD6F-BD49-9B28-06273C93B016}">
      <dgm:prSet/>
      <dgm:spPr/>
      <dgm:t>
        <a:bodyPr/>
        <a:lstStyle/>
        <a:p>
          <a:endParaRPr lang="en-GB"/>
        </a:p>
      </dgm:t>
    </dgm:pt>
    <dgm:pt modelId="{D0AC847D-F592-2946-A98B-644645E81ADE}" type="pres">
      <dgm:prSet presAssocID="{A04C3753-4737-453C-AD50-542EE77C6F9C}" presName="vert0" presStyleCnt="0">
        <dgm:presLayoutVars>
          <dgm:dir/>
          <dgm:animOne val="branch"/>
          <dgm:animLvl val="lvl"/>
        </dgm:presLayoutVars>
      </dgm:prSet>
      <dgm:spPr/>
    </dgm:pt>
    <dgm:pt modelId="{F852E328-8E97-464E-8CF0-EF6737C8BA67}" type="pres">
      <dgm:prSet presAssocID="{77F47FB6-69B2-483C-8680-7C477D1F680A}" presName="thickLine" presStyleLbl="alignNode1" presStyleIdx="0" presStyleCnt="6"/>
      <dgm:spPr/>
    </dgm:pt>
    <dgm:pt modelId="{7217A9D8-0AD5-7E41-BECB-C7B5D1CC3988}" type="pres">
      <dgm:prSet presAssocID="{77F47FB6-69B2-483C-8680-7C477D1F680A}" presName="horz1" presStyleCnt="0"/>
      <dgm:spPr/>
    </dgm:pt>
    <dgm:pt modelId="{9A017FDA-10FE-6149-B1C1-587BF6AE9C91}" type="pres">
      <dgm:prSet presAssocID="{77F47FB6-69B2-483C-8680-7C477D1F680A}" presName="tx1" presStyleLbl="revTx" presStyleIdx="0" presStyleCnt="6"/>
      <dgm:spPr/>
    </dgm:pt>
    <dgm:pt modelId="{EFD8B74C-8082-C447-A524-781E6E2E054B}" type="pres">
      <dgm:prSet presAssocID="{77F47FB6-69B2-483C-8680-7C477D1F680A}" presName="vert1" presStyleCnt="0"/>
      <dgm:spPr/>
    </dgm:pt>
    <dgm:pt modelId="{38876BA0-DAE5-104E-876B-732E411B45F2}" type="pres">
      <dgm:prSet presAssocID="{32948E3B-75AB-6843-8C62-F7639EBAE9D9}" presName="thickLine" presStyleLbl="alignNode1" presStyleIdx="1" presStyleCnt="6"/>
      <dgm:spPr/>
    </dgm:pt>
    <dgm:pt modelId="{347F48AE-4826-514C-B1E7-92A081ADAFCA}" type="pres">
      <dgm:prSet presAssocID="{32948E3B-75AB-6843-8C62-F7639EBAE9D9}" presName="horz1" presStyleCnt="0"/>
      <dgm:spPr/>
    </dgm:pt>
    <dgm:pt modelId="{EF6C93FE-16CA-8C43-83C4-85A934DD2B13}" type="pres">
      <dgm:prSet presAssocID="{32948E3B-75AB-6843-8C62-F7639EBAE9D9}" presName="tx1" presStyleLbl="revTx" presStyleIdx="1" presStyleCnt="6"/>
      <dgm:spPr/>
    </dgm:pt>
    <dgm:pt modelId="{74E1AA8C-579C-A14E-8D27-1179B49B5707}" type="pres">
      <dgm:prSet presAssocID="{32948E3B-75AB-6843-8C62-F7639EBAE9D9}" presName="vert1" presStyleCnt="0"/>
      <dgm:spPr/>
    </dgm:pt>
    <dgm:pt modelId="{BF3DA1D2-F9C5-BE47-B17F-DBADB781276B}" type="pres">
      <dgm:prSet presAssocID="{AA1E0CE9-B63F-4347-A273-EA3B93D24892}" presName="thickLine" presStyleLbl="alignNode1" presStyleIdx="2" presStyleCnt="6"/>
      <dgm:spPr/>
    </dgm:pt>
    <dgm:pt modelId="{FABBC557-ADB0-4D43-B031-C8DA14271F47}" type="pres">
      <dgm:prSet presAssocID="{AA1E0CE9-B63F-4347-A273-EA3B93D24892}" presName="horz1" presStyleCnt="0"/>
      <dgm:spPr/>
    </dgm:pt>
    <dgm:pt modelId="{2F841DC5-B7D1-644A-8AFA-5E0572F4F7B3}" type="pres">
      <dgm:prSet presAssocID="{AA1E0CE9-B63F-4347-A273-EA3B93D24892}" presName="tx1" presStyleLbl="revTx" presStyleIdx="2" presStyleCnt="6"/>
      <dgm:spPr/>
    </dgm:pt>
    <dgm:pt modelId="{33343FB0-B084-1849-B9A0-BB5B42999BFA}" type="pres">
      <dgm:prSet presAssocID="{AA1E0CE9-B63F-4347-A273-EA3B93D24892}" presName="vert1" presStyleCnt="0"/>
      <dgm:spPr/>
    </dgm:pt>
    <dgm:pt modelId="{3BB79F05-EF40-A14F-BF59-21573745E60F}" type="pres">
      <dgm:prSet presAssocID="{EF320661-F18B-4708-B625-4B027CFA534A}" presName="thickLine" presStyleLbl="alignNode1" presStyleIdx="3" presStyleCnt="6"/>
      <dgm:spPr/>
    </dgm:pt>
    <dgm:pt modelId="{146C9ADE-8BF9-E741-9E42-513214E4BF1F}" type="pres">
      <dgm:prSet presAssocID="{EF320661-F18B-4708-B625-4B027CFA534A}" presName="horz1" presStyleCnt="0"/>
      <dgm:spPr/>
    </dgm:pt>
    <dgm:pt modelId="{C72569C0-8989-EC4C-B8ED-CF49D5F0364D}" type="pres">
      <dgm:prSet presAssocID="{EF320661-F18B-4708-B625-4B027CFA534A}" presName="tx1" presStyleLbl="revTx" presStyleIdx="3" presStyleCnt="6"/>
      <dgm:spPr/>
    </dgm:pt>
    <dgm:pt modelId="{D23D3B96-3FC9-A34D-B1B0-6479285B9201}" type="pres">
      <dgm:prSet presAssocID="{EF320661-F18B-4708-B625-4B027CFA534A}" presName="vert1" presStyleCnt="0"/>
      <dgm:spPr/>
    </dgm:pt>
    <dgm:pt modelId="{5DC637EA-32BD-B14C-8B3E-8D6FF6AF34BD}" type="pres">
      <dgm:prSet presAssocID="{0FBEF556-C3B6-4DC0-A70A-0CF4C11CB664}" presName="thickLine" presStyleLbl="alignNode1" presStyleIdx="4" presStyleCnt="6"/>
      <dgm:spPr/>
    </dgm:pt>
    <dgm:pt modelId="{8CB21F6D-FC91-B842-BAFA-E1B7EF850D32}" type="pres">
      <dgm:prSet presAssocID="{0FBEF556-C3B6-4DC0-A70A-0CF4C11CB664}" presName="horz1" presStyleCnt="0"/>
      <dgm:spPr/>
    </dgm:pt>
    <dgm:pt modelId="{2C0A150F-5D71-9B42-BB28-88C2FFD7CEAA}" type="pres">
      <dgm:prSet presAssocID="{0FBEF556-C3B6-4DC0-A70A-0CF4C11CB664}" presName="tx1" presStyleLbl="revTx" presStyleIdx="4" presStyleCnt="6"/>
      <dgm:spPr/>
    </dgm:pt>
    <dgm:pt modelId="{BF061A9E-5BA2-7445-92BE-BCD0DCA74355}" type="pres">
      <dgm:prSet presAssocID="{0FBEF556-C3B6-4DC0-A70A-0CF4C11CB664}" presName="vert1" presStyleCnt="0"/>
      <dgm:spPr/>
    </dgm:pt>
    <dgm:pt modelId="{61A3EDD7-9B28-904D-950A-103D427973F6}" type="pres">
      <dgm:prSet presAssocID="{9E0C76F6-5CE1-48CD-B765-5B1C2B94C17E}" presName="thickLine" presStyleLbl="alignNode1" presStyleIdx="5" presStyleCnt="6"/>
      <dgm:spPr/>
    </dgm:pt>
    <dgm:pt modelId="{E0C77A3F-0EBD-6449-8B23-889F715A7C4E}" type="pres">
      <dgm:prSet presAssocID="{9E0C76F6-5CE1-48CD-B765-5B1C2B94C17E}" presName="horz1" presStyleCnt="0"/>
      <dgm:spPr/>
    </dgm:pt>
    <dgm:pt modelId="{BEE4CA6E-2B94-4548-A653-9D3F846D8E35}" type="pres">
      <dgm:prSet presAssocID="{9E0C76F6-5CE1-48CD-B765-5B1C2B94C17E}" presName="tx1" presStyleLbl="revTx" presStyleIdx="5" presStyleCnt="6"/>
      <dgm:spPr/>
    </dgm:pt>
    <dgm:pt modelId="{95432B20-1F98-4049-A80E-8D6714F6280D}" type="pres">
      <dgm:prSet presAssocID="{9E0C76F6-5CE1-48CD-B765-5B1C2B94C17E}" presName="vert1" presStyleCnt="0"/>
      <dgm:spPr/>
    </dgm:pt>
  </dgm:ptLst>
  <dgm:cxnLst>
    <dgm:cxn modelId="{CF63D901-DDEC-F442-AB8A-EA12FEF0E51C}" type="presOf" srcId="{32948E3B-75AB-6843-8C62-F7639EBAE9D9}" destId="{EF6C93FE-16CA-8C43-83C4-85A934DD2B13}" srcOrd="0" destOrd="0" presId="urn:microsoft.com/office/officeart/2008/layout/LinedList"/>
    <dgm:cxn modelId="{2025B906-CD6F-BD49-9B28-06273C93B016}" srcId="{A04C3753-4737-453C-AD50-542EE77C6F9C}" destId="{32948E3B-75AB-6843-8C62-F7639EBAE9D9}" srcOrd="1" destOrd="0" parTransId="{CF5A8019-4B2C-4342-8A72-7AF385DF12C3}" sibTransId="{315F521F-87D6-AD4C-A0FE-BA708A832436}"/>
    <dgm:cxn modelId="{91A1FC24-9004-4140-98AA-8A845C0A5C0E}" type="presOf" srcId="{0FBEF556-C3B6-4DC0-A70A-0CF4C11CB664}" destId="{2C0A150F-5D71-9B42-BB28-88C2FFD7CEAA}" srcOrd="0" destOrd="0" presId="urn:microsoft.com/office/officeart/2008/layout/LinedList"/>
    <dgm:cxn modelId="{0018A54E-4E4F-6D48-8512-603E5C12EB28}" type="presOf" srcId="{A04C3753-4737-453C-AD50-542EE77C6F9C}" destId="{D0AC847D-F592-2946-A98B-644645E81ADE}" srcOrd="0" destOrd="0" presId="urn:microsoft.com/office/officeart/2008/layout/LinedList"/>
    <dgm:cxn modelId="{F243DC6D-FE5E-1743-9B62-68995F78D3C0}" type="presOf" srcId="{9E0C76F6-5CE1-48CD-B765-5B1C2B94C17E}" destId="{BEE4CA6E-2B94-4548-A653-9D3F846D8E35}" srcOrd="0" destOrd="0" presId="urn:microsoft.com/office/officeart/2008/layout/LinedList"/>
    <dgm:cxn modelId="{9A5A2A92-CCC3-4875-AD35-B3DEBB751534}" srcId="{A04C3753-4737-453C-AD50-542EE77C6F9C}" destId="{77F47FB6-69B2-483C-8680-7C477D1F680A}" srcOrd="0" destOrd="0" parTransId="{E9D21932-59B4-4D48-9733-794DFC991BBE}" sibTransId="{6D2C226F-77CA-4E07-8554-04CE684D1F5E}"/>
    <dgm:cxn modelId="{7BD0E198-BD66-4373-869B-2BC284899A8C}" srcId="{A04C3753-4737-453C-AD50-542EE77C6F9C}" destId="{EF320661-F18B-4708-B625-4B027CFA534A}" srcOrd="3" destOrd="0" parTransId="{26C568FD-59B9-40D8-8C7E-B068A1C1D680}" sibTransId="{C6CCC1E2-AC5E-429B-9F1A-7AA3AB6FD9F5}"/>
    <dgm:cxn modelId="{2E95D4A5-6016-49B6-9366-E21CED8F2F4C}" srcId="{A04C3753-4737-453C-AD50-542EE77C6F9C}" destId="{AA1E0CE9-B63F-4347-A273-EA3B93D24892}" srcOrd="2" destOrd="0" parTransId="{EE13B624-54BB-43B4-861D-BD331E42A356}" sibTransId="{302299FA-2154-43E4-B420-9BD798933657}"/>
    <dgm:cxn modelId="{F32CACCD-1480-413C-9A5D-0A3765144C60}" srcId="{A04C3753-4737-453C-AD50-542EE77C6F9C}" destId="{9E0C76F6-5CE1-48CD-B765-5B1C2B94C17E}" srcOrd="5" destOrd="0" parTransId="{B6A0C688-A42D-4122-ACD2-2FCF8166D9B1}" sibTransId="{F5D4B91D-D14A-4BE9-B12D-B78B2FF1A202}"/>
    <dgm:cxn modelId="{6EE570DD-821F-0549-844C-BB65BDDE0553}" type="presOf" srcId="{EF320661-F18B-4708-B625-4B027CFA534A}" destId="{C72569C0-8989-EC4C-B8ED-CF49D5F0364D}" srcOrd="0" destOrd="0" presId="urn:microsoft.com/office/officeart/2008/layout/LinedList"/>
    <dgm:cxn modelId="{934E0EED-73AB-0E44-B96C-36D48D0CF7CF}" type="presOf" srcId="{77F47FB6-69B2-483C-8680-7C477D1F680A}" destId="{9A017FDA-10FE-6149-B1C1-587BF6AE9C91}" srcOrd="0" destOrd="0" presId="urn:microsoft.com/office/officeart/2008/layout/LinedList"/>
    <dgm:cxn modelId="{FC33D1ED-786A-134A-9E03-7AAEA0E6B8EB}" type="presOf" srcId="{AA1E0CE9-B63F-4347-A273-EA3B93D24892}" destId="{2F841DC5-B7D1-644A-8AFA-5E0572F4F7B3}" srcOrd="0" destOrd="0" presId="urn:microsoft.com/office/officeart/2008/layout/LinedList"/>
    <dgm:cxn modelId="{D4ED26F5-3155-4A05-AFB0-7B48E6E443FD}" srcId="{A04C3753-4737-453C-AD50-542EE77C6F9C}" destId="{0FBEF556-C3B6-4DC0-A70A-0CF4C11CB664}" srcOrd="4" destOrd="0" parTransId="{B8EE960B-17A6-4969-BF40-AB3245238179}" sibTransId="{91E53F62-A142-4BC0-AE95-DF39771DD424}"/>
    <dgm:cxn modelId="{80664E21-4618-F14E-875A-7F04404737C8}" type="presParOf" srcId="{D0AC847D-F592-2946-A98B-644645E81ADE}" destId="{F852E328-8E97-464E-8CF0-EF6737C8BA67}" srcOrd="0" destOrd="0" presId="urn:microsoft.com/office/officeart/2008/layout/LinedList"/>
    <dgm:cxn modelId="{9B18F7BD-9FE0-9F42-914E-6C38FA8B3F3D}" type="presParOf" srcId="{D0AC847D-F592-2946-A98B-644645E81ADE}" destId="{7217A9D8-0AD5-7E41-BECB-C7B5D1CC3988}" srcOrd="1" destOrd="0" presId="urn:microsoft.com/office/officeart/2008/layout/LinedList"/>
    <dgm:cxn modelId="{E7D6DFF5-D73C-BA44-B88A-D37D241AE608}" type="presParOf" srcId="{7217A9D8-0AD5-7E41-BECB-C7B5D1CC3988}" destId="{9A017FDA-10FE-6149-B1C1-587BF6AE9C91}" srcOrd="0" destOrd="0" presId="urn:microsoft.com/office/officeart/2008/layout/LinedList"/>
    <dgm:cxn modelId="{FB54B9B6-E152-634C-A2B0-AD7EB8F759DD}" type="presParOf" srcId="{7217A9D8-0AD5-7E41-BECB-C7B5D1CC3988}" destId="{EFD8B74C-8082-C447-A524-781E6E2E054B}" srcOrd="1" destOrd="0" presId="urn:microsoft.com/office/officeart/2008/layout/LinedList"/>
    <dgm:cxn modelId="{1C263827-C5E3-6244-AE75-2269DE5EF9DA}" type="presParOf" srcId="{D0AC847D-F592-2946-A98B-644645E81ADE}" destId="{38876BA0-DAE5-104E-876B-732E411B45F2}" srcOrd="2" destOrd="0" presId="urn:microsoft.com/office/officeart/2008/layout/LinedList"/>
    <dgm:cxn modelId="{7AB2D817-68EF-1C4F-B255-C69232855A79}" type="presParOf" srcId="{D0AC847D-F592-2946-A98B-644645E81ADE}" destId="{347F48AE-4826-514C-B1E7-92A081ADAFCA}" srcOrd="3" destOrd="0" presId="urn:microsoft.com/office/officeart/2008/layout/LinedList"/>
    <dgm:cxn modelId="{EDF038E2-4334-DB4D-AB71-4BECBCEBA48D}" type="presParOf" srcId="{347F48AE-4826-514C-B1E7-92A081ADAFCA}" destId="{EF6C93FE-16CA-8C43-83C4-85A934DD2B13}" srcOrd="0" destOrd="0" presId="urn:microsoft.com/office/officeart/2008/layout/LinedList"/>
    <dgm:cxn modelId="{AD815619-9E5C-944E-BEE8-2AE81F6F44AD}" type="presParOf" srcId="{347F48AE-4826-514C-B1E7-92A081ADAFCA}" destId="{74E1AA8C-579C-A14E-8D27-1179B49B5707}" srcOrd="1" destOrd="0" presId="urn:microsoft.com/office/officeart/2008/layout/LinedList"/>
    <dgm:cxn modelId="{723669F4-64C8-A448-A3DE-52C6B3864E47}" type="presParOf" srcId="{D0AC847D-F592-2946-A98B-644645E81ADE}" destId="{BF3DA1D2-F9C5-BE47-B17F-DBADB781276B}" srcOrd="4" destOrd="0" presId="urn:microsoft.com/office/officeart/2008/layout/LinedList"/>
    <dgm:cxn modelId="{ACAFFAB2-A8A8-684B-A577-A847502155EA}" type="presParOf" srcId="{D0AC847D-F592-2946-A98B-644645E81ADE}" destId="{FABBC557-ADB0-4D43-B031-C8DA14271F47}" srcOrd="5" destOrd="0" presId="urn:microsoft.com/office/officeart/2008/layout/LinedList"/>
    <dgm:cxn modelId="{22E9B18A-9328-5A40-9342-DA7178516F90}" type="presParOf" srcId="{FABBC557-ADB0-4D43-B031-C8DA14271F47}" destId="{2F841DC5-B7D1-644A-8AFA-5E0572F4F7B3}" srcOrd="0" destOrd="0" presId="urn:microsoft.com/office/officeart/2008/layout/LinedList"/>
    <dgm:cxn modelId="{DC7D0AC7-4352-E64D-BD2D-DF6B0FB958FF}" type="presParOf" srcId="{FABBC557-ADB0-4D43-B031-C8DA14271F47}" destId="{33343FB0-B084-1849-B9A0-BB5B42999BFA}" srcOrd="1" destOrd="0" presId="urn:microsoft.com/office/officeart/2008/layout/LinedList"/>
    <dgm:cxn modelId="{4B034396-1457-134F-8F56-63AD44EC9132}" type="presParOf" srcId="{D0AC847D-F592-2946-A98B-644645E81ADE}" destId="{3BB79F05-EF40-A14F-BF59-21573745E60F}" srcOrd="6" destOrd="0" presId="urn:microsoft.com/office/officeart/2008/layout/LinedList"/>
    <dgm:cxn modelId="{7215C73A-42F8-1045-A614-671B365647EE}" type="presParOf" srcId="{D0AC847D-F592-2946-A98B-644645E81ADE}" destId="{146C9ADE-8BF9-E741-9E42-513214E4BF1F}" srcOrd="7" destOrd="0" presId="urn:microsoft.com/office/officeart/2008/layout/LinedList"/>
    <dgm:cxn modelId="{AC3159C3-F9D4-7B46-8A97-E9FC85D4AC71}" type="presParOf" srcId="{146C9ADE-8BF9-E741-9E42-513214E4BF1F}" destId="{C72569C0-8989-EC4C-B8ED-CF49D5F0364D}" srcOrd="0" destOrd="0" presId="urn:microsoft.com/office/officeart/2008/layout/LinedList"/>
    <dgm:cxn modelId="{AB848089-2BF3-474B-81DA-8B60F94D0B95}" type="presParOf" srcId="{146C9ADE-8BF9-E741-9E42-513214E4BF1F}" destId="{D23D3B96-3FC9-A34D-B1B0-6479285B9201}" srcOrd="1" destOrd="0" presId="urn:microsoft.com/office/officeart/2008/layout/LinedList"/>
    <dgm:cxn modelId="{62694AFF-D2EB-1941-99FB-583A3797B520}" type="presParOf" srcId="{D0AC847D-F592-2946-A98B-644645E81ADE}" destId="{5DC637EA-32BD-B14C-8B3E-8D6FF6AF34BD}" srcOrd="8" destOrd="0" presId="urn:microsoft.com/office/officeart/2008/layout/LinedList"/>
    <dgm:cxn modelId="{14C34CBA-FDEF-0D47-B908-BA94AD510C60}" type="presParOf" srcId="{D0AC847D-F592-2946-A98B-644645E81ADE}" destId="{8CB21F6D-FC91-B842-BAFA-E1B7EF850D32}" srcOrd="9" destOrd="0" presId="urn:microsoft.com/office/officeart/2008/layout/LinedList"/>
    <dgm:cxn modelId="{7CAC7C06-3D8D-7D4E-88F0-4AD2C65A0047}" type="presParOf" srcId="{8CB21F6D-FC91-B842-BAFA-E1B7EF850D32}" destId="{2C0A150F-5D71-9B42-BB28-88C2FFD7CEAA}" srcOrd="0" destOrd="0" presId="urn:microsoft.com/office/officeart/2008/layout/LinedList"/>
    <dgm:cxn modelId="{906BA91A-8EE6-7641-82DB-17322B89841E}" type="presParOf" srcId="{8CB21F6D-FC91-B842-BAFA-E1B7EF850D32}" destId="{BF061A9E-5BA2-7445-92BE-BCD0DCA74355}" srcOrd="1" destOrd="0" presId="urn:microsoft.com/office/officeart/2008/layout/LinedList"/>
    <dgm:cxn modelId="{52D62AF3-FA58-EA43-9C0D-CFB05217F517}" type="presParOf" srcId="{D0AC847D-F592-2946-A98B-644645E81ADE}" destId="{61A3EDD7-9B28-904D-950A-103D427973F6}" srcOrd="10" destOrd="0" presId="urn:microsoft.com/office/officeart/2008/layout/LinedList"/>
    <dgm:cxn modelId="{26FA27A4-281E-9A4E-91F6-38EF1F79EB8D}" type="presParOf" srcId="{D0AC847D-F592-2946-A98B-644645E81ADE}" destId="{E0C77A3F-0EBD-6449-8B23-889F715A7C4E}" srcOrd="11" destOrd="0" presId="urn:microsoft.com/office/officeart/2008/layout/LinedList"/>
    <dgm:cxn modelId="{4332D15B-0415-034E-97E5-1615616FC741}" type="presParOf" srcId="{E0C77A3F-0EBD-6449-8B23-889F715A7C4E}" destId="{BEE4CA6E-2B94-4548-A653-9D3F846D8E35}" srcOrd="0" destOrd="0" presId="urn:microsoft.com/office/officeart/2008/layout/LinedList"/>
    <dgm:cxn modelId="{F042777B-6AC1-E443-ACB6-E5E13D1C3673}" type="presParOf" srcId="{E0C77A3F-0EBD-6449-8B23-889F715A7C4E}" destId="{95432B20-1F98-4049-A80E-8D6714F628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2E328-8E97-464E-8CF0-EF6737C8BA67}">
      <dsp:nvSpPr>
        <dsp:cNvPr id="0" name=""/>
        <dsp:cNvSpPr/>
      </dsp:nvSpPr>
      <dsp:spPr>
        <a:xfrm>
          <a:off x="0" y="2124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17FDA-10FE-6149-B1C1-587BF6AE9C91}">
      <dsp:nvSpPr>
        <dsp:cNvPr id="0" name=""/>
        <dsp:cNvSpPr/>
      </dsp:nvSpPr>
      <dsp:spPr>
        <a:xfrm>
          <a:off x="0" y="2124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Cricket, Empire and post colonialism</a:t>
          </a:r>
        </a:p>
      </dsp:txBody>
      <dsp:txXfrm>
        <a:off x="0" y="2124"/>
        <a:ext cx="4677229" cy="724514"/>
      </dsp:txXfrm>
    </dsp:sp>
    <dsp:sp modelId="{38876BA0-DAE5-104E-876B-732E411B45F2}">
      <dsp:nvSpPr>
        <dsp:cNvPr id="0" name=""/>
        <dsp:cNvSpPr/>
      </dsp:nvSpPr>
      <dsp:spPr>
        <a:xfrm>
          <a:off x="0" y="726639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C93FE-16CA-8C43-83C4-85A934DD2B13}">
      <dsp:nvSpPr>
        <dsp:cNvPr id="0" name=""/>
        <dsp:cNvSpPr/>
      </dsp:nvSpPr>
      <dsp:spPr>
        <a:xfrm>
          <a:off x="0" y="726639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Civil Rights Movement and Black Power: Muhammad Ali</a:t>
          </a:r>
          <a:endParaRPr lang="en-US" sz="2000" kern="1200" dirty="0"/>
        </a:p>
      </dsp:txBody>
      <dsp:txXfrm>
        <a:off x="0" y="726639"/>
        <a:ext cx="4677229" cy="724514"/>
      </dsp:txXfrm>
    </dsp:sp>
    <dsp:sp modelId="{BF3DA1D2-F9C5-BE47-B17F-DBADB781276B}">
      <dsp:nvSpPr>
        <dsp:cNvPr id="0" name=""/>
        <dsp:cNvSpPr/>
      </dsp:nvSpPr>
      <dsp:spPr>
        <a:xfrm>
          <a:off x="0" y="1451154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41DC5-B7D1-644A-8AFA-5E0572F4F7B3}">
      <dsp:nvSpPr>
        <dsp:cNvPr id="0" name=""/>
        <dsp:cNvSpPr/>
      </dsp:nvSpPr>
      <dsp:spPr>
        <a:xfrm>
          <a:off x="0" y="1451154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Black Lives Matter</a:t>
          </a:r>
          <a:endParaRPr lang="en-US" sz="2000" kern="1200"/>
        </a:p>
      </dsp:txBody>
      <dsp:txXfrm>
        <a:off x="0" y="1451154"/>
        <a:ext cx="4677229" cy="724514"/>
      </dsp:txXfrm>
    </dsp:sp>
    <dsp:sp modelId="{3BB79F05-EF40-A14F-BF59-21573745E60F}">
      <dsp:nvSpPr>
        <dsp:cNvPr id="0" name=""/>
        <dsp:cNvSpPr/>
      </dsp:nvSpPr>
      <dsp:spPr>
        <a:xfrm>
          <a:off x="0" y="2175669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2569C0-8989-EC4C-B8ED-CF49D5F0364D}">
      <dsp:nvSpPr>
        <dsp:cNvPr id="0" name=""/>
        <dsp:cNvSpPr/>
      </dsp:nvSpPr>
      <dsp:spPr>
        <a:xfrm>
          <a:off x="0" y="2175669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Raheem Sterling</a:t>
          </a:r>
          <a:endParaRPr lang="en-US" sz="2000" kern="1200"/>
        </a:p>
      </dsp:txBody>
      <dsp:txXfrm>
        <a:off x="0" y="2175669"/>
        <a:ext cx="4677229" cy="724514"/>
      </dsp:txXfrm>
    </dsp:sp>
    <dsp:sp modelId="{5DC637EA-32BD-B14C-8B3E-8D6FF6AF34BD}">
      <dsp:nvSpPr>
        <dsp:cNvPr id="0" name=""/>
        <dsp:cNvSpPr/>
      </dsp:nvSpPr>
      <dsp:spPr>
        <a:xfrm>
          <a:off x="0" y="2900183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0A150F-5D71-9B42-BB28-88C2FFD7CEAA}">
      <dsp:nvSpPr>
        <dsp:cNvPr id="0" name=""/>
        <dsp:cNvSpPr/>
      </dsp:nvSpPr>
      <dsp:spPr>
        <a:xfrm>
          <a:off x="0" y="2900183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Fascism and Sport (Italy/Germany)</a:t>
          </a:r>
          <a:endParaRPr lang="en-US" sz="2000" kern="1200"/>
        </a:p>
      </dsp:txBody>
      <dsp:txXfrm>
        <a:off x="0" y="2900183"/>
        <a:ext cx="4677229" cy="724514"/>
      </dsp:txXfrm>
    </dsp:sp>
    <dsp:sp modelId="{61A3EDD7-9B28-904D-950A-103D427973F6}">
      <dsp:nvSpPr>
        <dsp:cNvPr id="0" name=""/>
        <dsp:cNvSpPr/>
      </dsp:nvSpPr>
      <dsp:spPr>
        <a:xfrm>
          <a:off x="0" y="3624698"/>
          <a:ext cx="46772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4CA6E-2B94-4548-A653-9D3F846D8E35}">
      <dsp:nvSpPr>
        <dsp:cNvPr id="0" name=""/>
        <dsp:cNvSpPr/>
      </dsp:nvSpPr>
      <dsp:spPr>
        <a:xfrm>
          <a:off x="0" y="3624698"/>
          <a:ext cx="4677229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More recent examples e.g. Coco Gauff </a:t>
          </a:r>
          <a:endParaRPr lang="en-US" sz="2000" kern="1200" dirty="0"/>
        </a:p>
      </dsp:txBody>
      <dsp:txXfrm>
        <a:off x="0" y="3624698"/>
        <a:ext cx="4677229" cy="724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4768-67B7-C67D-D7BE-4C8A71BD3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10A2B-C588-9D5F-1ABD-7A3A7AB33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5E0EE-9CED-8DA7-A0F0-A177244F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5F2C9-D4B3-281E-BF9C-0D644308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F30CB-1F7E-8102-52EA-813C468C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12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44EAA-CD78-2081-7CDC-C0F42DD32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9ADC5-3594-D173-7F51-16D6237DF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529C4-6629-E5AD-D1D2-F9B3CB23D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F3C7D-C653-4431-A5B1-DEB08E1DD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62F57A-984C-AF48-C2EE-9EE6ACB68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9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7B4B1-38FE-B50E-466C-1DE072F8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306D2-B049-5749-3543-834A968EB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82959-17C7-8077-677E-A05B8E33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EC147-A9FA-720B-11EC-FAF64D75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6D056-89BC-C3CE-1E4C-D9AD95BE0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73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D5A1-E8A9-DD7F-4C24-6996B98F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A35C4-6337-F60F-D6EF-3C775BEF7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18ABD1-56F0-F38F-97B1-39EF26056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3A334-AD7C-6194-5128-686EA1882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0436F-975F-54D5-C2C0-276255110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83F93-FED9-583F-BB41-4D31770D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2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AB978-9906-9A44-64DA-06AB9261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22630-590E-ACF0-C4FB-6413E3F44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502249-CD16-0BE8-CB9A-E4D5F1638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DE5EC-19D9-224B-33FC-83ECC3C4C1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084556-6494-3C2A-44FA-4792D712B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B507A7-1951-F3AB-3B1D-A5D1B3DC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695BF2-2A1C-2602-BCF3-5230703B1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657067-4C1B-F2C5-26C7-09C93587E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98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6C386-4479-7FBA-E105-BA4172AC6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816CF1-9F41-4748-85BC-E7DA8C26A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2DE81E-16BC-2C7A-A249-019F7D009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A6AB3-B560-C7DF-095F-6BB1C0E9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91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5C61AA-E713-9D37-724F-8B1D87B2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BBC97C-8E56-6768-1D38-D93E7F4A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DF067-B479-35C9-FC0C-FF01F0CE9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9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1DEF-D240-E09F-EC79-38087FF2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CA8E0-6D2A-3C9E-E3AF-8B8E7A695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74853-2AE0-FE88-FCFD-85007C4E2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35D08-1DEA-5160-AA26-E6A5239FD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CE38B3-DD20-6EF3-5EC5-E708AC9F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48297-F933-D970-A264-4A48CD0C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E229-A8E9-FB66-541E-76107EB81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1DDD9-38BA-F3DC-6D58-6CA4CE85CE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5D942-6E6F-E04B-AF63-F2347BD034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CC757-ABA2-55A6-D0B6-3AE2BB46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2730F-C463-1A2F-7640-5E231E271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8B086-000E-1AF0-4435-8C531103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38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C298-49B4-1D37-2E23-623C66D8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ECF7E5-B60D-2304-7471-B6311F2BEB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D6525-48AA-11C2-3E6F-83F55C958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134DE-CEB4-F75F-F013-D902FA034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D6B6A-412A-931F-121B-A4E6032AE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59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678DB3-31D9-2C5B-8AD6-E7C81ACC6B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47DABB-9FCE-254F-E9CD-BB5141D98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BEB713-5D6E-2FC8-9183-651A8A5A0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B69BD-2931-D28A-E338-E6022F7A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E12B6-1C43-4E4C-D698-882170708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50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96CE4-7AFF-3477-0289-E23F9C5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9A792-7A78-90E3-ABAC-B5B721B26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62B78-CB60-4E4C-A697-4FFC55181E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83662-078A-FA4E-857C-28653F4C6C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C664D-206F-7D39-B9D0-BB36DE6B28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607A3-A7D6-5770-A16C-3FA514195A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7697B-72AD-1248-84C8-3231846102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6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BCE899-C360-2615-DA5F-7FE25BB9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 Global History of Sport (HI2H4)</a:t>
            </a:r>
          </a:p>
        </p:txBody>
      </p:sp>
      <p:pic>
        <p:nvPicPr>
          <p:cNvPr id="3074" name="Picture 2" descr="NEIL LEIFER &quot;MUHAMMAD ALI&quot;, 1965">
            <a:extLst>
              <a:ext uri="{FF2B5EF4-FFF2-40B4-BE49-F238E27FC236}">
                <a16:creationId xmlns:a16="http://schemas.microsoft.com/office/drawing/2014/main" id="{2925D422-3607-3DC0-7ADF-DC866C474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16" r="1" b="1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86E03-1999-6DE5-10C3-959EFF8D7F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2000" dirty="0"/>
              <a:t>Tutors </a:t>
            </a:r>
          </a:p>
          <a:p>
            <a:r>
              <a:rPr lang="en-US" sz="2000" dirty="0"/>
              <a:t>Website and Moodle</a:t>
            </a:r>
          </a:p>
          <a:p>
            <a:r>
              <a:rPr lang="en-US" sz="2000" dirty="0"/>
              <a:t>Assessment: Essay (80%) Seminar contribution (20%)</a:t>
            </a:r>
          </a:p>
          <a:p>
            <a:r>
              <a:rPr lang="en-US" sz="2000" dirty="0"/>
              <a:t>Negotiated curriculum weeks 7 and 8 (discuss in early seminars)</a:t>
            </a:r>
          </a:p>
          <a:p>
            <a:r>
              <a:rPr lang="en-US" sz="2000" dirty="0"/>
              <a:t>Source preparation and discussion, weeks 9 and 10</a:t>
            </a:r>
          </a:p>
          <a:p>
            <a:r>
              <a:rPr lang="en-US" sz="2000" dirty="0"/>
              <a:t>Read, think about how contemporary sport reflects history</a:t>
            </a:r>
          </a:p>
          <a:p>
            <a:r>
              <a:rPr lang="en-US" sz="2000" dirty="0"/>
              <a:t>Enjoy!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B0E28-A901-4C2A-B7DF-A2DB160F0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748121" y="1833093"/>
            <a:ext cx="3894222" cy="3997829"/>
          </a:xfrm>
        </p:spPr>
        <p:txBody>
          <a:bodyPr>
            <a:normAutofit lnSpcReduction="10000"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233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58102-659E-C748-BFB7-AAB5D6BAA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Studying Sports History</a:t>
            </a:r>
          </a:p>
        </p:txBody>
      </p:sp>
      <p:pic>
        <p:nvPicPr>
          <p:cNvPr id="2050" name="Picture 2" descr="Billie Jean King at Wimbledon. She had spent more than a decade fighting for greater equality for women before calling the meeting that led to the WTA’s formation">
            <a:extLst>
              <a:ext uri="{FF2B5EF4-FFF2-40B4-BE49-F238E27FC236}">
                <a16:creationId xmlns:a16="http://schemas.microsoft.com/office/drawing/2014/main" id="{04BE112E-F62B-DC7C-5416-7F7BC74AEBA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2" r="1" b="1114"/>
          <a:stretch>
            <a:fillRect/>
          </a:stretch>
        </p:blipFill>
        <p:spPr bwMode="auto"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9FEAD-1B4A-9A4C-9197-00ADECDBA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20465" y="2194102"/>
            <a:ext cx="4140013" cy="39085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700" dirty="0"/>
              <a:t>Important in popular culture, yet less attention than literature, film or music</a:t>
            </a:r>
          </a:p>
          <a:p>
            <a:r>
              <a:rPr lang="en-US" sz="1700" dirty="0"/>
              <a:t>Sport interdisciplinary: (history/politics/economics/sociology)</a:t>
            </a:r>
          </a:p>
          <a:p>
            <a:r>
              <a:rPr lang="en-US" sz="1700" dirty="0"/>
              <a:t>Industrialization, class, internal and external migration, racism, gender, local and national identities, traditions (real and invented), power, agency, corruption, religion and politics, Media (journalism, tv and internet)</a:t>
            </a:r>
          </a:p>
          <a:p>
            <a:r>
              <a:rPr lang="en-US" sz="1700" dirty="0" err="1"/>
              <a:t>Globalisation</a:t>
            </a:r>
            <a:r>
              <a:rPr lang="en-US" sz="1700" dirty="0"/>
              <a:t> of popular culture and the local within the global. Significance is difficult to ignore</a:t>
            </a:r>
          </a:p>
          <a:p>
            <a:endParaRPr lang="en-US" sz="1700" dirty="0"/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28662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BAF0F2-DD79-A341-B6BC-C1CC9E42F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400" y="609600"/>
            <a:ext cx="5310116" cy="13228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Journalism, fiction and film: Representing sport</a:t>
            </a:r>
          </a:p>
        </p:txBody>
      </p:sp>
      <p:pic>
        <p:nvPicPr>
          <p:cNvPr id="6" name="Content Placeholder 5" descr="An old photo of a person&#10;&#10;Description automatically generated">
            <a:extLst>
              <a:ext uri="{FF2B5EF4-FFF2-40B4-BE49-F238E27FC236}">
                <a16:creationId xmlns:a16="http://schemas.microsoft.com/office/drawing/2014/main" id="{150AAD22-1778-1840-A77E-F3678BAC83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4836" y="675564"/>
            <a:ext cx="3559333" cy="55169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41154-9BDB-F54D-A174-46E5FAB5CF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67400" y="2194102"/>
            <a:ext cx="5310116" cy="390858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sz="1600" dirty="0"/>
              <a:t>Cricket has always attracted a lot of  considered writing </a:t>
            </a:r>
          </a:p>
          <a:p>
            <a:r>
              <a:rPr lang="en-US" sz="1600" dirty="0"/>
              <a:t>Sports more generally</a:t>
            </a:r>
          </a:p>
          <a:p>
            <a:r>
              <a:rPr lang="en-US" sz="1600" dirty="0"/>
              <a:t>Football journalism from the 1890s,  e.g. ‘Pink Paper’</a:t>
            </a:r>
          </a:p>
          <a:p>
            <a:r>
              <a:rPr lang="en-US" sz="1600" dirty="0"/>
              <a:t>Biographies,  fan writing</a:t>
            </a:r>
          </a:p>
          <a:p>
            <a:r>
              <a:rPr lang="en-US" sz="1600" dirty="0"/>
              <a:t>1992 Important (Sky, Premier League)</a:t>
            </a:r>
          </a:p>
          <a:p>
            <a:r>
              <a:rPr lang="en-US" sz="1600" dirty="0"/>
              <a:t>Popular, considered writing: Simon Kuper, </a:t>
            </a:r>
            <a:r>
              <a:rPr lang="en-US" sz="1600" i="1" dirty="0"/>
              <a:t>Football Against the Enemy </a:t>
            </a:r>
            <a:r>
              <a:rPr lang="en-US" sz="1600" dirty="0"/>
              <a:t>(1994))</a:t>
            </a:r>
          </a:p>
          <a:p>
            <a:r>
              <a:rPr lang="en-US" sz="1600" dirty="0"/>
              <a:t> Nick Hornby, </a:t>
            </a:r>
            <a:r>
              <a:rPr lang="en-US" sz="1600" i="1" dirty="0"/>
              <a:t>Fever Pitch </a:t>
            </a:r>
            <a:r>
              <a:rPr lang="en-US" sz="1600" dirty="0"/>
              <a:t>(1992) and subsequent film (1997)</a:t>
            </a:r>
          </a:p>
          <a:p>
            <a:r>
              <a:rPr lang="en-US" sz="1600" dirty="0"/>
              <a:t>Journalists and freelancers write on football:  Legacy media, radio, podcasts, blogs.</a:t>
            </a:r>
          </a:p>
          <a:p>
            <a:r>
              <a:rPr lang="en-US" sz="1600" dirty="0"/>
              <a:t>Sports writing massive.</a:t>
            </a:r>
          </a:p>
          <a:p>
            <a:r>
              <a:rPr lang="en-US" sz="1600" dirty="0"/>
              <a:t>Film, tv and streaming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92175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EE470-958D-D42B-AD82-1B29B9FC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0366" y="609600"/>
            <a:ext cx="4267200" cy="1351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Academic Writing</a:t>
            </a:r>
          </a:p>
        </p:txBody>
      </p:sp>
      <p:pic>
        <p:nvPicPr>
          <p:cNvPr id="1026" name="Picture 2" descr="Routledge Handbook of Global Sport by  9781032337234">
            <a:extLst>
              <a:ext uri="{FF2B5EF4-FFF2-40B4-BE49-F238E27FC236}">
                <a16:creationId xmlns:a16="http://schemas.microsoft.com/office/drawing/2014/main" id="{7DFE60F6-22E5-0CCF-0C14-D6341832F5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r="12274"/>
          <a:stretch>
            <a:fillRect/>
          </a:stretch>
        </p:blipFill>
        <p:spPr bwMode="auto"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0" name="Content Placeholder 3">
            <a:extLst>
              <a:ext uri="{FF2B5EF4-FFF2-40B4-BE49-F238E27FC236}">
                <a16:creationId xmlns:a16="http://schemas.microsoft.com/office/drawing/2014/main" id="{1572BE65-ED44-DD4E-654C-4EB1CEF4F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98966" y="2147357"/>
            <a:ext cx="3810000" cy="4101042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Growing interest in academia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Cultural Studies, Sports Studies, History, Sociology, Anthropology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Influenced by movements in social history/cultural studies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Class and modernity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Fan cultures and hooliganism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More recently LGBTQ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Increased attention to gender and sport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Marxism (opiate of the masses- more nuanced views), Post modernism </a:t>
            </a:r>
            <a:r>
              <a:rPr lang="en-US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etc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Local, national, international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Countercultural and mainstream?</a:t>
            </a:r>
          </a:p>
          <a:p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Sets of rules, parallel.</a:t>
            </a:r>
          </a:p>
          <a:p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8" name="Picture 4" descr="The Games: A Global History of the Olympics">
            <a:extLst>
              <a:ext uri="{FF2B5EF4-FFF2-40B4-BE49-F238E27FC236}">
                <a16:creationId xmlns:a16="http://schemas.microsoft.com/office/drawing/2014/main" id="{F91AE167-C71C-B44E-4B6B-DCF505CE2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4" r="8995" b="1"/>
          <a:stretch>
            <a:fillRect/>
          </a:stretch>
        </p:blipFill>
        <p:spPr bwMode="auto"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871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FE09B-AE9B-9D4A-AEE1-118B22CC9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34720" cy="171625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Sport goes global</a:t>
            </a:r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2F83937C-38EA-F140-9FA5-502240F9B9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b="30329"/>
          <a:stretch>
            <a:fillRect/>
          </a:stretch>
        </p:blipFill>
        <p:spPr>
          <a:xfrm>
            <a:off x="279143" y="299508"/>
            <a:ext cx="5221625" cy="3010397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D84BB282-9772-A7D1-CC2F-CBD4CA263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6" b="3"/>
          <a:stretch>
            <a:fillRect/>
          </a:stretch>
        </p:blipFill>
        <p:spPr bwMode="auto">
          <a:xfrm>
            <a:off x="279143" y="3548095"/>
            <a:ext cx="5221625" cy="3010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07DB2-DB4A-4446-ABD0-18BD7EC27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92583" y="2645922"/>
            <a:ext cx="4434721" cy="371042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Sport followed alongside empire and capitalism, more recently as soft power.</a:t>
            </a:r>
          </a:p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Football in the 1980s. Bradford fire (May 1985), Heysel (May 1985), Hillsborough (April 1989). Attendances 41m 1948-9, dropped to 16.5 million by 1985-6. Football violence</a:t>
            </a:r>
          </a:p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Italia 1990. Premier League and Sky ‘revolution’ 1992 – ‘golden triangle’  television, advertising, sponsorship</a:t>
            </a:r>
          </a:p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£304m for five years. 2019-22 Sky and BT £4.5 Bn</a:t>
            </a:r>
          </a:p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Cable and Satellite tv spreads to other sports</a:t>
            </a:r>
          </a:p>
          <a:p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Netflix series </a:t>
            </a:r>
            <a:r>
              <a:rPr lang="en-US" sz="1700" dirty="0" err="1">
                <a:solidFill>
                  <a:schemeClr val="tx1">
                    <a:alpha val="80000"/>
                  </a:schemeClr>
                </a:solidFill>
              </a:rPr>
              <a:t>inc</a:t>
            </a:r>
            <a:r>
              <a:rPr lang="en-US" sz="1700" dirty="0">
                <a:solidFill>
                  <a:schemeClr val="tx1">
                    <a:alpha val="80000"/>
                  </a:schemeClr>
                </a:solidFill>
              </a:rPr>
              <a:t> ‘Drive to Survive’</a:t>
            </a:r>
          </a:p>
        </p:txBody>
      </p:sp>
      <p:cxnSp>
        <p:nvCxnSpPr>
          <p:cNvPr id="6155" name="Straight Connector 615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3893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417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Katie Taylor fights against Amanda Serrano during their 2025 bout at Madison Square Garden.">
            <a:extLst>
              <a:ext uri="{FF2B5EF4-FFF2-40B4-BE49-F238E27FC236}">
                <a16:creationId xmlns:a16="http://schemas.microsoft.com/office/drawing/2014/main" id="{114F59AD-6B89-C10A-BC74-0E1E3E1D029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" r="1003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9" name="Rectangle 512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561FF2-6247-CF6B-8CDF-5DE5D22E4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Women’s Sport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61C06-9C6A-5AEB-B0B1-8F3215858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Women’s Rugby</a:t>
            </a:r>
          </a:p>
          <a:p>
            <a:r>
              <a:rPr lang="en-US" sz="2000"/>
              <a:t>Tennis (Billie Jean King)</a:t>
            </a:r>
          </a:p>
          <a:p>
            <a:r>
              <a:rPr lang="en-US" sz="2000"/>
              <a:t>Olympics</a:t>
            </a:r>
          </a:p>
          <a:p>
            <a:r>
              <a:rPr lang="en-US" sz="2000"/>
              <a:t>Cricket</a:t>
            </a:r>
          </a:p>
          <a:p>
            <a:r>
              <a:rPr lang="en-US" sz="2000"/>
              <a:t>Boxing</a:t>
            </a:r>
          </a:p>
          <a:p>
            <a:r>
              <a:rPr lang="en-US" sz="2000"/>
              <a:t>Women’s sport is getting more coverage and support.</a:t>
            </a:r>
          </a:p>
          <a:p>
            <a:r>
              <a:rPr lang="en-US" sz="2000"/>
              <a:t>Will pick this up in later lecture</a:t>
            </a:r>
          </a:p>
        </p:txBody>
      </p:sp>
    </p:spTree>
    <p:extLst>
      <p:ext uri="{BB962C8B-B14F-4D97-AF65-F5344CB8AC3E}">
        <p14:creationId xmlns:p14="http://schemas.microsoft.com/office/powerpoint/2010/main" val="77453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7031E-8943-B4A9-C314-37884CDD8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Racism and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C1668-04DE-C5FF-B2C4-32FAFE947B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F210BF1-F499-71C8-4C18-72B8182612A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8012370"/>
              </p:ext>
            </p:extLst>
          </p:nvPr>
        </p:nvGraphicFramePr>
        <p:xfrm>
          <a:off x="6676570" y="1825625"/>
          <a:ext cx="467722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CCF90D0-EF82-E3E0-6122-1589D7A829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815" y="1886744"/>
            <a:ext cx="5909129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20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E61673E-FAAA-4AEE-8D32-5CAC93CD9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9279FE-5810-440F-B799-25803A014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395" y="774750"/>
            <a:ext cx="3565361" cy="60832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50A4AC-A1C6-585A-EC1F-87F4E60E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791" y="1438834"/>
            <a:ext cx="2156012" cy="4249271"/>
          </a:xfrm>
        </p:spPr>
        <p:txBody>
          <a:bodyPr>
            <a:norm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ABD4F1-A860-48A4-84CD-EB40E1FC78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770606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D8C0F2-1D8A-4908-857F-3DE6B0823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23053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184DA42-8852-43B1-DF9F-47A1FD07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418" y="1438834"/>
            <a:ext cx="5402919" cy="4249271"/>
          </a:xfrm>
        </p:spPr>
        <p:txBody>
          <a:bodyPr anchor="ctr">
            <a:normAutofit fontScale="85000" lnSpcReduction="20000"/>
          </a:bodyPr>
          <a:lstStyle/>
          <a:p>
            <a:r>
              <a:rPr lang="en-GB" sz="2000" dirty="0"/>
              <a:t>Sport emerged with industrialisation and became a mass sport</a:t>
            </a:r>
          </a:p>
          <a:p>
            <a:r>
              <a:rPr lang="en-GB" sz="2000" dirty="0"/>
              <a:t>Spread around the globe</a:t>
            </a:r>
          </a:p>
          <a:p>
            <a:r>
              <a:rPr lang="en-GB" sz="2000" dirty="0"/>
              <a:t>Reflects and sometimes changes society, although </a:t>
            </a:r>
            <a:r>
              <a:rPr lang="en-GB" sz="2000" b="1" dirty="0"/>
              <a:t>not political in itself</a:t>
            </a:r>
            <a:r>
              <a:rPr lang="en-GB" sz="2000" dirty="0"/>
              <a:t>. </a:t>
            </a:r>
          </a:p>
          <a:p>
            <a:r>
              <a:rPr lang="en-GB" sz="2000" dirty="0"/>
              <a:t>Race, class and gender significant issues. Becoming more inclusive</a:t>
            </a:r>
          </a:p>
          <a:p>
            <a:r>
              <a:rPr lang="en-GB" sz="2000" dirty="0"/>
              <a:t>Hyper capitalism and mass media</a:t>
            </a:r>
          </a:p>
          <a:p>
            <a:r>
              <a:rPr lang="en-GB" sz="2000" dirty="0"/>
              <a:t>To understand modern sport, we need to understand history</a:t>
            </a:r>
          </a:p>
          <a:p>
            <a:r>
              <a:rPr lang="en-GB" sz="2000" dirty="0"/>
              <a:t>Football is important, but other sports too. Boxing, Cricket, Formula One, Rugby Union and League. </a:t>
            </a:r>
          </a:p>
          <a:p>
            <a:r>
              <a:rPr lang="en-GB" sz="2000" dirty="0"/>
              <a:t>Can study in an academic manner, but still enjoy</a:t>
            </a:r>
          </a:p>
          <a:p>
            <a:r>
              <a:rPr lang="en-GB" sz="2000" dirty="0"/>
              <a:t>Warwick is well placed geographically to watch sport: Cricket (Edgbaston, Trent Bridge), Football (Coventry, Coventry United, Leamington FC), Rugby (Coventry), Tennis (Priory Club) London not that far.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30E5F0-AD6E-4049-8FAB-A4D82343D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2751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5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10379</TotalTime>
  <Words>605</Words>
  <Application>Microsoft Macintosh PowerPoint</Application>
  <PresentationFormat>Widescreen</PresentationFormat>
  <Paragraphs>68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A Global History of Sport (HI2H4)</vt:lpstr>
      <vt:lpstr>Studying Sports History</vt:lpstr>
      <vt:lpstr>Journalism, fiction and film: Representing sport</vt:lpstr>
      <vt:lpstr>Academic Writing</vt:lpstr>
      <vt:lpstr>Sport goes global</vt:lpstr>
      <vt:lpstr>Women’s Sport</vt:lpstr>
      <vt:lpstr>Racism and Politics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Fagge, Roger</dc:creator>
  <cp:lastModifiedBy>Fagge, Roger</cp:lastModifiedBy>
  <cp:revision>37</cp:revision>
  <dcterms:created xsi:type="dcterms:W3CDTF">2019-03-08T11:12:48Z</dcterms:created>
  <dcterms:modified xsi:type="dcterms:W3CDTF">2026-10-07T15:25:51Z</dcterms:modified>
</cp:coreProperties>
</file>