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2"/>
  </p:notesMasterIdLst>
  <p:sldIdLst>
    <p:sldId id="257" r:id="rId3"/>
    <p:sldId id="258" r:id="rId4"/>
    <p:sldId id="264" r:id="rId5"/>
    <p:sldId id="288" r:id="rId6"/>
    <p:sldId id="290" r:id="rId7"/>
    <p:sldId id="289" r:id="rId8"/>
    <p:sldId id="259" r:id="rId9"/>
    <p:sldId id="292" r:id="rId10"/>
    <p:sldId id="291" r:id="rId11"/>
    <p:sldId id="287" r:id="rId12"/>
    <p:sldId id="284" r:id="rId13"/>
    <p:sldId id="260" r:id="rId14"/>
    <p:sldId id="295" r:id="rId15"/>
    <p:sldId id="270" r:id="rId16"/>
    <p:sldId id="294" r:id="rId17"/>
    <p:sldId id="266" r:id="rId18"/>
    <p:sldId id="261" r:id="rId19"/>
    <p:sldId id="262" r:id="rId20"/>
    <p:sldId id="26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30"/>
    <p:restoredTop sz="94299"/>
  </p:normalViewPr>
  <p:slideViewPr>
    <p:cSldViewPr snapToGrid="0">
      <p:cViewPr varScale="1">
        <p:scale>
          <a:sx n="105" d="100"/>
          <a:sy n="105" d="100"/>
        </p:scale>
        <p:origin x="48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6095A0-FE9A-0D4A-A945-0461A579C604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542573-441B-7346-90DE-6E0A29A27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407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542573-441B-7346-90DE-6E0A29A2700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332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C5057-A0AE-AD64-B706-F95FACEA0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19335B-3B0F-B1B9-F610-0C653B167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FAC36-24B7-5C99-8EC7-7A8C02FC9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E1BBD-896C-F642-A42F-0F4785796324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6BE35-72C1-439F-0D4E-E4AB0B9D6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9D1E0-0AEF-FC81-A0E9-DC9AF3F1C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FB6C1-E778-444F-BCEC-F20FDB1FA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17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996A-1480-EA49-1104-D1CF616A5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FF12F-641B-FE21-C7B2-4C147B7D4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7570D-26DE-07D3-D06E-78FA70FF1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E1BBD-896C-F642-A42F-0F4785796324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B863C-4F9C-AD54-D68A-F65CAF285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5D516-291C-E341-EDCF-CBF1CB657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FB6C1-E778-444F-BCEC-F20FDB1FA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213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90739-AD37-DDDF-05F2-E5E774A1A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331D20-64ED-D4AF-0E11-F173E49D9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D2C5B-7BBD-58CC-8633-3E7E0C5B6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E1BBD-896C-F642-A42F-0F4785796324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80847-1C2C-95B6-9661-44EF00358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CCA07-F683-1FD9-B513-CB27DA620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FB6C1-E778-444F-BCEC-F20FDB1FA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334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0B815-C48A-E66B-DC3C-F844AD220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B67A9-1538-CD13-A083-E4953E64E4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E5AF9F-F9B9-1589-97E7-234B32073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0FD812-E7E1-C2AF-1A06-F3216BEEB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E1BBD-896C-F642-A42F-0F4785796324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819665-2CD5-5748-5DA6-F055ACADE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5E21E0-67B3-9529-734C-7A8164379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FB6C1-E778-444F-BCEC-F20FDB1FA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199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3F0E0-117D-3E39-1026-EE686AA59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BB10-5971-15C6-E57F-D02C64978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1822E-9FE3-005E-1FB7-420FB0A4C1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DD3063-A91A-8BD3-ABAB-A6EE8EDADB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08A881-302D-31A4-B579-FDC414EF4E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BBBC4B-89E7-17A6-84AE-68BD4FE02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E1BBD-896C-F642-A42F-0F4785796324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B9771C-0641-A82E-E13E-535B6F5A9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420C7F-7673-463A-74FC-0967AB317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FB6C1-E778-444F-BCEC-F20FDB1FA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675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32D3A-106A-643B-A00F-3CE461768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6AC599-8003-A527-32F7-B168DA888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E1BBD-896C-F642-A42F-0F4785796324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2455FB-A48E-C4DE-E8C1-1E2584EEA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5FC6D8-568A-21F0-AFCD-25C9F9AA7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FB6C1-E778-444F-BCEC-F20FDB1FA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652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93EC45-8A85-1B91-6798-AD6FB8B97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E1BBD-896C-F642-A42F-0F4785796324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4FE9E9-01EB-DD03-617F-371DE4D3D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30F07-3472-063B-D030-825A82EB4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FB6C1-E778-444F-BCEC-F20FDB1FA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867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445C2-EEE2-9713-225B-A6FCE36A3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68CC7-8677-7804-298D-61CF62886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7B197-79C7-0EE1-F210-38CAAFA7A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1EB736-EBB4-739C-FEAF-9A97FFBEF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E1BBD-896C-F642-A42F-0F4785796324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C23F3E-E561-537D-BD9D-15C0AD352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C2D9CB-CFB9-1488-2650-DCB628C7B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FB6C1-E778-444F-BCEC-F20FDB1FA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607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7C95F-10F0-B135-66E5-E803AC4A3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599311-E1B9-E5FF-3475-C4A967AB82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841B8-EAC4-E967-77EF-2801B327C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6826F-20D7-9F9B-432B-3E1AFB312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E1BBD-896C-F642-A42F-0F4785796324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9C9AE8-C7FB-F9E5-BABC-EECCA083F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A0A9C1-027E-E248-9A30-CE79C24C9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FB6C1-E778-444F-BCEC-F20FDB1FA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898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FD74C-5B18-D59F-4549-BBB0FDD66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CE030F-ECF8-A266-FD77-D18EB44161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89D39-B312-8C7B-1687-FAC9DBFBF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E1BBD-896C-F642-A42F-0F4785796324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ABBEB-7887-6733-4F88-A9CBB1DDC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1B6DB4-BFB3-C86B-0E71-20F22A91C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FB6C1-E778-444F-BCEC-F20FDB1FA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858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03E803-EAF6-FA13-D856-82E8918AD9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F2472C-CE46-DC39-FF9F-73D228945D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906C1-A679-0470-7C61-2E3DE6362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E1BBD-896C-F642-A42F-0F4785796324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A82CC-EB25-1319-60D0-D48AD9C96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D0300-C44F-82D3-353F-9B3EFEBEE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FB6C1-E778-444F-BCEC-F20FDB1FA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261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5D9D0-2852-4C47-8A55-06F989336F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8E8D12-2771-DF4C-8806-0B5426DAC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7C81EA-3E0E-7947-A83D-D2AC6A0DD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A423C-DD0F-1043-A9DE-4FD1274E6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387A1-3A59-D146-B192-D5F995F60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465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B14F7-2DC4-B245-9B93-A9507E1B0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3AFFC-C015-C54D-9B0A-8944963FC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60ED6-D2D0-1743-92E2-CC6BD5806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539BC-BD7C-9943-B4A8-47EC569BA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1E1EF-8ADF-7146-96C8-63AE35415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5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C304C-4E67-AD4B-A5F9-067AD0ECE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937B5B-DDD6-5B4C-880B-FB72A4EA7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41C5-BFC1-384F-BE5C-4B7AF5DA5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5773E-A2D5-2A48-BD0F-970446C98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3C730-7B83-FD41-ACB9-61348141F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809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3382B-15CC-A043-BEF8-346AB91A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69605-FAB1-BC4A-87B8-DE4830A11D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C70CC4-D237-AE4E-A8FE-106639F42A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B3896-38FA-9448-A2E8-FBB49B27F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B1A322-E939-CB42-9E5B-1E9DAC109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941BED-2EC8-C540-ABE0-4E66BC826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42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CAB36-CEAF-0743-92C1-895EFE4A2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36880E-A81A-A14D-88C6-E2700C08F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05E057-0122-8141-B993-F58A39EAA0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702139-EEB8-554D-B7A6-AFBDF5CC6D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5F176C-A6C2-1644-B25C-44D6610387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7B49C8-F0EE-4E41-B695-8CA30F15C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C6D33E-1242-6644-B24D-27BC8D0AC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FB73D5-5526-8542-B174-D9BD3A898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9263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1D858-42BC-2E47-B254-8BEEFB1CF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F6A5D3-4391-C443-91F5-FA43F875C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74B70A-A8BA-734B-B8A4-C628C025E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F3DDD4-6629-2040-91E2-4EE140DC7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460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C6E488-EC33-6D46-BCB4-18BA999DE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5E6ED7-C77A-8B48-9DD2-2E1FF2468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40D889-2DD8-FE4F-9663-4E9D17C76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81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07AA3-C0AF-6D4A-82D5-A7B33B656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D2059-FD39-E940-8DD3-40F4B535A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B5B0B-742F-7340-A83D-6B94852971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1C881-86A5-9A4E-BAC1-3F2000AA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7C4E93-CE0C-B747-BD42-F16A5A5D7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E6D1C8-9231-1049-8374-C21CCFE63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13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1CF27-60E1-F743-9758-E2E84E3DF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C94F6E-8737-2E47-B18E-F088FF1D5F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63B76-7BF4-654E-9B14-6E2BB88E8B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F7056F-19EE-4C4A-8A6E-CB7C0BDD3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11D0C2-60EE-384F-9305-D851F3DDB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084680-6504-1449-9B7C-2F36E3942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511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EB41E-E169-654B-B0A4-E14992E55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D1F71E-1D33-FB4B-A55B-8F099A2E9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51EC8C-3F12-E749-8BF8-A1E9566F6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DC4C1-C613-AA42-9FC7-3E7091A9D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E9E516-9F4D-6B46-B1C7-D56F50B80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7309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4A9C15-CC88-FB47-AA84-28F5BAAB1C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693FB8-6BD7-6941-A734-1AD0BC22FB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8FAEE-6E5F-1A4F-931C-AB0A85A36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EBF68-597F-714F-8335-430ECF629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A05F5-81E4-F14C-8BAB-70FE6493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840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153C9F-22FD-153D-541C-F7D3BC2A1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D1281-6EB2-989B-CD6A-895A4D57B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94543-7962-6459-82CE-1663A7E37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8E1BBD-896C-F642-A42F-0F4785796324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2AD5C-849F-60E3-18D6-872A2DC0C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F5CCF-42A3-9B38-30A2-3F17024ED0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AFB6C1-E778-444F-BCEC-F20FDB1FA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608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5CCC5D-33FB-B34C-8E20-2721334EE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57DBC4-8B60-6D48-AF05-F6090A310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928409-5129-5549-8D5F-AB7854DB50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83662-078A-FA4E-857C-28653F4C6C7D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6CB1F-F341-5840-9356-10814F6428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E445A-D2E0-AB41-9D56-CB4F0E6900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26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xSPgtG1-FYY?si=O_cxrUXTjwEjUcMj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youtu.be/VPQvekloS8U?si=fVzeWc7i1nYVsylY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mkW_QdMahg?si=v-E-kbyjGRGv1nTN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youtu.be/C7PSY7KYThk?si=x9xY3XSCxe9isZAi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D905B8-F0FF-DA4B-97C0-BE5C944D8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D45EE4-C4F0-4F72-B1C6-39F596D13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C459BAD-4279-4A9D-B0C5-662C5F5E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203463" y="-2060461"/>
            <a:ext cx="5649003" cy="10651671"/>
          </a:xfrm>
          <a:custGeom>
            <a:avLst/>
            <a:gdLst>
              <a:gd name="connsiteX0" fmla="*/ 0 w 5649003"/>
              <a:gd name="connsiteY0" fmla="*/ 5325836 h 10651671"/>
              <a:gd name="connsiteX1" fmla="*/ 2824502 w 5649003"/>
              <a:gd name="connsiteY1" fmla="*/ 0 h 10651671"/>
              <a:gd name="connsiteX2" fmla="*/ 5649004 w 5649003"/>
              <a:gd name="connsiteY2" fmla="*/ 5325836 h 10651671"/>
              <a:gd name="connsiteX3" fmla="*/ 2824502 w 5649003"/>
              <a:gd name="connsiteY3" fmla="*/ 10651672 h 10651671"/>
              <a:gd name="connsiteX4" fmla="*/ 0 w 5649003"/>
              <a:gd name="connsiteY4" fmla="*/ 5325836 h 1065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9003" h="10651671" fill="none" extrusionOk="0">
                <a:moveTo>
                  <a:pt x="0" y="5325836"/>
                </a:moveTo>
                <a:cubicBezTo>
                  <a:pt x="186946" y="2320485"/>
                  <a:pt x="1438121" y="-52385"/>
                  <a:pt x="2824502" y="0"/>
                </a:cubicBezTo>
                <a:cubicBezTo>
                  <a:pt x="4703838" y="-43168"/>
                  <a:pt x="5583840" y="2369660"/>
                  <a:pt x="5649004" y="5325836"/>
                </a:cubicBezTo>
                <a:cubicBezTo>
                  <a:pt x="5518761" y="8289338"/>
                  <a:pt x="4285196" y="10894014"/>
                  <a:pt x="2824502" y="10651672"/>
                </a:cubicBezTo>
                <a:cubicBezTo>
                  <a:pt x="1536945" y="11016699"/>
                  <a:pt x="142947" y="8418643"/>
                  <a:pt x="0" y="5325836"/>
                </a:cubicBezTo>
                <a:close/>
              </a:path>
              <a:path w="5649003" h="10651671" stroke="0" extrusionOk="0">
                <a:moveTo>
                  <a:pt x="0" y="5325836"/>
                </a:moveTo>
                <a:cubicBezTo>
                  <a:pt x="-54350" y="2332108"/>
                  <a:pt x="1351726" y="167869"/>
                  <a:pt x="2824502" y="0"/>
                </a:cubicBezTo>
                <a:cubicBezTo>
                  <a:pt x="4182679" y="-143942"/>
                  <a:pt x="5672665" y="2549517"/>
                  <a:pt x="5649004" y="5325836"/>
                </a:cubicBezTo>
                <a:cubicBezTo>
                  <a:pt x="5518596" y="8280244"/>
                  <a:pt x="4081190" y="10622204"/>
                  <a:pt x="2824502" y="10651672"/>
                </a:cubicBezTo>
                <a:cubicBezTo>
                  <a:pt x="1216708" y="10537144"/>
                  <a:pt x="-100850" y="8264979"/>
                  <a:pt x="0" y="5325836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6374319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37E7FC-B2CF-91D5-B76C-85D99B54C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6544" y="1911096"/>
            <a:ext cx="8055864" cy="2076651"/>
          </a:xfrm>
        </p:spPr>
        <p:txBody>
          <a:bodyPr anchor="b">
            <a:normAutofit/>
          </a:bodyPr>
          <a:lstStyle/>
          <a:p>
            <a:r>
              <a:rPr lang="en-GB" sz="6600">
                <a:solidFill>
                  <a:srgbClr val="FFFFFF"/>
                </a:solidFill>
              </a:rPr>
              <a:t>Sport and the Media</a:t>
            </a:r>
            <a:br>
              <a:rPr lang="en-GB" sz="6600">
                <a:solidFill>
                  <a:srgbClr val="FFFFFF"/>
                </a:solidFill>
              </a:rPr>
            </a:br>
            <a:endParaRPr lang="en-GB" sz="66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C56BB5-C44D-B72A-F7C5-C29EB4BE2A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38171" y="4768035"/>
            <a:ext cx="3148424" cy="518160"/>
          </a:xfrm>
        </p:spPr>
        <p:txBody>
          <a:bodyPr>
            <a:normAutofit/>
          </a:bodyPr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0953BC39-9D68-40BE-BF3C-5C4EB782A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The Non-League Football Paper">
            <a:extLst>
              <a:ext uri="{FF2B5EF4-FFF2-40B4-BE49-F238E27FC236}">
                <a16:creationId xmlns:a16="http://schemas.microsoft.com/office/drawing/2014/main" id="{779B8CE2-F4A3-9737-6022-1B5910B54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011" y="3048000"/>
            <a:ext cx="2864646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08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2AB5BE-B1E1-CC0A-0C94-5D7B2621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</p:spPr>
        <p:txBody>
          <a:bodyPr anchor="t">
            <a:normAutofit/>
          </a:bodyPr>
          <a:lstStyle/>
          <a:p>
            <a:r>
              <a:rPr lang="en-GB" sz="5400" dirty="0">
                <a:solidFill>
                  <a:srgbClr val="FFFFFF"/>
                </a:solidFill>
              </a:rPr>
              <a:t>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06394-B6D1-6035-22BA-9C9771FBA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882315"/>
            <a:ext cx="5254754" cy="5294647"/>
          </a:xfrm>
        </p:spPr>
        <p:txBody>
          <a:bodyPr>
            <a:normAutofit/>
          </a:bodyPr>
          <a:lstStyle/>
          <a:p>
            <a:r>
              <a:rPr lang="en-GB" sz="2200" dirty="0"/>
              <a:t>Sport and media interlinked</a:t>
            </a:r>
          </a:p>
          <a:p>
            <a:r>
              <a:rPr lang="en-GB" sz="2200" dirty="0"/>
              <a:t>Printed media</a:t>
            </a:r>
          </a:p>
          <a:p>
            <a:r>
              <a:rPr lang="en-GB" sz="2200" dirty="0"/>
              <a:t>Radio</a:t>
            </a:r>
          </a:p>
          <a:p>
            <a:r>
              <a:rPr lang="en-GB" sz="2200" dirty="0"/>
              <a:t>Television</a:t>
            </a:r>
          </a:p>
          <a:p>
            <a:r>
              <a:rPr lang="en-GB" sz="2200" dirty="0"/>
              <a:t>Internet, social media</a:t>
            </a:r>
          </a:p>
          <a:p>
            <a:r>
              <a:rPr lang="en-GB" sz="2200" dirty="0"/>
              <a:t>Streaming</a:t>
            </a:r>
          </a:p>
          <a:p>
            <a:r>
              <a:rPr lang="en-GB" sz="2200" dirty="0"/>
              <a:t>Podcasts, video casts</a:t>
            </a:r>
          </a:p>
          <a:p>
            <a:r>
              <a:rPr lang="en-GB" sz="2200" dirty="0"/>
              <a:t>Too much media?</a:t>
            </a:r>
          </a:p>
        </p:txBody>
      </p:sp>
    </p:spTree>
    <p:extLst>
      <p:ext uri="{BB962C8B-B14F-4D97-AF65-F5344CB8AC3E}">
        <p14:creationId xmlns:p14="http://schemas.microsoft.com/office/powerpoint/2010/main" val="1490512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80" name="Rectangle 717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2" name="Rectangle 718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1" name="Rectangle 7180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83" name="Freeform: Shape 7182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185" name="Rectangle 7184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8BD18B-4EDA-2AEF-30D4-E33D280A5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Newpapers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C3CC0-8AF2-0BA8-2165-9C3D14D479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900" dirty="0"/>
              <a:t>Manchester ’Athletics News’ from 1875. Circulation of 50,000 by 1891. </a:t>
            </a:r>
          </a:p>
          <a:p>
            <a:r>
              <a:rPr lang="en-US" sz="1900" dirty="0"/>
              <a:t>‘Green’ un and ‘Pink un’</a:t>
            </a:r>
          </a:p>
          <a:p>
            <a:r>
              <a:rPr lang="en-US" sz="1900" dirty="0"/>
              <a:t>Tabloids and broadsheets</a:t>
            </a:r>
          </a:p>
          <a:p>
            <a:r>
              <a:rPr lang="en-US" sz="1900" dirty="0"/>
              <a:t>Media on Stars, George Best and Paul Gascoigne. Newsworthy beyond football</a:t>
            </a:r>
          </a:p>
          <a:p>
            <a:r>
              <a:rPr lang="en-US" sz="1900" dirty="0"/>
              <a:t>Former stars as columnists </a:t>
            </a:r>
          </a:p>
          <a:p>
            <a:r>
              <a:rPr lang="en-US" sz="1900" dirty="0"/>
              <a:t>Across all sports inc. athletics, tennis</a:t>
            </a:r>
          </a:p>
        </p:txBody>
      </p:sp>
      <p:pic>
        <p:nvPicPr>
          <p:cNvPr id="7170" name="Picture 2" descr="Front page of a vintage green-tinted newspaper titled The Star Green Un with bold headlines including Green Stars Sizzle Barnsley Chop and 58000 See Spurs Get A Trouncing Top Score. It displays detailed football league results tables with match scores teams like Barnsley and Tottenham and standings. Additional sections cover a surprise goal in a Scottish match and advertisements for products like Hallamshire and Gilmours. Various columns list league divisions and player stats.">
            <a:extLst>
              <a:ext uri="{FF2B5EF4-FFF2-40B4-BE49-F238E27FC236}">
                <a16:creationId xmlns:a16="http://schemas.microsoft.com/office/drawing/2014/main" id="{B4D574CC-E285-C201-CBCF-24F1B820DA9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9502" y="879621"/>
            <a:ext cx="3615776" cy="511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569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B3E7F2-D081-6094-9A52-49696516B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Radio </a:t>
            </a:r>
          </a:p>
        </p:txBody>
      </p:sp>
      <p:sp>
        <p:nvSpPr>
          <p:cNvPr id="308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3C1505-E9BF-6B9C-4985-5F91A6B20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Major source of information on sport from the 1920s</a:t>
            </a:r>
          </a:p>
          <a:p>
            <a:r>
              <a:rPr lang="en-US" sz="2000" dirty="0"/>
              <a:t>April 1921First live  broadcast, Pittsburgh, boxing Johnny Dundee v Johnny Ray  (US)</a:t>
            </a:r>
          </a:p>
          <a:p>
            <a:r>
              <a:rPr lang="en-US" sz="2000" dirty="0"/>
              <a:t>1922 Cricket in Australia</a:t>
            </a:r>
          </a:p>
          <a:p>
            <a:r>
              <a:rPr lang="en-US" sz="2000" dirty="0"/>
              <a:t>Jan 1927 BBC England v Wales, Arsenal v Sheffield United </a:t>
            </a:r>
          </a:p>
          <a:p>
            <a:r>
              <a:rPr lang="en-US" sz="2000" dirty="0"/>
              <a:t>Live commentary on radio 2, then 5 (1990) and eventually 5 extra. </a:t>
            </a:r>
          </a:p>
          <a:p>
            <a:r>
              <a:rPr lang="en-US" sz="2000" dirty="0"/>
              <a:t>Technology including smaller transistor radios and earphones</a:t>
            </a:r>
          </a:p>
          <a:p>
            <a:r>
              <a:rPr lang="en-US" sz="2000" dirty="0"/>
              <a:t>Car radio </a:t>
            </a:r>
          </a:p>
          <a:p>
            <a:r>
              <a:rPr lang="en-US" sz="2000" dirty="0"/>
              <a:t>Digital pluses and minuses. (phones, reception, size)</a:t>
            </a:r>
          </a:p>
        </p:txBody>
      </p:sp>
      <p:pic>
        <p:nvPicPr>
          <p:cNvPr id="3074" name="Picture 2" descr="The Original White Earbud, Over 40 Years Old | WIRED">
            <a:extLst>
              <a:ext uri="{FF2B5EF4-FFF2-40B4-BE49-F238E27FC236}">
                <a16:creationId xmlns:a16="http://schemas.microsoft.com/office/drawing/2014/main" id="{4C34F00E-94E1-A6EC-C0CA-75C4E541E35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5" r="24128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67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8D6D9E-F28D-08AC-6011-3E506D340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dirty="0"/>
              <a:t>Transistor Radios at games</a:t>
            </a:r>
          </a:p>
        </p:txBody>
      </p:sp>
      <p:sp>
        <p:nvSpPr>
          <p:cNvPr id="5131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A supporters in the stands watches the game whilst listening to a portable  radio Stock Photo - Alamy">
            <a:extLst>
              <a:ext uri="{FF2B5EF4-FFF2-40B4-BE49-F238E27FC236}">
                <a16:creationId xmlns:a16="http://schemas.microsoft.com/office/drawing/2014/main" id="{68FC771B-DAA2-F8A3-2E3B-A22C26A67F1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4334" y="2642616"/>
            <a:ext cx="4905828" cy="360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ootball fans 1976">
            <a:extLst>
              <a:ext uri="{FF2B5EF4-FFF2-40B4-BE49-F238E27FC236}">
                <a16:creationId xmlns:a16="http://schemas.microsoft.com/office/drawing/2014/main" id="{EBF61D43-CDD6-654B-DB67-90D176C289E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4496" y="2866453"/>
            <a:ext cx="5614416" cy="315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103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2DD6ED-6DC5-020E-B954-8FE8A7FDA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Test Match Special </a:t>
            </a:r>
          </a:p>
        </p:txBody>
      </p:sp>
      <p:sp>
        <p:nvSpPr>
          <p:cNvPr id="410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43D67F-60AD-F687-1084-E39679F72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000" dirty="0"/>
              <a:t>Becomes an institution, suited to radio </a:t>
            </a:r>
          </a:p>
          <a:p>
            <a:r>
              <a:rPr lang="en-US" sz="2000" dirty="0"/>
              <a:t>1957 Radio 3</a:t>
            </a:r>
          </a:p>
          <a:p>
            <a:r>
              <a:rPr lang="en-US" sz="2000" dirty="0"/>
              <a:t>1992-4 Radio 5</a:t>
            </a:r>
          </a:p>
          <a:p>
            <a:r>
              <a:rPr lang="en-US" sz="2000" dirty="0"/>
              <a:t>1994-2023 Radio 4 longwave </a:t>
            </a:r>
          </a:p>
          <a:p>
            <a:r>
              <a:rPr lang="en-US" sz="2000" dirty="0"/>
              <a:t>2002 Sports extra (digital)</a:t>
            </a:r>
          </a:p>
          <a:p>
            <a:r>
              <a:rPr lang="en-US" sz="2000" dirty="0"/>
              <a:t>TMS and overseas tests. Listening to Ashes etc. Popular even when tv has begun sports coverage</a:t>
            </a:r>
          </a:p>
          <a:p>
            <a:r>
              <a:rPr lang="en-US" sz="2000" dirty="0" err="1"/>
              <a:t>Humour</a:t>
            </a:r>
            <a:r>
              <a:rPr lang="en-US" sz="2000" dirty="0"/>
              <a:t>, cakes, guests and digressions!</a:t>
            </a:r>
          </a:p>
          <a:p>
            <a:r>
              <a:rPr lang="en-US" sz="2000" dirty="0">
                <a:hlinkClick r:id="rId3"/>
              </a:rPr>
              <a:t>https://youtu.be/xSPgtG1-FYY?si=O_cxrUXTjwEjUcMj</a:t>
            </a:r>
            <a:endParaRPr lang="en-US" sz="2000" dirty="0"/>
          </a:p>
          <a:p>
            <a:r>
              <a:rPr lang="en-US" sz="2000" dirty="0"/>
              <a:t>Still popular </a:t>
            </a:r>
          </a:p>
          <a:p>
            <a:r>
              <a:rPr lang="en-US" sz="2000" dirty="0"/>
              <a:t>Isa Guha and Alison Mitchell.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4100" name="Picture 4" descr="No photo description available.">
            <a:extLst>
              <a:ext uri="{FF2B5EF4-FFF2-40B4-BE49-F238E27FC236}">
                <a16:creationId xmlns:a16="http://schemas.microsoft.com/office/drawing/2014/main" id="{BB640D56-0076-B369-FB4C-72A0CC66A30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9" r="5657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800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2ACBBCE-5A0A-B04D-399C-CEC5D0DA8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1966 World Cup and Television.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A45DB-E011-89F2-84BA-BE5F6226D9C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200" dirty="0"/>
              <a:t>Television – coverage and money</a:t>
            </a:r>
          </a:p>
          <a:p>
            <a:r>
              <a:rPr lang="en-GB" sz="2200" dirty="0">
                <a:hlinkClick r:id="rId2"/>
              </a:rPr>
              <a:t>https://youtu.be/VPQvekloS8U?si=fVzeWc7i1nYVsylY</a:t>
            </a:r>
            <a:endParaRPr lang="en-GB" sz="2200" dirty="0"/>
          </a:p>
          <a:p>
            <a:r>
              <a:rPr lang="en-GB" sz="2200" dirty="0"/>
              <a:t>Television ownership increases in UK post 1945. Coronation in 1953 important.</a:t>
            </a:r>
          </a:p>
          <a:p>
            <a:r>
              <a:rPr lang="en-GB" sz="2200" dirty="0"/>
              <a:t>BBC and MOTD (Aug 1964) David Coleman, Des Lynam </a:t>
            </a:r>
          </a:p>
          <a:p>
            <a:r>
              <a:rPr lang="en-GB" sz="2200" dirty="0"/>
              <a:t>1966 World Cup</a:t>
            </a:r>
          </a:p>
          <a:p>
            <a:r>
              <a:rPr lang="en-GB" sz="2200" dirty="0"/>
              <a:t>ITV and regional Big Match (1968-92) Brian Moore</a:t>
            </a:r>
          </a:p>
          <a:p>
            <a:r>
              <a:rPr lang="en-GB" sz="2200" dirty="0"/>
              <a:t>Former stars among presenters, summarisers and commentators e.g. Jimmy Hill, Bob Wilson and Gary Lineker</a:t>
            </a:r>
          </a:p>
          <a:p>
            <a:endParaRPr lang="en-GB" sz="2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3169EA-28D2-5AD2-D1B9-275043A186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D2483E-7C4C-6A89-6EA6-40690BF95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9664" y="2343150"/>
            <a:ext cx="30353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757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8889EF-7090-4FE2-70ED-D9DD5FEFB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BBC and Wimbledon</a:t>
            </a:r>
          </a:p>
        </p:txBody>
      </p:sp>
      <p:sp>
        <p:nvSpPr>
          <p:cNvPr id="922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94698-530E-76FD-2132-9925669112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200" dirty="0"/>
              <a:t>Radio from 1920s</a:t>
            </a:r>
          </a:p>
          <a:p>
            <a:r>
              <a:rPr lang="en-US" sz="2200" dirty="0"/>
              <a:t>Wimbledon from 1937. First day,  </a:t>
            </a:r>
            <a:r>
              <a:rPr lang="en-GB" sz="2400" dirty="0"/>
              <a:t>Bunny Austin v George Lyttleton Rogers, but broadcast for only 25 minutes.</a:t>
            </a:r>
            <a:endParaRPr lang="en-US" sz="2400" dirty="0"/>
          </a:p>
          <a:p>
            <a:r>
              <a:rPr lang="en-US" sz="2200" dirty="0"/>
              <a:t>Highlights evening show from 1960s</a:t>
            </a:r>
          </a:p>
          <a:p>
            <a:r>
              <a:rPr lang="en-US" sz="2200" dirty="0"/>
              <a:t>1967 Professionalism and First </a:t>
            </a:r>
            <a:r>
              <a:rPr lang="en-US" sz="2200" dirty="0" err="1"/>
              <a:t>colour</a:t>
            </a:r>
            <a:r>
              <a:rPr lang="en-US" sz="2200" dirty="0"/>
              <a:t> broadcast on British TV</a:t>
            </a:r>
          </a:p>
          <a:p>
            <a:r>
              <a:rPr lang="en-US" sz="2200" dirty="0"/>
              <a:t>Olympics</a:t>
            </a:r>
          </a:p>
          <a:p>
            <a:r>
              <a:rPr lang="en-US" sz="2200" dirty="0"/>
              <a:t>Terrestrial v Satellite/Streaming</a:t>
            </a:r>
          </a:p>
          <a:p>
            <a:r>
              <a:rPr lang="en-US" sz="2200" dirty="0"/>
              <a:t>BBC and austerity</a:t>
            </a:r>
          </a:p>
          <a:p>
            <a:r>
              <a:rPr lang="en-US" sz="2200" dirty="0"/>
              <a:t>WSL</a:t>
            </a:r>
          </a:p>
          <a:p>
            <a:endParaRPr lang="en-US" sz="2200" dirty="0"/>
          </a:p>
        </p:txBody>
      </p:sp>
      <p:pic>
        <p:nvPicPr>
          <p:cNvPr id="9218" name="Picture 2" descr="BBC - Classic Wimbledon">
            <a:extLst>
              <a:ext uri="{FF2B5EF4-FFF2-40B4-BE49-F238E27FC236}">
                <a16:creationId xmlns:a16="http://schemas.microsoft.com/office/drawing/2014/main" id="{E4ED0AEB-407A-D2D9-8601-F037DB1CCCB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8" r="35755" b="-2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982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0F41B-F912-284B-A21F-7CDBE58DE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200"/>
              <a:t>Kerry Packer and World Series Cricket (WSC)</a:t>
            </a:r>
            <a:endParaRPr lang="en-GB" sz="4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40447-B8F8-F5DB-AB77-5FCC59DB431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200" dirty="0"/>
              <a:t>Kerry Packer, powerful media tycoon</a:t>
            </a:r>
          </a:p>
          <a:p>
            <a:r>
              <a:rPr lang="en-GB" sz="2200" dirty="0"/>
              <a:t> 1977 WSC</a:t>
            </a:r>
          </a:p>
          <a:p>
            <a:r>
              <a:rPr lang="en-GB" sz="2200" dirty="0"/>
              <a:t>Players feel they are not getting a fair share of tv and commercial revenues</a:t>
            </a:r>
          </a:p>
          <a:p>
            <a:r>
              <a:rPr lang="en-GB" sz="2200" dirty="0"/>
              <a:t>Last 17 months and causes discord within world cricket (including bans)</a:t>
            </a:r>
          </a:p>
          <a:p>
            <a:r>
              <a:rPr lang="en-GB" sz="2200" dirty="0"/>
              <a:t>White ball, evening games, coloured kits</a:t>
            </a:r>
          </a:p>
          <a:p>
            <a:r>
              <a:rPr lang="en-GB" sz="2200" dirty="0"/>
              <a:t>Better quality  tv coverage </a:t>
            </a:r>
          </a:p>
          <a:p>
            <a:r>
              <a:rPr lang="en-GB" sz="2200" dirty="0"/>
              <a:t>Compromise and integration</a:t>
            </a:r>
          </a:p>
          <a:p>
            <a:r>
              <a:rPr lang="en-GB" sz="2200" dirty="0"/>
              <a:t>Players paid more and professionalisation underlined.</a:t>
            </a:r>
          </a:p>
          <a:p>
            <a:r>
              <a:rPr lang="en-GB" sz="2200" dirty="0"/>
              <a:t>Link to Elite breakaways in other sports</a:t>
            </a:r>
          </a:p>
          <a:p>
            <a:endParaRPr lang="en-GB" sz="2200" dirty="0"/>
          </a:p>
          <a:p>
            <a:endParaRPr lang="en-GB" sz="2200" dirty="0"/>
          </a:p>
          <a:p>
            <a:endParaRPr lang="en-GB" sz="2200" dirty="0"/>
          </a:p>
        </p:txBody>
      </p:sp>
      <p:pic>
        <p:nvPicPr>
          <p:cNvPr id="6146" name="Picture 2" descr="Headline announces the news of the Packer Circus, May 1977">
            <a:extLst>
              <a:ext uri="{FF2B5EF4-FFF2-40B4-BE49-F238E27FC236}">
                <a16:creationId xmlns:a16="http://schemas.microsoft.com/office/drawing/2014/main" id="{BC85D14E-1A9C-6F11-5418-AF77775B906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071" y="1825625"/>
            <a:ext cx="315385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076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3F83A6-39E4-AEC2-D19E-57D4AADDA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GB" sz="5400"/>
              <a:t>Ceefax</a:t>
            </a:r>
          </a:p>
        </p:txBody>
      </p:sp>
      <p:sp>
        <p:nvSpPr>
          <p:cNvPr id="2059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035A300D-A5AF-5E86-21B5-544C999DE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US" sz="2200" dirty="0"/>
              <a:t>Sept 1974</a:t>
            </a:r>
          </a:p>
          <a:p>
            <a:r>
              <a:rPr lang="en-US" sz="2200" dirty="0"/>
              <a:t>Information at fingertips</a:t>
            </a:r>
          </a:p>
          <a:p>
            <a:r>
              <a:rPr lang="en-US" sz="2200" dirty="0"/>
              <a:t>Sports and entertainment</a:t>
            </a:r>
          </a:p>
          <a:p>
            <a:r>
              <a:rPr lang="en-US" sz="2200" dirty="0"/>
              <a:t>Up to date results</a:t>
            </a:r>
          </a:p>
          <a:p>
            <a:endParaRPr lang="en-US" sz="2200" dirty="0"/>
          </a:p>
        </p:txBody>
      </p:sp>
      <p:pic>
        <p:nvPicPr>
          <p:cNvPr id="2050" name="Picture 2" descr="Ceefax">
            <a:extLst>
              <a:ext uri="{FF2B5EF4-FFF2-40B4-BE49-F238E27FC236}">
                <a16:creationId xmlns:a16="http://schemas.microsoft.com/office/drawing/2014/main" id="{C1D88F55-782F-FCE2-8EA8-4DAC2D7D5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487329"/>
            <a:ext cx="6903720" cy="388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1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752E60-4E3D-AF42-F2C9-7B69A5018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41FB1D-4982-923B-657B-7FB2EEE84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dirty="0"/>
              <a:t>Sky, The Premier League and the TV revolution</a:t>
            </a:r>
          </a:p>
        </p:txBody>
      </p:sp>
      <p:pic>
        <p:nvPicPr>
          <p:cNvPr id="1026" name="Picture 2" descr="Gazza famously cried during and after England's 1990 World Cup semi-final defeat to Germany, having been shown a yellow card which would have ruled him out of the World Cup final had England reached it">
            <a:extLst>
              <a:ext uri="{FF2B5EF4-FFF2-40B4-BE49-F238E27FC236}">
                <a16:creationId xmlns:a16="http://schemas.microsoft.com/office/drawing/2014/main" id="{42BF6E08-3BD9-5EF3-01FE-7CDF02D1B4B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9"/>
          <a:stretch>
            <a:fillRect/>
          </a:stretch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BD708-5129-2779-FDDC-6E4E187391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1900" dirty="0"/>
              <a:t>The Football context: </a:t>
            </a:r>
          </a:p>
          <a:p>
            <a:pPr marL="0"/>
            <a:r>
              <a:rPr lang="en-US" sz="1900" dirty="0"/>
              <a:t>Football in the 1980s. Bradford fire (May 1985), Heysel (May 1985), Hillsborough (April 1989). </a:t>
            </a:r>
          </a:p>
          <a:p>
            <a:pPr marL="0"/>
            <a:r>
              <a:rPr lang="en-US" sz="1900" dirty="0"/>
              <a:t>Attendances 41m 1948-9, dropped to 16.5 million by 1985-6</a:t>
            </a:r>
          </a:p>
          <a:p>
            <a:r>
              <a:rPr lang="en-US" sz="1900" dirty="0"/>
              <a:t>Football violence </a:t>
            </a:r>
            <a:r>
              <a:rPr lang="en-US" sz="1900" dirty="0" err="1"/>
              <a:t>e.g</a:t>
            </a:r>
            <a:r>
              <a:rPr lang="en-US" sz="1900" dirty="0"/>
              <a:t> Luton v Millwall FA Cup quarter final 1985</a:t>
            </a:r>
          </a:p>
          <a:p>
            <a:r>
              <a:rPr lang="en-US" sz="1900" dirty="0">
                <a:hlinkClick r:id="rId3"/>
              </a:rPr>
              <a:t>https://youtu.be/emkW_QdMahg?si=v-E-kbyjGRGv1nTN</a:t>
            </a:r>
            <a:endParaRPr lang="en-US" sz="1900" dirty="0"/>
          </a:p>
          <a:p>
            <a:endParaRPr lang="en-US" sz="1900" dirty="0"/>
          </a:p>
          <a:p>
            <a:r>
              <a:rPr lang="en-US" sz="1900" dirty="0"/>
              <a:t>Italia 1990; Heroic failure, Gazza, ”</a:t>
            </a:r>
            <a:r>
              <a:rPr lang="en-US" sz="1900" dirty="0" err="1"/>
              <a:t>Nessum</a:t>
            </a:r>
            <a:r>
              <a:rPr lang="en-US" sz="1900" dirty="0"/>
              <a:t> Dorma’</a:t>
            </a:r>
          </a:p>
          <a:p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00378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230BEA-086A-C244-DF8E-94C75C7D7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Things step up</a:t>
            </a:r>
          </a:p>
        </p:txBody>
      </p:sp>
      <p:sp>
        <p:nvSpPr>
          <p:cNvPr id="3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20681-6267-8B95-1A15-D7275E18FF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500" dirty="0"/>
              <a:t>Premier League formed 20 Feb 1992, first games August 1992</a:t>
            </a:r>
          </a:p>
          <a:p>
            <a:r>
              <a:rPr lang="en-US" sz="1500" dirty="0"/>
              <a:t> Sky satellite tv started 1989, 1990 coverage of cricket  (1990 World Cup), tennis and other sports.</a:t>
            </a:r>
          </a:p>
          <a:p>
            <a:r>
              <a:rPr lang="en-US" sz="1500" dirty="0"/>
              <a:t>Deal to cover Premier League from start of 92-3 season. £304m for five years </a:t>
            </a:r>
          </a:p>
          <a:p>
            <a:r>
              <a:rPr lang="en-US" sz="1500" dirty="0"/>
              <a:t>Super Sunday and Monday Night Football (worst of lot!)</a:t>
            </a:r>
          </a:p>
          <a:p>
            <a:r>
              <a:rPr lang="en-US" sz="1500" dirty="0"/>
              <a:t>  ‘golden triangle’  television, advertising, sponsorship</a:t>
            </a:r>
          </a:p>
          <a:p>
            <a:r>
              <a:rPr lang="en-US" sz="1500" dirty="0"/>
              <a:t>The Importance of Eric Cantona and foreign players  (including Jan 1995)</a:t>
            </a:r>
          </a:p>
          <a:p>
            <a:pPr marL="0"/>
            <a:r>
              <a:rPr lang="en-US" sz="1500" dirty="0">
                <a:hlinkClick r:id="rId2"/>
              </a:rPr>
              <a:t>https://youtu.be/C7PSY7KYThk?si=x9xY3XSCxe9isZAi</a:t>
            </a:r>
            <a:endParaRPr lang="en-US" sz="1500" dirty="0"/>
          </a:p>
          <a:p>
            <a:r>
              <a:rPr lang="en-US" sz="1500" dirty="0"/>
              <a:t>‘Sky Four’ Utd, Arsenal, Chelsea and Liverpool</a:t>
            </a:r>
          </a:p>
          <a:p>
            <a:r>
              <a:rPr lang="en-US" sz="1500" dirty="0"/>
              <a:t>Utd dominate…….</a:t>
            </a:r>
          </a:p>
          <a:p>
            <a:r>
              <a:rPr lang="en-US" sz="1500" dirty="0"/>
              <a:t>Lockdown.</a:t>
            </a:r>
          </a:p>
          <a:p>
            <a:r>
              <a:rPr lang="en-US" sz="1500" dirty="0"/>
              <a:t>2025-6 deal for four years: £.6.7 BN,  270 Games a year, Sky, TNT and Amazon. BBC highlights on website and MOTD (Lineker)</a:t>
            </a:r>
          </a:p>
        </p:txBody>
      </p:sp>
      <p:pic>
        <p:nvPicPr>
          <p:cNvPr id="9" name="Content Placeholder 5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9375BC6F-5A75-F491-E35B-A5E78E2FD3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142" r="19247" b="-1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776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97C9A-111F-71E2-7BC9-E1D730FAE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Fans lose their importance?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D0408-B7C6-67CD-545D-D2DD439136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Changed kick off times and days</a:t>
            </a:r>
          </a:p>
          <a:p>
            <a:r>
              <a:rPr lang="en-GB" dirty="0"/>
              <a:t>Trains unreliable and more so since lockdown. Expensive, also parking likewise if drive.</a:t>
            </a:r>
          </a:p>
          <a:p>
            <a:r>
              <a:rPr lang="en-GB" dirty="0"/>
              <a:t>Replica shirts</a:t>
            </a:r>
          </a:p>
          <a:p>
            <a:r>
              <a:rPr lang="en-GB" dirty="0"/>
              <a:t>Food and drink </a:t>
            </a:r>
          </a:p>
          <a:p>
            <a:r>
              <a:rPr lang="en-GB" dirty="0"/>
              <a:t>New Stadia, clubs don’t own?</a:t>
            </a:r>
          </a:p>
          <a:p>
            <a:r>
              <a:rPr lang="en-GB" dirty="0"/>
              <a:t>Running tracks…</a:t>
            </a:r>
          </a:p>
          <a:p>
            <a:r>
              <a:rPr lang="en-GB" dirty="0"/>
              <a:t>Crowds just for atmosphere?</a:t>
            </a:r>
          </a:p>
          <a:p>
            <a:r>
              <a:rPr lang="en-GB" dirty="0"/>
              <a:t>Cost of streaming</a:t>
            </a:r>
          </a:p>
          <a:p>
            <a:r>
              <a:rPr lang="en-GB" dirty="0"/>
              <a:t>Confusion over who controls and owns?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F7614ED2-0169-CB77-4A4D-2DA92AB7915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792254"/>
            <a:ext cx="5181600" cy="241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0332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6A417-F99F-9E46-B1D0-B0AADBEF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Punk Football: Taking Back Control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826900-1F80-7C46-ADA9-CDD351B225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0060" y="698913"/>
            <a:ext cx="3425957" cy="54596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79219-DE53-2149-98F7-6C58ECA131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7515" y="2022601"/>
            <a:ext cx="7161017" cy="4154361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000" dirty="0"/>
              <a:t>German model: fan ownership rules kept them in the majority</a:t>
            </a:r>
          </a:p>
          <a:p>
            <a:r>
              <a:rPr lang="en-US" sz="2000" dirty="0"/>
              <a:t>’Supporter’s Direct’ (2000) – Andy Burnham MP early chair. Advice and support on fan ownership.</a:t>
            </a:r>
          </a:p>
          <a:p>
            <a:r>
              <a:rPr lang="en-US" sz="2000" dirty="0"/>
              <a:t>Football Supporters Federation (FSF) (2002) (UEFA funds) Representation on board, safe standing, lower ticket prices. </a:t>
            </a:r>
          </a:p>
          <a:p>
            <a:r>
              <a:rPr lang="en-US" sz="2000" dirty="0"/>
              <a:t>AFC Wimbledon, Lewes FC, Exeter City, Newport County and others ‘fan’ owned. 50</a:t>
            </a:r>
          </a:p>
          <a:p>
            <a:r>
              <a:rPr lang="en-US" sz="2000" dirty="0"/>
              <a:t>Some successes e.g. 2016 -19 Premier League agree £30 limit on away tickets. Just renewed</a:t>
            </a:r>
          </a:p>
          <a:p>
            <a:r>
              <a:rPr lang="en-US" sz="2000" dirty="0"/>
              <a:t>Government and independent regulator</a:t>
            </a:r>
          </a:p>
          <a:p>
            <a:r>
              <a:rPr lang="en-US" sz="2000" dirty="0"/>
              <a:t>Newcastle and Sports washing</a:t>
            </a:r>
          </a:p>
          <a:p>
            <a:r>
              <a:rPr lang="en-US" sz="2000" dirty="0"/>
              <a:t>WSL and affordable football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58221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DA999D-2BDF-DD40-AF70-C857A6F96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dirty="0"/>
              <a:t>Non League football in a global media age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C3D92D-AA03-F64A-A9E6-F70281E4B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sz="2200" dirty="0"/>
              <a:t>Non-League as an alternative. ‘Non League day’ from 2010 during International Break</a:t>
            </a:r>
          </a:p>
          <a:p>
            <a:r>
              <a:rPr lang="en-US" sz="2200" dirty="0"/>
              <a:t>FC United of Manchester (2005) in response to Glazer’s takeover of Utd</a:t>
            </a:r>
          </a:p>
          <a:p>
            <a:r>
              <a:rPr lang="en-US" sz="2200" dirty="0"/>
              <a:t>Attendances increased since the pandemic</a:t>
            </a:r>
            <a:r>
              <a:rPr lang="en-GB" sz="2000" dirty="0"/>
              <a:t> </a:t>
            </a:r>
          </a:p>
          <a:p>
            <a:r>
              <a:rPr lang="en-GB" sz="2000" dirty="0"/>
              <a:t>2025 weekly attendances across the top four non-league tiers reached an all-time high of 117,58, marking an increase of 43% over the past five years and 89% in a decade.</a:t>
            </a:r>
            <a:endParaRPr lang="en-US" sz="1800" dirty="0"/>
          </a:p>
          <a:p>
            <a:r>
              <a:rPr lang="en-US" sz="2200" dirty="0"/>
              <a:t> The Wrexham effect (Netflix)</a:t>
            </a:r>
          </a:p>
          <a:p>
            <a:r>
              <a:rPr lang="en-US" sz="2200" dirty="0"/>
              <a:t>Leamington FC Lost ground in 1988, Re-founded in 2000. Several promotions and now in Conference North (two below the Football League) 600 average attendance. New stadium 5k maybe? 1931?)</a:t>
            </a:r>
          </a:p>
          <a:p>
            <a:r>
              <a:rPr lang="en-US" sz="2200" dirty="0"/>
              <a:t>Money filtering down e.g.  Real Bedford: Bitcoin funding</a:t>
            </a:r>
          </a:p>
          <a:p>
            <a:r>
              <a:rPr lang="en-US" sz="2200" dirty="0"/>
              <a:t>Hashtag Utd (YouTube/social media), Lewes FC (global fan ownership</a:t>
            </a:r>
            <a:r>
              <a:rPr lang="en-US" sz="2200"/>
              <a:t>), AFC </a:t>
            </a:r>
            <a:r>
              <a:rPr lang="en-US" sz="2200" dirty="0"/>
              <a:t>Croydon Athletic (Stormzy and Zaha)</a:t>
            </a:r>
          </a:p>
          <a:p>
            <a:r>
              <a:rPr lang="en-US" sz="2200" dirty="0"/>
              <a:t>What does football and community mean?</a:t>
            </a:r>
          </a:p>
          <a:p>
            <a:endParaRPr lang="en-US" sz="2200" dirty="0"/>
          </a:p>
          <a:p>
            <a:endParaRPr lang="en-US" sz="2200" dirty="0"/>
          </a:p>
          <a:p>
            <a:pPr marL="0"/>
            <a:endParaRPr lang="en-US" sz="2200" dirty="0"/>
          </a:p>
          <a:p>
            <a:pPr marL="0"/>
            <a:endParaRPr lang="en-US" sz="2200" dirty="0"/>
          </a:p>
        </p:txBody>
      </p:sp>
      <p:pic>
        <p:nvPicPr>
          <p:cNvPr id="6" name="Content Placeholder 5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923B3E38-8D76-554F-BA55-D37E00714A8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3064" r="728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908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54" name="Rectangle 1025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A still of Brett Goldstein, Brendan Hunt and Jason Sudeikis in football shirts, standing together in the middle of a pitch ">
            <a:extLst>
              <a:ext uri="{FF2B5EF4-FFF2-40B4-BE49-F238E27FC236}">
                <a16:creationId xmlns:a16="http://schemas.microsoft.com/office/drawing/2014/main" id="{48A7255E-2C43-CC65-AF65-F777089A5EF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2" r="13536"/>
          <a:stretch>
            <a:fillRect/>
          </a:stretch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6" name="Rectangle 1025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3CDE3F-29BC-35DF-7442-E9EEA7703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Streaming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009E6-833A-8D46-36A1-760EAAF5BF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600"/>
              <a:t>Streaming, dramatic increase in volume of programmes on sport (not always quality)</a:t>
            </a:r>
          </a:p>
          <a:p>
            <a:r>
              <a:rPr lang="en-US" sz="1600"/>
              <a:t>Documentaries e.g Formula 1: Drive to Survive</a:t>
            </a:r>
          </a:p>
          <a:p>
            <a:r>
              <a:rPr lang="en-US" sz="1600"/>
              <a:t>Welcome to Wrexham</a:t>
            </a:r>
          </a:p>
          <a:p>
            <a:r>
              <a:rPr lang="en-US" sz="1600"/>
              <a:t>All or Nothing </a:t>
            </a:r>
          </a:p>
          <a:p>
            <a:r>
              <a:rPr lang="en-US" sz="1600"/>
              <a:t>The Last Dance</a:t>
            </a:r>
          </a:p>
          <a:p>
            <a:r>
              <a:rPr lang="en-US" sz="1600"/>
              <a:t>Sunderland Till I Die</a:t>
            </a:r>
          </a:p>
          <a:p>
            <a:r>
              <a:rPr lang="en-US" sz="1600"/>
              <a:t>How true? How scripted? Boring?</a:t>
            </a:r>
          </a:p>
          <a:p>
            <a:r>
              <a:rPr lang="en-US" sz="1600"/>
              <a:t>Comedy/Drama: Ted Lasso, Friday Night Lights, Stick, Glow</a:t>
            </a:r>
          </a:p>
        </p:txBody>
      </p:sp>
    </p:spTree>
    <p:extLst>
      <p:ext uri="{BB962C8B-B14F-4D97-AF65-F5344CB8AC3E}">
        <p14:creationId xmlns:p14="http://schemas.microsoft.com/office/powerpoint/2010/main" val="1868807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3CB657-2CF3-CC8D-7228-A68D49CCC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56621"/>
          </a:xfrm>
        </p:spPr>
        <p:txBody>
          <a:bodyPr anchor="t">
            <a:normAutofit/>
          </a:bodyPr>
          <a:lstStyle/>
          <a:p>
            <a:r>
              <a:rPr lang="en-GB" sz="3600" dirty="0">
                <a:solidFill>
                  <a:srgbClr val="FFFFFF"/>
                </a:solidFill>
              </a:rPr>
              <a:t>Social Media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999A8-A489-2349-B7FC-C0456907C9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8993" y="1412489"/>
            <a:ext cx="2926080" cy="4363844"/>
          </a:xfrm>
        </p:spPr>
        <p:txBody>
          <a:bodyPr>
            <a:normAutofit/>
          </a:bodyPr>
          <a:lstStyle/>
          <a:p>
            <a:r>
              <a:rPr lang="en-GB" sz="1600" dirty="0"/>
              <a:t>Connect with fans</a:t>
            </a:r>
          </a:p>
          <a:p>
            <a:r>
              <a:rPr lang="en-GB" sz="1600" dirty="0"/>
              <a:t>Personal, although media officers</a:t>
            </a:r>
          </a:p>
          <a:p>
            <a:r>
              <a:rPr lang="en-GB" sz="1600" dirty="0"/>
              <a:t>Trolls and bots</a:t>
            </a:r>
          </a:p>
          <a:p>
            <a:r>
              <a:rPr lang="en-GB" sz="1600" dirty="0"/>
              <a:t>Particularly for women in sport</a:t>
            </a:r>
          </a:p>
          <a:p>
            <a:r>
              <a:rPr lang="en-GB" sz="1600" dirty="0"/>
              <a:t>Information</a:t>
            </a:r>
          </a:p>
          <a:p>
            <a:r>
              <a:rPr lang="en-GB" sz="1600" dirty="0"/>
              <a:t>Up to date news</a:t>
            </a:r>
          </a:p>
          <a:p>
            <a:r>
              <a:rPr lang="en-GB" sz="1600" dirty="0"/>
              <a:t>Connect with fans around the world</a:t>
            </a:r>
          </a:p>
          <a:p>
            <a:r>
              <a:rPr lang="en-GB" sz="1600" dirty="0"/>
              <a:t>Can impact policy and jobs</a:t>
            </a:r>
          </a:p>
          <a:p>
            <a:r>
              <a:rPr lang="en-GB" sz="1600" dirty="0"/>
              <a:t>But echo chamber</a:t>
            </a:r>
          </a:p>
          <a:p>
            <a:r>
              <a:rPr lang="en-GB" sz="1600" dirty="0"/>
              <a:t>Negative louder than realistic or positive.</a:t>
            </a:r>
          </a:p>
          <a:p>
            <a:endParaRPr lang="en-GB" sz="1600" dirty="0"/>
          </a:p>
        </p:txBody>
      </p:sp>
      <p:pic>
        <p:nvPicPr>
          <p:cNvPr id="11269" name="Picture 5" descr="How to Choose Which Social Media Platforms to Use">
            <a:extLst>
              <a:ext uri="{FF2B5EF4-FFF2-40B4-BE49-F238E27FC236}">
                <a16:creationId xmlns:a16="http://schemas.microsoft.com/office/drawing/2014/main" id="{C5788694-CF62-2294-D6AD-AF7977D8055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850" y="2620299"/>
            <a:ext cx="2925763" cy="194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147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35249D-0CBF-EE28-C3AF-F7A207BDE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</p:spPr>
        <p:txBody>
          <a:bodyPr anchor="t">
            <a:normAutofit/>
          </a:bodyPr>
          <a:lstStyle/>
          <a:p>
            <a:r>
              <a:rPr lang="en-GB" sz="5400" dirty="0">
                <a:solidFill>
                  <a:srgbClr val="FFFFFF"/>
                </a:solidFill>
              </a:rPr>
              <a:t>Podcasts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1C5C6-9614-E95B-8364-FDBA8A249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882315"/>
            <a:ext cx="5254754" cy="5294647"/>
          </a:xfrm>
        </p:spPr>
        <p:txBody>
          <a:bodyPr>
            <a:normAutofit/>
          </a:bodyPr>
          <a:lstStyle/>
          <a:p>
            <a:r>
              <a:rPr lang="en-GB" sz="2200" dirty="0"/>
              <a:t>The Game Changers</a:t>
            </a:r>
          </a:p>
          <a:p>
            <a:r>
              <a:rPr lang="en-GB" sz="2200" dirty="0"/>
              <a:t>Tailenders</a:t>
            </a:r>
          </a:p>
          <a:p>
            <a:r>
              <a:rPr lang="en-GB" sz="2200" dirty="0"/>
              <a:t>The Grade Cricketer</a:t>
            </a:r>
          </a:p>
          <a:p>
            <a:r>
              <a:rPr lang="en-GB" sz="2200" dirty="0"/>
              <a:t>Athletic Women’s Football podcast</a:t>
            </a:r>
          </a:p>
          <a:p>
            <a:r>
              <a:rPr lang="en-GB" sz="2200" dirty="0"/>
              <a:t>Totally Football</a:t>
            </a:r>
          </a:p>
          <a:p>
            <a:r>
              <a:rPr lang="en-GB" sz="2200" dirty="0"/>
              <a:t>Guardian Football/Guardian Women’s football</a:t>
            </a:r>
          </a:p>
          <a:p>
            <a:endParaRPr lang="en-GB" sz="2200" dirty="0"/>
          </a:p>
          <a:p>
            <a:r>
              <a:rPr lang="en-GB" sz="2200" dirty="0"/>
              <a:t>Etc etc </a:t>
            </a:r>
          </a:p>
        </p:txBody>
      </p:sp>
    </p:spTree>
    <p:extLst>
      <p:ext uri="{BB962C8B-B14F-4D97-AF65-F5344CB8AC3E}">
        <p14:creationId xmlns:p14="http://schemas.microsoft.com/office/powerpoint/2010/main" val="2544603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2D60DA-0CB1-FE80-EDA7-71DEB4F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</p:spPr>
        <p:txBody>
          <a:bodyPr anchor="t">
            <a:normAutofit/>
          </a:bodyPr>
          <a:lstStyle/>
          <a:p>
            <a:r>
              <a:rPr lang="en-GB" sz="5400" dirty="0">
                <a:solidFill>
                  <a:srgbClr val="FFFFFF"/>
                </a:solidFill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07A29-6480-5DF6-E15D-2A384AAE2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882315"/>
            <a:ext cx="5254754" cy="5294647"/>
          </a:xfrm>
        </p:spPr>
        <p:txBody>
          <a:bodyPr>
            <a:normAutofit fontScale="92500" lnSpcReduction="10000"/>
          </a:bodyPr>
          <a:lstStyle/>
          <a:p>
            <a:r>
              <a:rPr lang="en-GB" sz="2200" dirty="0"/>
              <a:t>Media and Sport intertwined</a:t>
            </a:r>
          </a:p>
          <a:p>
            <a:r>
              <a:rPr lang="en-GB" sz="2200" dirty="0"/>
              <a:t>Technology developed for sport used in wider society. Sometimes vice versa</a:t>
            </a:r>
          </a:p>
          <a:p>
            <a:r>
              <a:rPr lang="en-GB" sz="2200" dirty="0"/>
              <a:t>Demand, interest and money explain link between sport and media. </a:t>
            </a:r>
            <a:r>
              <a:rPr lang="en-GB" sz="2200" b="1" dirty="0"/>
              <a:t>Hyper capitalism</a:t>
            </a:r>
          </a:p>
          <a:p>
            <a:r>
              <a:rPr lang="en-GB" sz="2200" dirty="0"/>
              <a:t>From printed word to streaming</a:t>
            </a:r>
          </a:p>
          <a:p>
            <a:r>
              <a:rPr lang="en-GB" sz="2200" dirty="0"/>
              <a:t>Sponsorship and advertising and ownership</a:t>
            </a:r>
          </a:p>
          <a:p>
            <a:r>
              <a:rPr lang="en-GB" sz="2200" dirty="0"/>
              <a:t>Money trumps fans interests</a:t>
            </a:r>
          </a:p>
          <a:p>
            <a:r>
              <a:rPr lang="en-GB" sz="2200" dirty="0"/>
              <a:t>Changing the rules and structures to attract media and money </a:t>
            </a:r>
            <a:r>
              <a:rPr lang="en-GB" sz="2200" dirty="0" err="1"/>
              <a:t>e.g</a:t>
            </a:r>
            <a:r>
              <a:rPr lang="en-GB" sz="2200" dirty="0"/>
              <a:t> Hundred. European Super League </a:t>
            </a:r>
            <a:r>
              <a:rPr lang="en-GB" sz="2200" dirty="0" err="1"/>
              <a:t>proiposal</a:t>
            </a:r>
            <a:r>
              <a:rPr lang="en-GB" sz="2200" dirty="0"/>
              <a:t> and US Sport – no relegation?</a:t>
            </a:r>
          </a:p>
          <a:p>
            <a:r>
              <a:rPr lang="en-GB" sz="2200" dirty="0"/>
              <a:t>Changing the basic structures is dangerous.</a:t>
            </a:r>
          </a:p>
          <a:p>
            <a:r>
              <a:rPr lang="en-GB" sz="2200" dirty="0"/>
              <a:t>County championship and non league</a:t>
            </a:r>
          </a:p>
          <a:p>
            <a:pPr marL="0" indent="0">
              <a:buNone/>
            </a:pPr>
            <a:r>
              <a:rPr lang="en-GB" sz="2200" dirty="0"/>
              <a:t>Football </a:t>
            </a:r>
          </a:p>
          <a:p>
            <a:pPr marL="0" indent="0">
              <a:buNone/>
            </a:pPr>
            <a:endParaRPr lang="en-GB" sz="2200" dirty="0"/>
          </a:p>
          <a:p>
            <a:endParaRPr lang="en-GB" sz="2200" dirty="0"/>
          </a:p>
          <a:p>
            <a:pPr marL="0" indent="0">
              <a:buNone/>
            </a:pP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648864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20270</TotalTime>
  <Words>1218</Words>
  <Application>Microsoft Macintosh PowerPoint</Application>
  <PresentationFormat>Widescreen</PresentationFormat>
  <Paragraphs>166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Calibri Light</vt:lpstr>
      <vt:lpstr>Office Theme</vt:lpstr>
      <vt:lpstr>1_Office Theme</vt:lpstr>
      <vt:lpstr>Sport and the Media </vt:lpstr>
      <vt:lpstr>Themes</vt:lpstr>
      <vt:lpstr>Newpapers</vt:lpstr>
      <vt:lpstr>Radio </vt:lpstr>
      <vt:lpstr>Transistor Radios at games</vt:lpstr>
      <vt:lpstr>Test Match Special </vt:lpstr>
      <vt:lpstr>1966 World Cup and Television.</vt:lpstr>
      <vt:lpstr>BBC and Wimbledon</vt:lpstr>
      <vt:lpstr>Kerry Packer and World Series Cricket (WSC)</vt:lpstr>
      <vt:lpstr>Ceefax</vt:lpstr>
      <vt:lpstr>Sky, The Premier League and the TV revolution</vt:lpstr>
      <vt:lpstr>Things step up</vt:lpstr>
      <vt:lpstr>Fans lose their importance?</vt:lpstr>
      <vt:lpstr>Punk Football: Taking Back Control</vt:lpstr>
      <vt:lpstr>Non League football in a global media age</vt:lpstr>
      <vt:lpstr>Streaming</vt:lpstr>
      <vt:lpstr>Social Media</vt:lpstr>
      <vt:lpstr>Podcasts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Fagge, Roger</dc:creator>
  <cp:lastModifiedBy>Fagge, Roger</cp:lastModifiedBy>
  <cp:revision>29</cp:revision>
  <dcterms:created xsi:type="dcterms:W3CDTF">2025-10-15T08:52:48Z</dcterms:created>
  <dcterms:modified xsi:type="dcterms:W3CDTF">2026-10-21T08:56:36Z</dcterms:modified>
</cp:coreProperties>
</file>