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71" r:id="rId4"/>
    <p:sldId id="272" r:id="rId5"/>
    <p:sldId id="257" r:id="rId6"/>
    <p:sldId id="259" r:id="rId7"/>
    <p:sldId id="260" r:id="rId8"/>
    <p:sldId id="264" r:id="rId9"/>
    <p:sldId id="273" r:id="rId10"/>
    <p:sldId id="268" r:id="rId11"/>
    <p:sldId id="265" r:id="rId12"/>
    <p:sldId id="266" r:id="rId13"/>
    <p:sldId id="267" r:id="rId14"/>
    <p:sldId id="269" r:id="rId15"/>
    <p:sldId id="274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35"/>
  </p:normalViewPr>
  <p:slideViewPr>
    <p:cSldViewPr snapToGrid="0">
      <p:cViewPr varScale="1">
        <p:scale>
          <a:sx n="105" d="100"/>
          <a:sy n="105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F4CE5-1CE1-4936-9627-304159736C08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1F08E-EC9F-42A5-B2E9-21B3F110E0B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568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81F08E-EC9F-42A5-B2E9-21B3F110E0B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179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81F08E-EC9F-42A5-B2E9-21B3F110E0B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466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81F08E-EC9F-42A5-B2E9-21B3F110E0B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68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4012B-2300-501A-20EA-0CB8C2B4C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B6074D-7AD0-14A0-9251-809C5AB29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BA4D1-3E61-A078-5F54-34A1ADB3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1FD5D-8968-6F26-26E9-4E65A3B3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B9ED0-8F74-2084-4664-3974E8375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800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6C148-A21D-FF7D-2F88-6D4258F3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4737D8-57A1-2340-7FE7-C8E97A2AB1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17E2B-9535-B1C8-CD66-2FA8784C7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26030-253B-B97C-AA81-4DB594ED2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74659-EB1D-32A0-A825-1F39C0726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24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2ABE47-5D7B-8056-4A58-7A592D0AD7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8AC3F-5E05-1D38-FAC0-653FE6167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FB14B-69F5-BDC8-2F48-1FD59C1B2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F11D6-0E20-062C-9737-44D21F44C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A54BF-4B1C-0749-A36B-868E7FA4B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18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FFF43-97AB-AFF6-E95C-383CAAE04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D9938-3798-B041-19B3-298F416A2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BC84F-287D-9320-0760-7F7D14B0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F3FA4-352A-89FF-734A-2BAD8651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2F41-F842-A7EE-CEA2-3F3B6D4F1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470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A79F0-2A27-D9B8-AC31-983E11A46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A105F-8853-1DD5-E464-BA20AF7C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2CC1F-0A64-4D21-C801-DD0200D69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54A2-1ABC-DAE8-4E14-9D87EA693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53933-C6E7-40AB-32F5-75F99830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57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71D56-5FF0-4B60-3698-9ACCD9D2C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8DFDC-D429-2984-FDE7-3C2A8D4CD6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56D1C-50ED-3007-2BDC-FDEDE3201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7EB25-7196-BE77-D21F-F3DA1B71F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64CFC-0E01-05FC-107B-406501AB9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65EA90-E1DD-2CF8-AEBD-3DA730340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0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7D39-861D-F062-21E5-197D3CCC6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3688E-00A2-35B2-7148-81083C684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153D5F-354E-6177-409F-2ED284444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AAAD08-449C-EB10-DCD2-6367AA12D8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B80503-9901-B04E-CDAA-44FF8CA651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145483-9771-E788-A007-D4C356722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4F0385-E462-56BF-3B41-4EEAB473E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7B7F1-C7A4-18E6-A5D1-757013BE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51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F20E2-F553-1D91-92B7-588A8304B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87DB1-7685-421C-4B6F-A634F77DA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38EE79-88C5-2909-D29B-78A7B1C84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F55E2B-47EC-9098-1F4B-D4713E279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8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DF359E-E1D4-319F-B11E-7284EA80C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4BED5-F72D-E908-078D-B3011FC05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F67B92-2BC2-D0DF-AB6A-AE54A106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197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628B-7DA1-5FD4-B3D5-CC8046DD6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7610F-9C5C-A6D1-3501-DD3CF2A46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FCF96-E52C-C87C-058F-89B128ADBC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05D0B-46C1-C598-A50B-FFF94DD4B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C3A43-7322-A2F2-A7CB-2355B930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00842C-CB8D-1CBE-EECA-D30515ACB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938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6FDE0-6A89-A763-9E2F-F60FB4B1F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9EE47-5C6C-FFDD-740E-1F8DB1D953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83A04E-113C-39AD-AC02-3575064AF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970B91-E82D-1D55-FE2C-A7BD3829D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757B7-F2F3-1F6A-DAAC-CB8F641A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3DDC4-7E80-6865-66F9-34D94BE33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56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EC64F0-7480-882B-2D10-963BD0BBC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B4F55-9654-3C4C-A642-17AE15139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7C445-0F09-8B5A-B383-2558B6B44B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994FD-DB2F-4917-90BF-B13F751BBD53}" type="datetimeFigureOut">
              <a:rPr lang="de-DE" smtClean="0"/>
              <a:t>01.07.25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0D430-6E63-3ABE-1256-972B866CA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80C07-EA0A-C9D6-D52E-C2B049C91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9BEB5-229D-4D24-A0B0-C17ADC6F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07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stanbury/4452062646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nc-sa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www.geograph.org.uk/photo/5997051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hefreelancehistorywriter.com/2021/06/18/henry-viii-king-of-england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D2A6D96-8D61-DFA1-37E4-8CEDCF58A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19200" y="161925"/>
            <a:ext cx="9753600" cy="65341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DBFC59-8439-DCF0-C485-627E2F2F765C}"/>
              </a:ext>
            </a:extLst>
          </p:cNvPr>
          <p:cNvSpPr txBox="1"/>
          <p:nvPr/>
        </p:nvSpPr>
        <p:spPr>
          <a:xfrm>
            <a:off x="1219200" y="6696075"/>
            <a:ext cx="975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hlinkClick r:id="rId3" tooltip="https://www.flickr.com/photos/stanbury/4452062646/"/>
              </a:rPr>
              <a:t>This Photo</a:t>
            </a:r>
            <a:r>
              <a:rPr lang="de-DE" sz="900"/>
              <a:t> by Unknown Author is licensed under </a:t>
            </a:r>
            <a:r>
              <a:rPr lang="de-DE" sz="900">
                <a:hlinkClick r:id="rId4" tooltip="https://creativecommons.org/licenses/by-nc-sa/3.0/"/>
              </a:rPr>
              <a:t>CC BY-SA-NC</a:t>
            </a:r>
            <a:endParaRPr lang="de-DE" sz="9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906A7-8419-B2BA-23EE-B6C2A29ED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84846"/>
          </a:xfrm>
        </p:spPr>
        <p:txBody>
          <a:bodyPr/>
          <a:lstStyle/>
          <a:p>
            <a:pPr algn="ctr"/>
            <a:r>
              <a:rPr lang="de-DE" sz="6600" b="1" dirty="0">
                <a:solidFill>
                  <a:schemeClr val="bg1"/>
                </a:solidFill>
              </a:rPr>
              <a:t>Baddesley Clinton</a:t>
            </a:r>
            <a:br>
              <a:rPr lang="de-DE" sz="6600" b="1" dirty="0">
                <a:solidFill>
                  <a:schemeClr val="bg1"/>
                </a:solidFill>
              </a:rPr>
            </a:br>
            <a:br>
              <a:rPr lang="de-DE" sz="3600" b="1" dirty="0">
                <a:solidFill>
                  <a:schemeClr val="bg1"/>
                </a:solidFill>
              </a:rPr>
            </a:b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8919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7CE7A-E921-B1E1-B00A-D1FD2CB62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7494"/>
          </a:xfrm>
        </p:spPr>
        <p:txBody>
          <a:bodyPr>
            <a:normAutofit/>
          </a:bodyPr>
          <a:lstStyle/>
          <a:p>
            <a:r>
              <a:rPr lang="de-DE" b="1" dirty="0"/>
              <a:t>Anti-Catholicism in England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C23A8-8547-856B-E13D-5FC7D6B21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619"/>
            <a:ext cx="10515600" cy="5361861"/>
          </a:xfrm>
        </p:spPr>
        <p:txBody>
          <a:bodyPr>
            <a:normAutofit lnSpcReduction="10000"/>
          </a:bodyPr>
          <a:lstStyle/>
          <a:p>
            <a:r>
              <a:rPr lang="de-DE" i="1" dirty="0"/>
              <a:t>1534/1558</a:t>
            </a:r>
            <a:r>
              <a:rPr lang="de-DE" dirty="0"/>
              <a:t> </a:t>
            </a:r>
            <a:r>
              <a:rPr lang="de-DE" b="1" i="1" dirty="0"/>
              <a:t>Act of Supremacy</a:t>
            </a:r>
            <a:r>
              <a:rPr lang="de-DE" dirty="0"/>
              <a:t>. Any person taking public or church office in England must swear allegiance to the monarch as supreme head of the church. Failure to do so constituted treason.</a:t>
            </a:r>
          </a:p>
          <a:p>
            <a:endParaRPr lang="de-DE" dirty="0"/>
          </a:p>
          <a:p>
            <a:r>
              <a:rPr lang="de-DE" i="1" dirty="0"/>
              <a:t>1559</a:t>
            </a:r>
            <a:r>
              <a:rPr lang="de-DE" dirty="0"/>
              <a:t>: </a:t>
            </a:r>
            <a:r>
              <a:rPr lang="de-DE" b="1" i="1" dirty="0"/>
              <a:t>Act of Uniformity</a:t>
            </a:r>
            <a:r>
              <a:rPr lang="de-DE" dirty="0"/>
              <a:t>. Worship in the Church of England is compulsory.</a:t>
            </a:r>
          </a:p>
          <a:p>
            <a:endParaRPr lang="de-DE" dirty="0"/>
          </a:p>
          <a:p>
            <a:r>
              <a:rPr lang="de-DE" i="1" dirty="0"/>
              <a:t>1641</a:t>
            </a:r>
            <a:r>
              <a:rPr lang="de-DE" dirty="0"/>
              <a:t> a poll tax is levied. Catholics have to pay double.</a:t>
            </a:r>
          </a:p>
          <a:p>
            <a:endParaRPr lang="de-DE" dirty="0"/>
          </a:p>
          <a:p>
            <a:r>
              <a:rPr lang="de-DE" i="1" dirty="0"/>
              <a:t>1689 </a:t>
            </a:r>
            <a:r>
              <a:rPr lang="de-DE" b="1" i="1" dirty="0"/>
              <a:t>Bill of Rights</a:t>
            </a:r>
            <a:r>
              <a:rPr lang="de-DE" i="1" dirty="0"/>
              <a:t> &amp; 1701 </a:t>
            </a:r>
            <a:r>
              <a:rPr lang="de-DE" b="1" i="1" dirty="0"/>
              <a:t>Act of Settlement</a:t>
            </a:r>
            <a:r>
              <a:rPr lang="de-DE" dirty="0"/>
              <a:t>: no future monarch may be a Catholic (has </a:t>
            </a:r>
            <a:r>
              <a:rPr lang="de-DE" u="sng" dirty="0"/>
              <a:t>not</a:t>
            </a:r>
            <a:r>
              <a:rPr lang="de-DE" dirty="0"/>
              <a:t> been repealed; since 2013 the monarch is allowed to marry a Catholic).</a:t>
            </a:r>
          </a:p>
        </p:txBody>
      </p:sp>
    </p:spTree>
    <p:extLst>
      <p:ext uri="{BB962C8B-B14F-4D97-AF65-F5344CB8AC3E}">
        <p14:creationId xmlns:p14="http://schemas.microsoft.com/office/powerpoint/2010/main" val="652719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3BED-D022-D8B5-04CA-9630BC402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Anti-Catholicism under Elizabeth I: Recusants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3793D-9B9F-FA34-904D-4D2AD33E0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Elizabeth I became queen of England in 1558</a:t>
            </a:r>
          </a:p>
          <a:p>
            <a:r>
              <a:rPr lang="de-DE" i="1" dirty="0"/>
              <a:t>Recusants</a:t>
            </a:r>
            <a:r>
              <a:rPr lang="de-DE" dirty="0"/>
              <a:t> were Roman Catholics who refused to renounce their faith and accept the new Church of England. </a:t>
            </a:r>
          </a:p>
          <a:p>
            <a:r>
              <a:rPr lang="de-DE" dirty="0"/>
              <a:t>Many anti-Catholic laws were passed: </a:t>
            </a:r>
          </a:p>
          <a:p>
            <a:pPr lvl="1"/>
            <a:r>
              <a:rPr lang="de-DE" dirty="0"/>
              <a:t>The Roman Catholic mass was declared illegal and attendance at Anglican church servies was made compulsory. </a:t>
            </a:r>
          </a:p>
          <a:p>
            <a:pPr lvl="1"/>
            <a:r>
              <a:rPr lang="de-DE" dirty="0"/>
              <a:t>Non-attendance of Anglican (Church of England) services punishable by fines or imprisonment.</a:t>
            </a:r>
          </a:p>
          <a:p>
            <a:pPr lvl="1"/>
            <a:r>
              <a:rPr lang="de-DE" dirty="0"/>
              <a:t>In 1593, the Act against Popish Recusants limited their mobility of a 5-mile radius around their home. This meant that they needed to apply for permission to travel.</a:t>
            </a:r>
          </a:p>
          <a:p>
            <a:pPr lvl="1"/>
            <a:r>
              <a:rPr lang="de-DE" dirty="0"/>
              <a:t>Having Roman Catholic priests in the house was illegal.</a:t>
            </a:r>
          </a:p>
          <a:p>
            <a:pPr marL="4572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9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089FC-355F-4653-C3DE-6D39B80A7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... and Poursuivants</a:t>
            </a:r>
            <a:r>
              <a:rPr lang="de-DE" b="1" dirty="0"/>
              <a:t>: the</a:t>
            </a:r>
            <a:r>
              <a:rPr lang="en-GB" b="1" dirty="0"/>
              <a:t> “Priest-catchers”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5A4B-8EF8-27BD-1985-DBE0AFCE8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Roman Catholic families still attempted to practice their religion but holding mass was illegal.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Roman Catholic priests travelled in disguise from safe house to safe house to minister to Catholic families. Recusant families built ‘priest holes’, secret rooms to hide RC priests.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Gangs of </a:t>
            </a:r>
            <a:r>
              <a:rPr lang="en-GB" i="1" dirty="0" err="1"/>
              <a:t>poursuivants</a:t>
            </a:r>
            <a:r>
              <a:rPr lang="en-GB" dirty="0"/>
              <a:t> or “priests-catchers’ would go to houses of recusants to try and catch the priests. Capture would mean certain death for any RC priest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049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F755F-E711-BB31-694E-C6C91EB8E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Baddesley Clinton: </a:t>
            </a:r>
            <a:r>
              <a:rPr lang="de-DE" b="1" i="1" dirty="0"/>
              <a:t>recusants</a:t>
            </a:r>
            <a:r>
              <a:rPr lang="de-DE" b="1" dirty="0"/>
              <a:t> and </a:t>
            </a:r>
            <a:r>
              <a:rPr lang="de-DE" b="1" i="1" dirty="0"/>
              <a:t>poursuivants</a:t>
            </a:r>
            <a:r>
              <a:rPr lang="de-DE" b="1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35E8C-7858-9516-2956-C7FC7D042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567" y="1690687"/>
            <a:ext cx="6194196" cy="4653551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The Ferrers family of Baddesley Clinton remained a Catholic family</a:t>
            </a:r>
          </a:p>
          <a:p>
            <a:r>
              <a:rPr lang="de-DE" dirty="0"/>
              <a:t>1580s: the house is rented out to 2 sisters, Anne Vaux and Eleanor Brooksby who were well-known recusants</a:t>
            </a:r>
          </a:p>
          <a:p>
            <a:r>
              <a:rPr lang="de-DE" dirty="0"/>
              <a:t>Anne commissions the building of a priest hole</a:t>
            </a:r>
          </a:p>
          <a:p>
            <a:r>
              <a:rPr lang="de-DE" dirty="0"/>
              <a:t>1591 a band of poursuivants arrive at the house and search it for 4 hours. They did not find the priests hiding in the house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i="1" dirty="0"/>
              <a:t>Take a look at the priest hole in the kitchen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4D091-0CF5-413B-C3F9-70C620081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16" y="2057281"/>
            <a:ext cx="3951992" cy="295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26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27937-0994-4204-E652-894C52DCF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Catholic Emancipation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8692B-69FD-AD58-C252-47A20D6CF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i="1" dirty="0"/>
              <a:t>1791</a:t>
            </a:r>
            <a:r>
              <a:rPr lang="de-DE" dirty="0"/>
              <a:t> </a:t>
            </a:r>
            <a:r>
              <a:rPr lang="de-DE" b="1" i="1" dirty="0"/>
              <a:t>Roman Catholic Relief Act</a:t>
            </a:r>
            <a:r>
              <a:rPr lang="de-DE" dirty="0"/>
              <a:t>. Mass becomes legal again. Catholics may become priests, run schools and serve in the army, but not as officers, enter the legal profession. Catholic churches may be built.</a:t>
            </a:r>
          </a:p>
          <a:p>
            <a:endParaRPr lang="de-DE" dirty="0"/>
          </a:p>
          <a:p>
            <a:r>
              <a:rPr lang="de-DE" i="1" dirty="0"/>
              <a:t>1829</a:t>
            </a:r>
            <a:r>
              <a:rPr lang="de-DE" dirty="0"/>
              <a:t> </a:t>
            </a:r>
            <a:r>
              <a:rPr lang="de-DE" b="1" i="1" dirty="0"/>
              <a:t>Catholic Emancipation</a:t>
            </a:r>
            <a:r>
              <a:rPr lang="de-DE" dirty="0"/>
              <a:t>. RCs may become members of parliament and are no longer barred from high office in the judiciary or state.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Baddesley Clinton</a:t>
            </a:r>
          </a:p>
          <a:p>
            <a:r>
              <a:rPr lang="de-DE" dirty="0"/>
              <a:t>There is now a Roman Catholic chapel on the first floor.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7889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C33A8-2DF6-BC84-632A-75A2C2AEC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6755"/>
            <a:ext cx="10515600" cy="5630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400" dirty="0"/>
              <a:t>Thank you for your attention</a:t>
            </a:r>
          </a:p>
          <a:p>
            <a:pPr marL="0" indent="0">
              <a:buNone/>
            </a:pPr>
            <a:endParaRPr lang="de-DE" sz="4400" dirty="0"/>
          </a:p>
          <a:p>
            <a:pPr marL="0" indent="0">
              <a:buNone/>
            </a:pPr>
            <a:endParaRPr lang="de-DE" sz="4400" dirty="0"/>
          </a:p>
          <a:p>
            <a:pPr marL="0" indent="0" algn="ctr">
              <a:buNone/>
            </a:pPr>
            <a:endParaRPr lang="de-DE" sz="4400" dirty="0"/>
          </a:p>
          <a:p>
            <a:pPr marL="0" indent="0" algn="ctr">
              <a:buNone/>
            </a:pPr>
            <a:endParaRPr lang="de-DE" sz="4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A85C78-B2E4-C3CD-0412-1E5D9C563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896" y="2441542"/>
            <a:ext cx="9008005" cy="334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6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36995F-D392-EFCA-9845-5700F9077C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8343" y="278279"/>
            <a:ext cx="9745030" cy="621459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8027C3-443E-0866-D417-7E7DDDFE2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9745031" cy="3292475"/>
          </a:xfrm>
        </p:spPr>
        <p:txBody>
          <a:bodyPr>
            <a:normAutofit/>
          </a:bodyPr>
          <a:lstStyle/>
          <a:p>
            <a:pPr algn="ctr"/>
            <a:r>
              <a:rPr lang="de-DE" sz="6600" b="1" dirty="0">
                <a:solidFill>
                  <a:schemeClr val="bg1"/>
                </a:solidFill>
              </a:rPr>
              <a:t>Packwood House</a:t>
            </a:r>
          </a:p>
        </p:txBody>
      </p:sp>
    </p:spTree>
    <p:extLst>
      <p:ext uri="{BB962C8B-B14F-4D97-AF65-F5344CB8AC3E}">
        <p14:creationId xmlns:p14="http://schemas.microsoft.com/office/powerpoint/2010/main" val="270129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2F079-1E81-52B6-960F-B62E8D324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The National Trust 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AFA2D-4828-2C79-7E62-64E8D81E4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Natural Trust for Places of Historic Interest and Natural Beauty.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Founded in 1895 to preserve “the past and protect our heritage for future generations” </a:t>
            </a:r>
          </a:p>
          <a:p>
            <a:endParaRPr lang="en-GB" dirty="0"/>
          </a:p>
          <a:p>
            <a:r>
              <a:rPr lang="en-GB" dirty="0"/>
              <a:t>The Trust is one of the largest landowners in Britain and owns more than 500 historic houses and castles as well as monuments, gardens, parks, and nature reserves. </a:t>
            </a:r>
          </a:p>
          <a:p>
            <a:endParaRPr lang="en-GB" dirty="0"/>
          </a:p>
          <a:p>
            <a:r>
              <a:rPr lang="en-GB" dirty="0"/>
              <a:t>Although it is a trust, it has almost 6 million members. 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656EA9-8CCC-8F59-24C6-ADD72780B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5567213" y="586733"/>
            <a:ext cx="857302" cy="88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71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773DF-B70F-3B6E-0222-C0EDB02B7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Packwood House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ED7CA7B-8A20-ECC5-E7D0-44F4C618F3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3866" y="1825625"/>
            <a:ext cx="5866428" cy="435133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9654B-8786-7DAA-488B-F32478BFA7B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Originally a timber-framed farm house, built between 1556 and 1560 </a:t>
            </a:r>
          </a:p>
          <a:p>
            <a:endParaRPr lang="en-GB" dirty="0"/>
          </a:p>
          <a:p>
            <a:r>
              <a:rPr lang="en-GB" dirty="0"/>
              <a:t>Graham Baron Ash inherited it in 1925 and decided to turn it into his vision of a Tudor manor house</a:t>
            </a:r>
            <a:endParaRPr lang="de-DE" dirty="0"/>
          </a:p>
          <a:p>
            <a:endParaRPr lang="en-GB" dirty="0"/>
          </a:p>
          <a:p>
            <a:r>
              <a:rPr lang="en-GB" dirty="0"/>
              <a:t>Much of its present appearance is from extensive remodelling in the 1920s and 1930s</a:t>
            </a:r>
          </a:p>
        </p:txBody>
      </p:sp>
    </p:spTree>
    <p:extLst>
      <p:ext uri="{BB962C8B-B14F-4D97-AF65-F5344CB8AC3E}">
        <p14:creationId xmlns:p14="http://schemas.microsoft.com/office/powerpoint/2010/main" val="290485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1F4158-CCED-3C5B-9739-09BE1481E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032000" y="2215298"/>
            <a:ext cx="4756911" cy="34784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FF1749-0715-6A5C-1C9B-145345D5E889}"/>
              </a:ext>
            </a:extLst>
          </p:cNvPr>
          <p:cNvSpPr txBox="1"/>
          <p:nvPr/>
        </p:nvSpPr>
        <p:spPr>
          <a:xfrm>
            <a:off x="2032000" y="6400800"/>
            <a:ext cx="812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>
                <a:hlinkClick r:id="rId4" tooltip="https://www.geograph.org.uk/photo/5997051"/>
              </a:rPr>
              <a:t>This Photo</a:t>
            </a:r>
            <a:r>
              <a:rPr lang="de-DE" sz="900"/>
              <a:t> by Unknown Author is licensed under </a:t>
            </a:r>
            <a:r>
              <a:rPr lang="de-DE" sz="900">
                <a:hlinkClick r:id="rId5" tooltip="https://creativecommons.org/licenses/by-sa/3.0/"/>
              </a:rPr>
              <a:t>CC BY-SA</a:t>
            </a:r>
            <a:endParaRPr lang="de-DE" sz="9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606404-B001-4A69-8D7E-F3C20196A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009" y="333426"/>
            <a:ext cx="10515600" cy="1137156"/>
          </a:xfrm>
        </p:spPr>
        <p:txBody>
          <a:bodyPr>
            <a:normAutofit/>
          </a:bodyPr>
          <a:lstStyle/>
          <a:p>
            <a:pPr algn="ctr"/>
            <a:r>
              <a:rPr lang="de-D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Baddesley Clinton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FE4AF-0273-FA67-2588-0894E849D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75456" y="2177592"/>
            <a:ext cx="4110085" cy="3789575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300" dirty="0">
                <a:solidFill>
                  <a:schemeClr val="tx1"/>
                </a:solidFill>
              </a:rPr>
              <a:t>Built in the 13th century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300" dirty="0">
                <a:solidFill>
                  <a:schemeClr val="tx1"/>
                </a:solidFill>
              </a:rPr>
              <a:t>Most parts date back to 15th century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300" dirty="0">
                <a:solidFill>
                  <a:schemeClr val="tx1"/>
                </a:solidFill>
              </a:rPr>
              <a:t>Typical example of Tudor manor house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300" dirty="0">
                <a:solidFill>
                  <a:schemeClr val="tx1"/>
                </a:solidFill>
              </a:rPr>
              <a:t>Belonged to the Ferrers family for more than 500 years</a:t>
            </a:r>
          </a:p>
          <a:p>
            <a:endParaRPr lang="de-DE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5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4E204-0BD7-E4E8-9DFF-0CC7333E5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The Beginnings of the Protestant Reformation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11966-4727-6964-1BFE-9C34381AD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8606"/>
            <a:ext cx="10515600" cy="4838357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r>
              <a:rPr lang="de-DE" dirty="0"/>
              <a:t>Start of Reformation in </a:t>
            </a:r>
            <a:r>
              <a:rPr lang="de-DE" u="sng" dirty="0"/>
              <a:t>Europe</a:t>
            </a:r>
            <a:r>
              <a:rPr lang="de-DE" dirty="0"/>
              <a:t> around 1517 with the publication of </a:t>
            </a:r>
            <a:r>
              <a:rPr lang="en-GB" dirty="0"/>
              <a:t>Martin Luther’s </a:t>
            </a:r>
            <a:r>
              <a:rPr lang="de-DE" dirty="0"/>
              <a:t>theses in the German town of Wittenberg.</a:t>
            </a:r>
          </a:p>
          <a:p>
            <a:endParaRPr lang="de-DE" dirty="0"/>
          </a:p>
          <a:p>
            <a:r>
              <a:rPr lang="de-DE" dirty="0"/>
              <a:t>Reasons for the Reformation in </a:t>
            </a:r>
            <a:r>
              <a:rPr lang="de-DE" u="sng" dirty="0"/>
              <a:t>Europe</a:t>
            </a:r>
          </a:p>
          <a:p>
            <a:pPr marL="457200" lvl="1" indent="0">
              <a:buNone/>
            </a:pPr>
            <a:r>
              <a:rPr lang="de-DE" dirty="0"/>
              <a:t>-  Desire for reform of the Roman Catholic Church</a:t>
            </a:r>
          </a:p>
          <a:p>
            <a:pPr lvl="1">
              <a:buFontTx/>
              <a:buChar char="-"/>
            </a:pPr>
            <a:r>
              <a:rPr lang="de-DE" dirty="0"/>
              <a:t>Different approach to the Bible (scholastic learning vs. return to the original text of the Bible</a:t>
            </a:r>
            <a:endParaRPr lang="de-DE" u="sng" dirty="0"/>
          </a:p>
          <a:p>
            <a:endParaRPr lang="de-DE" dirty="0"/>
          </a:p>
          <a:p>
            <a:r>
              <a:rPr lang="de-DE" dirty="0"/>
              <a:t>Reasons for the Reformation in </a:t>
            </a:r>
            <a:r>
              <a:rPr lang="de-DE" u="sng" dirty="0"/>
              <a:t>England</a:t>
            </a:r>
          </a:p>
          <a:p>
            <a:pPr marL="457200" lvl="1" indent="0">
              <a:buNone/>
            </a:pPr>
            <a:r>
              <a:rPr lang="de-DE" dirty="0"/>
              <a:t>- The king of England needed a divorce</a:t>
            </a:r>
            <a:endParaRPr lang="de-DE" u="sng" dirty="0"/>
          </a:p>
          <a:p>
            <a:pPr marL="4572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2455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89834-A586-F7CC-755A-319F77A8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Henry VIII and the need for an heir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E5439-C825-8287-0A64-EEADF140F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6972" y="1825625"/>
            <a:ext cx="5876827" cy="4351338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Tudor dynasty is a recent dynasty (1485 – 1603)</a:t>
            </a:r>
          </a:p>
          <a:p>
            <a:r>
              <a:rPr lang="de-DE" dirty="0"/>
              <a:t>1509: Henry VIII accedes to the throne</a:t>
            </a:r>
          </a:p>
          <a:p>
            <a:r>
              <a:rPr lang="de-DE" dirty="0"/>
              <a:t>Married to Catherine of Aragon (Spanish princess)</a:t>
            </a:r>
          </a:p>
          <a:p>
            <a:r>
              <a:rPr lang="de-DE" dirty="0"/>
              <a:t>In 1529: no living male heir: must remarry to get a male heir</a:t>
            </a:r>
          </a:p>
          <a:p>
            <a:r>
              <a:rPr lang="de-DE" dirty="0"/>
              <a:t>Needs the annulment of his marriage by the pope</a:t>
            </a:r>
          </a:p>
          <a:p>
            <a:r>
              <a:rPr lang="de-DE" dirty="0"/>
              <a:t>Pope unwilling to give a divorce </a:t>
            </a:r>
          </a:p>
          <a:p>
            <a:r>
              <a:rPr lang="de-DE" dirty="0"/>
              <a:t>The church in England was rich and the king was always short of money 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A93726-94A4-108A-4571-A08DBB4566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460936" y="1621411"/>
            <a:ext cx="2728591" cy="487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42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70AD4-EB23-075F-298A-056250E36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Creation of the Church of England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0A790-0DA5-2A25-665B-46FC0FEF7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1533 Henry VIII divorces his 1st wife Catherine of Aragon and marries Anne Boleyn</a:t>
            </a:r>
          </a:p>
          <a:p>
            <a:r>
              <a:rPr lang="de-DE" dirty="0"/>
              <a:t>1534 Parliament passes the Act of Supremacy making Henry the Supreme Head of the Church of England</a:t>
            </a:r>
          </a:p>
          <a:p>
            <a:r>
              <a:rPr lang="de-DE" dirty="0"/>
              <a:t>1536-41 Dissolution of the monasteries</a:t>
            </a:r>
          </a:p>
          <a:p>
            <a:r>
              <a:rPr lang="de-DE" dirty="0"/>
              <a:t>1547 Henry VIII dies</a:t>
            </a:r>
          </a:p>
          <a:p>
            <a:r>
              <a:rPr lang="en-GB" noProof="0" dirty="0"/>
              <a:t>Henry’s</a:t>
            </a:r>
            <a:r>
              <a:rPr lang="de-DE" dirty="0"/>
              <a:t> son Edward VI (1547-1553) from </a:t>
            </a:r>
            <a:r>
              <a:rPr lang="en-GB" dirty="0"/>
              <a:t>Henry’s third marriage </a:t>
            </a:r>
            <a:r>
              <a:rPr lang="de-DE" dirty="0"/>
              <a:t>establishes Protestantism as the foundation of the </a:t>
            </a:r>
            <a:br>
              <a:rPr lang="de-DE" dirty="0"/>
            </a:br>
            <a:r>
              <a:rPr lang="de-DE" dirty="0"/>
              <a:t>Church of England</a:t>
            </a:r>
          </a:p>
        </p:txBody>
      </p:sp>
    </p:spTree>
    <p:extLst>
      <p:ext uri="{BB962C8B-B14F-4D97-AF65-F5344CB8AC3E}">
        <p14:creationId xmlns:p14="http://schemas.microsoft.com/office/powerpoint/2010/main" val="659853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7342D-C3DF-DF53-398A-EDF575421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Elizabeth I and the problem with Catholics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BE1A7F-6591-A2BD-96FD-02561EF5EE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71729" y="1615859"/>
            <a:ext cx="6246061" cy="4812451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Elizabeth I (1558-1603) born to </a:t>
            </a:r>
            <a:r>
              <a:rPr lang="en-GB" dirty="0"/>
              <a:t>Henry’s second wife Anne Boleyn</a:t>
            </a:r>
          </a:p>
          <a:p>
            <a:r>
              <a:rPr lang="en-GB" dirty="0"/>
              <a:t>In the view of Roman Catholics, she was illegitimate</a:t>
            </a:r>
          </a:p>
          <a:p>
            <a:r>
              <a:rPr lang="en-GB" dirty="0"/>
              <a:t>Excommunicated by the Pope in 1570</a:t>
            </a:r>
          </a:p>
          <a:p>
            <a:r>
              <a:rPr lang="de-DE" dirty="0"/>
              <a:t>1580s: several Catholic plots to assassinate Elizabeth</a:t>
            </a:r>
          </a:p>
          <a:p>
            <a:r>
              <a:rPr lang="de-DE" dirty="0"/>
              <a:t>Spain was England</a:t>
            </a:r>
            <a:r>
              <a:rPr lang="en-GB" dirty="0"/>
              <a:t>’</a:t>
            </a:r>
            <a:r>
              <a:rPr lang="de-DE" dirty="0"/>
              <a:t>s greatest enemy at the time (attempted invasion of England in 1588)</a:t>
            </a:r>
          </a:p>
          <a:p>
            <a:r>
              <a:rPr lang="de-DE" dirty="0"/>
              <a:t>Roman Catholics were accused of supporting Spain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205AD2-718B-2ABB-E97E-016EE5ACC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12" y="1615860"/>
            <a:ext cx="3254621" cy="481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336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936</Words>
  <Application>Microsoft Macintosh PowerPoint</Application>
  <PresentationFormat>Widescreen</PresentationFormat>
  <Paragraphs>96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Baddesley Clinton   </vt:lpstr>
      <vt:lpstr>Packwood House</vt:lpstr>
      <vt:lpstr>The National Trust   </vt:lpstr>
      <vt:lpstr>Packwood House</vt:lpstr>
      <vt:lpstr>Baddesley Clinton</vt:lpstr>
      <vt:lpstr>The Beginnings of the Protestant Reformation</vt:lpstr>
      <vt:lpstr>Henry VIII and the need for an heir</vt:lpstr>
      <vt:lpstr>Creation of the Church of England </vt:lpstr>
      <vt:lpstr>Elizabeth I and the problem with Catholics</vt:lpstr>
      <vt:lpstr>Anti-Catholicism in England</vt:lpstr>
      <vt:lpstr>Anti-Catholicism under Elizabeth I: Recusants</vt:lpstr>
      <vt:lpstr>... and Poursuivants: the “Priest-catchers”</vt:lpstr>
      <vt:lpstr>Baddesley Clinton: recusants and poursuivants </vt:lpstr>
      <vt:lpstr>Catholic Emancipation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Mick</dc:creator>
  <cp:lastModifiedBy>Mick, Christoph</cp:lastModifiedBy>
  <cp:revision>28</cp:revision>
  <dcterms:created xsi:type="dcterms:W3CDTF">2024-06-07T10:56:21Z</dcterms:created>
  <dcterms:modified xsi:type="dcterms:W3CDTF">2025-07-01T13:41:58Z</dcterms:modified>
</cp:coreProperties>
</file>