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9" r:id="rId4"/>
    <p:sldId id="270" r:id="rId5"/>
    <p:sldId id="271" r:id="rId6"/>
    <p:sldId id="259" r:id="rId7"/>
    <p:sldId id="278" r:id="rId8"/>
    <p:sldId id="272" r:id="rId9"/>
    <p:sldId id="260" r:id="rId10"/>
    <p:sldId id="273" r:id="rId11"/>
    <p:sldId id="274" r:id="rId12"/>
    <p:sldId id="263" r:id="rId13"/>
    <p:sldId id="280" r:id="rId14"/>
    <p:sldId id="261" r:id="rId15"/>
    <p:sldId id="275" r:id="rId16"/>
    <p:sldId id="276" r:id="rId17"/>
    <p:sldId id="265" r:id="rId18"/>
    <p:sldId id="277" r:id="rId19"/>
    <p:sldId id="267" r:id="rId20"/>
    <p:sldId id="281" r:id="rId21"/>
    <p:sldId id="262" r:id="rId22"/>
    <p:sldId id="268" r:id="rId23"/>
    <p:sldId id="279" r:id="rId24"/>
    <p:sldId id="266" r:id="rId25"/>
    <p:sldId id="282" r:id="rId26"/>
    <p:sldId id="25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795"/>
    <p:restoredTop sz="94718"/>
  </p:normalViewPr>
  <p:slideViewPr>
    <p:cSldViewPr snapToGrid="0">
      <p:cViewPr>
        <p:scale>
          <a:sx n="79" d="100"/>
          <a:sy n="79" d="100"/>
        </p:scale>
        <p:origin x="304" y="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77112-07EF-84FE-5A3D-B611402119D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3E03BF6-E586-97B7-E4C6-71E093E59D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FCFF056-9A70-FD94-3817-AAF7E4764DAC}"/>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9A71288C-A8E5-7783-880B-C18E4F65CB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D548A-0463-6850-8188-B545F4925D11}"/>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225995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F4E8B-25E5-F47F-4340-2901DEA126B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33A9E38-0181-C83F-3198-5E46643A69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4B62BA0-F71C-9F1C-6AD4-3B90AFC86221}"/>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14149DBF-B1B8-D980-7D8F-0455EEEBBC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A48C8D-1990-DA89-39C0-D98666F295BA}"/>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83493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BC18B5-9F99-963F-53CB-63ACE97B8EC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08B35AA-B9FC-1AC7-949E-683656C5D5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0A18D3-E5AF-9B3C-831E-C1F96EA3584F}"/>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F688C8BC-A8E1-D98F-CC50-85ED38C468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9DB716-E50F-6B57-70F5-B9EA3D75C9BC}"/>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249091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C248F-B78E-6428-A681-039405B4B7F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E90C82C-C159-31C5-00C1-2D179C56B77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6D3E4E0-F25F-45BD-93F3-3E6BB09F90C1}"/>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8A4744DF-E35B-D20E-A035-0707DD1F7D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2ACC8A-6B9E-DDBC-8C76-513041BA3264}"/>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61299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2AAB-4610-4877-0DAE-C72803F07FB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ED8E829-DB0A-F51D-4FD7-716F1546DC2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4DBBF37-F43E-1AB9-B590-86886F817E17}"/>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107845AF-45CA-7886-D65C-FFC104D2EC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9AE47E-3DCD-373D-7FD5-AA843BD6CE5D}"/>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3766442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0249B-FB82-753D-21B9-4F2BB6C41BA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D9C7B4A-1758-F356-A2D8-E2985CF60EA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B284A8A-7E1F-190D-5C40-E03D74A2E52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400222C-FA6D-E76A-AC68-56992BE2939C}"/>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6" name="Footer Placeholder 5">
            <a:extLst>
              <a:ext uri="{FF2B5EF4-FFF2-40B4-BE49-F238E27FC236}">
                <a16:creationId xmlns:a16="http://schemas.microsoft.com/office/drawing/2014/main" id="{D894A9D3-969C-604C-F009-DB0497A82E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275360-AE64-98AD-C409-65561FB49AC1}"/>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862636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D72D6-0EC1-CF25-8C4D-A154668AF73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936F9E-A823-3220-55F3-CE26A6B7E5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8DF6F7-07A6-99BE-86A5-9DDC1A03D47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EAD73E0-7217-FCCA-4D0B-D791B42A90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D537C9-7FFE-4DD6-B4AF-3B003762EBD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254DCF1-BDF1-D20D-21BD-40F14FBE1A21}"/>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8" name="Footer Placeholder 7">
            <a:extLst>
              <a:ext uri="{FF2B5EF4-FFF2-40B4-BE49-F238E27FC236}">
                <a16:creationId xmlns:a16="http://schemas.microsoft.com/office/drawing/2014/main" id="{9D8F8D88-4C81-8268-54C8-A5F87E2011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18C9E7-B499-7EB9-4668-B84FFBF8E5D5}"/>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861058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BE36-2104-234C-263C-11B3ED8AF65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4D6BC6A-8DAB-4962-BF10-CAD7277E2DB9}"/>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4" name="Footer Placeholder 3">
            <a:extLst>
              <a:ext uri="{FF2B5EF4-FFF2-40B4-BE49-F238E27FC236}">
                <a16:creationId xmlns:a16="http://schemas.microsoft.com/office/drawing/2014/main" id="{E5112C1C-9421-E16A-49DE-79B1CDCF45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4F4D3B9-F85E-5B22-07B3-93D33B87C52B}"/>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706997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4F5699-A249-F605-26B6-0A620AB1AA76}"/>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3" name="Footer Placeholder 2">
            <a:extLst>
              <a:ext uri="{FF2B5EF4-FFF2-40B4-BE49-F238E27FC236}">
                <a16:creationId xmlns:a16="http://schemas.microsoft.com/office/drawing/2014/main" id="{BA8BDB90-6C41-7F21-6DBD-E149BF2EE1C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717F94-E10F-61E8-37F5-CA7E01C2C8C3}"/>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166292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BB4F7-6A95-02F7-0AF1-0BD49EB9712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09DCCE7-A71A-D567-420B-FE7B592FF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B88E7F4-9583-D45E-C7ED-809B0C4C1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9EB1FA3-A1FF-C6C0-F224-30018BE8F790}"/>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6" name="Footer Placeholder 5">
            <a:extLst>
              <a:ext uri="{FF2B5EF4-FFF2-40B4-BE49-F238E27FC236}">
                <a16:creationId xmlns:a16="http://schemas.microsoft.com/office/drawing/2014/main" id="{C2651C9B-C7AE-D67B-82C1-78155DE540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6B8BBA-2981-BB65-8F3C-CE5F3328B30F}"/>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2930943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D9D84-2EB0-7CE6-F30D-DE2AC7CD66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108C05E-1902-1667-1629-E89E19C4F0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4E5831-9015-0752-A4AF-3396D15D4C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DF7B8C2-69C4-38C4-20FF-0D4D0C7E0898}"/>
              </a:ext>
            </a:extLst>
          </p:cNvPr>
          <p:cNvSpPr>
            <a:spLocks noGrp="1"/>
          </p:cNvSpPr>
          <p:nvPr>
            <p:ph type="dt" sz="half" idx="10"/>
          </p:nvPr>
        </p:nvSpPr>
        <p:spPr/>
        <p:txBody>
          <a:bodyPr/>
          <a:lstStyle/>
          <a:p>
            <a:fld id="{9B448B78-C910-FE42-8E4F-12562AF75C88}" type="datetimeFigureOut">
              <a:rPr lang="en-US" smtClean="0"/>
              <a:t>1/29/26</a:t>
            </a:fld>
            <a:endParaRPr lang="en-US"/>
          </a:p>
        </p:txBody>
      </p:sp>
      <p:sp>
        <p:nvSpPr>
          <p:cNvPr id="6" name="Footer Placeholder 5">
            <a:extLst>
              <a:ext uri="{FF2B5EF4-FFF2-40B4-BE49-F238E27FC236}">
                <a16:creationId xmlns:a16="http://schemas.microsoft.com/office/drawing/2014/main" id="{81C2E44A-D676-EFD4-F195-1C1EAE35C9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DFCDCC-2A1F-865C-E839-6C624D91DC24}"/>
              </a:ext>
            </a:extLst>
          </p:cNvPr>
          <p:cNvSpPr>
            <a:spLocks noGrp="1"/>
          </p:cNvSpPr>
          <p:nvPr>
            <p:ph type="sldNum" sz="quarter" idx="12"/>
          </p:nvPr>
        </p:nvSpPr>
        <p:spPr/>
        <p:txBody>
          <a:bodyPr/>
          <a:lstStyle/>
          <a:p>
            <a:fld id="{31980008-8DB9-9845-B952-D856B351A7AA}" type="slidenum">
              <a:rPr lang="en-US" smtClean="0"/>
              <a:t>‹#›</a:t>
            </a:fld>
            <a:endParaRPr lang="en-US"/>
          </a:p>
        </p:txBody>
      </p:sp>
    </p:spTree>
    <p:extLst>
      <p:ext uri="{BB962C8B-B14F-4D97-AF65-F5344CB8AC3E}">
        <p14:creationId xmlns:p14="http://schemas.microsoft.com/office/powerpoint/2010/main" val="3159504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9D091C-EF3A-9143-1D94-09C6E40DE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7CF4A7D-7BDA-B66F-1F56-EFF98D9002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628B31-A217-74D4-5649-F43693A4ED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B448B78-C910-FE42-8E4F-12562AF75C88}" type="datetimeFigureOut">
              <a:rPr lang="en-US" smtClean="0"/>
              <a:t>1/29/26</a:t>
            </a:fld>
            <a:endParaRPr lang="en-US"/>
          </a:p>
        </p:txBody>
      </p:sp>
      <p:sp>
        <p:nvSpPr>
          <p:cNvPr id="5" name="Footer Placeholder 4">
            <a:extLst>
              <a:ext uri="{FF2B5EF4-FFF2-40B4-BE49-F238E27FC236}">
                <a16:creationId xmlns:a16="http://schemas.microsoft.com/office/drawing/2014/main" id="{0E36EA7E-5B83-18C8-D4A0-A6652D7F71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94D7CAF-AF27-9E75-D52D-0E7BA8B9B0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980008-8DB9-9845-B952-D856B351A7AA}" type="slidenum">
              <a:rPr lang="en-US" smtClean="0"/>
              <a:t>‹#›</a:t>
            </a:fld>
            <a:endParaRPr lang="en-US"/>
          </a:p>
        </p:txBody>
      </p:sp>
    </p:spTree>
    <p:extLst>
      <p:ext uri="{BB962C8B-B14F-4D97-AF65-F5344CB8AC3E}">
        <p14:creationId xmlns:p14="http://schemas.microsoft.com/office/powerpoint/2010/main" val="3687884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journals.sagepub.com/doi/10.1177/030639682094247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2A397E7-BF60-45B2-84C7-B074B76C3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12" descr="Screen shot 2013-01-#92FFE5.png                                00084C94Macintosh HD                   7C268792:">
            <a:extLst>
              <a:ext uri="{FF2B5EF4-FFF2-40B4-BE49-F238E27FC236}">
                <a16:creationId xmlns:a16="http://schemas.microsoft.com/office/drawing/2014/main" id="{5049723F-8EFA-A5EF-263E-3296919169C0}"/>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t="5397" r="-1" b="30862"/>
          <a:stretch>
            <a:fillRect/>
          </a:stretch>
        </p:blipFill>
        <p:spPr bwMode="auto">
          <a:xfrm>
            <a:off x="4283902" y="10"/>
            <a:ext cx="7908098" cy="6857992"/>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1E53F-282A-28D7-ACEC-A685370CF9B6}"/>
              </a:ext>
            </a:extLst>
          </p:cNvPr>
          <p:cNvSpPr>
            <a:spLocks noGrp="1"/>
          </p:cNvSpPr>
          <p:nvPr>
            <p:ph type="ctrTitle"/>
          </p:nvPr>
        </p:nvSpPr>
        <p:spPr>
          <a:xfrm>
            <a:off x="728663" y="1115219"/>
            <a:ext cx="5505449" cy="2387600"/>
          </a:xfrm>
        </p:spPr>
        <p:txBody>
          <a:bodyPr>
            <a:normAutofit/>
          </a:bodyPr>
          <a:lstStyle/>
          <a:p>
            <a:pPr algn="l"/>
            <a:r>
              <a:rPr lang="en-US" sz="5000">
                <a:solidFill>
                  <a:schemeClr val="bg1"/>
                </a:solidFill>
              </a:rPr>
              <a:t>Collecting the Dead:</a:t>
            </a:r>
            <a:br>
              <a:rPr lang="en-US" sz="5000">
                <a:solidFill>
                  <a:schemeClr val="bg1"/>
                </a:solidFill>
              </a:rPr>
            </a:br>
            <a:r>
              <a:rPr lang="en-US" sz="5000">
                <a:solidFill>
                  <a:schemeClr val="bg1"/>
                </a:solidFill>
              </a:rPr>
              <a:t>Human Remains in Museums</a:t>
            </a:r>
          </a:p>
        </p:txBody>
      </p:sp>
      <p:sp>
        <p:nvSpPr>
          <p:cNvPr id="3" name="Subtitle 2">
            <a:extLst>
              <a:ext uri="{FF2B5EF4-FFF2-40B4-BE49-F238E27FC236}">
                <a16:creationId xmlns:a16="http://schemas.microsoft.com/office/drawing/2014/main" id="{47644C61-AD99-4A30-52FB-495756C103AC}"/>
              </a:ext>
            </a:extLst>
          </p:cNvPr>
          <p:cNvSpPr>
            <a:spLocks noGrp="1"/>
          </p:cNvSpPr>
          <p:nvPr>
            <p:ph type="subTitle" idx="1"/>
          </p:nvPr>
        </p:nvSpPr>
        <p:spPr>
          <a:xfrm>
            <a:off x="728663" y="3902075"/>
            <a:ext cx="5505449" cy="1655762"/>
          </a:xfrm>
        </p:spPr>
        <p:txBody>
          <a:bodyPr>
            <a:normAutofit/>
          </a:bodyPr>
          <a:lstStyle/>
          <a:p>
            <a:pPr algn="l"/>
            <a:r>
              <a:rPr lang="en-US" sz="2000">
                <a:solidFill>
                  <a:schemeClr val="bg1"/>
                </a:solidFill>
              </a:rPr>
              <a:t>HI2L2: Life After Death—A History of Human Remains</a:t>
            </a:r>
          </a:p>
          <a:p>
            <a:pPr algn="l"/>
            <a:r>
              <a:rPr lang="en-US" sz="2000">
                <a:solidFill>
                  <a:schemeClr val="bg1"/>
                </a:solidFill>
              </a:rPr>
              <a:t>Week 4</a:t>
            </a:r>
          </a:p>
          <a:p>
            <a:pPr algn="l"/>
            <a:endParaRPr lang="en-US" sz="2000">
              <a:solidFill>
                <a:schemeClr val="bg1"/>
              </a:solidFill>
            </a:endParaRPr>
          </a:p>
        </p:txBody>
      </p:sp>
      <p:cxnSp>
        <p:nvCxnSpPr>
          <p:cNvPr id="13" name="Straight Connector 12">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8585" y="3681408"/>
            <a:ext cx="1193482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9E55C8AB-2ECF-05E6-4A2B-E6C9BDE41172}"/>
              </a:ext>
            </a:extLst>
          </p:cNvPr>
          <p:cNvSpPr/>
          <p:nvPr/>
        </p:nvSpPr>
        <p:spPr>
          <a:xfrm>
            <a:off x="7620000" y="6529751"/>
            <a:ext cx="4572000" cy="292388"/>
          </a:xfrm>
          <a:prstGeom prst="rect">
            <a:avLst/>
          </a:prstGeom>
        </p:spPr>
        <p:txBody>
          <a:bodyPr>
            <a:spAutoFit/>
          </a:bodyPr>
          <a:lstStyle/>
          <a:p>
            <a:r>
              <a:rPr lang="en-US" sz="1300" dirty="0">
                <a:solidFill>
                  <a:schemeClr val="bg1"/>
                </a:solidFill>
              </a:rPr>
              <a:t>Image credit: </a:t>
            </a:r>
            <a:r>
              <a:rPr lang="en-US" sz="1300" dirty="0" err="1">
                <a:solidFill>
                  <a:schemeClr val="bg1"/>
                </a:solidFill>
              </a:rPr>
              <a:t>Hunterian</a:t>
            </a:r>
            <a:r>
              <a:rPr lang="en-US" sz="1300" dirty="0">
                <a:solidFill>
                  <a:schemeClr val="bg1"/>
                </a:solidFill>
              </a:rPr>
              <a:t> Museum, Royal College of Surgeons</a:t>
            </a:r>
          </a:p>
        </p:txBody>
      </p:sp>
    </p:spTree>
    <p:extLst>
      <p:ext uri="{BB962C8B-B14F-4D97-AF65-F5344CB8AC3E}">
        <p14:creationId xmlns:p14="http://schemas.microsoft.com/office/powerpoint/2010/main" val="158766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a:extLst>
              <a:ext uri="{FF2B5EF4-FFF2-40B4-BE49-F238E27FC236}">
                <a16:creationId xmlns:a16="http://schemas.microsoft.com/office/drawing/2014/main" id="{A75DA153-4EAA-53B3-4DDB-B487E9E9A8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564" b="4872"/>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177" name="Rectangle 717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5A0F1FD-A4D0-8957-A9B9-77B9CBD9CC13}"/>
              </a:ext>
            </a:extLst>
          </p:cNvPr>
          <p:cNvSpPr>
            <a:spLocks noGrp="1"/>
          </p:cNvSpPr>
          <p:nvPr>
            <p:ph type="title"/>
          </p:nvPr>
        </p:nvSpPr>
        <p:spPr>
          <a:xfrm>
            <a:off x="838200" y="365125"/>
            <a:ext cx="3822189" cy="1899912"/>
          </a:xfrm>
        </p:spPr>
        <p:txBody>
          <a:bodyPr>
            <a:normAutofit/>
          </a:bodyPr>
          <a:lstStyle/>
          <a:p>
            <a:r>
              <a:rPr lang="en-US" sz="4000" dirty="0"/>
              <a:t>2002 Repatriation </a:t>
            </a:r>
          </a:p>
        </p:txBody>
      </p:sp>
      <p:sp>
        <p:nvSpPr>
          <p:cNvPr id="3" name="Content Placeholder 2">
            <a:extLst>
              <a:ext uri="{FF2B5EF4-FFF2-40B4-BE49-F238E27FC236}">
                <a16:creationId xmlns:a16="http://schemas.microsoft.com/office/drawing/2014/main" id="{CF7929BA-0787-0EB6-E3BC-F0AC0C504CA7}"/>
              </a:ext>
            </a:extLst>
          </p:cNvPr>
          <p:cNvSpPr>
            <a:spLocks noGrp="1"/>
          </p:cNvSpPr>
          <p:nvPr>
            <p:ph idx="1"/>
          </p:nvPr>
        </p:nvSpPr>
        <p:spPr>
          <a:xfrm>
            <a:off x="838200" y="2434201"/>
            <a:ext cx="3822189" cy="3742762"/>
          </a:xfrm>
        </p:spPr>
        <p:txBody>
          <a:bodyPr>
            <a:normAutofit/>
          </a:bodyPr>
          <a:lstStyle/>
          <a:p>
            <a:pPr marL="0" indent="0">
              <a:buNone/>
            </a:pPr>
            <a:r>
              <a:rPr lang="en-US" sz="2000" dirty="0"/>
              <a:t>After ANC victory in 1992, South African president Nelson Mandela formally requested return of Sarah Baartman’s remains.</a:t>
            </a:r>
          </a:p>
          <a:p>
            <a:pPr marL="0" indent="0">
              <a:buNone/>
            </a:pPr>
            <a:r>
              <a:rPr lang="en-US" sz="2000" dirty="0"/>
              <a:t>French national assembly agrees in 2002, and Sarah Baartman was buried in Hankey, Easten Cape.</a:t>
            </a:r>
          </a:p>
        </p:txBody>
      </p:sp>
    </p:spTree>
    <p:extLst>
      <p:ext uri="{BB962C8B-B14F-4D97-AF65-F5344CB8AC3E}">
        <p14:creationId xmlns:p14="http://schemas.microsoft.com/office/powerpoint/2010/main" val="2728798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A988465B-49F5-E2A1-3298-5E5D02A97A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99" b="2507"/>
          <a:stretch>
            <a:fill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9225" name="Rectangle 922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17E6D3C-9481-CB34-100E-ACB13C8BFD37}"/>
              </a:ext>
            </a:extLst>
          </p:cNvPr>
          <p:cNvSpPr>
            <a:spLocks noGrp="1"/>
          </p:cNvSpPr>
          <p:nvPr>
            <p:ph type="title"/>
          </p:nvPr>
        </p:nvSpPr>
        <p:spPr>
          <a:xfrm>
            <a:off x="7531610" y="365125"/>
            <a:ext cx="3822189" cy="1899912"/>
          </a:xfrm>
        </p:spPr>
        <p:txBody>
          <a:bodyPr>
            <a:normAutofit/>
          </a:bodyPr>
          <a:lstStyle/>
          <a:p>
            <a:r>
              <a:rPr lang="en-US" sz="4000"/>
              <a:t>Context: The Rise of State Science</a:t>
            </a:r>
          </a:p>
        </p:txBody>
      </p:sp>
      <p:sp>
        <p:nvSpPr>
          <p:cNvPr id="3" name="Content Placeholder 2">
            <a:extLst>
              <a:ext uri="{FF2B5EF4-FFF2-40B4-BE49-F238E27FC236}">
                <a16:creationId xmlns:a16="http://schemas.microsoft.com/office/drawing/2014/main" id="{27E2712E-2881-0163-904D-3BE7814EC205}"/>
              </a:ext>
            </a:extLst>
          </p:cNvPr>
          <p:cNvSpPr>
            <a:spLocks noGrp="1"/>
          </p:cNvSpPr>
          <p:nvPr>
            <p:ph idx="1"/>
          </p:nvPr>
        </p:nvSpPr>
        <p:spPr>
          <a:xfrm>
            <a:off x="8080250" y="2437914"/>
            <a:ext cx="3822189" cy="3742762"/>
          </a:xfrm>
        </p:spPr>
        <p:txBody>
          <a:bodyPr>
            <a:normAutofit/>
          </a:bodyPr>
          <a:lstStyle/>
          <a:p>
            <a:r>
              <a:rPr lang="en-US" sz="1400"/>
              <a:t>Sarah Baartman’s display presaged popular interest in ‘ethnological exhibitions’ of the nineteenth century, which combined spectacle and scientific racism, curiosity and expertise.  </a:t>
            </a:r>
          </a:p>
          <a:p>
            <a:r>
              <a:rPr lang="en-US" sz="1400"/>
              <a:t>The growth of state science in post-Revolutionary France meant there was institutional support for Georges Cuvier’s racial research, which was an extension of his interest in comparative anatomy.</a:t>
            </a:r>
          </a:p>
          <a:p>
            <a:r>
              <a:rPr lang="en-US" sz="1400"/>
              <a:t>Baartman’s remains and cast were exhibited in state museums: the Natural History Museum and the Museum of Man.</a:t>
            </a:r>
          </a:p>
        </p:txBody>
      </p:sp>
      <p:sp>
        <p:nvSpPr>
          <p:cNvPr id="4" name="TextBox 3">
            <a:extLst>
              <a:ext uri="{FF2B5EF4-FFF2-40B4-BE49-F238E27FC236}">
                <a16:creationId xmlns:a16="http://schemas.microsoft.com/office/drawing/2014/main" id="{7853E027-DB82-B4CC-DFBA-7D76A7713BBF}"/>
              </a:ext>
            </a:extLst>
          </p:cNvPr>
          <p:cNvSpPr txBox="1"/>
          <p:nvPr/>
        </p:nvSpPr>
        <p:spPr>
          <a:xfrm>
            <a:off x="7531610" y="6550223"/>
            <a:ext cx="4123052" cy="307777"/>
          </a:xfrm>
          <a:prstGeom prst="rect">
            <a:avLst/>
          </a:prstGeom>
          <a:noFill/>
        </p:spPr>
        <p:txBody>
          <a:bodyPr wrap="none" rtlCol="0">
            <a:spAutoFit/>
          </a:bodyPr>
          <a:lstStyle/>
          <a:p>
            <a:r>
              <a:rPr lang="en-US" sz="1400" dirty="0"/>
              <a:t>Covering the Venus Hottentot, by Senzeni </a:t>
            </a:r>
            <a:r>
              <a:rPr lang="en-US" sz="1400" dirty="0" err="1"/>
              <a:t>Marasela</a:t>
            </a:r>
            <a:endParaRPr lang="en-US" sz="1400" dirty="0"/>
          </a:p>
        </p:txBody>
      </p:sp>
    </p:spTree>
    <p:extLst>
      <p:ext uri="{BB962C8B-B14F-4D97-AF65-F5344CB8AC3E}">
        <p14:creationId xmlns:p14="http://schemas.microsoft.com/office/powerpoint/2010/main" val="680090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25C16-962D-877C-CE9F-1805FCA312DC}"/>
              </a:ext>
            </a:extLst>
          </p:cNvPr>
          <p:cNvSpPr>
            <a:spLocks noGrp="1"/>
          </p:cNvSpPr>
          <p:nvPr>
            <p:ph type="title"/>
          </p:nvPr>
        </p:nvSpPr>
        <p:spPr>
          <a:xfrm>
            <a:off x="762000" y="1138265"/>
            <a:ext cx="5791199" cy="1401183"/>
          </a:xfrm>
        </p:spPr>
        <p:txBody>
          <a:bodyPr anchor="t">
            <a:normAutofit/>
          </a:bodyPr>
          <a:lstStyle/>
          <a:p>
            <a:r>
              <a:rPr lang="en-US" sz="3200" dirty="0"/>
              <a:t>Hannah Beswick (1688-1758)</a:t>
            </a:r>
          </a:p>
        </p:txBody>
      </p:sp>
      <p:cxnSp>
        <p:nvCxnSpPr>
          <p:cNvPr id="11271" name="Straight Connector 11270">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E332259-B61C-6DAE-EFB0-4E3E155750A1}"/>
              </a:ext>
            </a:extLst>
          </p:cNvPr>
          <p:cNvSpPr>
            <a:spLocks noGrp="1"/>
          </p:cNvSpPr>
          <p:nvPr>
            <p:ph idx="1"/>
          </p:nvPr>
        </p:nvSpPr>
        <p:spPr>
          <a:xfrm>
            <a:off x="762000" y="2551176"/>
            <a:ext cx="5791199" cy="3602935"/>
          </a:xfrm>
        </p:spPr>
        <p:txBody>
          <a:bodyPr>
            <a:normAutofit/>
          </a:bodyPr>
          <a:lstStyle/>
          <a:p>
            <a:r>
              <a:rPr lang="en-US" sz="1600"/>
              <a:t>Born into an affluent family, at Cheetwood Hall near Manchester, Beswick was a wealthy, independent property holder.</a:t>
            </a:r>
          </a:p>
          <a:p>
            <a:r>
              <a:rPr lang="en-US" sz="1600"/>
              <a:t>Astute at business and managed family’s financial affairs, patronized the newly established Manchester Infirmary and the work of her physician, Charles White (1728-1813).</a:t>
            </a:r>
          </a:p>
          <a:p>
            <a:r>
              <a:rPr lang="en-US" sz="1600"/>
              <a:t>Her body was embalmed by White after her death in 1758.  Sometimes attributed to taphophobia (fear of being buried alive).</a:t>
            </a:r>
          </a:p>
          <a:p>
            <a:r>
              <a:rPr lang="en-US" sz="1600"/>
              <a:t>Beswick’s mummified body was displayed in a clock at White’s residence, and then at the Museum of the Natural History Society (c.1830s-1860s).</a:t>
            </a:r>
          </a:p>
          <a:p>
            <a:r>
              <a:rPr lang="en-US" sz="1600"/>
              <a:t>Remains were buried in Harpurhey Cemetery in 1868.</a:t>
            </a:r>
          </a:p>
          <a:p>
            <a:endParaRPr lang="en-US" sz="1600"/>
          </a:p>
        </p:txBody>
      </p:sp>
      <p:sp>
        <p:nvSpPr>
          <p:cNvPr id="11273" name="Rectangle 11272">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a:extLst>
              <a:ext uri="{FF2B5EF4-FFF2-40B4-BE49-F238E27FC236}">
                <a16:creationId xmlns:a16="http://schemas.microsoft.com/office/drawing/2014/main" id="{0D2665B7-807D-9CFC-A70F-6F234CBDC21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096835" y="842824"/>
            <a:ext cx="3306903" cy="516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562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4DF55BE-B4AB-4BA1-BDE1-E9F7FB3F11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C2A134-04FF-04EC-5ECF-BA2B6EE69F04}"/>
              </a:ext>
            </a:extLst>
          </p:cNvPr>
          <p:cNvSpPr>
            <a:spLocks noGrp="1"/>
          </p:cNvSpPr>
          <p:nvPr>
            <p:ph type="title"/>
          </p:nvPr>
        </p:nvSpPr>
        <p:spPr>
          <a:xfrm>
            <a:off x="841249" y="539578"/>
            <a:ext cx="5981278" cy="1684638"/>
          </a:xfrm>
        </p:spPr>
        <p:txBody>
          <a:bodyPr>
            <a:normAutofit fontScale="90000"/>
          </a:bodyPr>
          <a:lstStyle/>
          <a:p>
            <a:r>
              <a:rPr lang="en-US" sz="4000" dirty="0"/>
              <a:t>Context: Natural History Collections and Scientific Societies</a:t>
            </a:r>
          </a:p>
        </p:txBody>
      </p:sp>
      <p:sp>
        <p:nvSpPr>
          <p:cNvPr id="9" name="Content Placeholder 8">
            <a:extLst>
              <a:ext uri="{FF2B5EF4-FFF2-40B4-BE49-F238E27FC236}">
                <a16:creationId xmlns:a16="http://schemas.microsoft.com/office/drawing/2014/main" id="{B9F8317E-151B-7D3F-3A7B-90A554F8F413}"/>
              </a:ext>
            </a:extLst>
          </p:cNvPr>
          <p:cNvSpPr>
            <a:spLocks noGrp="1"/>
          </p:cNvSpPr>
          <p:nvPr>
            <p:ph idx="1"/>
          </p:nvPr>
        </p:nvSpPr>
        <p:spPr>
          <a:xfrm>
            <a:off x="838200" y="2409568"/>
            <a:ext cx="6342453" cy="3908854"/>
          </a:xfrm>
        </p:spPr>
        <p:txBody>
          <a:bodyPr>
            <a:normAutofit fontScale="92500" lnSpcReduction="10000"/>
          </a:bodyPr>
          <a:lstStyle/>
          <a:p>
            <a:r>
              <a:rPr lang="en-US" sz="2000" dirty="0"/>
              <a:t>Natural history collecting became a popular pursuit in the early nineteenth century.</a:t>
            </a:r>
          </a:p>
          <a:p>
            <a:r>
              <a:rPr lang="en-US" sz="2000" dirty="0"/>
              <a:t>Local natural history societies emerged, particularly attracting middle class membership and patronage.  ‘Amateur’ science, but lines blurry.</a:t>
            </a:r>
          </a:p>
          <a:p>
            <a:r>
              <a:rPr lang="en-US" sz="2000" dirty="0"/>
              <a:t>Regional societies built museums to house their members’ finds, and opened them to the public to help support running costs.</a:t>
            </a:r>
          </a:p>
          <a:p>
            <a:r>
              <a:rPr lang="en-US" sz="2000" dirty="0"/>
              <a:t>Human remains, such as mummified Egyptians, formed part of these eclectic collections—curiosities that particularly attracted the public.</a:t>
            </a:r>
          </a:p>
          <a:p>
            <a:r>
              <a:rPr lang="en-US" sz="2000" dirty="0"/>
              <a:t>These collections later integrated into academic museums, and objects and arrangements refined to meet ‘scientific’ principles.</a:t>
            </a:r>
          </a:p>
          <a:p>
            <a:endParaRPr lang="en-US" sz="2000" dirty="0"/>
          </a:p>
        </p:txBody>
      </p:sp>
      <p:pic>
        <p:nvPicPr>
          <p:cNvPr id="4" name="Content Placeholder 3">
            <a:extLst>
              <a:ext uri="{FF2B5EF4-FFF2-40B4-BE49-F238E27FC236}">
                <a16:creationId xmlns:a16="http://schemas.microsoft.com/office/drawing/2014/main" id="{CF3897E6-AAE0-4247-E09F-1A46280809C9}"/>
              </a:ext>
            </a:extLst>
          </p:cNvPr>
          <p:cNvPicPr>
            <a:picLocks noChangeAspect="1"/>
          </p:cNvPicPr>
          <p:nvPr/>
        </p:nvPicPr>
        <p:blipFill>
          <a:blip r:embed="rId2"/>
          <a:stretch>
            <a:fillRect/>
          </a:stretch>
        </p:blipFill>
        <p:spPr>
          <a:xfrm>
            <a:off x="8107973" y="3397142"/>
            <a:ext cx="2408887" cy="3138616"/>
          </a:xfrm>
          <a:prstGeom prst="rect">
            <a:avLst/>
          </a:prstGeom>
        </p:spPr>
      </p:pic>
      <p:pic>
        <p:nvPicPr>
          <p:cNvPr id="7" name="Picture 6">
            <a:extLst>
              <a:ext uri="{FF2B5EF4-FFF2-40B4-BE49-F238E27FC236}">
                <a16:creationId xmlns:a16="http://schemas.microsoft.com/office/drawing/2014/main" id="{64A3FF0A-F206-4FDD-967F-D53148F661E3}"/>
              </a:ext>
            </a:extLst>
          </p:cNvPr>
          <p:cNvPicPr>
            <a:picLocks noChangeAspect="1"/>
          </p:cNvPicPr>
          <p:nvPr/>
        </p:nvPicPr>
        <p:blipFill>
          <a:blip r:embed="rId3"/>
          <a:stretch>
            <a:fillRect/>
          </a:stretch>
        </p:blipFill>
        <p:spPr>
          <a:xfrm>
            <a:off x="7180654" y="261538"/>
            <a:ext cx="3839862" cy="2559908"/>
          </a:xfrm>
          <a:prstGeom prst="rect">
            <a:avLst/>
          </a:prstGeom>
        </p:spPr>
      </p:pic>
      <p:sp>
        <p:nvSpPr>
          <p:cNvPr id="10" name="TextBox 9">
            <a:extLst>
              <a:ext uri="{FF2B5EF4-FFF2-40B4-BE49-F238E27FC236}">
                <a16:creationId xmlns:a16="http://schemas.microsoft.com/office/drawing/2014/main" id="{7A1988D3-209F-1013-551D-D59D774F13DD}"/>
              </a:ext>
            </a:extLst>
          </p:cNvPr>
          <p:cNvSpPr txBox="1"/>
          <p:nvPr/>
        </p:nvSpPr>
        <p:spPr>
          <a:xfrm>
            <a:off x="7580442" y="2890234"/>
            <a:ext cx="4608509" cy="369332"/>
          </a:xfrm>
          <a:prstGeom prst="rect">
            <a:avLst/>
          </a:prstGeom>
          <a:noFill/>
        </p:spPr>
        <p:txBody>
          <a:bodyPr wrap="square">
            <a:spAutoFit/>
          </a:bodyPr>
          <a:lstStyle/>
          <a:p>
            <a:r>
              <a:rPr lang="en-US" dirty="0"/>
              <a:t>Scarborough Rotunda Museum </a:t>
            </a:r>
          </a:p>
        </p:txBody>
      </p:sp>
    </p:spTree>
    <p:extLst>
      <p:ext uri="{BB962C8B-B14F-4D97-AF65-F5344CB8AC3E}">
        <p14:creationId xmlns:p14="http://schemas.microsoft.com/office/powerpoint/2010/main" val="2134222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6235DA-00E6-591E-847A-C04AAFB14086}"/>
              </a:ext>
            </a:extLst>
          </p:cNvPr>
          <p:cNvSpPr>
            <a:spLocks noGrp="1"/>
          </p:cNvSpPr>
          <p:nvPr>
            <p:ph type="title"/>
          </p:nvPr>
        </p:nvSpPr>
        <p:spPr>
          <a:xfrm>
            <a:off x="836679" y="723898"/>
            <a:ext cx="6002110" cy="1495425"/>
          </a:xfrm>
        </p:spPr>
        <p:txBody>
          <a:bodyPr>
            <a:normAutofit/>
          </a:bodyPr>
          <a:lstStyle/>
          <a:p>
            <a:r>
              <a:rPr lang="en-US" sz="4000" dirty="0"/>
              <a:t>William Lanne (c.1836-1869)</a:t>
            </a:r>
          </a:p>
        </p:txBody>
      </p:sp>
      <p:sp>
        <p:nvSpPr>
          <p:cNvPr id="3" name="Content Placeholder 2">
            <a:extLst>
              <a:ext uri="{FF2B5EF4-FFF2-40B4-BE49-F238E27FC236}">
                <a16:creationId xmlns:a16="http://schemas.microsoft.com/office/drawing/2014/main" id="{48116BF9-05AE-9236-5298-E84F621615E2}"/>
              </a:ext>
            </a:extLst>
          </p:cNvPr>
          <p:cNvSpPr>
            <a:spLocks noGrp="1"/>
          </p:cNvSpPr>
          <p:nvPr>
            <p:ph idx="1"/>
          </p:nvPr>
        </p:nvSpPr>
        <p:spPr>
          <a:xfrm>
            <a:off x="836680" y="2405067"/>
            <a:ext cx="6002110" cy="3729034"/>
          </a:xfrm>
        </p:spPr>
        <p:txBody>
          <a:bodyPr>
            <a:normAutofit/>
          </a:bodyPr>
          <a:lstStyle/>
          <a:p>
            <a:r>
              <a:rPr lang="en-US" sz="2000" dirty="0"/>
              <a:t>Indigenous Tasmanian of </a:t>
            </a:r>
            <a:r>
              <a:rPr lang="en-US" sz="2000" dirty="0" err="1"/>
              <a:t>Tarkinener</a:t>
            </a:r>
            <a:r>
              <a:rPr lang="en-US" sz="2000" dirty="0"/>
              <a:t> clan, born in aftermath of ‘Black War’.</a:t>
            </a:r>
          </a:p>
          <a:p>
            <a:r>
              <a:rPr lang="en-US" sz="2000" dirty="0"/>
              <a:t>Lanne’s family was removed to </a:t>
            </a:r>
            <a:r>
              <a:rPr lang="en-US" sz="2000" dirty="0" err="1"/>
              <a:t>Wybalenna</a:t>
            </a:r>
            <a:r>
              <a:rPr lang="en-US" sz="2000" dirty="0"/>
              <a:t>, Flinders Island with 180 remaining Tasmanians.  </a:t>
            </a:r>
          </a:p>
          <a:p>
            <a:r>
              <a:rPr lang="en-US" sz="2000" dirty="0"/>
              <a:t>William moved with 47 survivors to Oyster Cove on the mainland, and found work as a whaler.</a:t>
            </a:r>
          </a:p>
          <a:p>
            <a:r>
              <a:rPr lang="en-US" sz="2000" dirty="0"/>
              <a:t>Died aged 33, considered the ‘last’ Tasmanian male.</a:t>
            </a:r>
          </a:p>
        </p:txBody>
      </p:sp>
      <p:pic>
        <p:nvPicPr>
          <p:cNvPr id="8194" name="Picture 2" descr="King Billy, Tasmania - 1890s | William Lanne (also known as … | Flickr">
            <a:extLst>
              <a:ext uri="{FF2B5EF4-FFF2-40B4-BE49-F238E27FC236}">
                <a16:creationId xmlns:a16="http://schemas.microsoft.com/office/drawing/2014/main" id="{88EB4C81-104E-C9AC-99C2-0648F23796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673" r="755"/>
          <a:stretch>
            <a:fillRect/>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382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87726-9B6D-E325-ED4E-640572A3E1F2}"/>
              </a:ext>
            </a:extLst>
          </p:cNvPr>
          <p:cNvSpPr>
            <a:spLocks noGrp="1"/>
          </p:cNvSpPr>
          <p:nvPr>
            <p:ph type="title"/>
          </p:nvPr>
        </p:nvSpPr>
        <p:spPr/>
        <p:txBody>
          <a:bodyPr/>
          <a:lstStyle/>
          <a:p>
            <a:r>
              <a:rPr lang="en-US" dirty="0"/>
              <a:t>Competing Claims</a:t>
            </a:r>
          </a:p>
        </p:txBody>
      </p:sp>
      <p:sp>
        <p:nvSpPr>
          <p:cNvPr id="3" name="Content Placeholder 2">
            <a:extLst>
              <a:ext uri="{FF2B5EF4-FFF2-40B4-BE49-F238E27FC236}">
                <a16:creationId xmlns:a16="http://schemas.microsoft.com/office/drawing/2014/main" id="{14BC8204-93F3-26E5-FCE2-ADC89E5D346F}"/>
              </a:ext>
            </a:extLst>
          </p:cNvPr>
          <p:cNvSpPr>
            <a:spLocks noGrp="1"/>
          </p:cNvSpPr>
          <p:nvPr>
            <p:ph idx="1"/>
          </p:nvPr>
        </p:nvSpPr>
        <p:spPr/>
        <p:txBody>
          <a:bodyPr>
            <a:normAutofit lnSpcReduction="10000"/>
          </a:bodyPr>
          <a:lstStyle/>
          <a:p>
            <a:r>
              <a:rPr lang="en-US" dirty="0"/>
              <a:t>Lanne’s status as the ‘last’ Tasmanian male made his remains particularly desirable.  Surge of scientific interest in ‘racial extinction’ theory.</a:t>
            </a:r>
          </a:p>
          <a:p>
            <a:r>
              <a:rPr lang="en-US" dirty="0"/>
              <a:t>William Crowther wanted to send remains to the Royal College of Surgeons in London, but members of the Royal Society of Tasmania wanted them kept in Tasmania.</a:t>
            </a:r>
          </a:p>
          <a:p>
            <a:r>
              <a:rPr lang="en-US" dirty="0"/>
              <a:t>Crowther broke into morgue, stole Lanne’s head, and replaced it with other remains.</a:t>
            </a:r>
          </a:p>
          <a:p>
            <a:r>
              <a:rPr lang="en-US" dirty="0"/>
              <a:t>Outrage over theft, but Crowther later made premier of Tasmania.</a:t>
            </a:r>
          </a:p>
          <a:p>
            <a:r>
              <a:rPr lang="en-US" dirty="0"/>
              <a:t>Fate of Lanne’s head remains unknown.</a:t>
            </a:r>
          </a:p>
          <a:p>
            <a:endParaRPr lang="en-US" dirty="0"/>
          </a:p>
        </p:txBody>
      </p:sp>
    </p:spTree>
    <p:extLst>
      <p:ext uri="{BB962C8B-B14F-4D97-AF65-F5344CB8AC3E}">
        <p14:creationId xmlns:p14="http://schemas.microsoft.com/office/powerpoint/2010/main" val="646766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undefined">
            <a:extLst>
              <a:ext uri="{FF2B5EF4-FFF2-40B4-BE49-F238E27FC236}">
                <a16:creationId xmlns:a16="http://schemas.microsoft.com/office/drawing/2014/main" id="{3AAFD1ED-007E-D6AF-67AC-CE63C0027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215" r="12942" b="1"/>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49" name="Rectangle 1024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4E2FE9-5547-1E51-3FB3-5071168B2619}"/>
              </a:ext>
            </a:extLst>
          </p:cNvPr>
          <p:cNvSpPr>
            <a:spLocks noGrp="1"/>
          </p:cNvSpPr>
          <p:nvPr>
            <p:ph type="title"/>
          </p:nvPr>
        </p:nvSpPr>
        <p:spPr>
          <a:xfrm>
            <a:off x="838200" y="365125"/>
            <a:ext cx="3822189" cy="1899912"/>
          </a:xfrm>
        </p:spPr>
        <p:txBody>
          <a:bodyPr>
            <a:normAutofit/>
          </a:bodyPr>
          <a:lstStyle/>
          <a:p>
            <a:r>
              <a:rPr lang="en-US" sz="4000" dirty="0"/>
              <a:t>Context: The Rise of Colonial Museums</a:t>
            </a:r>
          </a:p>
        </p:txBody>
      </p:sp>
      <p:sp>
        <p:nvSpPr>
          <p:cNvPr id="3" name="Content Placeholder 2">
            <a:extLst>
              <a:ext uri="{FF2B5EF4-FFF2-40B4-BE49-F238E27FC236}">
                <a16:creationId xmlns:a16="http://schemas.microsoft.com/office/drawing/2014/main" id="{A8DF974D-DA7D-E061-F3B1-2012A9DF5FF2}"/>
              </a:ext>
            </a:extLst>
          </p:cNvPr>
          <p:cNvSpPr>
            <a:spLocks noGrp="1"/>
          </p:cNvSpPr>
          <p:nvPr>
            <p:ph idx="1"/>
          </p:nvPr>
        </p:nvSpPr>
        <p:spPr>
          <a:xfrm>
            <a:off x="729641" y="2265037"/>
            <a:ext cx="3930748" cy="4423789"/>
          </a:xfrm>
        </p:spPr>
        <p:txBody>
          <a:bodyPr>
            <a:normAutofit fontScale="92500" lnSpcReduction="10000"/>
          </a:bodyPr>
          <a:lstStyle/>
          <a:p>
            <a:r>
              <a:rPr lang="en-US" sz="2000" dirty="0"/>
              <a:t>Scientific research independence emerged gradually in British colonies such as Tasmania, and ultimately disrupted traditional colonial supply networks to British museums.</a:t>
            </a:r>
          </a:p>
          <a:p>
            <a:r>
              <a:rPr lang="en-US" sz="2000" dirty="0"/>
              <a:t>Lingering sense that scientific patronage and prestige still stemmed from London slowed growth of colonial museums.</a:t>
            </a:r>
          </a:p>
          <a:p>
            <a:r>
              <a:rPr lang="en-US" sz="2000" dirty="0"/>
              <a:t>By late nineteenth century, idea that colonies should represent their own history (and natural history) in their own museums took hold, and gradually gained support amongst local elites.</a:t>
            </a:r>
          </a:p>
        </p:txBody>
      </p:sp>
    </p:spTree>
    <p:extLst>
      <p:ext uri="{BB962C8B-B14F-4D97-AF65-F5344CB8AC3E}">
        <p14:creationId xmlns:p14="http://schemas.microsoft.com/office/powerpoint/2010/main" val="2471499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3B56C-D971-7D18-1C3D-BC6AB7597DC0}"/>
              </a:ext>
            </a:extLst>
          </p:cNvPr>
          <p:cNvSpPr>
            <a:spLocks noGrp="1"/>
          </p:cNvSpPr>
          <p:nvPr>
            <p:ph type="title"/>
          </p:nvPr>
        </p:nvSpPr>
        <p:spPr/>
        <p:txBody>
          <a:bodyPr/>
          <a:lstStyle/>
          <a:p>
            <a:r>
              <a:rPr lang="en-US" dirty="0"/>
              <a:t>The United States Army Medical Museum, c.1868-1800</a:t>
            </a:r>
          </a:p>
        </p:txBody>
      </p:sp>
      <p:sp>
        <p:nvSpPr>
          <p:cNvPr id="3" name="Content Placeholder 2">
            <a:extLst>
              <a:ext uri="{FF2B5EF4-FFF2-40B4-BE49-F238E27FC236}">
                <a16:creationId xmlns:a16="http://schemas.microsoft.com/office/drawing/2014/main" id="{7525C09E-E359-5A05-6268-5A479F1073DF}"/>
              </a:ext>
            </a:extLst>
          </p:cNvPr>
          <p:cNvSpPr>
            <a:spLocks noGrp="1"/>
          </p:cNvSpPr>
          <p:nvPr>
            <p:ph idx="1"/>
          </p:nvPr>
        </p:nvSpPr>
        <p:spPr>
          <a:xfrm>
            <a:off x="838200" y="1825625"/>
            <a:ext cx="4272643" cy="4542518"/>
          </a:xfrm>
        </p:spPr>
        <p:txBody>
          <a:bodyPr>
            <a:normAutofit fontScale="92500" lnSpcReduction="20000"/>
          </a:bodyPr>
          <a:lstStyle/>
          <a:p>
            <a:r>
              <a:rPr lang="en-US" dirty="0"/>
              <a:t>1868 order to US Army Surgeons to collect Native American crania for the Army Medical Museum in Washington.</a:t>
            </a:r>
          </a:p>
          <a:p>
            <a:r>
              <a:rPr lang="en-US" dirty="0"/>
              <a:t>State intervention led to collection of c. 1,000 skulls from battlefields and gravesites.</a:t>
            </a:r>
          </a:p>
          <a:p>
            <a:r>
              <a:rPr lang="en-US" dirty="0"/>
              <a:t>Collection was open to the public and occasionally consulted, but ultimately little used for research and sold to the Smithsonian for $1.</a:t>
            </a:r>
          </a:p>
        </p:txBody>
      </p:sp>
      <p:pic>
        <p:nvPicPr>
          <p:cNvPr id="14338" name="Picture 2">
            <a:extLst>
              <a:ext uri="{FF2B5EF4-FFF2-40B4-BE49-F238E27FC236}">
                <a16:creationId xmlns:a16="http://schemas.microsoft.com/office/drawing/2014/main" id="{8D25CF49-D3D4-FEFE-E6AA-A163D0DD70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9750" y="1690688"/>
            <a:ext cx="6398421"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207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7" name="Rectangle 15366">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F8EACF-D7CE-62D3-13B4-3395D1DCB5AF}"/>
              </a:ext>
            </a:extLst>
          </p:cNvPr>
          <p:cNvSpPr>
            <a:spLocks noGrp="1"/>
          </p:cNvSpPr>
          <p:nvPr>
            <p:ph type="title"/>
          </p:nvPr>
        </p:nvSpPr>
        <p:spPr>
          <a:xfrm>
            <a:off x="648929" y="557190"/>
            <a:ext cx="5181510" cy="1671569"/>
          </a:xfrm>
        </p:spPr>
        <p:txBody>
          <a:bodyPr>
            <a:normAutofit/>
          </a:bodyPr>
          <a:lstStyle/>
          <a:p>
            <a:r>
              <a:rPr lang="en-US" sz="4000"/>
              <a:t>Context: Colonial Violence</a:t>
            </a:r>
          </a:p>
        </p:txBody>
      </p:sp>
      <p:sp>
        <p:nvSpPr>
          <p:cNvPr id="3" name="Content Placeholder 2">
            <a:extLst>
              <a:ext uri="{FF2B5EF4-FFF2-40B4-BE49-F238E27FC236}">
                <a16:creationId xmlns:a16="http://schemas.microsoft.com/office/drawing/2014/main" id="{27F76D2F-4BA4-C866-0F9D-0DE258A70794}"/>
              </a:ext>
            </a:extLst>
          </p:cNvPr>
          <p:cNvSpPr>
            <a:spLocks noGrp="1"/>
          </p:cNvSpPr>
          <p:nvPr>
            <p:ph idx="1"/>
          </p:nvPr>
        </p:nvSpPr>
        <p:spPr>
          <a:xfrm>
            <a:off x="648930" y="2406650"/>
            <a:ext cx="5181508" cy="3722438"/>
          </a:xfrm>
        </p:spPr>
        <p:txBody>
          <a:bodyPr>
            <a:normAutofit lnSpcReduction="10000"/>
          </a:bodyPr>
          <a:lstStyle/>
          <a:p>
            <a:r>
              <a:rPr lang="en-US" sz="2000" dirty="0"/>
              <a:t>Rise of craniometry as a branch of racial science encouraged the widespread collection of foreign skulls.</a:t>
            </a:r>
          </a:p>
          <a:p>
            <a:r>
              <a:rPr lang="en-US" sz="2000" dirty="0"/>
              <a:t>Colonial wars provided access to bodies, but producing specimens still laborious in the field.</a:t>
            </a:r>
          </a:p>
          <a:p>
            <a:r>
              <a:rPr lang="en-US" sz="2000" dirty="0"/>
              <a:t>Military surgeons a key supplier of racialized human remains to collections in America and Britain (Museum of Military Medicine, Chatham).</a:t>
            </a:r>
          </a:p>
          <a:p>
            <a:r>
              <a:rPr lang="en-US" sz="2000" dirty="0"/>
              <a:t>Anthropology tangential to military medicine and such collections generally transferred to other research institutions.</a:t>
            </a:r>
          </a:p>
        </p:txBody>
      </p:sp>
      <p:pic>
        <p:nvPicPr>
          <p:cNvPr id="15362" name="Picture 2">
            <a:extLst>
              <a:ext uri="{FF2B5EF4-FFF2-40B4-BE49-F238E27FC236}">
                <a16:creationId xmlns:a16="http://schemas.microsoft.com/office/drawing/2014/main" id="{1CFAB027-149E-DA8E-C0D0-A4FA80AA3B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483" r="2102"/>
          <a:stretch>
            <a:fillRect/>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425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309" name="Rectangle 12308">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2" name="Picture 4" descr="A long room with shelves full of boxes&#10;&#10;AI-generated content may be incorrect.">
            <a:extLst>
              <a:ext uri="{FF2B5EF4-FFF2-40B4-BE49-F238E27FC236}">
                <a16:creationId xmlns:a16="http://schemas.microsoft.com/office/drawing/2014/main" id="{F7CFDC67-3A04-0D96-3D44-1760CEB5F7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218" r="2114" b="-1"/>
          <a:stretch>
            <a:fillRect/>
          </a:stretch>
        </p:blipFill>
        <p:spPr bwMode="auto">
          <a:xfrm>
            <a:off x="0" y="1"/>
            <a:ext cx="12192000" cy="6857999"/>
          </a:xfrm>
          <a:prstGeom prst="rect">
            <a:avLst/>
          </a:prstGeom>
          <a:noFill/>
          <a:extLst>
            <a:ext uri="{909E8E84-426E-40DD-AFC4-6F175D3DCCD1}">
              <a14:hiddenFill xmlns:a14="http://schemas.microsoft.com/office/drawing/2010/main">
                <a:solidFill>
                  <a:srgbClr val="FFFFFF"/>
                </a:solidFill>
              </a14:hiddenFill>
            </a:ext>
          </a:extLst>
        </p:spPr>
      </p:pic>
      <p:sp useBgFill="1">
        <p:nvSpPr>
          <p:cNvPr id="12311" name="Freeform: Shape 12305">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308" name="Freeform: Shape 12307">
            <a:extLst>
              <a:ext uri="{FF2B5EF4-FFF2-40B4-BE49-F238E27FC236}">
                <a16:creationId xmlns:a16="http://schemas.microsoft.com/office/drawing/2014/main" id="{DD0D366F-455D-4298-97E9-89785ADAE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40C55216-0B34-05B4-7B1A-6C27D40C1132}"/>
              </a:ext>
            </a:extLst>
          </p:cNvPr>
          <p:cNvSpPr>
            <a:spLocks noGrp="1"/>
          </p:cNvSpPr>
          <p:nvPr>
            <p:ph idx="1"/>
          </p:nvPr>
        </p:nvSpPr>
        <p:spPr>
          <a:xfrm>
            <a:off x="6651086" y="1992133"/>
            <a:ext cx="4458446" cy="3132654"/>
          </a:xfrm>
        </p:spPr>
        <p:txBody>
          <a:bodyPr anchor="ctr">
            <a:noAutofit/>
          </a:bodyPr>
          <a:lstStyle/>
          <a:p>
            <a:r>
              <a:rPr lang="en-GB" sz="1200" dirty="0"/>
              <a:t>‘Whilst in Bombay I paid a visit with a few friends to a Hindoo Burying ground.  There were several bodies being then burnt in various parts of it.  Whilst strolling about I came to a heap of ashes which I kicked about with my foot &amp; found that they covered the bones of a Hindoo whose corpse had lately been consumed.  The natives standing round looked hard at me as much as to shew their displeasure at my proceedings.  However I picked up several of the bones which were of a moderate size.  But on coming across the skull my attention was excited by observing the curious shape as well as the porous appearance of the crown.  So I thought I would take it away with me.  I walked with it in my hands towards the gates when several natives came up &amp; tried to take it away.  They began to shout &amp; holler to collect a crowd, but by the resistance of my friends I managed to reach a Buggy. The driver, however, seeing the skull, which I was trying to hide, refused to move an inch, &amp; a mob of natives came round the Buggy wanting me to give it up to them. My friends advised me to comply with their wishes, but I thought it was strange they should make such a fuss about it, &amp; as I had had such a bother to get it I resolved to try &amp; keep it if possible.  So I asked one of my friends to jump up &amp; drive which he did much to the discomfiture of the </a:t>
            </a:r>
            <a:r>
              <a:rPr lang="en-GB" sz="1200" dirty="0" err="1"/>
              <a:t>Buggyman</a:t>
            </a:r>
            <a:r>
              <a:rPr lang="en-GB" sz="1200" dirty="0"/>
              <a:t> who shouted aloud for help but soon became quiet when we were clear of the ground.’</a:t>
            </a:r>
            <a:endParaRPr lang="en-US" sz="1200" dirty="0"/>
          </a:p>
        </p:txBody>
      </p:sp>
      <p:sp>
        <p:nvSpPr>
          <p:cNvPr id="2" name="Title 1">
            <a:extLst>
              <a:ext uri="{FF2B5EF4-FFF2-40B4-BE49-F238E27FC236}">
                <a16:creationId xmlns:a16="http://schemas.microsoft.com/office/drawing/2014/main" id="{E0A68F87-9993-F508-F36C-B3AA0B36DE20}"/>
              </a:ext>
            </a:extLst>
          </p:cNvPr>
          <p:cNvSpPr>
            <a:spLocks noGrp="1"/>
          </p:cNvSpPr>
          <p:nvPr>
            <p:ph type="title"/>
          </p:nvPr>
        </p:nvSpPr>
        <p:spPr>
          <a:xfrm>
            <a:off x="6492728" y="574370"/>
            <a:ext cx="4775162" cy="1242924"/>
          </a:xfrm>
        </p:spPr>
        <p:txBody>
          <a:bodyPr>
            <a:normAutofit/>
          </a:bodyPr>
          <a:lstStyle/>
          <a:p>
            <a:pPr algn="ctr"/>
            <a:r>
              <a:rPr lang="en-US" sz="3600" dirty="0"/>
              <a:t>A skull from Bombay</a:t>
            </a:r>
          </a:p>
        </p:txBody>
      </p:sp>
      <p:sp>
        <p:nvSpPr>
          <p:cNvPr id="12310"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6434"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A25C8C4-7881-48D7-7005-C6456D8871D1}"/>
              </a:ext>
            </a:extLst>
          </p:cNvPr>
          <p:cNvSpPr txBox="1"/>
          <p:nvPr/>
        </p:nvSpPr>
        <p:spPr>
          <a:xfrm>
            <a:off x="310143" y="104513"/>
            <a:ext cx="4295343" cy="369332"/>
          </a:xfrm>
          <a:prstGeom prst="rect">
            <a:avLst/>
          </a:prstGeom>
          <a:noFill/>
        </p:spPr>
        <p:txBody>
          <a:bodyPr wrap="none" rtlCol="0">
            <a:spAutoFit/>
          </a:bodyPr>
          <a:lstStyle/>
          <a:p>
            <a:r>
              <a:rPr lang="en-US" dirty="0">
                <a:solidFill>
                  <a:schemeClr val="bg1"/>
                </a:solidFill>
              </a:rPr>
              <a:t>Stores, Cambridge Duckworth Laboratory</a:t>
            </a:r>
          </a:p>
        </p:txBody>
      </p:sp>
      <p:sp>
        <p:nvSpPr>
          <p:cNvPr id="5" name="TextBox 4">
            <a:extLst>
              <a:ext uri="{FF2B5EF4-FFF2-40B4-BE49-F238E27FC236}">
                <a16:creationId xmlns:a16="http://schemas.microsoft.com/office/drawing/2014/main" id="{44865252-89C3-2C44-9FC2-D41A2D3E207C}"/>
              </a:ext>
            </a:extLst>
          </p:cNvPr>
          <p:cNvSpPr txBox="1"/>
          <p:nvPr/>
        </p:nvSpPr>
        <p:spPr>
          <a:xfrm>
            <a:off x="5314111" y="6123367"/>
            <a:ext cx="7132396" cy="646331"/>
          </a:xfrm>
          <a:prstGeom prst="rect">
            <a:avLst/>
          </a:prstGeom>
          <a:noFill/>
        </p:spPr>
        <p:txBody>
          <a:bodyPr wrap="square" rtlCol="0">
            <a:spAutoFit/>
          </a:bodyPr>
          <a:lstStyle/>
          <a:p>
            <a:r>
              <a:rPr lang="en-GB" dirty="0">
                <a:solidFill>
                  <a:schemeClr val="bg1"/>
                </a:solidFill>
              </a:rPr>
              <a:t>Letter, Henry Paley Gurney, attached to Specimen 471, Cambridge Museum specimen accession catalogue  (1870s.)</a:t>
            </a:r>
            <a:endParaRPr lang="en-US" dirty="0">
              <a:solidFill>
                <a:schemeClr val="bg1"/>
              </a:solidFill>
            </a:endParaRPr>
          </a:p>
        </p:txBody>
      </p:sp>
    </p:spTree>
    <p:extLst>
      <p:ext uri="{BB962C8B-B14F-4D97-AF65-F5344CB8AC3E}">
        <p14:creationId xmlns:p14="http://schemas.microsoft.com/office/powerpoint/2010/main" val="1874617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4" name="Rectangle 1043">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500B18-8DBD-4523-A8AB-B64B4887282D}"/>
              </a:ext>
            </a:extLst>
          </p:cNvPr>
          <p:cNvSpPr>
            <a:spLocks noGrp="1"/>
          </p:cNvSpPr>
          <p:nvPr>
            <p:ph type="title"/>
          </p:nvPr>
        </p:nvSpPr>
        <p:spPr>
          <a:xfrm>
            <a:off x="836679" y="723898"/>
            <a:ext cx="6002110" cy="1495425"/>
          </a:xfrm>
        </p:spPr>
        <p:txBody>
          <a:bodyPr>
            <a:normAutofit/>
          </a:bodyPr>
          <a:lstStyle/>
          <a:p>
            <a:r>
              <a:rPr lang="en-US" sz="4000"/>
              <a:t>Angelo Soliman (c.1721-1796)</a:t>
            </a:r>
          </a:p>
        </p:txBody>
      </p:sp>
      <p:sp>
        <p:nvSpPr>
          <p:cNvPr id="3" name="Content Placeholder 2">
            <a:extLst>
              <a:ext uri="{FF2B5EF4-FFF2-40B4-BE49-F238E27FC236}">
                <a16:creationId xmlns:a16="http://schemas.microsoft.com/office/drawing/2014/main" id="{206F098B-B099-6F46-D503-378A000789EC}"/>
              </a:ext>
            </a:extLst>
          </p:cNvPr>
          <p:cNvSpPr>
            <a:spLocks noGrp="1"/>
          </p:cNvSpPr>
          <p:nvPr>
            <p:ph idx="1"/>
          </p:nvPr>
        </p:nvSpPr>
        <p:spPr>
          <a:xfrm>
            <a:off x="836680" y="2405067"/>
            <a:ext cx="6002110" cy="3729034"/>
          </a:xfrm>
        </p:spPr>
        <p:txBody>
          <a:bodyPr>
            <a:normAutofit/>
          </a:bodyPr>
          <a:lstStyle/>
          <a:p>
            <a:r>
              <a:rPr lang="en-US" sz="1900"/>
              <a:t>Born Mmadi Make in the Bornu Empire (Nigeria/Cameroon) and captured and enslaved as a child.</a:t>
            </a:r>
          </a:p>
          <a:p>
            <a:r>
              <a:rPr lang="en-US" sz="1900"/>
              <a:t>Educated in Sicily and ‘gifted’ to Prince von Lobkowitz, governor of Sicily, becoming his valet (saving his life), and then later served Prince Wenzel von Lichtenstein.</a:t>
            </a:r>
          </a:p>
          <a:p>
            <a:r>
              <a:rPr lang="en-US" sz="1900"/>
              <a:t>Married </a:t>
            </a:r>
            <a:r>
              <a:rPr lang="en-GB" sz="1900"/>
              <a:t>Magdalena Christiano 1768, ascended ranks of Viennese society, including becoming a Freemason in 1782.</a:t>
            </a:r>
          </a:p>
          <a:p>
            <a:r>
              <a:rPr lang="en-GB" sz="1900"/>
              <a:t>Denied a Christian burial when he died in 1796 despite his daughter Josephine’s petitions.</a:t>
            </a:r>
            <a:endParaRPr lang="en-US" sz="1900"/>
          </a:p>
        </p:txBody>
      </p:sp>
      <p:pic>
        <p:nvPicPr>
          <p:cNvPr id="1030" name="Picture 6" descr="undefined">
            <a:extLst>
              <a:ext uri="{FF2B5EF4-FFF2-40B4-BE49-F238E27FC236}">
                <a16:creationId xmlns:a16="http://schemas.microsoft.com/office/drawing/2014/main" id="{EBDFBD76-96C4-164A-854C-A4211D494E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 b="7624"/>
          <a:stretch>
            <a:fillRect/>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33B2245-8F86-7F1B-FC2D-B654CF1B461F}"/>
              </a:ext>
            </a:extLst>
          </p:cNvPr>
          <p:cNvSpPr txBox="1"/>
          <p:nvPr/>
        </p:nvSpPr>
        <p:spPr>
          <a:xfrm>
            <a:off x="4897751" y="6490591"/>
            <a:ext cx="2731966" cy="307777"/>
          </a:xfrm>
          <a:prstGeom prst="rect">
            <a:avLst/>
          </a:prstGeom>
          <a:noFill/>
        </p:spPr>
        <p:txBody>
          <a:bodyPr wrap="none" rtlCol="0">
            <a:spAutoFit/>
          </a:bodyPr>
          <a:lstStyle/>
          <a:p>
            <a:pPr>
              <a:spcAft>
                <a:spcPts val="600"/>
              </a:spcAft>
            </a:pPr>
            <a:r>
              <a:rPr lang="en-US" sz="1400" dirty="0">
                <a:solidFill>
                  <a:schemeClr val="bg1"/>
                </a:solidFill>
              </a:rPr>
              <a:t>J. G. Haid, Angelo Soliman (1750)</a:t>
            </a:r>
            <a:endParaRPr lang="en-US" sz="1400">
              <a:solidFill>
                <a:schemeClr val="bg1"/>
              </a:solidFill>
            </a:endParaRPr>
          </a:p>
        </p:txBody>
      </p:sp>
    </p:spTree>
    <p:extLst>
      <p:ext uri="{BB962C8B-B14F-4D97-AF65-F5344CB8AC3E}">
        <p14:creationId xmlns:p14="http://schemas.microsoft.com/office/powerpoint/2010/main" val="2833091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0799B-C842-3F1B-13D2-B8E53DE7F199}"/>
              </a:ext>
            </a:extLst>
          </p:cNvPr>
          <p:cNvSpPr>
            <a:spLocks noGrp="1"/>
          </p:cNvSpPr>
          <p:nvPr>
            <p:ph type="title"/>
          </p:nvPr>
        </p:nvSpPr>
        <p:spPr/>
        <p:txBody>
          <a:bodyPr/>
          <a:lstStyle/>
          <a:p>
            <a:r>
              <a:rPr lang="en-US" dirty="0"/>
              <a:t>Context: Academic Collections</a:t>
            </a:r>
          </a:p>
        </p:txBody>
      </p:sp>
      <p:sp>
        <p:nvSpPr>
          <p:cNvPr id="3" name="Content Placeholder 2">
            <a:extLst>
              <a:ext uri="{FF2B5EF4-FFF2-40B4-BE49-F238E27FC236}">
                <a16:creationId xmlns:a16="http://schemas.microsoft.com/office/drawing/2014/main" id="{A4645F37-4DD1-6EB1-1C49-D869216D6C07}"/>
              </a:ext>
            </a:extLst>
          </p:cNvPr>
          <p:cNvSpPr>
            <a:spLocks noGrp="1"/>
          </p:cNvSpPr>
          <p:nvPr>
            <p:ph idx="1"/>
          </p:nvPr>
        </p:nvSpPr>
        <p:spPr/>
        <p:txBody>
          <a:bodyPr/>
          <a:lstStyle/>
          <a:p>
            <a:r>
              <a:rPr lang="en-US" dirty="0"/>
              <a:t>The collection of human remains by universities accelerated as anatomy and anthropology professionalized as academic disciplines.</a:t>
            </a:r>
          </a:p>
          <a:p>
            <a:r>
              <a:rPr lang="en-US" dirty="0"/>
              <a:t>Professors no longer required to have private specimen collections, but were supported by universities to purchase, store, and display human remains for their teaching and research.</a:t>
            </a:r>
          </a:p>
          <a:p>
            <a:r>
              <a:rPr lang="en-US" dirty="0"/>
              <a:t>Universities explicitly made use of academic and alumni networks to procure remains from abroad.</a:t>
            </a:r>
          </a:p>
          <a:p>
            <a:r>
              <a:rPr lang="en-US" dirty="0"/>
              <a:t>Size/scope of collections increasingly a sign of prestige amongst research institutions.</a:t>
            </a:r>
          </a:p>
        </p:txBody>
      </p:sp>
    </p:spTree>
    <p:extLst>
      <p:ext uri="{BB962C8B-B14F-4D97-AF65-F5344CB8AC3E}">
        <p14:creationId xmlns:p14="http://schemas.microsoft.com/office/powerpoint/2010/main" val="869154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posing for a photo&#10;&#10;AI-generated content may be incorrect.">
            <a:extLst>
              <a:ext uri="{FF2B5EF4-FFF2-40B4-BE49-F238E27FC236}">
                <a16:creationId xmlns:a16="http://schemas.microsoft.com/office/drawing/2014/main" id="{C73EF0A4-E671-5113-8E14-5D4023AE27B6}"/>
              </a:ext>
            </a:extLst>
          </p:cNvPr>
          <p:cNvPicPr>
            <a:picLocks noChangeAspect="1"/>
          </p:cNvPicPr>
          <p:nvPr/>
        </p:nvPicPr>
        <p:blipFill>
          <a:blip r:embed="rId2"/>
          <a:srcRect b="20087"/>
          <a:stretch>
            <a:fillRect/>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751B5E7-80C1-CAC3-B9F7-1FDC52CD6863}"/>
              </a:ext>
            </a:extLst>
          </p:cNvPr>
          <p:cNvSpPr>
            <a:spLocks noGrp="1"/>
          </p:cNvSpPr>
          <p:nvPr>
            <p:ph type="title"/>
          </p:nvPr>
        </p:nvSpPr>
        <p:spPr>
          <a:xfrm>
            <a:off x="838200" y="365125"/>
            <a:ext cx="3822189" cy="1899912"/>
          </a:xfrm>
        </p:spPr>
        <p:txBody>
          <a:bodyPr>
            <a:normAutofit/>
          </a:bodyPr>
          <a:lstStyle/>
          <a:p>
            <a:r>
              <a:rPr lang="en-US" sz="4000"/>
              <a:t>Qisuk (c.1858-1898)</a:t>
            </a:r>
          </a:p>
        </p:txBody>
      </p:sp>
      <p:sp>
        <p:nvSpPr>
          <p:cNvPr id="3" name="Content Placeholder 2">
            <a:extLst>
              <a:ext uri="{FF2B5EF4-FFF2-40B4-BE49-F238E27FC236}">
                <a16:creationId xmlns:a16="http://schemas.microsoft.com/office/drawing/2014/main" id="{6F8C8753-B0A5-E861-B2F1-1A5AC8BBFAF3}"/>
              </a:ext>
            </a:extLst>
          </p:cNvPr>
          <p:cNvSpPr>
            <a:spLocks noGrp="1"/>
          </p:cNvSpPr>
          <p:nvPr>
            <p:ph idx="1"/>
          </p:nvPr>
        </p:nvSpPr>
        <p:spPr>
          <a:xfrm>
            <a:off x="838200" y="2434201"/>
            <a:ext cx="3822189" cy="3742762"/>
          </a:xfrm>
        </p:spPr>
        <p:txBody>
          <a:bodyPr>
            <a:normAutofit/>
          </a:bodyPr>
          <a:lstStyle/>
          <a:p>
            <a:r>
              <a:rPr lang="en-US" sz="1400" dirty="0"/>
              <a:t>Born in northern Greenland into </a:t>
            </a:r>
            <a:r>
              <a:rPr lang="en-US" sz="1400" dirty="0" err="1"/>
              <a:t>Inughuit</a:t>
            </a:r>
            <a:r>
              <a:rPr lang="en-US" sz="1400" dirty="0"/>
              <a:t> community.  A hunter, father and widower by 1897, when he came into contact with Robert Peary’s Arctic expedition.</a:t>
            </a:r>
          </a:p>
          <a:p>
            <a:r>
              <a:rPr lang="en-US" sz="1400" dirty="0"/>
              <a:t>Peary brought six Inuit people from Greenland, including </a:t>
            </a:r>
            <a:r>
              <a:rPr lang="en-US" sz="1400" dirty="0" err="1"/>
              <a:t>Qisuk</a:t>
            </a:r>
            <a:r>
              <a:rPr lang="en-US" sz="1400" dirty="0"/>
              <a:t> and his son Minik, to New York City to be studied by anthropologists at the American Museum of Natural History.</a:t>
            </a:r>
          </a:p>
          <a:p>
            <a:r>
              <a:rPr lang="en-US" sz="1400" dirty="0" err="1"/>
              <a:t>Qisuk</a:t>
            </a:r>
            <a:r>
              <a:rPr lang="en-US" sz="1400" dirty="0"/>
              <a:t> and other Inuit displayed to the public in Museum’s basement.  All but Minik died of TB within a few months.</a:t>
            </a:r>
          </a:p>
          <a:p>
            <a:r>
              <a:rPr lang="en-US" sz="1400" dirty="0"/>
              <a:t>Fake burial organized so Minik could observe funerary rites.</a:t>
            </a:r>
          </a:p>
        </p:txBody>
      </p:sp>
    </p:spTree>
    <p:extLst>
      <p:ext uri="{BB962C8B-B14F-4D97-AF65-F5344CB8AC3E}">
        <p14:creationId xmlns:p14="http://schemas.microsoft.com/office/powerpoint/2010/main" val="2896361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D75A5B51-0925-4835-8511-A0DD17EAA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ED07CA-C515-EB93-5DC1-F8E2729ED472}"/>
              </a:ext>
            </a:extLst>
          </p:cNvPr>
          <p:cNvSpPr>
            <a:spLocks noGrp="1"/>
          </p:cNvSpPr>
          <p:nvPr>
            <p:ph type="title"/>
          </p:nvPr>
        </p:nvSpPr>
        <p:spPr>
          <a:xfrm>
            <a:off x="612648" y="365125"/>
            <a:ext cx="5295015" cy="2063808"/>
          </a:xfrm>
        </p:spPr>
        <p:txBody>
          <a:bodyPr anchor="b">
            <a:normAutofit/>
          </a:bodyPr>
          <a:lstStyle/>
          <a:p>
            <a:r>
              <a:rPr lang="en-US" sz="5400" dirty="0"/>
              <a:t>‘Give Me My Father’s Body’</a:t>
            </a:r>
          </a:p>
        </p:txBody>
      </p:sp>
      <p:sp>
        <p:nvSpPr>
          <p:cNvPr id="2059" name="Sketch line">
            <a:extLst>
              <a:ext uri="{FF2B5EF4-FFF2-40B4-BE49-F238E27FC236}">
                <a16:creationId xmlns:a16="http://schemas.microsoft.com/office/drawing/2014/main" id="{5CDFD20D-8E4F-4E3A-AF87-93F23E0D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650181"/>
            <a:ext cx="4343400" cy="18288"/>
          </a:xfrm>
          <a:custGeom>
            <a:avLst/>
            <a:gdLst>
              <a:gd name="csX0" fmla="*/ 0 w 4343400"/>
              <a:gd name="csY0" fmla="*/ 0 h 18288"/>
              <a:gd name="csX1" fmla="*/ 577052 w 4343400"/>
              <a:gd name="csY1" fmla="*/ 0 h 18288"/>
              <a:gd name="csX2" fmla="*/ 1067235 w 4343400"/>
              <a:gd name="csY2" fmla="*/ 0 h 18288"/>
              <a:gd name="csX3" fmla="*/ 1600853 w 4343400"/>
              <a:gd name="csY3" fmla="*/ 0 h 18288"/>
              <a:gd name="csX4" fmla="*/ 2264773 w 4343400"/>
              <a:gd name="csY4" fmla="*/ 0 h 18288"/>
              <a:gd name="csX5" fmla="*/ 2841825 w 4343400"/>
              <a:gd name="csY5" fmla="*/ 0 h 18288"/>
              <a:gd name="csX6" fmla="*/ 3375442 w 4343400"/>
              <a:gd name="csY6" fmla="*/ 0 h 18288"/>
              <a:gd name="csX7" fmla="*/ 4343400 w 4343400"/>
              <a:gd name="csY7" fmla="*/ 0 h 18288"/>
              <a:gd name="csX8" fmla="*/ 4343400 w 4343400"/>
              <a:gd name="csY8" fmla="*/ 18288 h 18288"/>
              <a:gd name="csX9" fmla="*/ 3722914 w 4343400"/>
              <a:gd name="csY9" fmla="*/ 18288 h 18288"/>
              <a:gd name="csX10" fmla="*/ 3189297 w 4343400"/>
              <a:gd name="csY10" fmla="*/ 18288 h 18288"/>
              <a:gd name="csX11" fmla="*/ 2481943 w 4343400"/>
              <a:gd name="csY11" fmla="*/ 18288 h 18288"/>
              <a:gd name="csX12" fmla="*/ 1904891 w 4343400"/>
              <a:gd name="csY12" fmla="*/ 18288 h 18288"/>
              <a:gd name="csX13" fmla="*/ 1414707 w 4343400"/>
              <a:gd name="csY13" fmla="*/ 18288 h 18288"/>
              <a:gd name="csX14" fmla="*/ 750788 w 4343400"/>
              <a:gd name="csY14" fmla="*/ 18288 h 18288"/>
              <a:gd name="csX15" fmla="*/ 0 w 4343400"/>
              <a:gd name="csY15" fmla="*/ 18288 h 18288"/>
              <a:gd name="csX16" fmla="*/ 0 w 4343400"/>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75506FA-D91D-B1A7-01A9-141A6E8608EF}"/>
              </a:ext>
            </a:extLst>
          </p:cNvPr>
          <p:cNvSpPr>
            <a:spLocks noGrp="1"/>
          </p:cNvSpPr>
          <p:nvPr>
            <p:ph idx="1"/>
          </p:nvPr>
        </p:nvSpPr>
        <p:spPr>
          <a:xfrm>
            <a:off x="612648" y="2908005"/>
            <a:ext cx="5295015" cy="3268957"/>
          </a:xfrm>
        </p:spPr>
        <p:txBody>
          <a:bodyPr>
            <a:noAutofit/>
          </a:bodyPr>
          <a:lstStyle/>
          <a:p>
            <a:r>
              <a:rPr lang="en-US" sz="1400" dirty="0" err="1"/>
              <a:t>Qisuk</a:t>
            </a:r>
            <a:r>
              <a:rPr lang="en-US" sz="1400" dirty="0"/>
              <a:t> and other casualties dissected at Bellevue Hospital, brains preserved and measured.</a:t>
            </a:r>
          </a:p>
          <a:p>
            <a:r>
              <a:rPr lang="en-US" sz="1400" dirty="0" err="1"/>
              <a:t>Qisuk’s</a:t>
            </a:r>
            <a:r>
              <a:rPr lang="en-US" sz="1400" dirty="0"/>
              <a:t> skeleton also preserved and mounted as a museum exhibit.</a:t>
            </a:r>
          </a:p>
          <a:p>
            <a:r>
              <a:rPr lang="en-US" sz="1400" dirty="0"/>
              <a:t>Minik adopted and learned of deception in 1907, and petitioned for return of his father’s body.</a:t>
            </a:r>
          </a:p>
          <a:p>
            <a:r>
              <a:rPr lang="en-US" sz="1400" dirty="0" err="1"/>
              <a:t>Qisuk’s</a:t>
            </a:r>
            <a:r>
              <a:rPr lang="en-US" sz="1400" dirty="0"/>
              <a:t> remains taken off display but not returned to Minik, who returned to Greenland in 1909.</a:t>
            </a:r>
          </a:p>
          <a:p>
            <a:r>
              <a:rPr lang="en-US" sz="1400" dirty="0"/>
              <a:t>‘I am homesick and disgusted… after all, my own people are more human and kind, and I am going home.  Your civilization has done nothing more but harm me and my people.’ (Minik, 1909)</a:t>
            </a:r>
          </a:p>
          <a:p>
            <a:r>
              <a:rPr lang="en-US" sz="1400" dirty="0" err="1"/>
              <a:t>Qisuk’s</a:t>
            </a:r>
            <a:r>
              <a:rPr lang="en-US" sz="1400" dirty="0"/>
              <a:t> remains (and others from group) repatriated to Greenland in 1993 and given Inuit funerary rites.</a:t>
            </a:r>
          </a:p>
        </p:txBody>
      </p:sp>
      <p:pic>
        <p:nvPicPr>
          <p:cNvPr id="2052" name="Picture 4" descr="Give me my fathers body: The life of Minik, the New York Eskimo:  9780920245781 - AbeBooks">
            <a:extLst>
              <a:ext uri="{FF2B5EF4-FFF2-40B4-BE49-F238E27FC236}">
                <a16:creationId xmlns:a16="http://schemas.microsoft.com/office/drawing/2014/main" id="{D3527962-F4C1-A0B5-0970-70173C44E3C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518662" y="3966903"/>
            <a:ext cx="1925395" cy="288448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book with a red cover&#10;&#10;AI-generated content may be incorrect.">
            <a:extLst>
              <a:ext uri="{FF2B5EF4-FFF2-40B4-BE49-F238E27FC236}">
                <a16:creationId xmlns:a16="http://schemas.microsoft.com/office/drawing/2014/main" id="{5F997FE8-16AE-CECC-CCB8-EB35DAEDFF7A}"/>
              </a:ext>
            </a:extLst>
          </p:cNvPr>
          <p:cNvPicPr>
            <a:picLocks noChangeAspect="1"/>
          </p:cNvPicPr>
          <p:nvPr/>
        </p:nvPicPr>
        <p:blipFill>
          <a:blip r:embed="rId3"/>
          <a:stretch>
            <a:fillRect/>
          </a:stretch>
        </p:blipFill>
        <p:spPr>
          <a:xfrm>
            <a:off x="7291014" y="3790555"/>
            <a:ext cx="1954240" cy="2884489"/>
          </a:xfrm>
          <a:prstGeom prst="rect">
            <a:avLst/>
          </a:prstGeom>
        </p:spPr>
      </p:pic>
      <p:pic>
        <p:nvPicPr>
          <p:cNvPr id="2050" name="Picture 2">
            <a:extLst>
              <a:ext uri="{FF2B5EF4-FFF2-40B4-BE49-F238E27FC236}">
                <a16:creationId xmlns:a16="http://schemas.microsoft.com/office/drawing/2014/main" id="{8BF7BE92-927B-C5C6-F93D-15BEFCFF10D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424161" y="124174"/>
            <a:ext cx="3248293" cy="348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052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D16B5-E16F-97DA-2861-B36086E2FA8B}"/>
              </a:ext>
            </a:extLst>
          </p:cNvPr>
          <p:cNvSpPr>
            <a:spLocks noGrp="1"/>
          </p:cNvSpPr>
          <p:nvPr>
            <p:ph type="title"/>
          </p:nvPr>
        </p:nvSpPr>
        <p:spPr/>
        <p:txBody>
          <a:bodyPr/>
          <a:lstStyle/>
          <a:p>
            <a:r>
              <a:rPr lang="en-US" dirty="0"/>
              <a:t>Context: Twentieth-Century Museum Collecting </a:t>
            </a:r>
          </a:p>
        </p:txBody>
      </p:sp>
      <p:sp>
        <p:nvSpPr>
          <p:cNvPr id="3" name="Content Placeholder 2">
            <a:extLst>
              <a:ext uri="{FF2B5EF4-FFF2-40B4-BE49-F238E27FC236}">
                <a16:creationId xmlns:a16="http://schemas.microsoft.com/office/drawing/2014/main" id="{5A487368-212C-434E-D3C5-51F73A0BB7CF}"/>
              </a:ext>
            </a:extLst>
          </p:cNvPr>
          <p:cNvSpPr>
            <a:spLocks noGrp="1"/>
          </p:cNvSpPr>
          <p:nvPr>
            <p:ph idx="1"/>
          </p:nvPr>
        </p:nvSpPr>
        <p:spPr/>
        <p:txBody>
          <a:bodyPr>
            <a:normAutofit lnSpcReduction="10000"/>
          </a:bodyPr>
          <a:lstStyle/>
          <a:p>
            <a:r>
              <a:rPr lang="en-US" dirty="0"/>
              <a:t>State-supported natural history museums were well-established as research institutions and public attractions by 1900.</a:t>
            </a:r>
          </a:p>
          <a:p>
            <a:r>
              <a:rPr lang="en-US" dirty="0"/>
              <a:t>While the display of human remains continued into this period, there was increasingly a tension between research functions of museums and their public profile.</a:t>
            </a:r>
          </a:p>
          <a:p>
            <a:r>
              <a:rPr lang="en-US" dirty="0"/>
              <a:t>Bodies/skulls/brains of </a:t>
            </a:r>
            <a:r>
              <a:rPr lang="en-US" dirty="0" err="1"/>
              <a:t>racialised</a:t>
            </a:r>
            <a:r>
              <a:rPr lang="en-US" dirty="0"/>
              <a:t>/</a:t>
            </a:r>
            <a:r>
              <a:rPr lang="en-US" dirty="0" err="1"/>
              <a:t>pathologised</a:t>
            </a:r>
            <a:r>
              <a:rPr lang="en-US" dirty="0"/>
              <a:t> individuals still sought by researchers, but public sympathy towards research subjects as individuals increasingly in evidence, fueled by the popular press.</a:t>
            </a:r>
          </a:p>
          <a:p>
            <a:r>
              <a:rPr lang="en-US" dirty="0"/>
              <a:t>Many human remains taken off display and put in storage as research priorities changed.</a:t>
            </a:r>
          </a:p>
          <a:p>
            <a:pPr marL="0" indent="0">
              <a:buNone/>
            </a:pPr>
            <a:endParaRPr lang="en-US" dirty="0"/>
          </a:p>
        </p:txBody>
      </p:sp>
    </p:spTree>
    <p:extLst>
      <p:ext uri="{BB962C8B-B14F-4D97-AF65-F5344CB8AC3E}">
        <p14:creationId xmlns:p14="http://schemas.microsoft.com/office/powerpoint/2010/main" val="695166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FB7FC0-8AD7-D3E0-B843-A60C8F268A30}"/>
              </a:ext>
            </a:extLst>
          </p:cNvPr>
          <p:cNvSpPr>
            <a:spLocks noGrp="1"/>
          </p:cNvSpPr>
          <p:nvPr>
            <p:ph type="title"/>
          </p:nvPr>
        </p:nvSpPr>
        <p:spPr>
          <a:xfrm>
            <a:off x="648929" y="557190"/>
            <a:ext cx="5181510" cy="1671569"/>
          </a:xfrm>
        </p:spPr>
        <p:txBody>
          <a:bodyPr>
            <a:normAutofit/>
          </a:bodyPr>
          <a:lstStyle/>
          <a:p>
            <a:r>
              <a:rPr lang="en-US" sz="4000"/>
              <a:t>Flinders Petrie (1853-1942)</a:t>
            </a:r>
          </a:p>
        </p:txBody>
      </p:sp>
      <p:sp>
        <p:nvSpPr>
          <p:cNvPr id="3" name="Content Placeholder 2">
            <a:extLst>
              <a:ext uri="{FF2B5EF4-FFF2-40B4-BE49-F238E27FC236}">
                <a16:creationId xmlns:a16="http://schemas.microsoft.com/office/drawing/2014/main" id="{623D56B7-3B9D-6DE9-775E-A93B2F1B2DB0}"/>
              </a:ext>
            </a:extLst>
          </p:cNvPr>
          <p:cNvSpPr>
            <a:spLocks noGrp="1"/>
          </p:cNvSpPr>
          <p:nvPr>
            <p:ph idx="1"/>
          </p:nvPr>
        </p:nvSpPr>
        <p:spPr>
          <a:xfrm>
            <a:off x="648930" y="2406650"/>
            <a:ext cx="5181508" cy="3722438"/>
          </a:xfrm>
        </p:spPr>
        <p:txBody>
          <a:bodyPr>
            <a:normAutofit/>
          </a:bodyPr>
          <a:lstStyle/>
          <a:p>
            <a:r>
              <a:rPr lang="en-US" sz="1700"/>
              <a:t>Renown Egyptologist, first Professor of Egyptology in the UK, at UCL.</a:t>
            </a:r>
          </a:p>
          <a:p>
            <a:r>
              <a:rPr lang="en-US" sz="1700"/>
              <a:t>Famous for many excavations, and identification of Proto-Sinaitic script.</a:t>
            </a:r>
          </a:p>
          <a:p>
            <a:r>
              <a:rPr lang="en-US" sz="1700"/>
              <a:t>His collection of Egyptian artefacts donated to UCL (Petrie Museum of Egyptian Archaeology).</a:t>
            </a:r>
          </a:p>
          <a:p>
            <a:r>
              <a:rPr lang="en-US" sz="1700"/>
              <a:t>Donated many Egyptian remains to Cambridge</a:t>
            </a:r>
          </a:p>
          <a:p>
            <a:r>
              <a:rPr lang="en-US" sz="1700"/>
              <a:t>Donated his own remains for scientific study after his death in Jerusalem in 1942 (body buried but head/brain sent to Royal College of Surgeons, London.</a:t>
            </a:r>
          </a:p>
        </p:txBody>
      </p:sp>
      <p:pic>
        <p:nvPicPr>
          <p:cNvPr id="13314" name="Picture 2">
            <a:extLst>
              <a:ext uri="{FF2B5EF4-FFF2-40B4-BE49-F238E27FC236}">
                <a16:creationId xmlns:a16="http://schemas.microsoft.com/office/drawing/2014/main" id="{B373FBC5-E957-0831-C986-AF0348663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 b="9614"/>
          <a:stretch>
            <a:fillRect/>
          </a:stretch>
        </p:blipFill>
        <p:spPr bwMode="auto">
          <a:xfrm>
            <a:off x="6189155" y="10"/>
            <a:ext cx="60028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438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0751-617A-8006-4A85-76E7BC10E024}"/>
              </a:ext>
            </a:extLst>
          </p:cNvPr>
          <p:cNvSpPr>
            <a:spLocks noGrp="1"/>
          </p:cNvSpPr>
          <p:nvPr>
            <p:ph type="title"/>
          </p:nvPr>
        </p:nvSpPr>
        <p:spPr/>
        <p:txBody>
          <a:bodyPr/>
          <a:lstStyle/>
          <a:p>
            <a:r>
              <a:rPr lang="en-US" dirty="0"/>
              <a:t>Context: Voluntary Donation</a:t>
            </a:r>
          </a:p>
        </p:txBody>
      </p:sp>
      <p:sp>
        <p:nvSpPr>
          <p:cNvPr id="3" name="Content Placeholder 2">
            <a:extLst>
              <a:ext uri="{FF2B5EF4-FFF2-40B4-BE49-F238E27FC236}">
                <a16:creationId xmlns:a16="http://schemas.microsoft.com/office/drawing/2014/main" id="{0C0E17AE-38F2-DE61-DBEC-DA74BC4D4B7E}"/>
              </a:ext>
            </a:extLst>
          </p:cNvPr>
          <p:cNvSpPr>
            <a:spLocks noGrp="1"/>
          </p:cNvSpPr>
          <p:nvPr>
            <p:ph idx="1"/>
          </p:nvPr>
        </p:nvSpPr>
        <p:spPr/>
        <p:txBody>
          <a:bodyPr/>
          <a:lstStyle/>
          <a:p>
            <a:r>
              <a:rPr lang="en-US" dirty="0"/>
              <a:t>Several prominent researchers who worked with human remains donated their heads/brains for research.</a:t>
            </a:r>
          </a:p>
          <a:p>
            <a:r>
              <a:rPr lang="en-US" dirty="0"/>
              <a:t>Extension of beliefs about genius: phrenology, craniology, and eugenics.</a:t>
            </a:r>
          </a:p>
          <a:p>
            <a:r>
              <a:rPr lang="en-US" dirty="0"/>
              <a:t>On the part of donors, represents an expression of their commitment to scientific research.</a:t>
            </a:r>
          </a:p>
          <a:p>
            <a:r>
              <a:rPr lang="en-US" dirty="0"/>
              <a:t>See also Edward Drinker Cope (1840-1897), American paleontologist who donated his skull for the explicit purpose of being measured to establish racial/intellectual superiority.</a:t>
            </a:r>
          </a:p>
        </p:txBody>
      </p:sp>
    </p:spTree>
    <p:extLst>
      <p:ext uri="{BB962C8B-B14F-4D97-AF65-F5344CB8AC3E}">
        <p14:creationId xmlns:p14="http://schemas.microsoft.com/office/powerpoint/2010/main" val="2731331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2EF1E6-4B4D-5159-8D9B-74801565955A}"/>
              </a:ext>
            </a:extLst>
          </p:cNvPr>
          <p:cNvSpPr>
            <a:spLocks noGrp="1"/>
          </p:cNvSpPr>
          <p:nvPr>
            <p:ph idx="1"/>
          </p:nvPr>
        </p:nvSpPr>
        <p:spPr/>
        <p:txBody>
          <a:bodyPr/>
          <a:lstStyle/>
          <a:p>
            <a:pPr marL="0" indent="0">
              <a:buNone/>
            </a:pPr>
            <a:r>
              <a:rPr lang="en-US" dirty="0"/>
              <a:t>Human remains are especially potent objects with complex meanings. The collections they constituted were complex, dynamic entities, growing and shrinking, changing over time and place both physically and conceptually. Like other collections, the medical museum was an entangled assemblage, and like all assemblies, it was deeply political: a parliament of monsters indeed.  </a:t>
            </a:r>
          </a:p>
          <a:p>
            <a:pPr marL="0" indent="0">
              <a:buNone/>
            </a:pPr>
            <a:r>
              <a:rPr lang="en-US" dirty="0"/>
              <a:t>	-Sam Alberti, </a:t>
            </a:r>
            <a:r>
              <a:rPr lang="en-US"/>
              <a:t>Morbid Curiosities.</a:t>
            </a:r>
            <a:endParaRPr lang="en-US" dirty="0"/>
          </a:p>
        </p:txBody>
      </p:sp>
    </p:spTree>
    <p:extLst>
      <p:ext uri="{BB962C8B-B14F-4D97-AF65-F5344CB8AC3E}">
        <p14:creationId xmlns:p14="http://schemas.microsoft.com/office/powerpoint/2010/main" val="347395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D4E17-AC7A-0DF9-1623-45A9E5909E97}"/>
              </a:ext>
            </a:extLst>
          </p:cNvPr>
          <p:cNvSpPr>
            <a:spLocks noGrp="1"/>
          </p:cNvSpPr>
          <p:nvPr>
            <p:ph type="title"/>
          </p:nvPr>
        </p:nvSpPr>
        <p:spPr/>
        <p:txBody>
          <a:bodyPr/>
          <a:lstStyle/>
          <a:p>
            <a:r>
              <a:rPr lang="en-US" dirty="0"/>
              <a:t>A Daughter’s Plea</a:t>
            </a:r>
          </a:p>
        </p:txBody>
      </p:sp>
      <p:sp>
        <p:nvSpPr>
          <p:cNvPr id="3" name="Content Placeholder 2">
            <a:extLst>
              <a:ext uri="{FF2B5EF4-FFF2-40B4-BE49-F238E27FC236}">
                <a16:creationId xmlns:a16="http://schemas.microsoft.com/office/drawing/2014/main" id="{185A3577-A9B4-0777-F750-FF6604D0162A}"/>
              </a:ext>
            </a:extLst>
          </p:cNvPr>
          <p:cNvSpPr>
            <a:spLocks noGrp="1"/>
          </p:cNvSpPr>
          <p:nvPr>
            <p:ph idx="1"/>
          </p:nvPr>
        </p:nvSpPr>
        <p:spPr/>
        <p:txBody>
          <a:bodyPr>
            <a:normAutofit fontScale="92500" lnSpcReduction="20000"/>
          </a:bodyPr>
          <a:lstStyle/>
          <a:p>
            <a:pPr marL="0" indent="0">
              <a:buNone/>
            </a:pPr>
            <a:r>
              <a:rPr lang="en-GB" dirty="0"/>
              <a:t>‘Josepha </a:t>
            </a:r>
            <a:r>
              <a:rPr lang="en-GB" dirty="0" err="1"/>
              <a:t>Solimann</a:t>
            </a:r>
            <a:r>
              <a:rPr lang="en-GB" dirty="0"/>
              <a:t> […] states that, before she had time to recover from the first shock over the sudden death of her beloved father, Angelo </a:t>
            </a:r>
            <a:r>
              <a:rPr lang="en-GB" dirty="0" err="1"/>
              <a:t>Solimann</a:t>
            </a:r>
            <a:r>
              <a:rPr lang="en-GB" dirty="0"/>
              <a:t>, another grievous piece of news—namely, that his body had been delivered to the medical faculty in order for anatomical experiments to be carried out—had thrown her into even greater distress. This distress soon reached its highest degree and turned into a kind of numbness and melancholy when she learned with certainty that they would not even grant peace to the already mutilated body, but had delivered it, at the request of the Reverend Abbé Eberl, who then completely flayed it, stuffed the skin, and proposed to exhibit it, alongside other animals, in the Imperial and Royal Cabinet of Natural History for display and public viewing. She requests that the skin be placed with the rest of the body in the grave and in consecrated earth […]</a:t>
            </a:r>
          </a:p>
          <a:p>
            <a:pPr marL="0" indent="0">
              <a:buNone/>
            </a:pPr>
            <a:r>
              <a:rPr lang="en-GB" sz="1500" dirty="0"/>
              <a:t>-</a:t>
            </a:r>
            <a:r>
              <a:rPr lang="en-GB" sz="1500" dirty="0" err="1"/>
              <a:t>Begleitschreiben</a:t>
            </a:r>
            <a:r>
              <a:rPr lang="en-GB" sz="1500" dirty="0"/>
              <a:t> von </a:t>
            </a:r>
            <a:r>
              <a:rPr lang="en-GB" sz="1500" dirty="0" err="1"/>
              <a:t>Offizial</a:t>
            </a:r>
            <a:r>
              <a:rPr lang="en-GB" sz="1500" dirty="0"/>
              <a:t> und </a:t>
            </a:r>
            <a:r>
              <a:rPr lang="en-GB" sz="1500" dirty="0" err="1"/>
              <a:t>erzbischöflischem</a:t>
            </a:r>
            <a:r>
              <a:rPr lang="en-GB" sz="1500" dirty="0"/>
              <a:t> </a:t>
            </a:r>
            <a:r>
              <a:rPr lang="en-GB" sz="1500" dirty="0" err="1"/>
              <a:t>Konsistorium</a:t>
            </a:r>
            <a:r>
              <a:rPr lang="en-GB" sz="1500" dirty="0"/>
              <a:t> der Erzdiöcese Wien (9 Dec 1796),” </a:t>
            </a:r>
            <a:r>
              <a:rPr lang="en-GB" sz="1500" dirty="0" err="1"/>
              <a:t>Diözesenarchiv</a:t>
            </a:r>
            <a:r>
              <a:rPr lang="en-GB" sz="1500" dirty="0"/>
              <a:t> (Wien), </a:t>
            </a:r>
            <a:r>
              <a:rPr lang="en-GB" sz="1500" dirty="0" err="1"/>
              <a:t>Diözesanarchiv</a:t>
            </a:r>
            <a:r>
              <a:rPr lang="en-GB" sz="1500" dirty="0"/>
              <a:t> Wien, </a:t>
            </a:r>
            <a:r>
              <a:rPr lang="en-GB" sz="1500" dirty="0" err="1"/>
              <a:t>Ordinariatsakten</a:t>
            </a:r>
            <a:r>
              <a:rPr lang="en-GB" sz="1500" dirty="0"/>
              <a:t>, </a:t>
            </a:r>
            <a:r>
              <a:rPr lang="en-GB" sz="1500" dirty="0" err="1"/>
              <a:t>Priesterpersonalia</a:t>
            </a:r>
            <a:r>
              <a:rPr lang="en-GB" sz="1500" dirty="0"/>
              <a:t> “alt”, </a:t>
            </a:r>
            <a:r>
              <a:rPr lang="en-GB" sz="1500" dirty="0" err="1"/>
              <a:t>Karton</a:t>
            </a:r>
            <a:r>
              <a:rPr lang="en-GB" sz="1500" dirty="0"/>
              <a:t> 37, fasc. 1.</a:t>
            </a:r>
            <a:endParaRPr lang="en-US" sz="1500" dirty="0"/>
          </a:p>
        </p:txBody>
      </p:sp>
    </p:spTree>
    <p:extLst>
      <p:ext uri="{BB962C8B-B14F-4D97-AF65-F5344CB8AC3E}">
        <p14:creationId xmlns:p14="http://schemas.microsoft.com/office/powerpoint/2010/main" val="2038126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522A28-0067-9CE1-96D7-EDC26923AF47}"/>
              </a:ext>
            </a:extLst>
          </p:cNvPr>
          <p:cNvSpPr>
            <a:spLocks noGrp="1"/>
          </p:cNvSpPr>
          <p:nvPr>
            <p:ph type="title"/>
          </p:nvPr>
        </p:nvSpPr>
        <p:spPr>
          <a:xfrm>
            <a:off x="836679" y="110163"/>
            <a:ext cx="6002110" cy="1495425"/>
          </a:xfrm>
        </p:spPr>
        <p:txBody>
          <a:bodyPr>
            <a:normAutofit/>
          </a:bodyPr>
          <a:lstStyle/>
          <a:p>
            <a:r>
              <a:rPr lang="en-US" sz="4000" dirty="0"/>
              <a:t>Exhibition</a:t>
            </a:r>
          </a:p>
        </p:txBody>
      </p:sp>
      <p:sp>
        <p:nvSpPr>
          <p:cNvPr id="3" name="Content Placeholder 2">
            <a:extLst>
              <a:ext uri="{FF2B5EF4-FFF2-40B4-BE49-F238E27FC236}">
                <a16:creationId xmlns:a16="http://schemas.microsoft.com/office/drawing/2014/main" id="{C6C34FD3-A2A1-66B5-1AA9-DD5AF9DA5F76}"/>
              </a:ext>
            </a:extLst>
          </p:cNvPr>
          <p:cNvSpPr>
            <a:spLocks noGrp="1"/>
          </p:cNvSpPr>
          <p:nvPr>
            <p:ph idx="1"/>
          </p:nvPr>
        </p:nvSpPr>
        <p:spPr>
          <a:xfrm>
            <a:off x="598665" y="1462531"/>
            <a:ext cx="6002110" cy="3729034"/>
          </a:xfrm>
        </p:spPr>
        <p:txBody>
          <a:bodyPr>
            <a:noAutofit/>
          </a:bodyPr>
          <a:lstStyle/>
          <a:p>
            <a:r>
              <a:rPr lang="en-US" sz="2000" dirty="0"/>
              <a:t>Soliman’s </a:t>
            </a:r>
            <a:r>
              <a:rPr lang="en-US" sz="2000" dirty="0" err="1"/>
              <a:t>taxidermied</a:t>
            </a:r>
            <a:r>
              <a:rPr lang="en-US" sz="2000" dirty="0"/>
              <a:t> remains and death mask were exhibited in a cabinet at the Royal Natural History Collection, private ‘cabinet of curiosities’ of the Habsburgs (Emperor Franz II).</a:t>
            </a:r>
          </a:p>
          <a:p>
            <a:r>
              <a:rPr lang="en-US" sz="2000" dirty="0"/>
              <a:t>Displayed amongst tropical foliage: ‘</a:t>
            </a:r>
            <a:r>
              <a:rPr lang="en-GB" sz="2000" dirty="0"/>
              <a:t>standing upright with right foot drawn back and left hand outstretched, a belt of feathers around his waist and crown of feathers on his head, each composed of alternatingly juxtaposed red, white, and blue ostrich feathers. Arms and legs were adorned with a string of white pearls and a wide, delicately braided necklace made of cream-colored coin-porcelain snails hung down to his chest.’</a:t>
            </a:r>
          </a:p>
          <a:p>
            <a:pPr lvl="4"/>
            <a:r>
              <a:rPr lang="en-GB" sz="2000" dirty="0"/>
              <a:t>Quoted in </a:t>
            </a:r>
            <a:r>
              <a:rPr lang="en-GB" sz="2000" dirty="0">
                <a:hlinkClick r:id="rId2"/>
              </a:rPr>
              <a:t>Wigger/Hadley (2020)</a:t>
            </a:r>
            <a:endParaRPr lang="en-GB" sz="2000" dirty="0"/>
          </a:p>
          <a:p>
            <a:r>
              <a:rPr lang="en-GB" sz="2000" dirty="0"/>
              <a:t>Soliman’s remains were destroyed in a fire in 1848.  Face mask held by </a:t>
            </a:r>
            <a:r>
              <a:rPr lang="en-GB" sz="2000" dirty="0" err="1"/>
              <a:t>Rolettmuseum</a:t>
            </a:r>
            <a:r>
              <a:rPr lang="en-GB" sz="2000" dirty="0"/>
              <a:t>, Austria.</a:t>
            </a:r>
          </a:p>
        </p:txBody>
      </p:sp>
      <p:pic>
        <p:nvPicPr>
          <p:cNvPr id="5122" name="Picture 2" descr="Poster for the Exhibition">
            <a:extLst>
              <a:ext uri="{FF2B5EF4-FFF2-40B4-BE49-F238E27FC236}">
                <a16:creationId xmlns:a16="http://schemas.microsoft.com/office/drawing/2014/main" id="{90DC0388-6F59-E575-8EF6-D64E22FEB2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 b="2817"/>
          <a:stretch>
            <a:fillRect/>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4088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4E73A-86AF-4707-3376-031721099030}"/>
              </a:ext>
            </a:extLst>
          </p:cNvPr>
          <p:cNvSpPr>
            <a:spLocks noGrp="1"/>
          </p:cNvSpPr>
          <p:nvPr>
            <p:ph type="title"/>
          </p:nvPr>
        </p:nvSpPr>
        <p:spPr/>
        <p:txBody>
          <a:bodyPr/>
          <a:lstStyle/>
          <a:p>
            <a:r>
              <a:rPr lang="en-US" dirty="0"/>
              <a:t>Context: Cabinets of Curiosity</a:t>
            </a:r>
          </a:p>
        </p:txBody>
      </p:sp>
      <p:pic>
        <p:nvPicPr>
          <p:cNvPr id="4" name="Content Placeholder 3">
            <a:extLst>
              <a:ext uri="{FF2B5EF4-FFF2-40B4-BE49-F238E27FC236}">
                <a16:creationId xmlns:a16="http://schemas.microsoft.com/office/drawing/2014/main" id="{AD9291BA-45CB-D13E-733B-A72BD2C7A13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58788" y="1723427"/>
            <a:ext cx="6129606" cy="4597205"/>
          </a:xfrm>
          <a:prstGeom prst="rect">
            <a:avLst/>
          </a:prstGeom>
        </p:spPr>
      </p:pic>
      <p:sp>
        <p:nvSpPr>
          <p:cNvPr id="7" name="TextBox 6">
            <a:extLst>
              <a:ext uri="{FF2B5EF4-FFF2-40B4-BE49-F238E27FC236}">
                <a16:creationId xmlns:a16="http://schemas.microsoft.com/office/drawing/2014/main" id="{0A6D5C9B-496C-F196-5110-96A22EB786C7}"/>
              </a:ext>
            </a:extLst>
          </p:cNvPr>
          <p:cNvSpPr txBox="1"/>
          <p:nvPr/>
        </p:nvSpPr>
        <p:spPr>
          <a:xfrm>
            <a:off x="618979" y="1723426"/>
            <a:ext cx="3629464" cy="4801314"/>
          </a:xfrm>
          <a:prstGeom prst="rect">
            <a:avLst/>
          </a:prstGeom>
          <a:noFill/>
        </p:spPr>
        <p:txBody>
          <a:bodyPr wrap="square" rtlCol="0">
            <a:spAutoFit/>
          </a:bodyPr>
          <a:lstStyle/>
          <a:p>
            <a:r>
              <a:rPr lang="en-US" dirty="0"/>
              <a:t>-Origins in the C17, private collections focused on display of ‘exotic’ specimens from around the world.</a:t>
            </a:r>
          </a:p>
          <a:p>
            <a:r>
              <a:rPr lang="en-US" dirty="0"/>
              <a:t>-Aided by exploration and imperialism.</a:t>
            </a:r>
          </a:p>
          <a:p>
            <a:r>
              <a:rPr lang="en-US" dirty="0"/>
              <a:t>-Interest in diversity and classification.</a:t>
            </a:r>
          </a:p>
          <a:p>
            <a:r>
              <a:rPr lang="en-US" dirty="0"/>
              <a:t>-By the C18, represents growth of natural history, Enlightenment taxonomy.</a:t>
            </a:r>
          </a:p>
          <a:p>
            <a:r>
              <a:rPr lang="en-US" dirty="0"/>
              <a:t>-Cabinets increasingly become the nucleus of public museums.</a:t>
            </a:r>
          </a:p>
          <a:p>
            <a:r>
              <a:rPr lang="en-US" dirty="0"/>
              <a:t>-Soliman’s display both exoticized and </a:t>
            </a:r>
            <a:r>
              <a:rPr lang="en-US" dirty="0" err="1"/>
              <a:t>racialised</a:t>
            </a:r>
            <a:r>
              <a:rPr lang="en-US" dirty="0"/>
              <a:t> him, making him an exemplar of a ‘primitive’ African type.</a:t>
            </a:r>
          </a:p>
        </p:txBody>
      </p:sp>
    </p:spTree>
    <p:extLst>
      <p:ext uri="{BB962C8B-B14F-4D97-AF65-F5344CB8AC3E}">
        <p14:creationId xmlns:p14="http://schemas.microsoft.com/office/powerpoint/2010/main" val="3218602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7" name="Rectangle 410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Image Credit: By Thomas Rowland. Published by T Smith © The Trustees of the British Museum, released as CC BY-NC-SA 4.0">
            <a:extLst>
              <a:ext uri="{FF2B5EF4-FFF2-40B4-BE49-F238E27FC236}">
                <a16:creationId xmlns:a16="http://schemas.microsoft.com/office/drawing/2014/main" id="{886A01B2-13CA-CADD-CFAB-A9B73DA130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5436"/>
          <a:stretch>
            <a:fill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8" name="Rectangle 410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49A94D-CDDB-72C2-B852-BCFCECEB73FB}"/>
              </a:ext>
            </a:extLst>
          </p:cNvPr>
          <p:cNvSpPr>
            <a:spLocks noGrp="1"/>
          </p:cNvSpPr>
          <p:nvPr>
            <p:ph type="title"/>
          </p:nvPr>
        </p:nvSpPr>
        <p:spPr>
          <a:xfrm>
            <a:off x="8431356" y="70197"/>
            <a:ext cx="3822189" cy="1899912"/>
          </a:xfrm>
        </p:spPr>
        <p:txBody>
          <a:bodyPr>
            <a:normAutofit/>
          </a:bodyPr>
          <a:lstStyle/>
          <a:p>
            <a:r>
              <a:rPr lang="en-US" sz="4000" dirty="0"/>
              <a:t>Charles Byrne (c.1761-1783)</a:t>
            </a:r>
          </a:p>
        </p:txBody>
      </p:sp>
      <p:sp>
        <p:nvSpPr>
          <p:cNvPr id="3" name="Content Placeholder 2">
            <a:extLst>
              <a:ext uri="{FF2B5EF4-FFF2-40B4-BE49-F238E27FC236}">
                <a16:creationId xmlns:a16="http://schemas.microsoft.com/office/drawing/2014/main" id="{360E0D8B-222C-1F55-A797-538815428563}"/>
              </a:ext>
            </a:extLst>
          </p:cNvPr>
          <p:cNvSpPr>
            <a:spLocks noGrp="1"/>
          </p:cNvSpPr>
          <p:nvPr>
            <p:ph idx="1"/>
          </p:nvPr>
        </p:nvSpPr>
        <p:spPr>
          <a:xfrm>
            <a:off x="8237574" y="1970109"/>
            <a:ext cx="3822189" cy="4423798"/>
          </a:xfrm>
        </p:spPr>
        <p:txBody>
          <a:bodyPr>
            <a:normAutofit fontScale="92500" lnSpcReduction="20000"/>
          </a:bodyPr>
          <a:lstStyle/>
          <a:p>
            <a:r>
              <a:rPr lang="en-US" sz="2000" dirty="0"/>
              <a:t>From County Londonderry, Ireland and had a rare pituitary disorder (acromegalic gigantism).  2.31m/7’7” tall.</a:t>
            </a:r>
          </a:p>
          <a:p>
            <a:r>
              <a:rPr lang="en-US" sz="2000" dirty="0"/>
              <a:t>Moved to Scotland and then England, arriving in London in 1782 where he became a popular performer.</a:t>
            </a:r>
          </a:p>
          <a:p>
            <a:r>
              <a:rPr lang="en-US" sz="2000" dirty="0"/>
              <a:t>Died following year aged 22 due to health complications.</a:t>
            </a:r>
          </a:p>
          <a:p>
            <a:r>
              <a:rPr lang="en-US" sz="2000" dirty="0"/>
              <a:t>Made arrangements for his body to be buried at sea, but his corpse was acquired by John Hunter.</a:t>
            </a:r>
          </a:p>
          <a:p>
            <a:r>
              <a:rPr lang="en-US" sz="2000" dirty="0"/>
              <a:t>Hunter prepared and mounted Byrne’s skeleton, and put it on display in his home museum, 1787.</a:t>
            </a:r>
          </a:p>
        </p:txBody>
      </p:sp>
    </p:spTree>
    <p:extLst>
      <p:ext uri="{BB962C8B-B14F-4D97-AF65-F5344CB8AC3E}">
        <p14:creationId xmlns:p14="http://schemas.microsoft.com/office/powerpoint/2010/main" val="1850729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drawing of a group of people&#10;&#10;Description automatically generated">
            <a:extLst>
              <a:ext uri="{FF2B5EF4-FFF2-40B4-BE49-F238E27FC236}">
                <a16:creationId xmlns:a16="http://schemas.microsoft.com/office/drawing/2014/main" id="{4ABF1600-7AB1-EB16-7906-6B445377DD0D}"/>
              </a:ext>
            </a:extLst>
          </p:cNvPr>
          <p:cNvPicPr>
            <a:picLocks noGrp="1" noChangeAspect="1"/>
          </p:cNvPicPr>
          <p:nvPr>
            <p:ph idx="1"/>
          </p:nvPr>
        </p:nvPicPr>
        <p:blipFill>
          <a:blip r:embed="rId2"/>
          <a:stretch>
            <a:fillRect/>
          </a:stretch>
        </p:blipFill>
        <p:spPr>
          <a:xfrm>
            <a:off x="2237282" y="0"/>
            <a:ext cx="6689785" cy="6858000"/>
          </a:xfrm>
          <a:prstGeom prst="rect">
            <a:avLst/>
          </a:prstGeom>
        </p:spPr>
      </p:pic>
      <p:sp>
        <p:nvSpPr>
          <p:cNvPr id="5" name="TextBox 4">
            <a:extLst>
              <a:ext uri="{FF2B5EF4-FFF2-40B4-BE49-F238E27FC236}">
                <a16:creationId xmlns:a16="http://schemas.microsoft.com/office/drawing/2014/main" id="{0547283E-BF74-935D-335F-81FDE7DB2BED}"/>
              </a:ext>
            </a:extLst>
          </p:cNvPr>
          <p:cNvSpPr txBox="1"/>
          <p:nvPr/>
        </p:nvSpPr>
        <p:spPr>
          <a:xfrm>
            <a:off x="8927067" y="6334780"/>
            <a:ext cx="3264933" cy="523220"/>
          </a:xfrm>
          <a:prstGeom prst="rect">
            <a:avLst/>
          </a:prstGeom>
          <a:noFill/>
        </p:spPr>
        <p:txBody>
          <a:bodyPr wrap="square" rtlCol="0">
            <a:spAutoFit/>
          </a:bodyPr>
          <a:lstStyle/>
          <a:p>
            <a:r>
              <a:rPr lang="en-US" sz="1400" dirty="0"/>
              <a:t>Sketch of RCS spectators and specimens, by J. A. Duncan, 1900</a:t>
            </a:r>
          </a:p>
        </p:txBody>
      </p:sp>
    </p:spTree>
    <p:extLst>
      <p:ext uri="{BB962C8B-B14F-4D97-AF65-F5344CB8AC3E}">
        <p14:creationId xmlns:p14="http://schemas.microsoft.com/office/powerpoint/2010/main" val="2801138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EC5F1-ACAB-3796-134E-79609D9E5BD3}"/>
              </a:ext>
            </a:extLst>
          </p:cNvPr>
          <p:cNvSpPr>
            <a:spLocks noGrp="1"/>
          </p:cNvSpPr>
          <p:nvPr>
            <p:ph type="title"/>
          </p:nvPr>
        </p:nvSpPr>
        <p:spPr/>
        <p:txBody>
          <a:bodyPr/>
          <a:lstStyle/>
          <a:p>
            <a:r>
              <a:rPr lang="en-US" dirty="0"/>
              <a:t>Context: Rise of ‘Museum Medicine’</a:t>
            </a:r>
          </a:p>
        </p:txBody>
      </p:sp>
      <p:sp>
        <p:nvSpPr>
          <p:cNvPr id="3" name="Content Placeholder 2">
            <a:extLst>
              <a:ext uri="{FF2B5EF4-FFF2-40B4-BE49-F238E27FC236}">
                <a16:creationId xmlns:a16="http://schemas.microsoft.com/office/drawing/2014/main" id="{0CD76DF6-7A50-DADD-57DB-1752A8FA52EA}"/>
              </a:ext>
            </a:extLst>
          </p:cNvPr>
          <p:cNvSpPr>
            <a:spLocks noGrp="1"/>
          </p:cNvSpPr>
          <p:nvPr>
            <p:ph idx="1"/>
          </p:nvPr>
        </p:nvSpPr>
        <p:spPr/>
        <p:txBody>
          <a:bodyPr>
            <a:normAutofit fontScale="92500" lnSpcReduction="20000"/>
          </a:bodyPr>
          <a:lstStyle/>
          <a:p>
            <a:r>
              <a:rPr lang="en-US" dirty="0"/>
              <a:t>By late C18, preserved wet and dry anatomical specimens critical for teaching anatomy given lack of cadavers for dissection.</a:t>
            </a:r>
          </a:p>
          <a:p>
            <a:r>
              <a:rPr lang="en-US" dirty="0"/>
              <a:t>Anatomists built up private collections of specimens for their teaching and research needs, using them to attract students.</a:t>
            </a:r>
          </a:p>
          <a:p>
            <a:r>
              <a:rPr lang="en-US" dirty="0"/>
              <a:t>John Hunter’s collection was purchased by the state in 1799 and given to the Royal College of Surgeons (London) for use of members, students, and opened to the public in 1813.</a:t>
            </a:r>
          </a:p>
          <a:p>
            <a:r>
              <a:rPr lang="en-US" dirty="0"/>
              <a:t>As with dissection, pedagogic justifications cited for preservation and display of specimens, particularly rare examples such as Byrne’s skeleton.</a:t>
            </a:r>
          </a:p>
          <a:p>
            <a:r>
              <a:rPr lang="en-US" dirty="0"/>
              <a:t>Byrne’s case an infamous example of explicit lack of consent for display being dismissed, and his skeleton was removed (but retained by the museum) in 2023.  </a:t>
            </a:r>
          </a:p>
        </p:txBody>
      </p:sp>
    </p:spTree>
    <p:extLst>
      <p:ext uri="{BB962C8B-B14F-4D97-AF65-F5344CB8AC3E}">
        <p14:creationId xmlns:p14="http://schemas.microsoft.com/office/powerpoint/2010/main" val="738555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E3D705D9-7390-4F7B-9D62-039F3DCA3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740CBA7-D75F-8A31-7A95-01B76E05B005}"/>
              </a:ext>
            </a:extLst>
          </p:cNvPr>
          <p:cNvSpPr>
            <a:spLocks noGrp="1"/>
          </p:cNvSpPr>
          <p:nvPr>
            <p:ph type="title"/>
          </p:nvPr>
        </p:nvSpPr>
        <p:spPr>
          <a:xfrm>
            <a:off x="1137035" y="609600"/>
            <a:ext cx="6635365" cy="1330841"/>
          </a:xfrm>
        </p:spPr>
        <p:txBody>
          <a:bodyPr>
            <a:normAutofit/>
          </a:bodyPr>
          <a:lstStyle/>
          <a:p>
            <a:r>
              <a:rPr lang="en-US">
                <a:solidFill>
                  <a:schemeClr val="tx1">
                    <a:lumMod val="85000"/>
                    <a:lumOff val="15000"/>
                  </a:schemeClr>
                </a:solidFill>
              </a:rPr>
              <a:t>Sarah (Saartjie) Baartman (c.1789-1815)</a:t>
            </a:r>
          </a:p>
        </p:txBody>
      </p:sp>
      <p:sp>
        <p:nvSpPr>
          <p:cNvPr id="3" name="Content Placeholder 2">
            <a:extLst>
              <a:ext uri="{FF2B5EF4-FFF2-40B4-BE49-F238E27FC236}">
                <a16:creationId xmlns:a16="http://schemas.microsoft.com/office/drawing/2014/main" id="{65C44D52-834D-B923-79B5-E0FD9D62742B}"/>
              </a:ext>
            </a:extLst>
          </p:cNvPr>
          <p:cNvSpPr>
            <a:spLocks noGrp="1"/>
          </p:cNvSpPr>
          <p:nvPr>
            <p:ph idx="1"/>
          </p:nvPr>
        </p:nvSpPr>
        <p:spPr>
          <a:xfrm>
            <a:off x="1137035" y="2194103"/>
            <a:ext cx="5584487" cy="3908585"/>
          </a:xfrm>
        </p:spPr>
        <p:txBody>
          <a:bodyPr>
            <a:normAutofit/>
          </a:bodyPr>
          <a:lstStyle/>
          <a:p>
            <a:r>
              <a:rPr lang="en-US" sz="1400" dirty="0">
                <a:solidFill>
                  <a:schemeClr val="tx1">
                    <a:lumMod val="85000"/>
                    <a:lumOff val="15000"/>
                  </a:schemeClr>
                </a:solidFill>
              </a:rPr>
              <a:t>Born in Eastern Cape of South Africa into a Khoekhoe family. Worked in Cape Town and her steatopygia attracts attention of surgeon Alexander Dunlop, who takes her to Europe to be exhibited.</a:t>
            </a:r>
          </a:p>
          <a:p>
            <a:r>
              <a:rPr lang="en-US" sz="1400" dirty="0">
                <a:solidFill>
                  <a:schemeClr val="tx1">
                    <a:lumMod val="85000"/>
                    <a:lumOff val="15000"/>
                  </a:schemeClr>
                </a:solidFill>
              </a:rPr>
              <a:t>Arrives in London in 1810, and displayed as the ‘Hottentot Venus’, drawing attention to ‘singular’ sexualized characteristics.</a:t>
            </a:r>
          </a:p>
          <a:p>
            <a:r>
              <a:rPr lang="en-US" sz="1400" dirty="0">
                <a:solidFill>
                  <a:schemeClr val="tx1">
                    <a:lumMod val="85000"/>
                    <a:lumOff val="15000"/>
                  </a:schemeClr>
                </a:solidFill>
              </a:rPr>
              <a:t>Popularity attracts attention of Abolitionists, but Baartman testifies that she was exhibited by her own consent.  </a:t>
            </a:r>
          </a:p>
          <a:p>
            <a:r>
              <a:rPr lang="en-US" sz="1400" dirty="0">
                <a:solidFill>
                  <a:schemeClr val="tx1">
                    <a:lumMod val="85000"/>
                    <a:lumOff val="15000"/>
                  </a:schemeClr>
                </a:solidFill>
              </a:rPr>
              <a:t>Moves to Paris in 1815 under more controlling conditions, attracts attention of French scientists such as comparative anatomist Georges Cuvier.</a:t>
            </a:r>
          </a:p>
          <a:p>
            <a:r>
              <a:rPr lang="en-US" sz="1400" dirty="0">
                <a:solidFill>
                  <a:schemeClr val="tx1">
                    <a:lumMod val="85000"/>
                    <a:lumOff val="15000"/>
                  </a:schemeClr>
                </a:solidFill>
              </a:rPr>
              <a:t>Declined to be displayed or studied nude, but on her death age 25, Cuvier performs full autopsy. </a:t>
            </a:r>
          </a:p>
          <a:p>
            <a:r>
              <a:rPr lang="en-US" sz="1400" dirty="0">
                <a:solidFill>
                  <a:schemeClr val="tx1">
                    <a:lumMod val="85000"/>
                    <a:lumOff val="15000"/>
                  </a:schemeClr>
                </a:solidFill>
              </a:rPr>
              <a:t>Her remains displayed at the Museum </a:t>
            </a:r>
            <a:r>
              <a:rPr lang="en-US" sz="1400" dirty="0" err="1">
                <a:solidFill>
                  <a:schemeClr val="tx1">
                    <a:lumMod val="85000"/>
                    <a:lumOff val="15000"/>
                  </a:schemeClr>
                </a:solidFill>
              </a:rPr>
              <a:t>d’histoire</a:t>
            </a:r>
            <a:r>
              <a:rPr lang="en-US" sz="1400" dirty="0">
                <a:solidFill>
                  <a:schemeClr val="tx1">
                    <a:lumMod val="85000"/>
                    <a:lumOff val="15000"/>
                  </a:schemeClr>
                </a:solidFill>
              </a:rPr>
              <a:t> naturelle  and the Musee de </a:t>
            </a:r>
            <a:r>
              <a:rPr lang="en-US" sz="1400" dirty="0" err="1">
                <a:solidFill>
                  <a:schemeClr val="tx1">
                    <a:lumMod val="85000"/>
                    <a:lumOff val="15000"/>
                  </a:schemeClr>
                </a:solidFill>
              </a:rPr>
              <a:t>l’Homme</a:t>
            </a:r>
            <a:r>
              <a:rPr lang="en-US" sz="1400" dirty="0">
                <a:solidFill>
                  <a:schemeClr val="tx1">
                    <a:lumMod val="85000"/>
                    <a:lumOff val="15000"/>
                  </a:schemeClr>
                </a:solidFill>
              </a:rPr>
              <a:t> until 1974.</a:t>
            </a:r>
          </a:p>
        </p:txBody>
      </p:sp>
      <p:pic>
        <p:nvPicPr>
          <p:cNvPr id="5" name="Picture 4" descr="A person holding a stick and a cupid&#10;&#10;AI-generated content may be incorrect.">
            <a:extLst>
              <a:ext uri="{FF2B5EF4-FFF2-40B4-BE49-F238E27FC236}">
                <a16:creationId xmlns:a16="http://schemas.microsoft.com/office/drawing/2014/main" id="{A8A053D6-7612-0033-9E87-C5813FAC3503}"/>
              </a:ext>
            </a:extLst>
          </p:cNvPr>
          <p:cNvPicPr>
            <a:picLocks noChangeAspect="1"/>
          </p:cNvPicPr>
          <p:nvPr/>
        </p:nvPicPr>
        <p:blipFill>
          <a:blip r:embed="rId2"/>
          <a:srcRect r="10841"/>
          <a:stretch>
            <a:fillRect/>
          </a:stretch>
        </p:blipFill>
        <p:spPr>
          <a:xfrm>
            <a:off x="7590808" y="10"/>
            <a:ext cx="4601192" cy="6857990"/>
          </a:xfrm>
          <a:custGeom>
            <a:avLst/>
            <a:gdLst/>
            <a:ahLst/>
            <a:cxnLst/>
            <a:rect l="l" t="t" r="r" b="b"/>
            <a:pathLst>
              <a:path w="4601192" h="6858000">
                <a:moveTo>
                  <a:pt x="738252" y="0"/>
                </a:moveTo>
                <a:lnTo>
                  <a:pt x="4601192" y="0"/>
                </a:lnTo>
                <a:lnTo>
                  <a:pt x="4601192" y="6858000"/>
                </a:lnTo>
                <a:lnTo>
                  <a:pt x="26600" y="6858000"/>
                </a:lnTo>
                <a:cubicBezTo>
                  <a:pt x="26892" y="6848886"/>
                  <a:pt x="27183" y="6839772"/>
                  <a:pt x="27474" y="6830658"/>
                </a:cubicBezTo>
                <a:cubicBezTo>
                  <a:pt x="26407" y="6820509"/>
                  <a:pt x="23746" y="6812097"/>
                  <a:pt x="18997" y="6807120"/>
                </a:cubicBezTo>
                <a:cubicBezTo>
                  <a:pt x="17525" y="6790325"/>
                  <a:pt x="29162" y="6774261"/>
                  <a:pt x="7137" y="6760865"/>
                </a:cubicBezTo>
                <a:cubicBezTo>
                  <a:pt x="-18690" y="6741525"/>
                  <a:pt x="36582" y="6698874"/>
                  <a:pt x="1509" y="6697766"/>
                </a:cubicBezTo>
                <a:cubicBezTo>
                  <a:pt x="39664" y="6667189"/>
                  <a:pt x="16022" y="6652694"/>
                  <a:pt x="8215" y="6616463"/>
                </a:cubicBezTo>
                <a:cubicBezTo>
                  <a:pt x="-6748" y="6590470"/>
                  <a:pt x="28879" y="6504828"/>
                  <a:pt x="36391" y="6432223"/>
                </a:cubicBezTo>
                <a:cubicBezTo>
                  <a:pt x="48645" y="6390313"/>
                  <a:pt x="62897" y="6411448"/>
                  <a:pt x="63226" y="6361482"/>
                </a:cubicBezTo>
                <a:cubicBezTo>
                  <a:pt x="58956" y="6358292"/>
                  <a:pt x="79553" y="6313235"/>
                  <a:pt x="84789" y="6290409"/>
                </a:cubicBezTo>
                <a:cubicBezTo>
                  <a:pt x="90026" y="6267583"/>
                  <a:pt x="70411" y="6240753"/>
                  <a:pt x="94648" y="6224529"/>
                </a:cubicBezTo>
                <a:cubicBezTo>
                  <a:pt x="175790" y="6142756"/>
                  <a:pt x="124488" y="6086153"/>
                  <a:pt x="150795" y="6009109"/>
                </a:cubicBezTo>
                <a:cubicBezTo>
                  <a:pt x="170315" y="5931813"/>
                  <a:pt x="154171" y="5972490"/>
                  <a:pt x="162963" y="5933293"/>
                </a:cubicBezTo>
                <a:lnTo>
                  <a:pt x="160072" y="5876809"/>
                </a:lnTo>
                <a:lnTo>
                  <a:pt x="145227" y="5835476"/>
                </a:lnTo>
                <a:cubicBezTo>
                  <a:pt x="134911" y="5801040"/>
                  <a:pt x="143825" y="5789510"/>
                  <a:pt x="148142" y="5777976"/>
                </a:cubicBezTo>
                <a:cubicBezTo>
                  <a:pt x="148142" y="5777862"/>
                  <a:pt x="148143" y="5777748"/>
                  <a:pt x="148143" y="5777634"/>
                </a:cubicBezTo>
                <a:lnTo>
                  <a:pt x="140074" y="5767522"/>
                </a:lnTo>
                <a:cubicBezTo>
                  <a:pt x="132636" y="5758605"/>
                  <a:pt x="127887" y="5750074"/>
                  <a:pt x="135915" y="5738405"/>
                </a:cubicBezTo>
                <a:lnTo>
                  <a:pt x="136567" y="5737743"/>
                </a:lnTo>
                <a:lnTo>
                  <a:pt x="123490" y="5720450"/>
                </a:lnTo>
                <a:cubicBezTo>
                  <a:pt x="137298" y="5702285"/>
                  <a:pt x="135593" y="5690529"/>
                  <a:pt x="123832" y="5675478"/>
                </a:cubicBezTo>
                <a:cubicBezTo>
                  <a:pt x="121625" y="5666952"/>
                  <a:pt x="122504" y="5659387"/>
                  <a:pt x="124569" y="5652490"/>
                </a:cubicBezTo>
                <a:lnTo>
                  <a:pt x="127524" y="5645356"/>
                </a:lnTo>
                <a:lnTo>
                  <a:pt x="115687" y="5603540"/>
                </a:lnTo>
                <a:cubicBezTo>
                  <a:pt x="116187" y="5593593"/>
                  <a:pt x="116685" y="5583645"/>
                  <a:pt x="117185" y="5573698"/>
                </a:cubicBezTo>
                <a:lnTo>
                  <a:pt x="128187" y="5578724"/>
                </a:lnTo>
                <a:lnTo>
                  <a:pt x="132990" y="5580535"/>
                </a:lnTo>
                <a:lnTo>
                  <a:pt x="133470" y="5580018"/>
                </a:lnTo>
                <a:lnTo>
                  <a:pt x="132923" y="5578485"/>
                </a:lnTo>
                <a:lnTo>
                  <a:pt x="132746" y="5563711"/>
                </a:lnTo>
                <a:cubicBezTo>
                  <a:pt x="132951" y="5549489"/>
                  <a:pt x="135516" y="5507940"/>
                  <a:pt x="134153" y="5493153"/>
                </a:cubicBezTo>
                <a:lnTo>
                  <a:pt x="124566" y="5474991"/>
                </a:lnTo>
                <a:cubicBezTo>
                  <a:pt x="119073" y="5461062"/>
                  <a:pt x="126245" y="5443046"/>
                  <a:pt x="123118" y="5430764"/>
                </a:cubicBezTo>
                <a:lnTo>
                  <a:pt x="127731" y="5390706"/>
                </a:lnTo>
                <a:lnTo>
                  <a:pt x="122359" y="5329235"/>
                </a:lnTo>
                <a:cubicBezTo>
                  <a:pt x="102663" y="5299213"/>
                  <a:pt x="95991" y="5269553"/>
                  <a:pt x="85293" y="5241830"/>
                </a:cubicBezTo>
                <a:cubicBezTo>
                  <a:pt x="72658" y="5199576"/>
                  <a:pt x="114666" y="5223439"/>
                  <a:pt x="73923" y="5173808"/>
                </a:cubicBezTo>
                <a:cubicBezTo>
                  <a:pt x="85313" y="5166518"/>
                  <a:pt x="84547" y="5159670"/>
                  <a:pt x="76238" y="5148983"/>
                </a:cubicBezTo>
                <a:cubicBezTo>
                  <a:pt x="80247" y="5132464"/>
                  <a:pt x="94902" y="5092755"/>
                  <a:pt x="97978" y="5074694"/>
                </a:cubicBezTo>
                <a:cubicBezTo>
                  <a:pt x="110731" y="5059292"/>
                  <a:pt x="83944" y="5055678"/>
                  <a:pt x="94694" y="5040617"/>
                </a:cubicBezTo>
                <a:cubicBezTo>
                  <a:pt x="94802" y="5025081"/>
                  <a:pt x="78298" y="5051506"/>
                  <a:pt x="73697" y="5034877"/>
                </a:cubicBezTo>
                <a:cubicBezTo>
                  <a:pt x="71814" y="5019478"/>
                  <a:pt x="53847" y="5017763"/>
                  <a:pt x="60452" y="5009251"/>
                </a:cubicBezTo>
                <a:cubicBezTo>
                  <a:pt x="62654" y="5006415"/>
                  <a:pt x="67586" y="5002823"/>
                  <a:pt x="76752" y="4997718"/>
                </a:cubicBezTo>
                <a:cubicBezTo>
                  <a:pt x="63037" y="4977564"/>
                  <a:pt x="80093" y="4971299"/>
                  <a:pt x="83605" y="4941112"/>
                </a:cubicBezTo>
                <a:cubicBezTo>
                  <a:pt x="71413" y="4930089"/>
                  <a:pt x="74481" y="4919724"/>
                  <a:pt x="82334" y="4909026"/>
                </a:cubicBezTo>
                <a:cubicBezTo>
                  <a:pt x="74598" y="4880945"/>
                  <a:pt x="84463" y="4853361"/>
                  <a:pt x="84533" y="4820775"/>
                </a:cubicBezTo>
                <a:cubicBezTo>
                  <a:pt x="66992" y="4787591"/>
                  <a:pt x="91097" y="4766727"/>
                  <a:pt x="91061" y="4731916"/>
                </a:cubicBezTo>
                <a:cubicBezTo>
                  <a:pt x="97317" y="4695770"/>
                  <a:pt x="116230" y="4627327"/>
                  <a:pt x="122071" y="4603897"/>
                </a:cubicBezTo>
                <a:cubicBezTo>
                  <a:pt x="117440" y="4600264"/>
                  <a:pt x="120402" y="4591022"/>
                  <a:pt x="126106" y="4591335"/>
                </a:cubicBezTo>
                <a:cubicBezTo>
                  <a:pt x="123756" y="4586933"/>
                  <a:pt x="111571" y="4577124"/>
                  <a:pt x="120368" y="4575090"/>
                </a:cubicBezTo>
                <a:lnTo>
                  <a:pt x="116699" y="4558891"/>
                </a:lnTo>
                <a:lnTo>
                  <a:pt x="117721" y="4555518"/>
                </a:lnTo>
                <a:cubicBezTo>
                  <a:pt x="123273" y="4548594"/>
                  <a:pt x="135291" y="4542181"/>
                  <a:pt x="121288" y="4532201"/>
                </a:cubicBezTo>
                <a:cubicBezTo>
                  <a:pt x="136928" y="4512310"/>
                  <a:pt x="128725" y="4502391"/>
                  <a:pt x="147711" y="4486617"/>
                </a:cubicBezTo>
                <a:cubicBezTo>
                  <a:pt x="158484" y="4463542"/>
                  <a:pt x="122280" y="4473495"/>
                  <a:pt x="144056" y="4443395"/>
                </a:cubicBezTo>
                <a:cubicBezTo>
                  <a:pt x="140912" y="4425979"/>
                  <a:pt x="142547" y="4407926"/>
                  <a:pt x="148799" y="4390977"/>
                </a:cubicBezTo>
                <a:cubicBezTo>
                  <a:pt x="155595" y="4391868"/>
                  <a:pt x="150366" y="4381694"/>
                  <a:pt x="150189" y="4377953"/>
                </a:cubicBezTo>
                <a:cubicBezTo>
                  <a:pt x="154054" y="4379688"/>
                  <a:pt x="159180" y="4373931"/>
                  <a:pt x="157161" y="4370129"/>
                </a:cubicBezTo>
                <a:cubicBezTo>
                  <a:pt x="168992" y="4355089"/>
                  <a:pt x="204839" y="4311648"/>
                  <a:pt x="221172" y="4287716"/>
                </a:cubicBezTo>
                <a:cubicBezTo>
                  <a:pt x="232682" y="4263059"/>
                  <a:pt x="256375" y="4254679"/>
                  <a:pt x="255165" y="4226534"/>
                </a:cubicBezTo>
                <a:cubicBezTo>
                  <a:pt x="266015" y="4203483"/>
                  <a:pt x="282023" y="4186568"/>
                  <a:pt x="285944" y="4164636"/>
                </a:cubicBezTo>
                <a:cubicBezTo>
                  <a:pt x="294955" y="4159143"/>
                  <a:pt x="300526" y="4152620"/>
                  <a:pt x="295693" y="4141582"/>
                </a:cubicBezTo>
                <a:cubicBezTo>
                  <a:pt x="308142" y="4121141"/>
                  <a:pt x="322089" y="4121228"/>
                  <a:pt x="319223" y="4103323"/>
                </a:cubicBezTo>
                <a:cubicBezTo>
                  <a:pt x="351512" y="4098587"/>
                  <a:pt x="328609" y="4093027"/>
                  <a:pt x="333663" y="4077824"/>
                </a:cubicBezTo>
                <a:cubicBezTo>
                  <a:pt x="335974" y="4064831"/>
                  <a:pt x="315731" y="4079163"/>
                  <a:pt x="320953" y="4068192"/>
                </a:cubicBezTo>
                <a:cubicBezTo>
                  <a:pt x="333427" y="4060380"/>
                  <a:pt x="315984" y="4050720"/>
                  <a:pt x="329962" y="4043196"/>
                </a:cubicBezTo>
                <a:cubicBezTo>
                  <a:pt x="341100" y="4053666"/>
                  <a:pt x="341751" y="4018950"/>
                  <a:pt x="353517" y="4024856"/>
                </a:cubicBezTo>
                <a:cubicBezTo>
                  <a:pt x="343556" y="4005479"/>
                  <a:pt x="366490" y="4012360"/>
                  <a:pt x="369715" y="3996365"/>
                </a:cubicBezTo>
                <a:cubicBezTo>
                  <a:pt x="367475" y="3986595"/>
                  <a:pt x="369211" y="3981543"/>
                  <a:pt x="379555" y="3979401"/>
                </a:cubicBezTo>
                <a:cubicBezTo>
                  <a:pt x="367646" y="3933458"/>
                  <a:pt x="388974" y="3961494"/>
                  <a:pt x="394185" y="3928228"/>
                </a:cubicBezTo>
                <a:cubicBezTo>
                  <a:pt x="396507" y="3898275"/>
                  <a:pt x="404954" y="3867782"/>
                  <a:pt x="390160" y="3828676"/>
                </a:cubicBezTo>
                <a:cubicBezTo>
                  <a:pt x="384585" y="3819798"/>
                  <a:pt x="387756" y="3808027"/>
                  <a:pt x="397237" y="3802385"/>
                </a:cubicBezTo>
                <a:cubicBezTo>
                  <a:pt x="398869" y="3801415"/>
                  <a:pt x="400632" y="3800665"/>
                  <a:pt x="402468" y="3800163"/>
                </a:cubicBezTo>
                <a:cubicBezTo>
                  <a:pt x="406187" y="3784407"/>
                  <a:pt x="412833" y="3729161"/>
                  <a:pt x="419553" y="3707849"/>
                </a:cubicBezTo>
                <a:cubicBezTo>
                  <a:pt x="427191" y="3696536"/>
                  <a:pt x="450857" y="3687984"/>
                  <a:pt x="442791" y="3672289"/>
                </a:cubicBezTo>
                <a:cubicBezTo>
                  <a:pt x="454321" y="3676732"/>
                  <a:pt x="442406" y="3654553"/>
                  <a:pt x="453506" y="3651490"/>
                </a:cubicBezTo>
                <a:cubicBezTo>
                  <a:pt x="462536" y="3649938"/>
                  <a:pt x="461024" y="3642848"/>
                  <a:pt x="463867" y="3637308"/>
                </a:cubicBezTo>
                <a:cubicBezTo>
                  <a:pt x="472833" y="3633114"/>
                  <a:pt x="478706" y="3605537"/>
                  <a:pt x="476438" y="3596088"/>
                </a:cubicBezTo>
                <a:cubicBezTo>
                  <a:pt x="464530" y="3569650"/>
                  <a:pt x="500049" y="3546790"/>
                  <a:pt x="491497" y="3525619"/>
                </a:cubicBezTo>
                <a:cubicBezTo>
                  <a:pt x="491833" y="3519984"/>
                  <a:pt x="493497" y="3515264"/>
                  <a:pt x="495979" y="3511139"/>
                </a:cubicBezTo>
                <a:lnTo>
                  <a:pt x="504897" y="3500760"/>
                </a:lnTo>
                <a:lnTo>
                  <a:pt x="511383" y="3500156"/>
                </a:lnTo>
                <a:lnTo>
                  <a:pt x="514661" y="3492522"/>
                </a:lnTo>
                <a:lnTo>
                  <a:pt x="516591" y="3490924"/>
                </a:lnTo>
                <a:cubicBezTo>
                  <a:pt x="520304" y="3487883"/>
                  <a:pt x="523811" y="3484792"/>
                  <a:pt x="526604" y="3481328"/>
                </a:cubicBezTo>
                <a:cubicBezTo>
                  <a:pt x="501233" y="3472978"/>
                  <a:pt x="546190" y="3450491"/>
                  <a:pt x="521677" y="3450102"/>
                </a:cubicBezTo>
                <a:cubicBezTo>
                  <a:pt x="532617" y="3429618"/>
                  <a:pt x="506415" y="3434623"/>
                  <a:pt x="537252" y="3420520"/>
                </a:cubicBezTo>
                <a:cubicBezTo>
                  <a:pt x="538177" y="3379165"/>
                  <a:pt x="597072" y="3324511"/>
                  <a:pt x="584418" y="3284165"/>
                </a:cubicBezTo>
                <a:cubicBezTo>
                  <a:pt x="595839" y="3253336"/>
                  <a:pt x="600583" y="3260142"/>
                  <a:pt x="605777" y="3235544"/>
                </a:cubicBezTo>
                <a:cubicBezTo>
                  <a:pt x="616179" y="3195982"/>
                  <a:pt x="622759" y="3088699"/>
                  <a:pt x="624913" y="3057384"/>
                </a:cubicBezTo>
                <a:cubicBezTo>
                  <a:pt x="621988" y="3054365"/>
                  <a:pt x="620005" y="3051091"/>
                  <a:pt x="618697" y="3047652"/>
                </a:cubicBezTo>
                <a:lnTo>
                  <a:pt x="616644" y="3037529"/>
                </a:lnTo>
                <a:lnTo>
                  <a:pt x="617876" y="3036541"/>
                </a:lnTo>
                <a:cubicBezTo>
                  <a:pt x="621043" y="3031669"/>
                  <a:pt x="621147" y="3028266"/>
                  <a:pt x="619896" y="3025524"/>
                </a:cubicBezTo>
                <a:lnTo>
                  <a:pt x="617374" y="3022606"/>
                </a:lnTo>
                <a:cubicBezTo>
                  <a:pt x="617526" y="3020033"/>
                  <a:pt x="617679" y="3017460"/>
                  <a:pt x="617831" y="3014887"/>
                </a:cubicBezTo>
                <a:lnTo>
                  <a:pt x="616227" y="2999257"/>
                </a:lnTo>
                <a:lnTo>
                  <a:pt x="618274" y="2996732"/>
                </a:lnTo>
                <a:cubicBezTo>
                  <a:pt x="618686" y="2989081"/>
                  <a:pt x="619099" y="2981431"/>
                  <a:pt x="619511" y="2973780"/>
                </a:cubicBezTo>
                <a:lnTo>
                  <a:pt x="620642" y="2973655"/>
                </a:lnTo>
                <a:cubicBezTo>
                  <a:pt x="623208" y="2972846"/>
                  <a:pt x="625154" y="2971263"/>
                  <a:pt x="625859" y="2968014"/>
                </a:cubicBezTo>
                <a:cubicBezTo>
                  <a:pt x="641104" y="2975784"/>
                  <a:pt x="632553" y="2967071"/>
                  <a:pt x="633290" y="2956801"/>
                </a:cubicBezTo>
                <a:cubicBezTo>
                  <a:pt x="657130" y="2966578"/>
                  <a:pt x="649356" y="2935726"/>
                  <a:pt x="664209" y="2933298"/>
                </a:cubicBezTo>
                <a:cubicBezTo>
                  <a:pt x="664212" y="2925534"/>
                  <a:pt x="664649" y="2917501"/>
                  <a:pt x="665622" y="2909390"/>
                </a:cubicBezTo>
                <a:lnTo>
                  <a:pt x="666516" y="2904671"/>
                </a:lnTo>
                <a:lnTo>
                  <a:pt x="666785" y="2904615"/>
                </a:lnTo>
                <a:cubicBezTo>
                  <a:pt x="667515" y="2903671"/>
                  <a:pt x="668011" y="2902150"/>
                  <a:pt x="668228" y="2899714"/>
                </a:cubicBezTo>
                <a:cubicBezTo>
                  <a:pt x="668200" y="2898499"/>
                  <a:pt x="668172" y="2897282"/>
                  <a:pt x="668144" y="2896066"/>
                </a:cubicBezTo>
                <a:lnTo>
                  <a:pt x="669877" y="2886912"/>
                </a:lnTo>
                <a:lnTo>
                  <a:pt x="672144" y="2884014"/>
                </a:lnTo>
                <a:lnTo>
                  <a:pt x="675452" y="2883229"/>
                </a:lnTo>
                <a:cubicBezTo>
                  <a:pt x="675391" y="2882933"/>
                  <a:pt x="675329" y="2882639"/>
                  <a:pt x="675268" y="2882343"/>
                </a:cubicBezTo>
                <a:cubicBezTo>
                  <a:pt x="671128" y="2875325"/>
                  <a:pt x="663714" y="2872524"/>
                  <a:pt x="687009" y="2866529"/>
                </a:cubicBezTo>
                <a:cubicBezTo>
                  <a:pt x="681161" y="2850828"/>
                  <a:pt x="694937" y="2849285"/>
                  <a:pt x="703772" y="2829536"/>
                </a:cubicBezTo>
                <a:cubicBezTo>
                  <a:pt x="697142" y="2820214"/>
                  <a:pt x="701540" y="2813723"/>
                  <a:pt x="709503" y="2807759"/>
                </a:cubicBezTo>
                <a:cubicBezTo>
                  <a:pt x="709675" y="2787664"/>
                  <a:pt x="722617" y="2770658"/>
                  <a:pt x="729434" y="2748755"/>
                </a:cubicBezTo>
                <a:cubicBezTo>
                  <a:pt x="723495" y="2723695"/>
                  <a:pt x="745457" y="2713438"/>
                  <a:pt x="752657" y="2690022"/>
                </a:cubicBezTo>
                <a:cubicBezTo>
                  <a:pt x="738132" y="2667595"/>
                  <a:pt x="772440" y="2674802"/>
                  <a:pt x="782299" y="2663439"/>
                </a:cubicBezTo>
                <a:lnTo>
                  <a:pt x="783672" y="2660083"/>
                </a:lnTo>
                <a:cubicBezTo>
                  <a:pt x="783367" y="2657010"/>
                  <a:pt x="783060" y="2653937"/>
                  <a:pt x="782755" y="2650864"/>
                </a:cubicBezTo>
                <a:lnTo>
                  <a:pt x="781641" y="2647388"/>
                </a:lnTo>
                <a:cubicBezTo>
                  <a:pt x="781160" y="2644997"/>
                  <a:pt x="781208" y="2643412"/>
                  <a:pt x="781648" y="2642321"/>
                </a:cubicBezTo>
                <a:lnTo>
                  <a:pt x="781893" y="2642199"/>
                </a:lnTo>
                <a:cubicBezTo>
                  <a:pt x="781736" y="2640614"/>
                  <a:pt x="781577" y="2639031"/>
                  <a:pt x="781420" y="2637446"/>
                </a:cubicBezTo>
                <a:cubicBezTo>
                  <a:pt x="780062" y="2629421"/>
                  <a:pt x="778210" y="2621608"/>
                  <a:pt x="776013" y="2614161"/>
                </a:cubicBezTo>
                <a:cubicBezTo>
                  <a:pt x="789698" y="2608058"/>
                  <a:pt x="773433" y="2580448"/>
                  <a:pt x="799274" y="2583767"/>
                </a:cubicBezTo>
                <a:cubicBezTo>
                  <a:pt x="797076" y="2573730"/>
                  <a:pt x="786332" y="2567549"/>
                  <a:pt x="803286" y="2571126"/>
                </a:cubicBezTo>
                <a:lnTo>
                  <a:pt x="804150" y="2569441"/>
                </a:lnTo>
                <a:lnTo>
                  <a:pt x="800301" y="2563632"/>
                </a:lnTo>
                <a:cubicBezTo>
                  <a:pt x="798670" y="2557453"/>
                  <a:pt x="797071" y="2551799"/>
                  <a:pt x="793576" y="2556344"/>
                </a:cubicBezTo>
                <a:cubicBezTo>
                  <a:pt x="785387" y="2548895"/>
                  <a:pt x="796146" y="2540807"/>
                  <a:pt x="788869" y="2533157"/>
                </a:cubicBezTo>
                <a:cubicBezTo>
                  <a:pt x="786041" y="2522927"/>
                  <a:pt x="797801" y="2536851"/>
                  <a:pt x="796781" y="2524899"/>
                </a:cubicBezTo>
                <a:cubicBezTo>
                  <a:pt x="796934" y="2523879"/>
                  <a:pt x="797088" y="2522860"/>
                  <a:pt x="797241" y="2521840"/>
                </a:cubicBezTo>
                <a:lnTo>
                  <a:pt x="796029" y="2516618"/>
                </a:lnTo>
                <a:lnTo>
                  <a:pt x="792761" y="2514462"/>
                </a:lnTo>
                <a:cubicBezTo>
                  <a:pt x="790774" y="2512148"/>
                  <a:pt x="789910" y="2508859"/>
                  <a:pt x="791595" y="2503381"/>
                </a:cubicBezTo>
                <a:lnTo>
                  <a:pt x="792181" y="2502571"/>
                </a:lnTo>
                <a:lnTo>
                  <a:pt x="788824" y="2501027"/>
                </a:lnTo>
                <a:lnTo>
                  <a:pt x="787270" y="2492600"/>
                </a:lnTo>
                <a:lnTo>
                  <a:pt x="778877" y="2485183"/>
                </a:lnTo>
                <a:lnTo>
                  <a:pt x="780557" y="2480669"/>
                </a:lnTo>
                <a:lnTo>
                  <a:pt x="783964" y="2480825"/>
                </a:lnTo>
                <a:lnTo>
                  <a:pt x="775765" y="2465130"/>
                </a:lnTo>
                <a:cubicBezTo>
                  <a:pt x="778982" y="2455259"/>
                  <a:pt x="775818" y="2449073"/>
                  <a:pt x="770558" y="2443685"/>
                </a:cubicBezTo>
                <a:cubicBezTo>
                  <a:pt x="768821" y="2423506"/>
                  <a:pt x="759680" y="2407402"/>
                  <a:pt x="753813" y="2385914"/>
                </a:cubicBezTo>
                <a:cubicBezTo>
                  <a:pt x="755336" y="2360280"/>
                  <a:pt x="741334" y="2351643"/>
                  <a:pt x="735113" y="2328662"/>
                </a:cubicBezTo>
                <a:cubicBezTo>
                  <a:pt x="742984" y="2301647"/>
                  <a:pt x="715756" y="2318371"/>
                  <a:pt x="713172" y="2298217"/>
                </a:cubicBezTo>
                <a:cubicBezTo>
                  <a:pt x="718425" y="2262517"/>
                  <a:pt x="703833" y="2301922"/>
                  <a:pt x="698974" y="2250782"/>
                </a:cubicBezTo>
                <a:cubicBezTo>
                  <a:pt x="700296" y="2247398"/>
                  <a:pt x="697378" y="2241930"/>
                  <a:pt x="695006" y="2243352"/>
                </a:cubicBezTo>
                <a:cubicBezTo>
                  <a:pt x="695218" y="2239945"/>
                  <a:pt x="698649" y="2230878"/>
                  <a:pt x="694540" y="2231409"/>
                </a:cubicBezTo>
                <a:cubicBezTo>
                  <a:pt x="691262" y="2215680"/>
                  <a:pt x="690791" y="2199138"/>
                  <a:pt x="693174" y="2183375"/>
                </a:cubicBezTo>
                <a:cubicBezTo>
                  <a:pt x="680938" y="2154998"/>
                  <a:pt x="702415" y="2165592"/>
                  <a:pt x="696594" y="2144085"/>
                </a:cubicBezTo>
                <a:cubicBezTo>
                  <a:pt x="685630" y="2128897"/>
                  <a:pt x="690840" y="2120189"/>
                  <a:pt x="682003" y="2101383"/>
                </a:cubicBezTo>
                <a:cubicBezTo>
                  <a:pt x="690702" y="2092860"/>
                  <a:pt x="683661" y="2086506"/>
                  <a:pt x="680520" y="2079956"/>
                </a:cubicBezTo>
                <a:lnTo>
                  <a:pt x="680002" y="2076836"/>
                </a:lnTo>
                <a:lnTo>
                  <a:pt x="682664" y="2062205"/>
                </a:lnTo>
                <a:cubicBezTo>
                  <a:pt x="677435" y="2059982"/>
                  <a:pt x="685036" y="2051541"/>
                  <a:pt x="686574" y="2047621"/>
                </a:cubicBezTo>
                <a:cubicBezTo>
                  <a:pt x="683137" y="2047669"/>
                  <a:pt x="681618" y="2039112"/>
                  <a:pt x="684505" y="2035989"/>
                </a:cubicBezTo>
                <a:cubicBezTo>
                  <a:pt x="697744" y="1971545"/>
                  <a:pt x="665102" y="2008454"/>
                  <a:pt x="684926" y="1969476"/>
                </a:cubicBezTo>
                <a:cubicBezTo>
                  <a:pt x="689323" y="1943615"/>
                  <a:pt x="649725" y="1944656"/>
                  <a:pt x="669491" y="1917869"/>
                </a:cubicBezTo>
                <a:cubicBezTo>
                  <a:pt x="670499" y="1886102"/>
                  <a:pt x="656602" y="1866056"/>
                  <a:pt x="668084" y="1836507"/>
                </a:cubicBezTo>
                <a:cubicBezTo>
                  <a:pt x="668964" y="1806766"/>
                  <a:pt x="663816" y="1781182"/>
                  <a:pt x="669261" y="1755879"/>
                </a:cubicBezTo>
                <a:cubicBezTo>
                  <a:pt x="664845" y="1745788"/>
                  <a:pt x="663293" y="1736202"/>
                  <a:pt x="670934" y="1726651"/>
                </a:cubicBezTo>
                <a:cubicBezTo>
                  <a:pt x="669678" y="1698957"/>
                  <a:pt x="659604" y="1692528"/>
                  <a:pt x="668418" y="1674709"/>
                </a:cubicBezTo>
                <a:cubicBezTo>
                  <a:pt x="663052" y="1669668"/>
                  <a:pt x="660191" y="1666183"/>
                  <a:pt x="658947" y="1663502"/>
                </a:cubicBezTo>
                <a:cubicBezTo>
                  <a:pt x="655218" y="1655460"/>
                  <a:pt x="666065" y="1654644"/>
                  <a:pt x="667634" y="1640672"/>
                </a:cubicBezTo>
                <a:cubicBezTo>
                  <a:pt x="670870" y="1625689"/>
                  <a:pt x="680041" y="1650492"/>
                  <a:pt x="680416" y="1636309"/>
                </a:cubicBezTo>
                <a:cubicBezTo>
                  <a:pt x="674381" y="1622116"/>
                  <a:pt x="690581" y="1619938"/>
                  <a:pt x="683355" y="1605349"/>
                </a:cubicBezTo>
                <a:cubicBezTo>
                  <a:pt x="671388" y="1611345"/>
                  <a:pt x="684009" y="1573894"/>
                  <a:pt x="673311" y="1574712"/>
                </a:cubicBezTo>
                <a:cubicBezTo>
                  <a:pt x="687788" y="1558635"/>
                  <a:pt x="668681" y="1555273"/>
                  <a:pt x="672392" y="1536647"/>
                </a:cubicBezTo>
                <a:cubicBezTo>
                  <a:pt x="677688" y="1527242"/>
                  <a:pt x="678342" y="1521025"/>
                  <a:pt x="671702" y="1513896"/>
                </a:cubicBezTo>
                <a:cubicBezTo>
                  <a:pt x="697596" y="1470305"/>
                  <a:pt x="671673" y="1490329"/>
                  <a:pt x="680462" y="1452296"/>
                </a:cubicBezTo>
                <a:cubicBezTo>
                  <a:pt x="690082" y="1419160"/>
                  <a:pt x="695497" y="1382582"/>
                  <a:pt x="720892" y="1347657"/>
                </a:cubicBezTo>
                <a:cubicBezTo>
                  <a:pt x="728252" y="1340763"/>
                  <a:pt x="730408" y="1326684"/>
                  <a:pt x="725707" y="1316214"/>
                </a:cubicBezTo>
                <a:cubicBezTo>
                  <a:pt x="724898" y="1314411"/>
                  <a:pt x="723913" y="1312787"/>
                  <a:pt x="722781" y="1311390"/>
                </a:cubicBezTo>
                <a:cubicBezTo>
                  <a:pt x="740925" y="1290091"/>
                  <a:pt x="731077" y="1279232"/>
                  <a:pt x="743580" y="1268952"/>
                </a:cubicBezTo>
                <a:cubicBezTo>
                  <a:pt x="747716" y="1237645"/>
                  <a:pt x="734341" y="1214150"/>
                  <a:pt x="745282" y="1204622"/>
                </a:cubicBezTo>
                <a:cubicBezTo>
                  <a:pt x="744051" y="1188944"/>
                  <a:pt x="730234" y="1168727"/>
                  <a:pt x="741960" y="1155703"/>
                </a:cubicBezTo>
                <a:cubicBezTo>
                  <a:pt x="731985" y="1155066"/>
                  <a:pt x="748925" y="1136907"/>
                  <a:pt x="742087" y="1128440"/>
                </a:cubicBezTo>
                <a:cubicBezTo>
                  <a:pt x="736171" y="1122556"/>
                  <a:pt x="739932" y="1115674"/>
                  <a:pt x="739973" y="1108417"/>
                </a:cubicBezTo>
                <a:cubicBezTo>
                  <a:pt x="735099" y="1099737"/>
                  <a:pt x="741268" y="1067483"/>
                  <a:pt x="746465" y="1058433"/>
                </a:cubicBezTo>
                <a:cubicBezTo>
                  <a:pt x="765005" y="1035713"/>
                  <a:pt x="748052" y="994640"/>
                  <a:pt x="762191" y="975987"/>
                </a:cubicBezTo>
                <a:cubicBezTo>
                  <a:pt x="764072" y="969800"/>
                  <a:pt x="764654" y="963971"/>
                  <a:pt x="764423" y="958395"/>
                </a:cubicBezTo>
                <a:lnTo>
                  <a:pt x="761915" y="943118"/>
                </a:lnTo>
                <a:lnTo>
                  <a:pt x="757474" y="939439"/>
                </a:lnTo>
                <a:cubicBezTo>
                  <a:pt x="757647" y="936206"/>
                  <a:pt x="757819" y="932972"/>
                  <a:pt x="757991" y="929739"/>
                </a:cubicBezTo>
                <a:lnTo>
                  <a:pt x="757204" y="927127"/>
                </a:lnTo>
                <a:cubicBezTo>
                  <a:pt x="755678" y="922138"/>
                  <a:pt x="754319" y="917190"/>
                  <a:pt x="753613" y="912177"/>
                </a:cubicBezTo>
                <a:cubicBezTo>
                  <a:pt x="775028" y="915106"/>
                  <a:pt x="751138" y="870019"/>
                  <a:pt x="768933" y="881067"/>
                </a:cubicBezTo>
                <a:cubicBezTo>
                  <a:pt x="768780" y="854032"/>
                  <a:pt x="782103" y="846928"/>
                  <a:pt x="765219" y="817416"/>
                </a:cubicBezTo>
                <a:cubicBezTo>
                  <a:pt x="780144" y="772732"/>
                  <a:pt x="762831" y="740070"/>
                  <a:pt x="787152" y="702815"/>
                </a:cubicBezTo>
                <a:cubicBezTo>
                  <a:pt x="777404" y="708645"/>
                  <a:pt x="779667" y="685431"/>
                  <a:pt x="783947" y="672401"/>
                </a:cubicBezTo>
                <a:cubicBezTo>
                  <a:pt x="745609" y="693593"/>
                  <a:pt x="816557" y="618072"/>
                  <a:pt x="789277" y="612154"/>
                </a:cubicBezTo>
                <a:cubicBezTo>
                  <a:pt x="814029" y="607196"/>
                  <a:pt x="790950" y="545243"/>
                  <a:pt x="816705" y="516197"/>
                </a:cubicBezTo>
                <a:cubicBezTo>
                  <a:pt x="818115" y="496236"/>
                  <a:pt x="819907" y="464307"/>
                  <a:pt x="823696" y="446558"/>
                </a:cubicBezTo>
                <a:lnTo>
                  <a:pt x="819138" y="402046"/>
                </a:lnTo>
                <a:cubicBezTo>
                  <a:pt x="813660" y="377878"/>
                  <a:pt x="816214" y="373884"/>
                  <a:pt x="809089" y="322733"/>
                </a:cubicBezTo>
                <a:cubicBezTo>
                  <a:pt x="809391" y="257376"/>
                  <a:pt x="793760" y="267420"/>
                  <a:pt x="798307" y="204587"/>
                </a:cubicBezTo>
                <a:cubicBezTo>
                  <a:pt x="791298" y="201120"/>
                  <a:pt x="789378" y="133016"/>
                  <a:pt x="784841" y="127724"/>
                </a:cubicBezTo>
                <a:lnTo>
                  <a:pt x="774543" y="110945"/>
                </a:lnTo>
                <a:lnTo>
                  <a:pt x="775980" y="108356"/>
                </a:lnTo>
                <a:cubicBezTo>
                  <a:pt x="778096" y="97517"/>
                  <a:pt x="775985" y="91347"/>
                  <a:pt x="772015" y="87265"/>
                </a:cubicBezTo>
                <a:lnTo>
                  <a:pt x="765760" y="83713"/>
                </a:lnTo>
                <a:lnTo>
                  <a:pt x="761352" y="69573"/>
                </a:lnTo>
                <a:lnTo>
                  <a:pt x="748123" y="42623"/>
                </a:lnTo>
                <a:lnTo>
                  <a:pt x="749910" y="36737"/>
                </a:lnTo>
                <a:close/>
              </a:path>
            </a:pathLst>
          </a:custGeom>
        </p:spPr>
      </p:pic>
      <p:sp>
        <p:nvSpPr>
          <p:cNvPr id="6153" name="Freeform: Shape 6152">
            <a:extLst>
              <a:ext uri="{FF2B5EF4-FFF2-40B4-BE49-F238E27FC236}">
                <a16:creationId xmlns:a16="http://schemas.microsoft.com/office/drawing/2014/main" id="{588716B6-19BA-4C13-A3E6-380170A88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6364" y="2259463"/>
            <a:ext cx="2311233" cy="2956423"/>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146" name="Picture 2" descr="No text description is available for this image">
            <a:extLst>
              <a:ext uri="{FF2B5EF4-FFF2-40B4-BE49-F238E27FC236}">
                <a16:creationId xmlns:a16="http://schemas.microsoft.com/office/drawing/2014/main" id="{E746A432-16E6-2F1A-ED2B-0449B7F65E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 b="8859"/>
          <a:stretch>
            <a:fillRect/>
          </a:stretch>
        </p:blipFill>
        <p:spPr bwMode="auto">
          <a:xfrm>
            <a:off x="7205421" y="2351786"/>
            <a:ext cx="2106092" cy="2771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581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7493</TotalTime>
  <Words>2658</Words>
  <Application>Microsoft Macintosh PowerPoint</Application>
  <PresentationFormat>Widescreen</PresentationFormat>
  <Paragraphs>129</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Aptos</vt:lpstr>
      <vt:lpstr>Aptos Display</vt:lpstr>
      <vt:lpstr>Arial</vt:lpstr>
      <vt:lpstr>Office Theme</vt:lpstr>
      <vt:lpstr>Collecting the Dead: Human Remains in Museums</vt:lpstr>
      <vt:lpstr>Angelo Soliman (c.1721-1796)</vt:lpstr>
      <vt:lpstr>A Daughter’s Plea</vt:lpstr>
      <vt:lpstr>Exhibition</vt:lpstr>
      <vt:lpstr>Context: Cabinets of Curiosity</vt:lpstr>
      <vt:lpstr>Charles Byrne (c.1761-1783)</vt:lpstr>
      <vt:lpstr>PowerPoint Presentation</vt:lpstr>
      <vt:lpstr>Context: Rise of ‘Museum Medicine’</vt:lpstr>
      <vt:lpstr>Sarah (Saartjie) Baartman (c.1789-1815)</vt:lpstr>
      <vt:lpstr>2002 Repatriation </vt:lpstr>
      <vt:lpstr>Context: The Rise of State Science</vt:lpstr>
      <vt:lpstr>Hannah Beswick (1688-1758)</vt:lpstr>
      <vt:lpstr>Context: Natural History Collections and Scientific Societies</vt:lpstr>
      <vt:lpstr>William Lanne (c.1836-1869)</vt:lpstr>
      <vt:lpstr>Competing Claims</vt:lpstr>
      <vt:lpstr>Context: The Rise of Colonial Museums</vt:lpstr>
      <vt:lpstr>The United States Army Medical Museum, c.1868-1800</vt:lpstr>
      <vt:lpstr>Context: Colonial Violence</vt:lpstr>
      <vt:lpstr>A skull from Bombay</vt:lpstr>
      <vt:lpstr>Context: Academic Collections</vt:lpstr>
      <vt:lpstr>Qisuk (c.1858-1898)</vt:lpstr>
      <vt:lpstr>‘Give Me My Father’s Body’</vt:lpstr>
      <vt:lpstr>Context: Twentieth-Century Museum Collecting </vt:lpstr>
      <vt:lpstr>Flinders Petrie (1853-1942)</vt:lpstr>
      <vt:lpstr>Context: Voluntary Donation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6</cp:revision>
  <dcterms:created xsi:type="dcterms:W3CDTF">2025-10-19T12:48:19Z</dcterms:created>
  <dcterms:modified xsi:type="dcterms:W3CDTF">2026-02-03T15:35:22Z</dcterms:modified>
</cp:coreProperties>
</file>