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8" r:id="rId14"/>
    <p:sldId id="272" r:id="rId15"/>
    <p:sldId id="269" r:id="rId16"/>
    <p:sldId id="270" r:id="rId17"/>
    <p:sldId id="271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0"/>
    <p:restoredTop sz="94653"/>
  </p:normalViewPr>
  <p:slideViewPr>
    <p:cSldViewPr snapToGrid="0">
      <p:cViewPr varScale="1">
        <p:scale>
          <a:sx n="113" d="100"/>
          <a:sy n="113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45A0F-D139-F4AD-17F1-E421DDA9A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3F728-2E61-53F4-9B85-A08D310081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45604-320C-4A91-3C7A-58743B470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5AA82-2BA3-A331-C001-68D88F09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C1DDE-0B62-DB19-0837-8F7C53B0B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17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9FBAE-6031-0997-C2C7-EA9B26400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2F6E0A-FCD1-B0A3-14F6-BD25EC0FD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B9534-F998-D36C-8714-194631FB1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B4671-4505-1345-4241-B834E8A77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9AB6C-E2F8-1333-2108-C5E88DAA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55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2970D0-532B-B58D-FF83-85E6862F8C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1A860-A1BC-F776-54B8-F9DDC52BF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46ED8-92BF-2EC0-1AD6-4A7E7CA4B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8DC6D-9A88-D509-921B-142E25982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96C6C-6E5D-9C7D-44B6-3E44C8B3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1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F70B1-35FE-A831-2466-F6E3637E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E4F34-33EC-BD2D-3F20-5160E8490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374D1-8E7F-E427-F096-6A5E85EC2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16422-87BB-B3D2-6602-CF64EC802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6330D-0E85-CFEC-4DC9-08C155A39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2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D3782-268A-FCC7-EEE5-781C16A6E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64D7C-8DDB-C63C-5DC9-B4B127382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6FF01-3701-C522-3272-3C40CC3C5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90A48-2366-4AAD-85BF-2BF49471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7B874-A10B-0387-830A-6A1438CA6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7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36F6-2645-25B1-DE52-A695765B5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ABF23-6FDD-F4D4-2D86-C375A59017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88D851-F09A-0A21-B9D6-166432173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D4686B-A606-AC52-C25E-4A5F775E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52F0-5A80-E563-EC49-F96BE506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F92FE-2564-BFB6-E77A-CD8AC934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710C4-219A-1751-EBFD-30855A7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097B0-3A04-DEAA-BDF7-7D1F8E57B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5D3E2-C03E-EAC4-B046-99E85845B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9AD09D-C1C7-7D39-7C98-138120B5D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420305-164A-0569-E79B-1A8FADF89E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45FB51-DA2C-F5D4-FEB5-37C8EE034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FD8C1B-FFB5-6896-1BD7-51A960D2C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3F442-8BC8-87BC-F47B-D4A9EABA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4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83AEE-88F0-00BC-5B15-7596ED8B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AF15E3-7A63-FD43-DAA0-EF5CDA9AA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D3BC0-331C-24B7-4DF0-4AD22DFC3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3A9C5-AB9A-3197-1DD0-423A11CD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0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7BBCCD-6AD8-E6A9-E2AA-13191291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CEDC0-D108-0359-15FE-5416F28B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7AFC0-4C65-BBB8-312F-7551648F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3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2499A-24A6-C6E3-08EC-8A481B6CA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2B89-CDE3-A6C3-0C5A-E8E7020AE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BBA83D-E309-A5E5-D429-E54BA1E01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E26E-A021-F36F-E023-A995FFA9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79179-ADF6-44CF-28F2-8CE496E4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2577E-DBED-B761-479A-DFC4FD56C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2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BE71F-655E-CDDD-380F-5DCA86FD6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59869B-C587-357F-94F7-E0082F9D8E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A0E89-6292-A8E5-3DD6-6467428A5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83585D-DD60-706F-3D05-FEDF83CDE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DBFB1-FD58-3E13-194A-BC6CA865E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90C0D-DD6F-8EFF-6E1A-021310922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2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ACB190-383B-28E8-2C2E-93DDE47E3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023E3-A473-1AEB-D111-084CF4314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6883B-7C2D-E5F8-D3DE-D4DA824C73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B3A204-C253-2B45-A5AF-7C9AAB4561FF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E175A-EDD4-2258-F1FF-F3AA60460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C0BB6-0912-937A-9C54-4CEC7C369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17B6C9-7F9F-224F-8A39-8372A06AE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7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hingstodoinhk.com/article/hong-kong-cemetery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nRW9fWQwrA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1" name="Rectangle 104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entlemen carrying torches visiting catacombs in Paris. Coloured aquatint by R.B. Peake.">
            <a:extLst>
              <a:ext uri="{FF2B5EF4-FFF2-40B4-BE49-F238E27FC236}">
                <a16:creationId xmlns:a16="http://schemas.microsoft.com/office/drawing/2014/main" id="{4D74C91E-0C27-CBC5-671E-B462F743E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7"/>
          <a:stretch>
            <a:fillRect/>
          </a:stretch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Rectangle 1041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B4DAB-BD25-5609-FB48-959E9BD0A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8854" y="743447"/>
            <a:ext cx="344576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dirty="0"/>
              <a:t>Disposing the Dead:</a:t>
            </a:r>
            <a:br>
              <a:rPr lang="en-US" sz="5200" dirty="0"/>
            </a:br>
            <a:r>
              <a:rPr lang="en-US" sz="5200" dirty="0"/>
              <a:t>Cemeteries and Ossuaries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7F692-D004-2573-5FE1-C4CA17EAA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9958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200" dirty="0"/>
              <a:t>HI2L2: Life After Death—A History of Human Remains</a:t>
            </a:r>
          </a:p>
          <a:p>
            <a:pPr algn="l"/>
            <a:r>
              <a:rPr lang="en-US" sz="2200" dirty="0"/>
              <a:t>Week 7</a:t>
            </a:r>
          </a:p>
          <a:p>
            <a:pPr algn="l"/>
            <a:endParaRPr lang="en-US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41AF4-4D2A-8FA8-BFAD-8B34896615DE}"/>
              </a:ext>
            </a:extLst>
          </p:cNvPr>
          <p:cNvSpPr txBox="1"/>
          <p:nvPr/>
        </p:nvSpPr>
        <p:spPr>
          <a:xfrm>
            <a:off x="-3047" y="6358302"/>
            <a:ext cx="64233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400" b="1" dirty="0">
                <a:solidFill>
                  <a:schemeClr val="bg1"/>
                </a:solidFill>
              </a:rPr>
              <a:t>R.B. Peake, ‘Gentlemen carrying torches visiting catacombs in Paris’ (1816)</a:t>
            </a:r>
          </a:p>
        </p:txBody>
      </p:sp>
    </p:spTree>
    <p:extLst>
      <p:ext uri="{BB962C8B-B14F-4D97-AF65-F5344CB8AC3E}">
        <p14:creationId xmlns:p14="http://schemas.microsoft.com/office/powerpoint/2010/main" val="1929695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83367A-898B-FD9C-A46D-B5129C42C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77" y="276743"/>
            <a:ext cx="6314717" cy="11887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Solution: More Ossuaries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49BE1-4F76-8732-ED05-9E270D0C6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62" y="4562759"/>
            <a:ext cx="6386432" cy="3129920"/>
          </a:xfrm>
        </p:spPr>
        <p:txBody>
          <a:bodyPr anchor="ctr">
            <a:normAutofit/>
          </a:bodyPr>
          <a:lstStyle/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Paris Catacombs: up to 6 million remains, taking up 280 km (174 m), of which a small section is open to the public.  Construction began in 1780 following overuse/collapse of </a:t>
            </a: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Cimetière des Innocents.  </a:t>
            </a:r>
          </a:p>
          <a:p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DE752442-C725-2D2C-D5E9-4605F7E48C4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A wall of round objects&#10;&#10;AI-generated content may be incorrect.">
            <a:extLst>
              <a:ext uri="{FF2B5EF4-FFF2-40B4-BE49-F238E27FC236}">
                <a16:creationId xmlns:a16="http://schemas.microsoft.com/office/drawing/2014/main" id="{CA4AADB1-BF4F-E01D-370E-F73EE2969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77" y="1539058"/>
            <a:ext cx="5330946" cy="3524932"/>
          </a:xfrm>
          <a:prstGeom prst="rect">
            <a:avLst/>
          </a:prstGeom>
        </p:spPr>
      </p:pic>
      <p:pic>
        <p:nvPicPr>
          <p:cNvPr id="9" name="Picture 8" descr="A room with skulls and bones&#10;&#10;AI-generated content may be incorrect.">
            <a:extLst>
              <a:ext uri="{FF2B5EF4-FFF2-40B4-BE49-F238E27FC236}">
                <a16:creationId xmlns:a16="http://schemas.microsoft.com/office/drawing/2014/main" id="{57CD9FE0-3021-83D4-D868-270E62E87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217" y="276743"/>
            <a:ext cx="4048358" cy="53978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A5F393-DC9C-417A-FCD7-E791FDA57506}"/>
              </a:ext>
            </a:extLst>
          </p:cNvPr>
          <p:cNvSpPr txBox="1"/>
          <p:nvPr/>
        </p:nvSpPr>
        <p:spPr>
          <a:xfrm>
            <a:off x="7338932" y="5810538"/>
            <a:ext cx="44532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Sedlec</a:t>
            </a:r>
            <a:r>
              <a:rPr lang="en-US" dirty="0"/>
              <a:t> Ossuary, </a:t>
            </a:r>
            <a:r>
              <a:rPr lang="en-GB" dirty="0"/>
              <a:t>Cemetery Church of All Saints, Czechia: 40-70k remains, many exhumed c.1400, arranged in 1870.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80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9DCD6-DCFF-EFD0-47A9-E10A7E694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6" y="548640"/>
            <a:ext cx="9543405" cy="118872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Solution: Urban Planning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London’s Pyramid of the dead">
            <a:extLst>
              <a:ext uri="{FF2B5EF4-FFF2-40B4-BE49-F238E27FC236}">
                <a16:creationId xmlns:a16="http://schemas.microsoft.com/office/drawing/2014/main" id="{40EF28A4-B33C-2F49-99E4-F0F0BED74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06" y="1851690"/>
            <a:ext cx="4049448" cy="456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9C37F6-0A0D-F8DF-45A9-ADC413726339}"/>
              </a:ext>
            </a:extLst>
          </p:cNvPr>
          <p:cNvSpPr txBox="1"/>
          <p:nvPr/>
        </p:nvSpPr>
        <p:spPr>
          <a:xfrm>
            <a:off x="836506" y="6414448"/>
            <a:ext cx="4004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Thomas Willson’s ‘Metropolitan Sepulchre’ (1829)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161CB-2FCA-2C9E-703A-F75B9F079250}"/>
              </a:ext>
            </a:extLst>
          </p:cNvPr>
          <p:cNvSpPr txBox="1"/>
          <p:nvPr/>
        </p:nvSpPr>
        <p:spPr>
          <a:xfrm>
            <a:off x="5617029" y="1947856"/>
            <a:ext cx="488075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Ambitious C19 projects to house the dead, forecasting further growth of cities.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Architectural vision: Willson’s </a:t>
            </a:r>
            <a:r>
              <a:rPr lang="en-US" sz="2000" i="1" dirty="0"/>
              <a:t>Metropolitan </a:t>
            </a:r>
            <a:r>
              <a:rPr lang="en-US" sz="2000" i="1" dirty="0" err="1"/>
              <a:t>Sepulchre</a:t>
            </a:r>
            <a:r>
              <a:rPr lang="en-US" sz="2000" i="1" dirty="0"/>
              <a:t> </a:t>
            </a:r>
            <a:r>
              <a:rPr lang="en-US" sz="2000" dirty="0"/>
              <a:t>designed for 5 million dead (anticipating 40K burials/year).  94-storey tall pyramid on Primrose Hill.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Akin to infrastructure investments in bridges, railways, etc. as cities like London expanded outwards and created opportunity for designed solutions.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Lack of feasibility due to size/scale.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996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hat the Primrose Hill Death Pyramid — aka the Metropolitan Sepulchre — might look like today if it had ever been built.">
            <a:extLst>
              <a:ext uri="{FF2B5EF4-FFF2-40B4-BE49-F238E27FC236}">
                <a16:creationId xmlns:a16="http://schemas.microsoft.com/office/drawing/2014/main" id="{FAED876E-089C-27CA-6ECC-5A90FE975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181" y="0"/>
            <a:ext cx="90376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49F9B0-556A-98C2-FAC9-C25D4C58C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799" y="5946936"/>
            <a:ext cx="7772400" cy="4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00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6F08-3280-5B61-B14E-2A700CA79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837" y="393542"/>
            <a:ext cx="4769494" cy="11887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Solution: Cemeteries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45A60-F51B-087C-931E-43B7FFCEC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780" y="1996219"/>
            <a:ext cx="6358751" cy="4647815"/>
          </a:xfrm>
        </p:spPr>
        <p:txBody>
          <a:bodyPr anchor="ctr">
            <a:normAutofit fontScale="92500" lnSpcReduction="20000"/>
          </a:bodyPr>
          <a:lstStyle/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Following closure of Holy Innocents’ Cemetery in 1780, burials prohibited with Paris city walls and new cemeteries are built in outer precincts: P</a:t>
            </a:r>
            <a:r>
              <a:rPr lang="en-GB" sz="2000" dirty="0" err="1"/>
              <a:t>è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 Lachaise (1804), Passy (1820), Montparnasse (1824), Montmartre (1825).  Remains of La Fontaine and Mol</a:t>
            </a:r>
            <a:r>
              <a:rPr lang="en-GB" sz="2000" dirty="0" err="1"/>
              <a:t>ière</a:t>
            </a:r>
            <a:r>
              <a:rPr lang="en-GB" sz="2000" dirty="0"/>
              <a:t> moved to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en-GB" sz="2000" dirty="0" err="1"/>
              <a:t>è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 Lachaise in 1817 to raise its prestige.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Cemeteries become fashionable: tourist sites. Landscaping and impressive tomb architecture accompany growth and reflect ostentatious C19 mourning culture. The dead are increasingly named.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British emulation of this model leads to creation of for-profit cemeteries: the ‘magnificent seven’ in London, Glasgow Necropolis, etc.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Designated areas for religious dissenters/minorities to be buried.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Cemeteries as peaceful, natural, aesthetic spaces for the dead and mourners alike.</a:t>
            </a: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emetery with many statues&#10;&#10;AI-generated content may be incorrect.">
            <a:extLst>
              <a:ext uri="{FF2B5EF4-FFF2-40B4-BE49-F238E27FC236}">
                <a16:creationId xmlns:a16="http://schemas.microsoft.com/office/drawing/2014/main" id="{B406E3CB-0A9C-2744-681B-E77603116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311" y="3777667"/>
            <a:ext cx="4760184" cy="2677604"/>
          </a:xfrm>
          <a:prstGeom prst="rect">
            <a:avLst/>
          </a:prstGeom>
        </p:spPr>
      </p:pic>
      <p:pic>
        <p:nvPicPr>
          <p:cNvPr id="7" name="Picture 6" descr="A stone road with stone buildings and trees&#10;&#10;AI-generated content may be incorrect.">
            <a:extLst>
              <a:ext uri="{FF2B5EF4-FFF2-40B4-BE49-F238E27FC236}">
                <a16:creationId xmlns:a16="http://schemas.microsoft.com/office/drawing/2014/main" id="{5184C99F-881A-97FD-97EC-5987AD8E5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858" y="166257"/>
            <a:ext cx="4365091" cy="32218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502799-36A0-9AEA-A2FE-62F9C3C17C75}"/>
              </a:ext>
            </a:extLst>
          </p:cNvPr>
          <p:cNvSpPr txBox="1"/>
          <p:nvPr/>
        </p:nvSpPr>
        <p:spPr>
          <a:xfrm>
            <a:off x="7025858" y="3429000"/>
            <a:ext cx="60980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en-GB" sz="1400" dirty="0" err="1"/>
              <a:t>è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 Lachaise (founded 1804)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E1F28C-A366-8321-DA9D-36B670927DAB}"/>
              </a:ext>
            </a:extLst>
          </p:cNvPr>
          <p:cNvSpPr txBox="1"/>
          <p:nvPr/>
        </p:nvSpPr>
        <p:spPr>
          <a:xfrm>
            <a:off x="6828311" y="6455271"/>
            <a:ext cx="4107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Glasgow Necropolis (founded 1833)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0984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CA920-A504-B37D-FA99-72B3E9FA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828" y="150533"/>
            <a:ext cx="10515600" cy="1325563"/>
          </a:xfrm>
        </p:spPr>
        <p:txBody>
          <a:bodyPr/>
          <a:lstStyle/>
          <a:p>
            <a:r>
              <a:rPr lang="en-US" dirty="0"/>
              <a:t>New solutions, new problems</a:t>
            </a:r>
          </a:p>
        </p:txBody>
      </p:sp>
      <p:pic>
        <p:nvPicPr>
          <p:cNvPr id="3076" name="Picture 4" descr="The history of the London Necropolis Railway, the city's train for the dead  | National Geographic">
            <a:extLst>
              <a:ext uri="{FF2B5EF4-FFF2-40B4-BE49-F238E27FC236}">
                <a16:creationId xmlns:a16="http://schemas.microsoft.com/office/drawing/2014/main" id="{FD91BD8F-D04D-57A0-E146-10B881988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374" y="1579369"/>
            <a:ext cx="6112934" cy="446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ondon necropolis coffin tickets scan">
            <a:extLst>
              <a:ext uri="{FF2B5EF4-FFF2-40B4-BE49-F238E27FC236}">
                <a16:creationId xmlns:a16="http://schemas.microsoft.com/office/drawing/2014/main" id="{C33FEDB2-586B-4A7D-F401-F415DEC73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01" y="363353"/>
            <a:ext cx="2295971" cy="37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09D8CE-F913-8EBF-837D-2191E65D27D5}"/>
              </a:ext>
            </a:extLst>
          </p:cNvPr>
          <p:cNvSpPr txBox="1"/>
          <p:nvPr/>
        </p:nvSpPr>
        <p:spPr>
          <a:xfrm>
            <a:off x="476197" y="4596714"/>
            <a:ext cx="3255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Necropolis railway (1854-1941) brought deceased in coffins and mourners from central London (Waterloo) to Brookwood Cemetery, Surry (est. 1854), 23 miles away.</a:t>
            </a:r>
          </a:p>
        </p:txBody>
      </p:sp>
    </p:spTree>
    <p:extLst>
      <p:ext uri="{BB962C8B-B14F-4D97-AF65-F5344CB8AC3E}">
        <p14:creationId xmlns:p14="http://schemas.microsoft.com/office/powerpoint/2010/main" val="2392817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"/>
            <a:ext cx="12192000" cy="2295238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F24203-F8C6-C128-4BC6-4629C1AB2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6" y="548640"/>
            <a:ext cx="9543405" cy="118872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Exporting cemeteries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32B80-6E46-0048-E0C7-2B7FE1BEA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507" y="2261983"/>
            <a:ext cx="6602313" cy="4152465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construction of cemeteries a staple of many European colonies in the 19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century, e.g. Hong Kong Colonial Cemetery, est. 1845.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‘Cemeteries as projection of Christian, imperialist values, contrasted with ‘native’ burial practices which were viewed as distasteful and unhygienic.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some settings (e.g. Gold Coast), cemetery burials mandated to displace traditional modes of disposal.  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Exerting sovereignty over the dead to control the living.</a:t>
            </a: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24586" y="5970896"/>
            <a:ext cx="9967416" cy="887104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s the oldest cemetery in Hong Kong, a lot of history has left behind here">
            <a:extLst>
              <a:ext uri="{FF2B5EF4-FFF2-40B4-BE49-F238E27FC236}">
                <a16:creationId xmlns:a16="http://schemas.microsoft.com/office/drawing/2014/main" id="{F11926FC-8597-F8CD-77CD-141E15E4A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27" y="1830125"/>
            <a:ext cx="51466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92BDD1-E4D2-D764-ACDD-A2C6A744C074}"/>
              </a:ext>
            </a:extLst>
          </p:cNvPr>
          <p:cNvSpPr txBox="1"/>
          <p:nvPr/>
        </p:nvSpPr>
        <p:spPr>
          <a:xfrm>
            <a:off x="9638789" y="5259125"/>
            <a:ext cx="2510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Hong Kong Colonial Cemetery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1210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8BA5F19-D5E1-4ECC-BEC2-DF7AEDFD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9E3B8D-52A1-FE25-64F6-96030C012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27" y="2279617"/>
            <a:ext cx="4354208" cy="17437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The state control of the dead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A99082C-DFB7-4A76-AEF9-CC7776D1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89928" y="1"/>
            <a:ext cx="7602071" cy="484093"/>
          </a:xfrm>
          <a:custGeom>
            <a:avLst/>
            <a:gdLst>
              <a:gd name="connsiteX0" fmla="*/ 9683888 w 9683888"/>
              <a:gd name="connsiteY0" fmla="*/ 0 h 743457"/>
              <a:gd name="connsiteX1" fmla="*/ 0 w 9683888"/>
              <a:gd name="connsiteY1" fmla="*/ 0 h 743457"/>
              <a:gd name="connsiteX2" fmla="*/ 0 w 9683888"/>
              <a:gd name="connsiteY2" fmla="*/ 365878 h 743457"/>
              <a:gd name="connsiteX3" fmla="*/ 11844 w 9683888"/>
              <a:gd name="connsiteY3" fmla="*/ 367909 h 743457"/>
              <a:gd name="connsiteX4" fmla="*/ 106208 w 9683888"/>
              <a:gd name="connsiteY4" fmla="*/ 385974 h 743457"/>
              <a:gd name="connsiteX5" fmla="*/ 183667 w 9683888"/>
              <a:gd name="connsiteY5" fmla="*/ 399162 h 743457"/>
              <a:gd name="connsiteX6" fmla="*/ 292430 w 9683888"/>
              <a:gd name="connsiteY6" fmla="*/ 390408 h 743457"/>
              <a:gd name="connsiteX7" fmla="*/ 386942 w 9683888"/>
              <a:gd name="connsiteY7" fmla="*/ 395582 h 743457"/>
              <a:gd name="connsiteX8" fmla="*/ 485751 w 9683888"/>
              <a:gd name="connsiteY8" fmla="*/ 408404 h 743457"/>
              <a:gd name="connsiteX9" fmla="*/ 604107 w 9683888"/>
              <a:gd name="connsiteY9" fmla="*/ 418647 h 743457"/>
              <a:gd name="connsiteX10" fmla="*/ 694081 w 9683888"/>
              <a:gd name="connsiteY10" fmla="*/ 449524 h 743457"/>
              <a:gd name="connsiteX11" fmla="*/ 762452 w 9683888"/>
              <a:gd name="connsiteY11" fmla="*/ 456090 h 743457"/>
              <a:gd name="connsiteX12" fmla="*/ 987872 w 9683888"/>
              <a:gd name="connsiteY12" fmla="*/ 481862 h 743457"/>
              <a:gd name="connsiteX13" fmla="*/ 1077163 w 9683888"/>
              <a:gd name="connsiteY13" fmla="*/ 524467 h 743457"/>
              <a:gd name="connsiteX14" fmla="*/ 1258716 w 9683888"/>
              <a:gd name="connsiteY14" fmla="*/ 587975 h 743457"/>
              <a:gd name="connsiteX15" fmla="*/ 1298056 w 9683888"/>
              <a:gd name="connsiteY15" fmla="*/ 595413 h 743457"/>
              <a:gd name="connsiteX16" fmla="*/ 1327017 w 9683888"/>
              <a:gd name="connsiteY16" fmla="*/ 617412 h 743457"/>
              <a:gd name="connsiteX17" fmla="*/ 1347909 w 9683888"/>
              <a:gd name="connsiteY17" fmla="*/ 620209 h 743457"/>
              <a:gd name="connsiteX18" fmla="*/ 1421792 w 9683888"/>
              <a:gd name="connsiteY18" fmla="*/ 626139 h 743457"/>
              <a:gd name="connsiteX19" fmla="*/ 1519789 w 9683888"/>
              <a:gd name="connsiteY19" fmla="*/ 645011 h 743457"/>
              <a:gd name="connsiteX20" fmla="*/ 1620886 w 9683888"/>
              <a:gd name="connsiteY20" fmla="*/ 687715 h 743457"/>
              <a:gd name="connsiteX21" fmla="*/ 1676745 w 9683888"/>
              <a:gd name="connsiteY21" fmla="*/ 690130 h 743457"/>
              <a:gd name="connsiteX22" fmla="*/ 1832228 w 9683888"/>
              <a:gd name="connsiteY22" fmla="*/ 690860 h 743457"/>
              <a:gd name="connsiteX23" fmla="*/ 1980464 w 9683888"/>
              <a:gd name="connsiteY23" fmla="*/ 704858 h 743457"/>
              <a:gd name="connsiteX24" fmla="*/ 2051150 w 9683888"/>
              <a:gd name="connsiteY24" fmla="*/ 711187 h 743457"/>
              <a:gd name="connsiteX25" fmla="*/ 2162824 w 9683888"/>
              <a:gd name="connsiteY25" fmla="*/ 709178 h 743457"/>
              <a:gd name="connsiteX26" fmla="*/ 2259859 w 9683888"/>
              <a:gd name="connsiteY26" fmla="*/ 718188 h 743457"/>
              <a:gd name="connsiteX27" fmla="*/ 2378290 w 9683888"/>
              <a:gd name="connsiteY27" fmla="*/ 738748 h 743457"/>
              <a:gd name="connsiteX28" fmla="*/ 2407828 w 9683888"/>
              <a:gd name="connsiteY28" fmla="*/ 743457 h 743457"/>
              <a:gd name="connsiteX29" fmla="*/ 2428936 w 9683888"/>
              <a:gd name="connsiteY29" fmla="*/ 734697 h 743457"/>
              <a:gd name="connsiteX30" fmla="*/ 2646106 w 9683888"/>
              <a:gd name="connsiteY30" fmla="*/ 660204 h 743457"/>
              <a:gd name="connsiteX31" fmla="*/ 2799920 w 9683888"/>
              <a:gd name="connsiteY31" fmla="*/ 630451 h 743457"/>
              <a:gd name="connsiteX32" fmla="*/ 2953556 w 9683888"/>
              <a:gd name="connsiteY32" fmla="*/ 607173 h 743457"/>
              <a:gd name="connsiteX33" fmla="*/ 3009839 w 9683888"/>
              <a:gd name="connsiteY33" fmla="*/ 601743 h 743457"/>
              <a:gd name="connsiteX34" fmla="*/ 3115016 w 9683888"/>
              <a:gd name="connsiteY34" fmla="*/ 584982 h 743457"/>
              <a:gd name="connsiteX35" fmla="*/ 3185844 w 9683888"/>
              <a:gd name="connsiteY35" fmla="*/ 595356 h 743457"/>
              <a:gd name="connsiteX36" fmla="*/ 3246013 w 9683888"/>
              <a:gd name="connsiteY36" fmla="*/ 592418 h 743457"/>
              <a:gd name="connsiteX37" fmla="*/ 3313565 w 9683888"/>
              <a:gd name="connsiteY37" fmla="*/ 574138 h 743457"/>
              <a:gd name="connsiteX38" fmla="*/ 3414143 w 9683888"/>
              <a:gd name="connsiteY38" fmla="*/ 553730 h 743457"/>
              <a:gd name="connsiteX39" fmla="*/ 3552895 w 9683888"/>
              <a:gd name="connsiteY39" fmla="*/ 548563 h 743457"/>
              <a:gd name="connsiteX40" fmla="*/ 3753012 w 9683888"/>
              <a:gd name="connsiteY40" fmla="*/ 599520 h 743457"/>
              <a:gd name="connsiteX41" fmla="*/ 3804392 w 9683888"/>
              <a:gd name="connsiteY41" fmla="*/ 604131 h 743457"/>
              <a:gd name="connsiteX42" fmla="*/ 3916696 w 9683888"/>
              <a:gd name="connsiteY42" fmla="*/ 606540 h 743457"/>
              <a:gd name="connsiteX43" fmla="*/ 4063849 w 9683888"/>
              <a:gd name="connsiteY43" fmla="*/ 604058 h 743457"/>
              <a:gd name="connsiteX44" fmla="*/ 4172179 w 9683888"/>
              <a:gd name="connsiteY44" fmla="*/ 592355 h 743457"/>
              <a:gd name="connsiteX45" fmla="*/ 4276294 w 9683888"/>
              <a:gd name="connsiteY45" fmla="*/ 587119 h 743457"/>
              <a:gd name="connsiteX46" fmla="*/ 4411090 w 9683888"/>
              <a:gd name="connsiteY46" fmla="*/ 575600 h 743457"/>
              <a:gd name="connsiteX47" fmla="*/ 4540465 w 9683888"/>
              <a:gd name="connsiteY47" fmla="*/ 567464 h 743457"/>
              <a:gd name="connsiteX48" fmla="*/ 4545352 w 9683888"/>
              <a:gd name="connsiteY48" fmla="*/ 555554 h 743457"/>
              <a:gd name="connsiteX49" fmla="*/ 4564014 w 9683888"/>
              <a:gd name="connsiteY49" fmla="*/ 553660 h 743457"/>
              <a:gd name="connsiteX50" fmla="*/ 4568602 w 9683888"/>
              <a:gd name="connsiteY50" fmla="*/ 550913 h 743457"/>
              <a:gd name="connsiteX51" fmla="*/ 4595289 w 9683888"/>
              <a:gd name="connsiteY51" fmla="*/ 537407 h 743457"/>
              <a:gd name="connsiteX52" fmla="*/ 4739026 w 9683888"/>
              <a:gd name="connsiteY52" fmla="*/ 532483 h 743457"/>
              <a:gd name="connsiteX53" fmla="*/ 5061335 w 9683888"/>
              <a:gd name="connsiteY53" fmla="*/ 545635 h 743457"/>
              <a:gd name="connsiteX54" fmla="*/ 5338634 w 9683888"/>
              <a:gd name="connsiteY54" fmla="*/ 595754 h 743457"/>
              <a:gd name="connsiteX55" fmla="*/ 5529430 w 9683888"/>
              <a:gd name="connsiteY55" fmla="*/ 606335 h 743457"/>
              <a:gd name="connsiteX56" fmla="*/ 5604039 w 9683888"/>
              <a:gd name="connsiteY56" fmla="*/ 607676 h 743457"/>
              <a:gd name="connsiteX57" fmla="*/ 5625281 w 9683888"/>
              <a:gd name="connsiteY57" fmla="*/ 617253 h 743457"/>
              <a:gd name="connsiteX58" fmla="*/ 5628138 w 9683888"/>
              <a:gd name="connsiteY58" fmla="*/ 615483 h 743457"/>
              <a:gd name="connsiteX59" fmla="*/ 5653593 w 9683888"/>
              <a:gd name="connsiteY59" fmla="*/ 617873 h 743457"/>
              <a:gd name="connsiteX60" fmla="*/ 5658658 w 9683888"/>
              <a:gd name="connsiteY60" fmla="*/ 624279 h 743457"/>
              <a:gd name="connsiteX61" fmla="*/ 5675963 w 9683888"/>
              <a:gd name="connsiteY61" fmla="*/ 627762 h 743457"/>
              <a:gd name="connsiteX62" fmla="*/ 5709625 w 9683888"/>
              <a:gd name="connsiteY62" fmla="*/ 639593 h 743457"/>
              <a:gd name="connsiteX63" fmla="*/ 5716324 w 9683888"/>
              <a:gd name="connsiteY63" fmla="*/ 637148 h 743457"/>
              <a:gd name="connsiteX64" fmla="*/ 5767720 w 9683888"/>
              <a:gd name="connsiteY64" fmla="*/ 647737 h 743457"/>
              <a:gd name="connsiteX65" fmla="*/ 5768619 w 9683888"/>
              <a:gd name="connsiteY65" fmla="*/ 645671 h 743457"/>
              <a:gd name="connsiteX66" fmla="*/ 5858696 w 9683888"/>
              <a:gd name="connsiteY66" fmla="*/ 628099 h 743457"/>
              <a:gd name="connsiteX67" fmla="*/ 5935260 w 9683888"/>
              <a:gd name="connsiteY67" fmla="*/ 596904 h 743457"/>
              <a:gd name="connsiteX68" fmla="*/ 5946176 w 9683888"/>
              <a:gd name="connsiteY68" fmla="*/ 597874 h 743457"/>
              <a:gd name="connsiteX69" fmla="*/ 5946447 w 9683888"/>
              <a:gd name="connsiteY69" fmla="*/ 597396 h 743457"/>
              <a:gd name="connsiteX70" fmla="*/ 5958069 w 9683888"/>
              <a:gd name="connsiteY70" fmla="*/ 597432 h 743457"/>
              <a:gd name="connsiteX71" fmla="*/ 5966081 w 9683888"/>
              <a:gd name="connsiteY71" fmla="*/ 599643 h 743457"/>
              <a:gd name="connsiteX72" fmla="*/ 5987259 w 9683888"/>
              <a:gd name="connsiteY72" fmla="*/ 601523 h 743457"/>
              <a:gd name="connsiteX73" fmla="*/ 5994905 w 9683888"/>
              <a:gd name="connsiteY73" fmla="*/ 598873 h 743457"/>
              <a:gd name="connsiteX74" fmla="*/ 6054803 w 9683888"/>
              <a:gd name="connsiteY74" fmla="*/ 541202 h 743457"/>
              <a:gd name="connsiteX75" fmla="*/ 6188672 w 9683888"/>
              <a:gd name="connsiteY75" fmla="*/ 496389 h 743457"/>
              <a:gd name="connsiteX76" fmla="*/ 6323280 w 9683888"/>
              <a:gd name="connsiteY76" fmla="*/ 458013 h 743457"/>
              <a:gd name="connsiteX77" fmla="*/ 6457257 w 9683888"/>
              <a:gd name="connsiteY77" fmla="*/ 414621 h 743457"/>
              <a:gd name="connsiteX78" fmla="*/ 6530019 w 9683888"/>
              <a:gd name="connsiteY78" fmla="*/ 423168 h 743457"/>
              <a:gd name="connsiteX79" fmla="*/ 6626800 w 9683888"/>
              <a:gd name="connsiteY79" fmla="*/ 375078 h 743457"/>
              <a:gd name="connsiteX80" fmla="*/ 6689231 w 9683888"/>
              <a:gd name="connsiteY80" fmla="*/ 353501 h 743457"/>
              <a:gd name="connsiteX81" fmla="*/ 6726440 w 9683888"/>
              <a:gd name="connsiteY81" fmla="*/ 340276 h 743457"/>
              <a:gd name="connsiteX82" fmla="*/ 6835228 w 9683888"/>
              <a:gd name="connsiteY82" fmla="*/ 329393 h 743457"/>
              <a:gd name="connsiteX83" fmla="*/ 7039363 w 9683888"/>
              <a:gd name="connsiteY83" fmla="*/ 370823 h 743457"/>
              <a:gd name="connsiteX84" fmla="*/ 7095156 w 9683888"/>
              <a:gd name="connsiteY84" fmla="*/ 366075 h 743457"/>
              <a:gd name="connsiteX85" fmla="*/ 7187061 w 9683888"/>
              <a:gd name="connsiteY85" fmla="*/ 383876 h 743457"/>
              <a:gd name="connsiteX86" fmla="*/ 7295039 w 9683888"/>
              <a:gd name="connsiteY86" fmla="*/ 355046 h 743457"/>
              <a:gd name="connsiteX87" fmla="*/ 7373651 w 9683888"/>
              <a:gd name="connsiteY87" fmla="*/ 322299 h 743457"/>
              <a:gd name="connsiteX88" fmla="*/ 7418964 w 9683888"/>
              <a:gd name="connsiteY88" fmla="*/ 308685 h 743457"/>
              <a:gd name="connsiteX89" fmla="*/ 7450568 w 9683888"/>
              <a:gd name="connsiteY89" fmla="*/ 293511 h 743457"/>
              <a:gd name="connsiteX90" fmla="*/ 7538380 w 9683888"/>
              <a:gd name="connsiteY90" fmla="*/ 283235 h 743457"/>
              <a:gd name="connsiteX91" fmla="*/ 7786348 w 9683888"/>
              <a:gd name="connsiteY91" fmla="*/ 225377 h 743457"/>
              <a:gd name="connsiteX92" fmla="*/ 7849534 w 9683888"/>
              <a:gd name="connsiteY92" fmla="*/ 245434 h 743457"/>
              <a:gd name="connsiteX93" fmla="*/ 7981165 w 9683888"/>
              <a:gd name="connsiteY93" fmla="*/ 222252 h 743457"/>
              <a:gd name="connsiteX94" fmla="*/ 8171882 w 9683888"/>
              <a:gd name="connsiteY94" fmla="*/ 222497 h 743457"/>
              <a:gd name="connsiteX95" fmla="*/ 8242270 w 9683888"/>
              <a:gd name="connsiteY95" fmla="*/ 180535 h 743457"/>
              <a:gd name="connsiteX96" fmla="*/ 8490152 w 9683888"/>
              <a:gd name="connsiteY96" fmla="*/ 209193 h 743457"/>
              <a:gd name="connsiteX97" fmla="*/ 8622272 w 9683888"/>
              <a:gd name="connsiteY97" fmla="*/ 188859 h 743457"/>
              <a:gd name="connsiteX98" fmla="*/ 8738606 w 9683888"/>
              <a:gd name="connsiteY98" fmla="*/ 208945 h 743457"/>
              <a:gd name="connsiteX99" fmla="*/ 8831307 w 9683888"/>
              <a:gd name="connsiteY99" fmla="*/ 207738 h 743457"/>
              <a:gd name="connsiteX100" fmla="*/ 8891432 w 9683888"/>
              <a:gd name="connsiteY100" fmla="*/ 184510 h 743457"/>
              <a:gd name="connsiteX101" fmla="*/ 8946980 w 9683888"/>
              <a:gd name="connsiteY101" fmla="*/ 145578 h 743457"/>
              <a:gd name="connsiteX102" fmla="*/ 9107760 w 9683888"/>
              <a:gd name="connsiteY102" fmla="*/ 128052 h 743457"/>
              <a:gd name="connsiteX103" fmla="*/ 9195623 w 9683888"/>
              <a:gd name="connsiteY103" fmla="*/ 100212 h 743457"/>
              <a:gd name="connsiteX104" fmla="*/ 9256898 w 9683888"/>
              <a:gd name="connsiteY104" fmla="*/ 73900 h 743457"/>
              <a:gd name="connsiteX105" fmla="*/ 9351740 w 9683888"/>
              <a:gd name="connsiteY105" fmla="*/ 80439 h 743457"/>
              <a:gd name="connsiteX106" fmla="*/ 9539796 w 9683888"/>
              <a:gd name="connsiteY106" fmla="*/ 87069 h 743457"/>
              <a:gd name="connsiteX107" fmla="*/ 9619109 w 9683888"/>
              <a:gd name="connsiteY107" fmla="*/ 39994 h 74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9683888" h="743457">
                <a:moveTo>
                  <a:pt x="9683888" y="0"/>
                </a:moveTo>
                <a:lnTo>
                  <a:pt x="0" y="0"/>
                </a:lnTo>
                <a:lnTo>
                  <a:pt x="0" y="365878"/>
                </a:lnTo>
                <a:lnTo>
                  <a:pt x="11844" y="367909"/>
                </a:lnTo>
                <a:cubicBezTo>
                  <a:pt x="50423" y="374387"/>
                  <a:pt x="87879" y="380746"/>
                  <a:pt x="106208" y="385974"/>
                </a:cubicBezTo>
                <a:cubicBezTo>
                  <a:pt x="119919" y="389979"/>
                  <a:pt x="149687" y="402128"/>
                  <a:pt x="183667" y="399162"/>
                </a:cubicBezTo>
                <a:cubicBezTo>
                  <a:pt x="228274" y="394575"/>
                  <a:pt x="256969" y="398315"/>
                  <a:pt x="292430" y="390408"/>
                </a:cubicBezTo>
                <a:cubicBezTo>
                  <a:pt x="325377" y="395694"/>
                  <a:pt x="374510" y="420053"/>
                  <a:pt x="386942" y="395582"/>
                </a:cubicBezTo>
                <a:cubicBezTo>
                  <a:pt x="400429" y="416427"/>
                  <a:pt x="451168" y="399411"/>
                  <a:pt x="485751" y="408404"/>
                </a:cubicBezTo>
                <a:cubicBezTo>
                  <a:pt x="520399" y="423586"/>
                  <a:pt x="570416" y="404235"/>
                  <a:pt x="604107" y="418647"/>
                </a:cubicBezTo>
                <a:cubicBezTo>
                  <a:pt x="633631" y="425521"/>
                  <a:pt x="672063" y="446364"/>
                  <a:pt x="694081" y="449524"/>
                </a:cubicBezTo>
                <a:cubicBezTo>
                  <a:pt x="700528" y="463278"/>
                  <a:pt x="713487" y="450700"/>
                  <a:pt x="762452" y="456090"/>
                </a:cubicBezTo>
                <a:cubicBezTo>
                  <a:pt x="811417" y="461479"/>
                  <a:pt x="935420" y="470466"/>
                  <a:pt x="987872" y="481862"/>
                </a:cubicBezTo>
                <a:cubicBezTo>
                  <a:pt x="1018493" y="475799"/>
                  <a:pt x="1019470" y="516810"/>
                  <a:pt x="1077163" y="524467"/>
                </a:cubicBezTo>
                <a:cubicBezTo>
                  <a:pt x="1124222" y="535807"/>
                  <a:pt x="1202940" y="574855"/>
                  <a:pt x="1258716" y="587975"/>
                </a:cubicBezTo>
                <a:cubicBezTo>
                  <a:pt x="1274181" y="586466"/>
                  <a:pt x="1286859" y="589632"/>
                  <a:pt x="1298056" y="595413"/>
                </a:cubicBezTo>
                <a:lnTo>
                  <a:pt x="1327017" y="617412"/>
                </a:lnTo>
                <a:lnTo>
                  <a:pt x="1347909" y="620209"/>
                </a:lnTo>
                <a:cubicBezTo>
                  <a:pt x="1377004" y="628445"/>
                  <a:pt x="1394712" y="616344"/>
                  <a:pt x="1421792" y="626139"/>
                </a:cubicBezTo>
                <a:cubicBezTo>
                  <a:pt x="1466260" y="647543"/>
                  <a:pt x="1506099" y="610975"/>
                  <a:pt x="1519789" y="645011"/>
                </a:cubicBezTo>
                <a:cubicBezTo>
                  <a:pt x="1556219" y="665699"/>
                  <a:pt x="1578776" y="668950"/>
                  <a:pt x="1620886" y="687715"/>
                </a:cubicBezTo>
                <a:cubicBezTo>
                  <a:pt x="1658228" y="693647"/>
                  <a:pt x="1636224" y="694371"/>
                  <a:pt x="1676745" y="690130"/>
                </a:cubicBezTo>
                <a:cubicBezTo>
                  <a:pt x="1713709" y="697532"/>
                  <a:pt x="1774627" y="701403"/>
                  <a:pt x="1832228" y="690860"/>
                </a:cubicBezTo>
                <a:cubicBezTo>
                  <a:pt x="1866586" y="689181"/>
                  <a:pt x="1949046" y="755765"/>
                  <a:pt x="1980464" y="704858"/>
                </a:cubicBezTo>
                <a:cubicBezTo>
                  <a:pt x="2001472" y="716610"/>
                  <a:pt x="2020758" y="710467"/>
                  <a:pt x="2051150" y="711187"/>
                </a:cubicBezTo>
                <a:cubicBezTo>
                  <a:pt x="2081543" y="711907"/>
                  <a:pt x="2117567" y="736153"/>
                  <a:pt x="2162824" y="709178"/>
                </a:cubicBezTo>
                <a:cubicBezTo>
                  <a:pt x="2219712" y="701824"/>
                  <a:pt x="2181421" y="742368"/>
                  <a:pt x="2259859" y="718188"/>
                </a:cubicBezTo>
                <a:cubicBezTo>
                  <a:pt x="2296623" y="733933"/>
                  <a:pt x="2337412" y="741012"/>
                  <a:pt x="2378290" y="738748"/>
                </a:cubicBezTo>
                <a:cubicBezTo>
                  <a:pt x="2380041" y="725410"/>
                  <a:pt x="2399659" y="741017"/>
                  <a:pt x="2407828" y="743457"/>
                </a:cubicBezTo>
                <a:cubicBezTo>
                  <a:pt x="2406113" y="735180"/>
                  <a:pt x="2421642" y="728742"/>
                  <a:pt x="2428936" y="734697"/>
                </a:cubicBezTo>
                <a:cubicBezTo>
                  <a:pt x="2468648" y="720822"/>
                  <a:pt x="2584275" y="677579"/>
                  <a:pt x="2646106" y="660204"/>
                </a:cubicBezTo>
                <a:cubicBezTo>
                  <a:pt x="2706894" y="652346"/>
                  <a:pt x="2738390" y="612318"/>
                  <a:pt x="2799920" y="630451"/>
                </a:cubicBezTo>
                <a:cubicBezTo>
                  <a:pt x="2856798" y="622940"/>
                  <a:pt x="2902940" y="602232"/>
                  <a:pt x="2953556" y="607173"/>
                </a:cubicBezTo>
                <a:cubicBezTo>
                  <a:pt x="2970626" y="593247"/>
                  <a:pt x="2988095" y="586399"/>
                  <a:pt x="3009839" y="601743"/>
                </a:cubicBezTo>
                <a:cubicBezTo>
                  <a:pt x="3046166" y="594868"/>
                  <a:pt x="3085682" y="586046"/>
                  <a:pt x="3115016" y="584982"/>
                </a:cubicBezTo>
                <a:cubicBezTo>
                  <a:pt x="3144992" y="587935"/>
                  <a:pt x="3158740" y="599045"/>
                  <a:pt x="3185844" y="595356"/>
                </a:cubicBezTo>
                <a:cubicBezTo>
                  <a:pt x="3209939" y="576197"/>
                  <a:pt x="3221731" y="614583"/>
                  <a:pt x="3246013" y="592418"/>
                </a:cubicBezTo>
                <a:cubicBezTo>
                  <a:pt x="3228976" y="565486"/>
                  <a:pt x="3320172" y="599686"/>
                  <a:pt x="3313565" y="574138"/>
                </a:cubicBezTo>
                <a:cubicBezTo>
                  <a:pt x="3341586" y="564515"/>
                  <a:pt x="3371901" y="555346"/>
                  <a:pt x="3414143" y="553730"/>
                </a:cubicBezTo>
                <a:cubicBezTo>
                  <a:pt x="3463229" y="557630"/>
                  <a:pt x="3476532" y="539673"/>
                  <a:pt x="3552895" y="548563"/>
                </a:cubicBezTo>
                <a:cubicBezTo>
                  <a:pt x="3620356" y="561042"/>
                  <a:pt x="3688830" y="574962"/>
                  <a:pt x="3753012" y="599520"/>
                </a:cubicBezTo>
                <a:cubicBezTo>
                  <a:pt x="3769580" y="615048"/>
                  <a:pt x="3777112" y="602961"/>
                  <a:pt x="3804392" y="604131"/>
                </a:cubicBezTo>
                <a:cubicBezTo>
                  <a:pt x="3831672" y="605301"/>
                  <a:pt x="3878076" y="605222"/>
                  <a:pt x="3916696" y="606540"/>
                </a:cubicBezTo>
                <a:cubicBezTo>
                  <a:pt x="3970533" y="603881"/>
                  <a:pt x="3981244" y="618066"/>
                  <a:pt x="4063849" y="604058"/>
                </a:cubicBezTo>
                <a:cubicBezTo>
                  <a:pt x="4074473" y="605185"/>
                  <a:pt x="4134611" y="589365"/>
                  <a:pt x="4172179" y="592355"/>
                </a:cubicBezTo>
                <a:cubicBezTo>
                  <a:pt x="4180554" y="576172"/>
                  <a:pt x="4255433" y="602075"/>
                  <a:pt x="4276294" y="587119"/>
                </a:cubicBezTo>
                <a:cubicBezTo>
                  <a:pt x="4326119" y="586973"/>
                  <a:pt x="4361692" y="573867"/>
                  <a:pt x="4411090" y="575600"/>
                </a:cubicBezTo>
                <a:cubicBezTo>
                  <a:pt x="4465125" y="575500"/>
                  <a:pt x="4518088" y="570805"/>
                  <a:pt x="4540465" y="567464"/>
                </a:cubicBezTo>
                <a:lnTo>
                  <a:pt x="4545352" y="555554"/>
                </a:lnTo>
                <a:lnTo>
                  <a:pt x="4564014" y="553660"/>
                </a:lnTo>
                <a:lnTo>
                  <a:pt x="4568602" y="550913"/>
                </a:lnTo>
                <a:cubicBezTo>
                  <a:pt x="4577353" y="545618"/>
                  <a:pt x="4586105" y="540734"/>
                  <a:pt x="4595289" y="537407"/>
                </a:cubicBezTo>
                <a:cubicBezTo>
                  <a:pt x="4623104" y="537511"/>
                  <a:pt x="4660764" y="533229"/>
                  <a:pt x="4739026" y="532483"/>
                </a:cubicBezTo>
                <a:cubicBezTo>
                  <a:pt x="4806238" y="527255"/>
                  <a:pt x="4944577" y="524439"/>
                  <a:pt x="5061335" y="545635"/>
                </a:cubicBezTo>
                <a:cubicBezTo>
                  <a:pt x="5167156" y="553533"/>
                  <a:pt x="5251789" y="586167"/>
                  <a:pt x="5338634" y="595754"/>
                </a:cubicBezTo>
                <a:cubicBezTo>
                  <a:pt x="5415763" y="589622"/>
                  <a:pt x="5434719" y="609365"/>
                  <a:pt x="5529430" y="606335"/>
                </a:cubicBezTo>
                <a:cubicBezTo>
                  <a:pt x="5534498" y="613561"/>
                  <a:pt x="5597157" y="603269"/>
                  <a:pt x="5604039" y="607676"/>
                </a:cubicBezTo>
                <a:lnTo>
                  <a:pt x="5625281" y="617253"/>
                </a:lnTo>
                <a:lnTo>
                  <a:pt x="5628138" y="615483"/>
                </a:lnTo>
                <a:cubicBezTo>
                  <a:pt x="5640641" y="612245"/>
                  <a:pt x="5648217" y="613966"/>
                  <a:pt x="5653593" y="617873"/>
                </a:cubicBezTo>
                <a:lnTo>
                  <a:pt x="5658658" y="624279"/>
                </a:lnTo>
                <a:lnTo>
                  <a:pt x="5675963" y="627762"/>
                </a:lnTo>
                <a:lnTo>
                  <a:pt x="5709625" y="639593"/>
                </a:lnTo>
                <a:lnTo>
                  <a:pt x="5716324" y="637148"/>
                </a:lnTo>
                <a:lnTo>
                  <a:pt x="5767720" y="647737"/>
                </a:lnTo>
                <a:lnTo>
                  <a:pt x="5768619" y="645671"/>
                </a:lnTo>
                <a:cubicBezTo>
                  <a:pt x="5776130" y="642927"/>
                  <a:pt x="5830922" y="636226"/>
                  <a:pt x="5858696" y="628099"/>
                </a:cubicBezTo>
                <a:lnTo>
                  <a:pt x="5935260" y="596904"/>
                </a:lnTo>
                <a:lnTo>
                  <a:pt x="5946176" y="597874"/>
                </a:lnTo>
                <a:lnTo>
                  <a:pt x="5946447" y="597396"/>
                </a:lnTo>
                <a:cubicBezTo>
                  <a:pt x="5948934" y="596546"/>
                  <a:pt x="5952567" y="596468"/>
                  <a:pt x="5958069" y="597432"/>
                </a:cubicBezTo>
                <a:lnTo>
                  <a:pt x="5966081" y="599643"/>
                </a:lnTo>
                <a:lnTo>
                  <a:pt x="5987259" y="601523"/>
                </a:lnTo>
                <a:lnTo>
                  <a:pt x="5994905" y="598873"/>
                </a:lnTo>
                <a:cubicBezTo>
                  <a:pt x="6020610" y="579716"/>
                  <a:pt x="6016968" y="560235"/>
                  <a:pt x="6054803" y="541202"/>
                </a:cubicBezTo>
                <a:cubicBezTo>
                  <a:pt x="6108247" y="527358"/>
                  <a:pt x="6130976" y="484538"/>
                  <a:pt x="6188672" y="496389"/>
                </a:cubicBezTo>
                <a:cubicBezTo>
                  <a:pt x="6238659" y="483279"/>
                  <a:pt x="6277194" y="458153"/>
                  <a:pt x="6323280" y="458013"/>
                </a:cubicBezTo>
                <a:cubicBezTo>
                  <a:pt x="6368044" y="444385"/>
                  <a:pt x="6422801" y="420428"/>
                  <a:pt x="6457257" y="414621"/>
                </a:cubicBezTo>
                <a:cubicBezTo>
                  <a:pt x="6483424" y="410645"/>
                  <a:pt x="6508964" y="423228"/>
                  <a:pt x="6530019" y="423168"/>
                </a:cubicBezTo>
                <a:cubicBezTo>
                  <a:pt x="6558276" y="416578"/>
                  <a:pt x="6600264" y="386690"/>
                  <a:pt x="6626800" y="375078"/>
                </a:cubicBezTo>
                <a:cubicBezTo>
                  <a:pt x="6664418" y="400828"/>
                  <a:pt x="6655535" y="354302"/>
                  <a:pt x="6689231" y="353501"/>
                </a:cubicBezTo>
                <a:cubicBezTo>
                  <a:pt x="6708837" y="361122"/>
                  <a:pt x="6719642" y="359485"/>
                  <a:pt x="6726440" y="340276"/>
                </a:cubicBezTo>
                <a:cubicBezTo>
                  <a:pt x="6818329" y="378763"/>
                  <a:pt x="6765502" y="328183"/>
                  <a:pt x="6835228" y="329393"/>
                </a:cubicBezTo>
                <a:cubicBezTo>
                  <a:pt x="6897464" y="335048"/>
                  <a:pt x="6962224" y="329085"/>
                  <a:pt x="7039363" y="370823"/>
                </a:cubicBezTo>
                <a:cubicBezTo>
                  <a:pt x="7056368" y="384567"/>
                  <a:pt x="7070539" y="363899"/>
                  <a:pt x="7095156" y="366075"/>
                </a:cubicBezTo>
                <a:cubicBezTo>
                  <a:pt x="7119772" y="368250"/>
                  <a:pt x="7153748" y="385714"/>
                  <a:pt x="7187061" y="383876"/>
                </a:cubicBezTo>
                <a:cubicBezTo>
                  <a:pt x="7242115" y="377604"/>
                  <a:pt x="7270954" y="334249"/>
                  <a:pt x="7295039" y="355046"/>
                </a:cubicBezTo>
                <a:cubicBezTo>
                  <a:pt x="7320104" y="344159"/>
                  <a:pt x="7343179" y="301443"/>
                  <a:pt x="7373651" y="322299"/>
                </a:cubicBezTo>
                <a:cubicBezTo>
                  <a:pt x="7367160" y="298575"/>
                  <a:pt x="7410095" y="329040"/>
                  <a:pt x="7418964" y="308685"/>
                </a:cubicBezTo>
                <a:cubicBezTo>
                  <a:pt x="7424243" y="291807"/>
                  <a:pt x="7438503" y="297117"/>
                  <a:pt x="7450568" y="293511"/>
                </a:cubicBezTo>
                <a:cubicBezTo>
                  <a:pt x="7461276" y="277652"/>
                  <a:pt x="7519437" y="275664"/>
                  <a:pt x="7538380" y="283235"/>
                </a:cubicBezTo>
                <a:cubicBezTo>
                  <a:pt x="7594343" y="271879"/>
                  <a:pt x="7734488" y="231676"/>
                  <a:pt x="7786348" y="225377"/>
                </a:cubicBezTo>
                <a:cubicBezTo>
                  <a:pt x="7797693" y="277094"/>
                  <a:pt x="7847327" y="236176"/>
                  <a:pt x="7849534" y="245434"/>
                </a:cubicBezTo>
                <a:cubicBezTo>
                  <a:pt x="7894253" y="231282"/>
                  <a:pt x="7937937" y="238796"/>
                  <a:pt x="7981165" y="222252"/>
                </a:cubicBezTo>
                <a:cubicBezTo>
                  <a:pt x="8066564" y="234459"/>
                  <a:pt x="8127007" y="235277"/>
                  <a:pt x="8171882" y="222497"/>
                </a:cubicBezTo>
                <a:cubicBezTo>
                  <a:pt x="8183092" y="205785"/>
                  <a:pt x="8217423" y="177145"/>
                  <a:pt x="8242270" y="180535"/>
                </a:cubicBezTo>
                <a:cubicBezTo>
                  <a:pt x="8294138" y="178846"/>
                  <a:pt x="8410926" y="208334"/>
                  <a:pt x="8490152" y="209193"/>
                </a:cubicBezTo>
                <a:cubicBezTo>
                  <a:pt x="8558493" y="195433"/>
                  <a:pt x="8564727" y="233466"/>
                  <a:pt x="8622272" y="188859"/>
                </a:cubicBezTo>
                <a:cubicBezTo>
                  <a:pt x="8659556" y="191317"/>
                  <a:pt x="8666988" y="178214"/>
                  <a:pt x="8738606" y="208945"/>
                </a:cubicBezTo>
                <a:cubicBezTo>
                  <a:pt x="8769507" y="208543"/>
                  <a:pt x="8800406" y="224019"/>
                  <a:pt x="8831307" y="207738"/>
                </a:cubicBezTo>
                <a:cubicBezTo>
                  <a:pt x="8836477" y="191612"/>
                  <a:pt x="8870109" y="182455"/>
                  <a:pt x="8891432" y="184510"/>
                </a:cubicBezTo>
                <a:cubicBezTo>
                  <a:pt x="8876795" y="135260"/>
                  <a:pt x="8938553" y="173381"/>
                  <a:pt x="8946980" y="145578"/>
                </a:cubicBezTo>
                <a:cubicBezTo>
                  <a:pt x="9010957" y="156064"/>
                  <a:pt x="9046552" y="157746"/>
                  <a:pt x="9107760" y="128052"/>
                </a:cubicBezTo>
                <a:cubicBezTo>
                  <a:pt x="9135191" y="151813"/>
                  <a:pt x="9184204" y="114911"/>
                  <a:pt x="9195623" y="100212"/>
                </a:cubicBezTo>
                <a:cubicBezTo>
                  <a:pt x="9222736" y="85917"/>
                  <a:pt x="9230892" y="98248"/>
                  <a:pt x="9256898" y="73900"/>
                </a:cubicBezTo>
                <a:cubicBezTo>
                  <a:pt x="9276443" y="63724"/>
                  <a:pt x="9334001" y="80454"/>
                  <a:pt x="9351740" y="80439"/>
                </a:cubicBezTo>
                <a:cubicBezTo>
                  <a:pt x="9398889" y="82633"/>
                  <a:pt x="9473718" y="102566"/>
                  <a:pt x="9539796" y="87069"/>
                </a:cubicBezTo>
                <a:cubicBezTo>
                  <a:pt x="9565852" y="70987"/>
                  <a:pt x="9591569" y="56211"/>
                  <a:pt x="9619109" y="39994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1" name="Picture 10" descr="A screenshot of a timeline&#10;&#10;AI-generated content may be incorrect.">
            <a:extLst>
              <a:ext uri="{FF2B5EF4-FFF2-40B4-BE49-F238E27FC236}">
                <a16:creationId xmlns:a16="http://schemas.microsoft.com/office/drawing/2014/main" id="{82E3E782-4E45-3D50-71DB-52A198623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996" y="579414"/>
            <a:ext cx="3383284" cy="5662401"/>
          </a:xfrm>
          <a:prstGeom prst="rect">
            <a:avLst/>
          </a:prstGeom>
        </p:spPr>
      </p:pic>
      <p:pic>
        <p:nvPicPr>
          <p:cNvPr id="7" name="Picture 6" descr="A timeline of a funeral&#10;&#10;AI-generated content may be incorrect.">
            <a:extLst>
              <a:ext uri="{FF2B5EF4-FFF2-40B4-BE49-F238E27FC236}">
                <a16:creationId xmlns:a16="http://schemas.microsoft.com/office/drawing/2014/main" id="{67F45D18-2627-EE34-3020-2B481243C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635" y="798644"/>
            <a:ext cx="3902328" cy="5382521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35CD886-02A5-44BE-B07A-B120E39D7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04329"/>
            <a:ext cx="10680562" cy="1353672"/>
          </a:xfrm>
          <a:custGeom>
            <a:avLst/>
            <a:gdLst>
              <a:gd name="connsiteX0" fmla="*/ 3617689 w 10680562"/>
              <a:gd name="connsiteY0" fmla="*/ 0 h 1605023"/>
              <a:gd name="connsiteX1" fmla="*/ 3635901 w 10680562"/>
              <a:gd name="connsiteY1" fmla="*/ 7738 h 1605023"/>
              <a:gd name="connsiteX2" fmla="*/ 3690891 w 10680562"/>
              <a:gd name="connsiteY2" fmla="*/ 7049 h 1605023"/>
              <a:gd name="connsiteX3" fmla="*/ 3832247 w 10680562"/>
              <a:gd name="connsiteY3" fmla="*/ 13937 h 1605023"/>
              <a:gd name="connsiteX4" fmla="*/ 3999111 w 10680562"/>
              <a:gd name="connsiteY4" fmla="*/ 44624 h 1605023"/>
              <a:gd name="connsiteX5" fmla="*/ 4034676 w 10680562"/>
              <a:gd name="connsiteY5" fmla="*/ 48775 h 1605023"/>
              <a:gd name="connsiteX6" fmla="*/ 4065394 w 10680562"/>
              <a:gd name="connsiteY6" fmla="*/ 42879 h 1605023"/>
              <a:gd name="connsiteX7" fmla="*/ 4072648 w 10680562"/>
              <a:gd name="connsiteY7" fmla="*/ 33262 h 1605023"/>
              <a:gd name="connsiteX8" fmla="*/ 4092232 w 10680562"/>
              <a:gd name="connsiteY8" fmla="*/ 34026 h 1605023"/>
              <a:gd name="connsiteX9" fmla="*/ 4097470 w 10680562"/>
              <a:gd name="connsiteY9" fmla="*/ 32252 h 1605023"/>
              <a:gd name="connsiteX10" fmla="*/ 4127488 w 10680562"/>
              <a:gd name="connsiteY10" fmla="*/ 24056 h 1605023"/>
              <a:gd name="connsiteX11" fmla="*/ 4190803 w 10680562"/>
              <a:gd name="connsiteY11" fmla="*/ 55685 h 1605023"/>
              <a:gd name="connsiteX12" fmla="*/ 4269333 w 10680562"/>
              <a:gd name="connsiteY12" fmla="*/ 54186 h 1605023"/>
              <a:gd name="connsiteX13" fmla="*/ 4481486 w 10680562"/>
              <a:gd name="connsiteY13" fmla="*/ 116915 h 1605023"/>
              <a:gd name="connsiteX14" fmla="*/ 4651418 w 10680562"/>
              <a:gd name="connsiteY14" fmla="*/ 150071 h 1605023"/>
              <a:gd name="connsiteX15" fmla="*/ 4863575 w 10680562"/>
              <a:gd name="connsiteY15" fmla="*/ 175458 h 1605023"/>
              <a:gd name="connsiteX16" fmla="*/ 5013635 w 10680562"/>
              <a:gd name="connsiteY16" fmla="*/ 213928 h 1605023"/>
              <a:gd name="connsiteX17" fmla="*/ 5203044 w 10680562"/>
              <a:gd name="connsiteY17" fmla="*/ 228946 h 1605023"/>
              <a:gd name="connsiteX18" fmla="*/ 5207070 w 10680562"/>
              <a:gd name="connsiteY18" fmla="*/ 235105 h 1605023"/>
              <a:gd name="connsiteX19" fmla="*/ 5224253 w 10680562"/>
              <a:gd name="connsiteY19" fmla="*/ 240320 h 1605023"/>
              <a:gd name="connsiteX20" fmla="*/ 5256736 w 10680562"/>
              <a:gd name="connsiteY20" fmla="*/ 254811 h 1605023"/>
              <a:gd name="connsiteX21" fmla="*/ 5264095 w 10680562"/>
              <a:gd name="connsiteY21" fmla="*/ 253567 h 1605023"/>
              <a:gd name="connsiteX22" fmla="*/ 5315084 w 10680562"/>
              <a:gd name="connsiteY22" fmla="*/ 269264 h 1605023"/>
              <a:gd name="connsiteX23" fmla="*/ 5316393 w 10680562"/>
              <a:gd name="connsiteY23" fmla="*/ 267603 h 1605023"/>
              <a:gd name="connsiteX24" fmla="*/ 5333427 w 10680562"/>
              <a:gd name="connsiteY24" fmla="*/ 263823 h 1605023"/>
              <a:gd name="connsiteX25" fmla="*/ 5364589 w 10680562"/>
              <a:gd name="connsiteY25" fmla="*/ 260882 h 1605023"/>
              <a:gd name="connsiteX26" fmla="*/ 5443973 w 10680562"/>
              <a:gd name="connsiteY26" fmla="*/ 230866 h 1605023"/>
              <a:gd name="connsiteX27" fmla="*/ 5497201 w 10680562"/>
              <a:gd name="connsiteY27" fmla="*/ 247023 h 1605023"/>
              <a:gd name="connsiteX28" fmla="*/ 5508269 w 10680562"/>
              <a:gd name="connsiteY28" fmla="*/ 249256 h 1605023"/>
              <a:gd name="connsiteX29" fmla="*/ 5508636 w 10680562"/>
              <a:gd name="connsiteY29" fmla="*/ 248880 h 1605023"/>
              <a:gd name="connsiteX30" fmla="*/ 5520606 w 10680562"/>
              <a:gd name="connsiteY30" fmla="*/ 250400 h 1605023"/>
              <a:gd name="connsiteX31" fmla="*/ 5528451 w 10680562"/>
              <a:gd name="connsiteY31" fmla="*/ 253330 h 1605023"/>
              <a:gd name="connsiteX32" fmla="*/ 5549923 w 10680562"/>
              <a:gd name="connsiteY32" fmla="*/ 257662 h 1605023"/>
              <a:gd name="connsiteX33" fmla="*/ 5558295 w 10680562"/>
              <a:gd name="connsiteY33" fmla="*/ 256364 h 1605023"/>
              <a:gd name="connsiteX34" fmla="*/ 5664799 w 10680562"/>
              <a:gd name="connsiteY34" fmla="*/ 278924 h 1605023"/>
              <a:gd name="connsiteX35" fmla="*/ 5796160 w 10680562"/>
              <a:gd name="connsiteY35" fmla="*/ 307979 h 1605023"/>
              <a:gd name="connsiteX36" fmla="*/ 5897647 w 10680562"/>
              <a:gd name="connsiteY36" fmla="*/ 339431 h 1605023"/>
              <a:gd name="connsiteX37" fmla="*/ 5978838 w 10680562"/>
              <a:gd name="connsiteY37" fmla="*/ 367970 h 1605023"/>
              <a:gd name="connsiteX38" fmla="*/ 6050367 w 10680562"/>
              <a:gd name="connsiteY38" fmla="*/ 386341 h 1605023"/>
              <a:gd name="connsiteX39" fmla="*/ 6140609 w 10680562"/>
              <a:gd name="connsiteY39" fmla="*/ 385135 h 1605023"/>
              <a:gd name="connsiteX40" fmla="*/ 6302950 w 10680562"/>
              <a:gd name="connsiteY40" fmla="*/ 448183 h 1605023"/>
              <a:gd name="connsiteX41" fmla="*/ 6308533 w 10680562"/>
              <a:gd name="connsiteY41" fmla="*/ 448551 h 1605023"/>
              <a:gd name="connsiteX42" fmla="*/ 6340278 w 10680562"/>
              <a:gd name="connsiteY42" fmla="*/ 468555 h 1605023"/>
              <a:gd name="connsiteX43" fmla="*/ 6341685 w 10680562"/>
              <a:gd name="connsiteY43" fmla="*/ 467587 h 1605023"/>
              <a:gd name="connsiteX44" fmla="*/ 6354862 w 10680562"/>
              <a:gd name="connsiteY44" fmla="*/ 467794 h 1605023"/>
              <a:gd name="connsiteX45" fmla="*/ 6377840 w 10680562"/>
              <a:gd name="connsiteY45" fmla="*/ 471024 h 1605023"/>
              <a:gd name="connsiteX46" fmla="*/ 6442804 w 10680562"/>
              <a:gd name="connsiteY46" fmla="*/ 463091 h 1605023"/>
              <a:gd name="connsiteX47" fmla="*/ 6476009 w 10680562"/>
              <a:gd name="connsiteY47" fmla="*/ 483807 h 1605023"/>
              <a:gd name="connsiteX48" fmla="*/ 6483237 w 10680562"/>
              <a:gd name="connsiteY48" fmla="*/ 487308 h 1605023"/>
              <a:gd name="connsiteX49" fmla="*/ 6483605 w 10680562"/>
              <a:gd name="connsiteY49" fmla="*/ 487102 h 1605023"/>
              <a:gd name="connsiteX50" fmla="*/ 6491673 w 10680562"/>
              <a:gd name="connsiteY50" fmla="*/ 490243 h 1605023"/>
              <a:gd name="connsiteX51" fmla="*/ 6496411 w 10680562"/>
              <a:gd name="connsiteY51" fmla="*/ 493689 h 1605023"/>
              <a:gd name="connsiteX52" fmla="*/ 6510429 w 10680562"/>
              <a:gd name="connsiteY52" fmla="*/ 500479 h 1605023"/>
              <a:gd name="connsiteX53" fmla="*/ 6516750 w 10680562"/>
              <a:gd name="connsiteY53" fmla="*/ 500983 h 1605023"/>
              <a:gd name="connsiteX54" fmla="*/ 6580199 w 10680562"/>
              <a:gd name="connsiteY54" fmla="*/ 483318 h 1605023"/>
              <a:gd name="connsiteX55" fmla="*/ 6690237 w 10680562"/>
              <a:gd name="connsiteY55" fmla="*/ 493051 h 1605023"/>
              <a:gd name="connsiteX56" fmla="*/ 6798356 w 10680562"/>
              <a:gd name="connsiteY56" fmla="*/ 506748 h 1605023"/>
              <a:gd name="connsiteX57" fmla="*/ 6837102 w 10680562"/>
              <a:gd name="connsiteY57" fmla="*/ 513677 h 1605023"/>
              <a:gd name="connsiteX58" fmla="*/ 6907934 w 10680562"/>
              <a:gd name="connsiteY58" fmla="*/ 517339 h 1605023"/>
              <a:gd name="connsiteX59" fmla="*/ 6941474 w 10680562"/>
              <a:gd name="connsiteY59" fmla="*/ 513632 h 1605023"/>
              <a:gd name="connsiteX60" fmla="*/ 6942754 w 10680562"/>
              <a:gd name="connsiteY60" fmla="*/ 514394 h 1605023"/>
              <a:gd name="connsiteX61" fmla="*/ 6946363 w 10680562"/>
              <a:gd name="connsiteY61" fmla="*/ 511066 h 1605023"/>
              <a:gd name="connsiteX62" fmla="*/ 6952592 w 10680562"/>
              <a:gd name="connsiteY62" fmla="*/ 510252 h 1605023"/>
              <a:gd name="connsiteX63" fmla="*/ 6968398 w 10680562"/>
              <a:gd name="connsiteY63" fmla="*/ 513946 h 1605023"/>
              <a:gd name="connsiteX64" fmla="*/ 6974142 w 10680562"/>
              <a:gd name="connsiteY64" fmla="*/ 516310 h 1605023"/>
              <a:gd name="connsiteX65" fmla="*/ 6982971 w 10680562"/>
              <a:gd name="connsiteY65" fmla="*/ 517694 h 1605023"/>
              <a:gd name="connsiteX66" fmla="*/ 6983252 w 10680562"/>
              <a:gd name="connsiteY66" fmla="*/ 517416 h 1605023"/>
              <a:gd name="connsiteX67" fmla="*/ 6991400 w 10680562"/>
              <a:gd name="connsiteY67" fmla="*/ 519321 h 1605023"/>
              <a:gd name="connsiteX68" fmla="*/ 7030460 w 10680562"/>
              <a:gd name="connsiteY68" fmla="*/ 532556 h 1605023"/>
              <a:gd name="connsiteX69" fmla="*/ 7089916 w 10680562"/>
              <a:gd name="connsiteY69" fmla="*/ 511503 h 1605023"/>
              <a:gd name="connsiteX70" fmla="*/ 7113059 w 10680562"/>
              <a:gd name="connsiteY70" fmla="*/ 509904 h 1605023"/>
              <a:gd name="connsiteX71" fmla="*/ 7125755 w 10680562"/>
              <a:gd name="connsiteY71" fmla="*/ 507393 h 1605023"/>
              <a:gd name="connsiteX72" fmla="*/ 7126765 w 10680562"/>
              <a:gd name="connsiteY72" fmla="*/ 506166 h 1605023"/>
              <a:gd name="connsiteX73" fmla="*/ 7164175 w 10680562"/>
              <a:gd name="connsiteY73" fmla="*/ 519011 h 1605023"/>
              <a:gd name="connsiteX74" fmla="*/ 7169654 w 10680562"/>
              <a:gd name="connsiteY74" fmla="*/ 518219 h 1605023"/>
              <a:gd name="connsiteX75" fmla="*/ 7193386 w 10680562"/>
              <a:gd name="connsiteY75" fmla="*/ 529788 h 1605023"/>
              <a:gd name="connsiteX76" fmla="*/ 7205997 w 10680562"/>
              <a:gd name="connsiteY76" fmla="*/ 534060 h 1605023"/>
              <a:gd name="connsiteX77" fmla="*/ 7208842 w 10680562"/>
              <a:gd name="connsiteY77" fmla="*/ 538783 h 1605023"/>
              <a:gd name="connsiteX78" fmla="*/ 7227817 w 10680562"/>
              <a:gd name="connsiteY78" fmla="*/ 543304 h 1605023"/>
              <a:gd name="connsiteX79" fmla="*/ 7230267 w 10680562"/>
              <a:gd name="connsiteY79" fmla="*/ 542497 h 1605023"/>
              <a:gd name="connsiteX80" fmla="*/ 7244913 w 10680562"/>
              <a:gd name="connsiteY80" fmla="*/ 551160 h 1605023"/>
              <a:gd name="connsiteX81" fmla="*/ 7255970 w 10680562"/>
              <a:gd name="connsiteY81" fmla="*/ 564383 h 1605023"/>
              <a:gd name="connsiteX82" fmla="*/ 7421156 w 10680562"/>
              <a:gd name="connsiteY82" fmla="*/ 584155 h 1605023"/>
              <a:gd name="connsiteX83" fmla="*/ 7553166 w 10680562"/>
              <a:gd name="connsiteY83" fmla="*/ 653085 h 1605023"/>
              <a:gd name="connsiteX84" fmla="*/ 7643092 w 10680562"/>
              <a:gd name="connsiteY84" fmla="*/ 662482 h 1605023"/>
              <a:gd name="connsiteX85" fmla="*/ 7896429 w 10680562"/>
              <a:gd name="connsiteY85" fmla="*/ 689054 h 1605023"/>
              <a:gd name="connsiteX86" fmla="*/ 7954620 w 10680562"/>
              <a:gd name="connsiteY86" fmla="*/ 689481 h 1605023"/>
              <a:gd name="connsiteX87" fmla="*/ 8000803 w 10680562"/>
              <a:gd name="connsiteY87" fmla="*/ 714583 h 1605023"/>
              <a:gd name="connsiteX88" fmla="*/ 8023216 w 10680562"/>
              <a:gd name="connsiteY88" fmla="*/ 709000 h 1605023"/>
              <a:gd name="connsiteX89" fmla="*/ 8027136 w 10680562"/>
              <a:gd name="connsiteY89" fmla="*/ 707765 h 1605023"/>
              <a:gd name="connsiteX90" fmla="*/ 8041622 w 10680562"/>
              <a:gd name="connsiteY90" fmla="*/ 708731 h 1605023"/>
              <a:gd name="connsiteX91" fmla="*/ 8047209 w 10680562"/>
              <a:gd name="connsiteY91" fmla="*/ 701624 h 1605023"/>
              <a:gd name="connsiteX92" fmla="*/ 8070088 w 10680562"/>
              <a:gd name="connsiteY92" fmla="*/ 697789 h 1605023"/>
              <a:gd name="connsiteX93" fmla="*/ 8096332 w 10680562"/>
              <a:gd name="connsiteY93" fmla="*/ 701624 h 1605023"/>
              <a:gd name="connsiteX94" fmla="*/ 8219225 w 10680562"/>
              <a:gd name="connsiteY94" fmla="*/ 728069 h 1605023"/>
              <a:gd name="connsiteX95" fmla="*/ 8293793 w 10680562"/>
              <a:gd name="connsiteY95" fmla="*/ 739200 h 1605023"/>
              <a:gd name="connsiteX96" fmla="*/ 8323753 w 10680562"/>
              <a:gd name="connsiteY96" fmla="*/ 736063 h 1605023"/>
              <a:gd name="connsiteX97" fmla="*/ 8364496 w 10680562"/>
              <a:gd name="connsiteY97" fmla="*/ 736635 h 1605023"/>
              <a:gd name="connsiteX98" fmla="*/ 8437662 w 10680562"/>
              <a:gd name="connsiteY98" fmla="*/ 731942 h 1605023"/>
              <a:gd name="connsiteX99" fmla="*/ 8533764 w 10680562"/>
              <a:gd name="connsiteY99" fmla="*/ 735554 h 1605023"/>
              <a:gd name="connsiteX100" fmla="*/ 8596769 w 10680562"/>
              <a:gd name="connsiteY100" fmla="*/ 769632 h 1605023"/>
              <a:gd name="connsiteX101" fmla="*/ 8604035 w 10680562"/>
              <a:gd name="connsiteY101" fmla="*/ 764982 h 1605023"/>
              <a:gd name="connsiteX102" fmla="*/ 8650929 w 10680562"/>
              <a:gd name="connsiteY102" fmla="*/ 773164 h 1605023"/>
              <a:gd name="connsiteX103" fmla="*/ 8806497 w 10680562"/>
              <a:gd name="connsiteY103" fmla="*/ 839707 h 1605023"/>
              <a:gd name="connsiteX104" fmla="*/ 8898377 w 10680562"/>
              <a:gd name="connsiteY104" fmla="*/ 854651 h 1605023"/>
              <a:gd name="connsiteX105" fmla="*/ 8932389 w 10680562"/>
              <a:gd name="connsiteY105" fmla="*/ 853846 h 1605023"/>
              <a:gd name="connsiteX106" fmla="*/ 8989288 w 10680562"/>
              <a:gd name="connsiteY106" fmla="*/ 852877 h 1605023"/>
              <a:gd name="connsiteX107" fmla="*/ 9035275 w 10680562"/>
              <a:gd name="connsiteY107" fmla="*/ 837110 h 1605023"/>
              <a:gd name="connsiteX108" fmla="*/ 9138626 w 10680562"/>
              <a:gd name="connsiteY108" fmla="*/ 862106 h 1605023"/>
              <a:gd name="connsiteX109" fmla="*/ 9216298 w 10680562"/>
              <a:gd name="connsiteY109" fmla="*/ 858754 h 1605023"/>
              <a:gd name="connsiteX110" fmla="*/ 9259941 w 10680562"/>
              <a:gd name="connsiteY110" fmla="*/ 861843 h 1605023"/>
              <a:gd name="connsiteX111" fmla="*/ 9380407 w 10680562"/>
              <a:gd name="connsiteY111" fmla="*/ 864825 h 1605023"/>
              <a:gd name="connsiteX112" fmla="*/ 9490772 w 10680562"/>
              <a:gd name="connsiteY112" fmla="*/ 901190 h 1605023"/>
              <a:gd name="connsiteX113" fmla="*/ 9584982 w 10680562"/>
              <a:gd name="connsiteY113" fmla="*/ 935980 h 1605023"/>
              <a:gd name="connsiteX114" fmla="*/ 9759797 w 10680562"/>
              <a:gd name="connsiteY114" fmla="*/ 1010923 h 1605023"/>
              <a:gd name="connsiteX115" fmla="*/ 9834455 w 10680562"/>
              <a:gd name="connsiteY115" fmla="*/ 1082908 h 1605023"/>
              <a:gd name="connsiteX116" fmla="*/ 9939504 w 10680562"/>
              <a:gd name="connsiteY116" fmla="*/ 1110614 h 1605023"/>
              <a:gd name="connsiteX117" fmla="*/ 10077001 w 10680562"/>
              <a:gd name="connsiteY117" fmla="*/ 1160906 h 1605023"/>
              <a:gd name="connsiteX118" fmla="*/ 10178431 w 10680562"/>
              <a:gd name="connsiteY118" fmla="*/ 1244920 h 1605023"/>
              <a:gd name="connsiteX119" fmla="*/ 10248658 w 10680562"/>
              <a:gd name="connsiteY119" fmla="*/ 1309335 h 1605023"/>
              <a:gd name="connsiteX120" fmla="*/ 10414709 w 10680562"/>
              <a:gd name="connsiteY120" fmla="*/ 1388645 h 1605023"/>
              <a:gd name="connsiteX121" fmla="*/ 10592469 w 10680562"/>
              <a:gd name="connsiteY121" fmla="*/ 1543828 h 1605023"/>
              <a:gd name="connsiteX122" fmla="*/ 10674941 w 10680562"/>
              <a:gd name="connsiteY122" fmla="*/ 1597388 h 1605023"/>
              <a:gd name="connsiteX123" fmla="*/ 10680562 w 10680562"/>
              <a:gd name="connsiteY123" fmla="*/ 1605023 h 1605023"/>
              <a:gd name="connsiteX124" fmla="*/ 0 w 10680562"/>
              <a:gd name="connsiteY124" fmla="*/ 1605023 h 1605023"/>
              <a:gd name="connsiteX125" fmla="*/ 0 w 10680562"/>
              <a:gd name="connsiteY125" fmla="*/ 415048 h 1605023"/>
              <a:gd name="connsiteX126" fmla="*/ 9656 w 10680562"/>
              <a:gd name="connsiteY126" fmla="*/ 416044 h 1605023"/>
              <a:gd name="connsiteX127" fmla="*/ 179196 w 10680562"/>
              <a:gd name="connsiteY127" fmla="*/ 423071 h 1605023"/>
              <a:gd name="connsiteX128" fmla="*/ 250912 w 10680562"/>
              <a:gd name="connsiteY128" fmla="*/ 408617 h 1605023"/>
              <a:gd name="connsiteX129" fmla="*/ 291375 w 10680562"/>
              <a:gd name="connsiteY129" fmla="*/ 403710 h 1605023"/>
              <a:gd name="connsiteX130" fmla="*/ 320542 w 10680562"/>
              <a:gd name="connsiteY130" fmla="*/ 396592 h 1605023"/>
              <a:gd name="connsiteX131" fmla="*/ 522426 w 10680562"/>
              <a:gd name="connsiteY131" fmla="*/ 407158 h 1605023"/>
              <a:gd name="connsiteX132" fmla="*/ 549068 w 10680562"/>
              <a:gd name="connsiteY132" fmla="*/ 407418 h 1605023"/>
              <a:gd name="connsiteX133" fmla="*/ 571100 w 10680562"/>
              <a:gd name="connsiteY133" fmla="*/ 400562 h 1605023"/>
              <a:gd name="connsiteX134" fmla="*/ 575457 w 10680562"/>
              <a:gd name="connsiteY134" fmla="*/ 392801 h 1605023"/>
              <a:gd name="connsiteX135" fmla="*/ 589968 w 10680562"/>
              <a:gd name="connsiteY135" fmla="*/ 391807 h 1605023"/>
              <a:gd name="connsiteX136" fmla="*/ 593649 w 10680562"/>
              <a:gd name="connsiteY136" fmla="*/ 390062 h 1605023"/>
              <a:gd name="connsiteX137" fmla="*/ 614928 w 10680562"/>
              <a:gd name="connsiteY137" fmla="*/ 381544 h 1605023"/>
              <a:gd name="connsiteX138" fmla="*/ 722580 w 10680562"/>
              <a:gd name="connsiteY138" fmla="*/ 392722 h 1605023"/>
              <a:gd name="connsiteX139" fmla="*/ 946884 w 10680562"/>
              <a:gd name="connsiteY139" fmla="*/ 411854 h 1605023"/>
              <a:gd name="connsiteX140" fmla="*/ 1210905 w 10680562"/>
              <a:gd name="connsiteY140" fmla="*/ 432414 h 1605023"/>
              <a:gd name="connsiteX141" fmla="*/ 1377854 w 10680562"/>
              <a:gd name="connsiteY141" fmla="*/ 429745 h 1605023"/>
              <a:gd name="connsiteX142" fmla="*/ 1391004 w 10680562"/>
              <a:gd name="connsiteY142" fmla="*/ 441307 h 1605023"/>
              <a:gd name="connsiteX143" fmla="*/ 1406953 w 10680562"/>
              <a:gd name="connsiteY143" fmla="*/ 447889 h 1605023"/>
              <a:gd name="connsiteX144" fmla="*/ 1409246 w 10680562"/>
              <a:gd name="connsiteY144" fmla="*/ 446765 h 1605023"/>
              <a:gd name="connsiteX145" fmla="*/ 1428800 w 10680562"/>
              <a:gd name="connsiteY145" fmla="*/ 448677 h 1605023"/>
              <a:gd name="connsiteX146" fmla="*/ 1432402 w 10680562"/>
              <a:gd name="connsiteY146" fmla="*/ 452956 h 1605023"/>
              <a:gd name="connsiteX147" fmla="*/ 1606578 w 10680562"/>
              <a:gd name="connsiteY147" fmla="*/ 430870 h 1605023"/>
              <a:gd name="connsiteX148" fmla="*/ 1647476 w 10680562"/>
              <a:gd name="connsiteY148" fmla="*/ 438687 h 1605023"/>
              <a:gd name="connsiteX149" fmla="*/ 1655866 w 10680562"/>
              <a:gd name="connsiteY149" fmla="*/ 439472 h 1605023"/>
              <a:gd name="connsiteX150" fmla="*/ 1656096 w 10680562"/>
              <a:gd name="connsiteY150" fmla="*/ 439162 h 1605023"/>
              <a:gd name="connsiteX151" fmla="*/ 1670708 w 10680562"/>
              <a:gd name="connsiteY151" fmla="*/ 412530 h 1605023"/>
              <a:gd name="connsiteX152" fmla="*/ 1737953 w 10680562"/>
              <a:gd name="connsiteY152" fmla="*/ 399496 h 1605023"/>
              <a:gd name="connsiteX153" fmla="*/ 1848192 w 10680562"/>
              <a:gd name="connsiteY153" fmla="*/ 376032 h 1605023"/>
              <a:gd name="connsiteX154" fmla="*/ 1954077 w 10680562"/>
              <a:gd name="connsiteY154" fmla="*/ 352621 h 1605023"/>
              <a:gd name="connsiteX155" fmla="*/ 1993047 w 10680562"/>
              <a:gd name="connsiteY155" fmla="*/ 346068 h 1605023"/>
              <a:gd name="connsiteX156" fmla="*/ 2059719 w 10680562"/>
              <a:gd name="connsiteY156" fmla="*/ 325903 h 1605023"/>
              <a:gd name="connsiteX157" fmla="*/ 2088528 w 10680562"/>
              <a:gd name="connsiteY157" fmla="*/ 311409 h 1605023"/>
              <a:gd name="connsiteX158" fmla="*/ 2090087 w 10680562"/>
              <a:gd name="connsiteY158" fmla="*/ 311676 h 1605023"/>
              <a:gd name="connsiteX159" fmla="*/ 2091700 w 10680562"/>
              <a:gd name="connsiteY159" fmla="*/ 307455 h 1605023"/>
              <a:gd name="connsiteX160" fmla="*/ 2096989 w 10680562"/>
              <a:gd name="connsiteY160" fmla="*/ 304649 h 1605023"/>
              <a:gd name="connsiteX161" fmla="*/ 2113325 w 10680562"/>
              <a:gd name="connsiteY161" fmla="*/ 302764 h 1605023"/>
              <a:gd name="connsiteX162" fmla="*/ 2119780 w 10680562"/>
              <a:gd name="connsiteY162" fmla="*/ 303007 h 1605023"/>
              <a:gd name="connsiteX163" fmla="*/ 2128562 w 10680562"/>
              <a:gd name="connsiteY163" fmla="*/ 301336 h 1605023"/>
              <a:gd name="connsiteX164" fmla="*/ 2128679 w 10680562"/>
              <a:gd name="connsiteY164" fmla="*/ 300991 h 1605023"/>
              <a:gd name="connsiteX165" fmla="*/ 2179558 w 10680562"/>
              <a:gd name="connsiteY165" fmla="*/ 299095 h 1605023"/>
              <a:gd name="connsiteX166" fmla="*/ 2223277 w 10680562"/>
              <a:gd name="connsiteY166" fmla="*/ 260239 h 1605023"/>
              <a:gd name="connsiteX167" fmla="*/ 2243644 w 10680562"/>
              <a:gd name="connsiteY167" fmla="*/ 251110 h 1605023"/>
              <a:gd name="connsiteX168" fmla="*/ 2253986 w 10680562"/>
              <a:gd name="connsiteY168" fmla="*/ 244616 h 1605023"/>
              <a:gd name="connsiteX169" fmla="*/ 2254285 w 10680562"/>
              <a:gd name="connsiteY169" fmla="*/ 243167 h 1605023"/>
              <a:gd name="connsiteX170" fmla="*/ 2295037 w 10680562"/>
              <a:gd name="connsiteY170" fmla="*/ 242433 h 1605023"/>
              <a:gd name="connsiteX171" fmla="*/ 2299648 w 10680562"/>
              <a:gd name="connsiteY171" fmla="*/ 239896 h 1605023"/>
              <a:gd name="connsiteX172" fmla="*/ 2327237 w 10680562"/>
              <a:gd name="connsiteY172" fmla="*/ 242539 h 1605023"/>
              <a:gd name="connsiteX173" fmla="*/ 2340943 w 10680562"/>
              <a:gd name="connsiteY173" fmla="*/ 242239 h 1605023"/>
              <a:gd name="connsiteX174" fmla="*/ 2345943 w 10680562"/>
              <a:gd name="connsiteY174" fmla="*/ 245589 h 1605023"/>
              <a:gd name="connsiteX175" fmla="*/ 2365602 w 10680562"/>
              <a:gd name="connsiteY175" fmla="*/ 243403 h 1605023"/>
              <a:gd name="connsiteX176" fmla="*/ 2367433 w 10680562"/>
              <a:gd name="connsiteY176" fmla="*/ 241858 h 1605023"/>
              <a:gd name="connsiteX177" fmla="*/ 2385231 w 10680562"/>
              <a:gd name="connsiteY177" fmla="*/ 244873 h 1605023"/>
              <a:gd name="connsiteX178" fmla="*/ 2402059 w 10680562"/>
              <a:gd name="connsiteY178" fmla="*/ 253223 h 1605023"/>
              <a:gd name="connsiteX179" fmla="*/ 2719020 w 10680562"/>
              <a:gd name="connsiteY179" fmla="*/ 235271 h 1605023"/>
              <a:gd name="connsiteX180" fmla="*/ 2877308 w 10680562"/>
              <a:gd name="connsiteY180" fmla="*/ 208630 h 1605023"/>
              <a:gd name="connsiteX181" fmla="*/ 3051375 w 10680562"/>
              <a:gd name="connsiteY181" fmla="*/ 154110 h 1605023"/>
              <a:gd name="connsiteX182" fmla="*/ 3104837 w 10680562"/>
              <a:gd name="connsiteY182" fmla="*/ 135199 h 1605023"/>
              <a:gd name="connsiteX183" fmla="*/ 3159836 w 10680562"/>
              <a:gd name="connsiteY183" fmla="*/ 142694 h 1605023"/>
              <a:gd name="connsiteX184" fmla="*/ 3177510 w 10680562"/>
              <a:gd name="connsiteY184" fmla="*/ 130186 h 1605023"/>
              <a:gd name="connsiteX185" fmla="*/ 3180470 w 10680562"/>
              <a:gd name="connsiteY185" fmla="*/ 127764 h 1605023"/>
              <a:gd name="connsiteX186" fmla="*/ 3194216 w 10680562"/>
              <a:gd name="connsiteY186" fmla="*/ 123837 h 1605023"/>
              <a:gd name="connsiteX187" fmla="*/ 3214710 w 10680562"/>
              <a:gd name="connsiteY187" fmla="*/ 104451 h 1605023"/>
              <a:gd name="connsiteX188" fmla="*/ 3240671 w 10680562"/>
              <a:gd name="connsiteY188" fmla="*/ 99232 h 1605023"/>
              <a:gd name="connsiteX189" fmla="*/ 3366544 w 10680562"/>
              <a:gd name="connsiteY189" fmla="*/ 82506 h 1605023"/>
              <a:gd name="connsiteX190" fmla="*/ 3440424 w 10680562"/>
              <a:gd name="connsiteY190" fmla="*/ 67891 h 1605023"/>
              <a:gd name="connsiteX191" fmla="*/ 3466248 w 10680562"/>
              <a:gd name="connsiteY191" fmla="*/ 55103 h 1605023"/>
              <a:gd name="connsiteX192" fmla="*/ 3503820 w 10680562"/>
              <a:gd name="connsiteY192" fmla="*/ 42110 h 1605023"/>
              <a:gd name="connsiteX193" fmla="*/ 3568389 w 10680562"/>
              <a:gd name="connsiteY193" fmla="*/ 13576 h 1605023"/>
              <a:gd name="connsiteX194" fmla="*/ 3604089 w 10680562"/>
              <a:gd name="connsiteY194" fmla="*/ 6980 h 160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680562" h="1605023">
                <a:moveTo>
                  <a:pt x="3617689" y="0"/>
                </a:moveTo>
                <a:lnTo>
                  <a:pt x="3635901" y="7738"/>
                </a:lnTo>
                <a:cubicBezTo>
                  <a:pt x="3636815" y="-13593"/>
                  <a:pt x="3674070" y="21953"/>
                  <a:pt x="3690891" y="7049"/>
                </a:cubicBezTo>
                <a:cubicBezTo>
                  <a:pt x="3723615" y="8082"/>
                  <a:pt x="3780877" y="7675"/>
                  <a:pt x="3832247" y="13937"/>
                </a:cubicBezTo>
                <a:cubicBezTo>
                  <a:pt x="3878761" y="52737"/>
                  <a:pt x="3960967" y="15082"/>
                  <a:pt x="3999111" y="44624"/>
                </a:cubicBezTo>
                <a:cubicBezTo>
                  <a:pt x="4011661" y="48427"/>
                  <a:pt x="4023440" y="49464"/>
                  <a:pt x="4034676" y="48775"/>
                </a:cubicBezTo>
                <a:lnTo>
                  <a:pt x="4065394" y="42879"/>
                </a:lnTo>
                <a:lnTo>
                  <a:pt x="4072648" y="33262"/>
                </a:lnTo>
                <a:lnTo>
                  <a:pt x="4092232" y="34026"/>
                </a:lnTo>
                <a:lnTo>
                  <a:pt x="4097470" y="32252"/>
                </a:lnTo>
                <a:cubicBezTo>
                  <a:pt x="4107476" y="28819"/>
                  <a:pt x="4117405" y="25741"/>
                  <a:pt x="4127488" y="24056"/>
                </a:cubicBezTo>
                <a:cubicBezTo>
                  <a:pt x="4122379" y="69900"/>
                  <a:pt x="4212421" y="17287"/>
                  <a:pt x="4190803" y="55685"/>
                </a:cubicBezTo>
                <a:cubicBezTo>
                  <a:pt x="4245322" y="54405"/>
                  <a:pt x="4210442" y="91290"/>
                  <a:pt x="4269333" y="54186"/>
                </a:cubicBezTo>
                <a:cubicBezTo>
                  <a:pt x="4360007" y="84494"/>
                  <a:pt x="4405441" y="66275"/>
                  <a:pt x="4481486" y="116915"/>
                </a:cubicBezTo>
                <a:cubicBezTo>
                  <a:pt x="4469366" y="96298"/>
                  <a:pt x="4624978" y="141388"/>
                  <a:pt x="4651418" y="150071"/>
                </a:cubicBezTo>
                <a:lnTo>
                  <a:pt x="4863575" y="175458"/>
                </a:lnTo>
                <a:cubicBezTo>
                  <a:pt x="4867452" y="182323"/>
                  <a:pt x="5007365" y="209256"/>
                  <a:pt x="5013635" y="213928"/>
                </a:cubicBezTo>
                <a:lnTo>
                  <a:pt x="5203044" y="228946"/>
                </a:lnTo>
                <a:lnTo>
                  <a:pt x="5207070" y="235105"/>
                </a:lnTo>
                <a:lnTo>
                  <a:pt x="5224253" y="240320"/>
                </a:lnTo>
                <a:lnTo>
                  <a:pt x="5256736" y="254811"/>
                </a:lnTo>
                <a:lnTo>
                  <a:pt x="5264095" y="253567"/>
                </a:lnTo>
                <a:lnTo>
                  <a:pt x="5315084" y="269264"/>
                </a:lnTo>
                <a:lnTo>
                  <a:pt x="5316393" y="267603"/>
                </a:lnTo>
                <a:cubicBezTo>
                  <a:pt x="5320500" y="264235"/>
                  <a:pt x="5325719" y="262424"/>
                  <a:pt x="5333427" y="263823"/>
                </a:cubicBezTo>
                <a:cubicBezTo>
                  <a:pt x="5330520" y="234164"/>
                  <a:pt x="5341605" y="254143"/>
                  <a:pt x="5364589" y="260882"/>
                </a:cubicBezTo>
                <a:cubicBezTo>
                  <a:pt x="5365199" y="216323"/>
                  <a:pt x="5425089" y="252089"/>
                  <a:pt x="5443973" y="230866"/>
                </a:cubicBezTo>
                <a:cubicBezTo>
                  <a:pt x="5460840" y="236821"/>
                  <a:pt x="5478689" y="242307"/>
                  <a:pt x="5497201" y="247023"/>
                </a:cubicBezTo>
                <a:lnTo>
                  <a:pt x="5508269" y="249256"/>
                </a:lnTo>
                <a:lnTo>
                  <a:pt x="5508636" y="248880"/>
                </a:lnTo>
                <a:cubicBezTo>
                  <a:pt x="5511356" y="248469"/>
                  <a:pt x="5515116" y="248867"/>
                  <a:pt x="5520606" y="250400"/>
                </a:cubicBezTo>
                <a:lnTo>
                  <a:pt x="5528451" y="253330"/>
                </a:lnTo>
                <a:lnTo>
                  <a:pt x="5549923" y="257662"/>
                </a:lnTo>
                <a:lnTo>
                  <a:pt x="5558295" y="256364"/>
                </a:lnTo>
                <a:lnTo>
                  <a:pt x="5664799" y="278924"/>
                </a:lnTo>
                <a:lnTo>
                  <a:pt x="5796160" y="307979"/>
                </a:lnTo>
                <a:lnTo>
                  <a:pt x="5897647" y="339431"/>
                </a:lnTo>
                <a:cubicBezTo>
                  <a:pt x="5894921" y="322560"/>
                  <a:pt x="5962532" y="357207"/>
                  <a:pt x="5978838" y="367970"/>
                </a:cubicBezTo>
                <a:cubicBezTo>
                  <a:pt x="6035145" y="375765"/>
                  <a:pt x="6006578" y="380813"/>
                  <a:pt x="6050367" y="386341"/>
                </a:cubicBezTo>
                <a:cubicBezTo>
                  <a:pt x="6051161" y="391932"/>
                  <a:pt x="6137489" y="380709"/>
                  <a:pt x="6140609" y="385135"/>
                </a:cubicBezTo>
                <a:cubicBezTo>
                  <a:pt x="6205928" y="424013"/>
                  <a:pt x="6248816" y="452185"/>
                  <a:pt x="6302950" y="448183"/>
                </a:cubicBezTo>
                <a:lnTo>
                  <a:pt x="6308533" y="448551"/>
                </a:lnTo>
                <a:lnTo>
                  <a:pt x="6340278" y="468555"/>
                </a:lnTo>
                <a:lnTo>
                  <a:pt x="6341685" y="467587"/>
                </a:lnTo>
                <a:cubicBezTo>
                  <a:pt x="6345560" y="465876"/>
                  <a:pt x="6349786" y="465470"/>
                  <a:pt x="6354862" y="467794"/>
                </a:cubicBezTo>
                <a:cubicBezTo>
                  <a:pt x="6361260" y="446013"/>
                  <a:pt x="6363438" y="462250"/>
                  <a:pt x="6377840" y="471024"/>
                </a:cubicBezTo>
                <a:cubicBezTo>
                  <a:pt x="6390990" y="439154"/>
                  <a:pt x="6423334" y="475084"/>
                  <a:pt x="6442804" y="463091"/>
                </a:cubicBezTo>
                <a:cubicBezTo>
                  <a:pt x="6453090" y="470255"/>
                  <a:pt x="6464204" y="477252"/>
                  <a:pt x="6476009" y="483807"/>
                </a:cubicBezTo>
                <a:lnTo>
                  <a:pt x="6483237" y="487308"/>
                </a:lnTo>
                <a:lnTo>
                  <a:pt x="6483605" y="487102"/>
                </a:lnTo>
                <a:cubicBezTo>
                  <a:pt x="6485654" y="487272"/>
                  <a:pt x="6488212" y="488201"/>
                  <a:pt x="6491673" y="490243"/>
                </a:cubicBezTo>
                <a:lnTo>
                  <a:pt x="6496411" y="493689"/>
                </a:lnTo>
                <a:lnTo>
                  <a:pt x="6510429" y="500479"/>
                </a:lnTo>
                <a:lnTo>
                  <a:pt x="6516750" y="500983"/>
                </a:lnTo>
                <a:cubicBezTo>
                  <a:pt x="6541864" y="496675"/>
                  <a:pt x="6554866" y="452619"/>
                  <a:pt x="6580199" y="483318"/>
                </a:cubicBezTo>
                <a:cubicBezTo>
                  <a:pt x="6622601" y="489571"/>
                  <a:pt x="6654587" y="470617"/>
                  <a:pt x="6690237" y="493051"/>
                </a:cubicBezTo>
                <a:cubicBezTo>
                  <a:pt x="6729957" y="498806"/>
                  <a:pt x="6766252" y="494451"/>
                  <a:pt x="6798356" y="506748"/>
                </a:cubicBezTo>
                <a:cubicBezTo>
                  <a:pt x="6813529" y="501270"/>
                  <a:pt x="6826992" y="500232"/>
                  <a:pt x="6837102" y="513677"/>
                </a:cubicBezTo>
                <a:cubicBezTo>
                  <a:pt x="6874837" y="515764"/>
                  <a:pt x="6887115" y="500833"/>
                  <a:pt x="6907934" y="517339"/>
                </a:cubicBezTo>
                <a:cubicBezTo>
                  <a:pt x="6934086" y="494196"/>
                  <a:pt x="6933260" y="504492"/>
                  <a:pt x="6941474" y="513632"/>
                </a:cubicBezTo>
                <a:lnTo>
                  <a:pt x="6942754" y="514394"/>
                </a:lnTo>
                <a:lnTo>
                  <a:pt x="6946363" y="511066"/>
                </a:lnTo>
                <a:lnTo>
                  <a:pt x="6952592" y="510252"/>
                </a:lnTo>
                <a:lnTo>
                  <a:pt x="6968398" y="513946"/>
                </a:lnTo>
                <a:lnTo>
                  <a:pt x="6974142" y="516310"/>
                </a:lnTo>
                <a:cubicBezTo>
                  <a:pt x="6978173" y="517574"/>
                  <a:pt x="6980948" y="517948"/>
                  <a:pt x="6982971" y="517694"/>
                </a:cubicBezTo>
                <a:lnTo>
                  <a:pt x="6983252" y="517416"/>
                </a:lnTo>
                <a:lnTo>
                  <a:pt x="6991400" y="519321"/>
                </a:lnTo>
                <a:cubicBezTo>
                  <a:pt x="7005004" y="523242"/>
                  <a:pt x="7018100" y="527732"/>
                  <a:pt x="7030460" y="532556"/>
                </a:cubicBezTo>
                <a:cubicBezTo>
                  <a:pt x="7044917" y="516932"/>
                  <a:pt x="7088472" y="545083"/>
                  <a:pt x="7089916" y="511503"/>
                </a:cubicBezTo>
                <a:cubicBezTo>
                  <a:pt x="7106785" y="517039"/>
                  <a:pt x="7114554" y="532321"/>
                  <a:pt x="7113059" y="509904"/>
                </a:cubicBezTo>
                <a:cubicBezTo>
                  <a:pt x="7118735" y="511110"/>
                  <a:pt x="7122641" y="509850"/>
                  <a:pt x="7125755" y="507393"/>
                </a:cubicBezTo>
                <a:lnTo>
                  <a:pt x="7126765" y="506166"/>
                </a:lnTo>
                <a:lnTo>
                  <a:pt x="7164175" y="519011"/>
                </a:lnTo>
                <a:lnTo>
                  <a:pt x="7169654" y="518219"/>
                </a:lnTo>
                <a:lnTo>
                  <a:pt x="7193386" y="529788"/>
                </a:lnTo>
                <a:lnTo>
                  <a:pt x="7205997" y="534060"/>
                </a:lnTo>
                <a:lnTo>
                  <a:pt x="7208842" y="538783"/>
                </a:lnTo>
                <a:cubicBezTo>
                  <a:pt x="7212314" y="541931"/>
                  <a:pt x="7217803" y="543928"/>
                  <a:pt x="7227817" y="543304"/>
                </a:cubicBezTo>
                <a:lnTo>
                  <a:pt x="7230267" y="542497"/>
                </a:lnTo>
                <a:lnTo>
                  <a:pt x="7244913" y="551160"/>
                </a:lnTo>
                <a:cubicBezTo>
                  <a:pt x="7249453" y="554807"/>
                  <a:pt x="7253253" y="559130"/>
                  <a:pt x="7255970" y="564383"/>
                </a:cubicBezTo>
                <a:cubicBezTo>
                  <a:pt x="7315146" y="548103"/>
                  <a:pt x="7361553" y="579076"/>
                  <a:pt x="7421156" y="584155"/>
                </a:cubicBezTo>
                <a:cubicBezTo>
                  <a:pt x="7465612" y="613750"/>
                  <a:pt x="7546249" y="613142"/>
                  <a:pt x="7553166" y="653085"/>
                </a:cubicBezTo>
                <a:cubicBezTo>
                  <a:pt x="7562552" y="609214"/>
                  <a:pt x="7673998" y="724531"/>
                  <a:pt x="7643092" y="662482"/>
                </a:cubicBezTo>
                <a:lnTo>
                  <a:pt x="7896429" y="689054"/>
                </a:lnTo>
                <a:cubicBezTo>
                  <a:pt x="7940867" y="662251"/>
                  <a:pt x="7914217" y="689365"/>
                  <a:pt x="7954620" y="689481"/>
                </a:cubicBezTo>
                <a:cubicBezTo>
                  <a:pt x="7937756" y="718000"/>
                  <a:pt x="8005608" y="680123"/>
                  <a:pt x="8000803" y="714583"/>
                </a:cubicBezTo>
                <a:cubicBezTo>
                  <a:pt x="8008309" y="713512"/>
                  <a:pt x="8015731" y="711389"/>
                  <a:pt x="8023216" y="709000"/>
                </a:cubicBezTo>
                <a:lnTo>
                  <a:pt x="8027136" y="707765"/>
                </a:lnTo>
                <a:lnTo>
                  <a:pt x="8041622" y="708731"/>
                </a:lnTo>
                <a:lnTo>
                  <a:pt x="8047209" y="701624"/>
                </a:lnTo>
                <a:lnTo>
                  <a:pt x="8070088" y="697789"/>
                </a:lnTo>
                <a:cubicBezTo>
                  <a:pt x="8078424" y="697492"/>
                  <a:pt x="8087123" y="698508"/>
                  <a:pt x="8096332" y="701624"/>
                </a:cubicBezTo>
                <a:cubicBezTo>
                  <a:pt x="8123926" y="724651"/>
                  <a:pt x="8185640" y="697894"/>
                  <a:pt x="8219225" y="728069"/>
                </a:cubicBezTo>
                <a:cubicBezTo>
                  <a:pt x="8232644" y="736562"/>
                  <a:pt x="8280723" y="746936"/>
                  <a:pt x="8293793" y="739200"/>
                </a:cubicBezTo>
                <a:cubicBezTo>
                  <a:pt x="8304636" y="739365"/>
                  <a:pt x="8314843" y="745516"/>
                  <a:pt x="8323753" y="736063"/>
                </a:cubicBezTo>
                <a:cubicBezTo>
                  <a:pt x="8336542" y="725164"/>
                  <a:pt x="8363344" y="752699"/>
                  <a:pt x="8364496" y="736635"/>
                </a:cubicBezTo>
                <a:cubicBezTo>
                  <a:pt x="8383724" y="755702"/>
                  <a:pt x="8414211" y="733717"/>
                  <a:pt x="8437662" y="731942"/>
                </a:cubicBezTo>
                <a:cubicBezTo>
                  <a:pt x="8451685" y="749699"/>
                  <a:pt x="8487061" y="728469"/>
                  <a:pt x="8533764" y="735554"/>
                </a:cubicBezTo>
                <a:cubicBezTo>
                  <a:pt x="8548878" y="755832"/>
                  <a:pt x="8565301" y="740114"/>
                  <a:pt x="8596769" y="769632"/>
                </a:cubicBezTo>
                <a:cubicBezTo>
                  <a:pt x="8598880" y="767829"/>
                  <a:pt x="8601326" y="766261"/>
                  <a:pt x="8604035" y="764982"/>
                </a:cubicBezTo>
                <a:cubicBezTo>
                  <a:pt x="8619777" y="757551"/>
                  <a:pt x="8640772" y="761213"/>
                  <a:pt x="8650929" y="773164"/>
                </a:cubicBezTo>
                <a:cubicBezTo>
                  <a:pt x="8702615" y="814545"/>
                  <a:pt x="8757170" y="823762"/>
                  <a:pt x="8806497" y="839707"/>
                </a:cubicBezTo>
                <a:cubicBezTo>
                  <a:pt x="8863157" y="854381"/>
                  <a:pt x="8833749" y="812347"/>
                  <a:pt x="8898377" y="854651"/>
                </a:cubicBezTo>
                <a:cubicBezTo>
                  <a:pt x="8909161" y="844048"/>
                  <a:pt x="8918437" y="845186"/>
                  <a:pt x="8932389" y="853846"/>
                </a:cubicBezTo>
                <a:cubicBezTo>
                  <a:pt x="8960146" y="860074"/>
                  <a:pt x="8965550" y="829338"/>
                  <a:pt x="8989288" y="852877"/>
                </a:cubicBezTo>
                <a:cubicBezTo>
                  <a:pt x="8988278" y="835633"/>
                  <a:pt x="9043995" y="856467"/>
                  <a:pt x="9035275" y="837110"/>
                </a:cubicBezTo>
                <a:cubicBezTo>
                  <a:pt x="9060165" y="838647"/>
                  <a:pt x="9108456" y="858499"/>
                  <a:pt x="9138626" y="862106"/>
                </a:cubicBezTo>
                <a:cubicBezTo>
                  <a:pt x="9165080" y="876547"/>
                  <a:pt x="9174888" y="860404"/>
                  <a:pt x="9216298" y="858754"/>
                </a:cubicBezTo>
                <a:cubicBezTo>
                  <a:pt x="9230418" y="871192"/>
                  <a:pt x="9244774" y="868822"/>
                  <a:pt x="9259941" y="861843"/>
                </a:cubicBezTo>
                <a:cubicBezTo>
                  <a:pt x="9297647" y="870955"/>
                  <a:pt x="9335980" y="863006"/>
                  <a:pt x="9380407" y="864825"/>
                </a:cubicBezTo>
                <a:cubicBezTo>
                  <a:pt x="9424338" y="883720"/>
                  <a:pt x="9443322" y="899138"/>
                  <a:pt x="9490772" y="901190"/>
                </a:cubicBezTo>
                <a:cubicBezTo>
                  <a:pt x="9530410" y="933396"/>
                  <a:pt x="9546422" y="928548"/>
                  <a:pt x="9584982" y="935980"/>
                </a:cubicBezTo>
                <a:cubicBezTo>
                  <a:pt x="9629819" y="954269"/>
                  <a:pt x="9718219" y="986435"/>
                  <a:pt x="9759797" y="1010923"/>
                </a:cubicBezTo>
                <a:cubicBezTo>
                  <a:pt x="9801376" y="1035410"/>
                  <a:pt x="9804503" y="1066293"/>
                  <a:pt x="9834455" y="1082908"/>
                </a:cubicBezTo>
                <a:cubicBezTo>
                  <a:pt x="9864406" y="1099522"/>
                  <a:pt x="9891608" y="1087791"/>
                  <a:pt x="9939504" y="1110614"/>
                </a:cubicBezTo>
                <a:cubicBezTo>
                  <a:pt x="9978150" y="1098522"/>
                  <a:pt x="10034187" y="1166580"/>
                  <a:pt x="10077001" y="1160906"/>
                </a:cubicBezTo>
                <a:cubicBezTo>
                  <a:pt x="10084861" y="1190721"/>
                  <a:pt x="10164307" y="1234884"/>
                  <a:pt x="10178431" y="1244920"/>
                </a:cubicBezTo>
                <a:cubicBezTo>
                  <a:pt x="10210316" y="1215779"/>
                  <a:pt x="10222273" y="1306394"/>
                  <a:pt x="10248658" y="1309335"/>
                </a:cubicBezTo>
                <a:lnTo>
                  <a:pt x="10414709" y="1388645"/>
                </a:lnTo>
                <a:cubicBezTo>
                  <a:pt x="10473963" y="1440373"/>
                  <a:pt x="10538857" y="1454568"/>
                  <a:pt x="10592469" y="1543828"/>
                </a:cubicBezTo>
                <a:cubicBezTo>
                  <a:pt x="10651538" y="1531501"/>
                  <a:pt x="10660082" y="1567462"/>
                  <a:pt x="10674941" y="1597388"/>
                </a:cubicBezTo>
                <a:lnTo>
                  <a:pt x="10680562" y="1605023"/>
                </a:lnTo>
                <a:lnTo>
                  <a:pt x="0" y="1605023"/>
                </a:lnTo>
                <a:lnTo>
                  <a:pt x="0" y="415048"/>
                </a:lnTo>
                <a:lnTo>
                  <a:pt x="9656" y="416044"/>
                </a:lnTo>
                <a:cubicBezTo>
                  <a:pt x="66794" y="420549"/>
                  <a:pt x="142962" y="423374"/>
                  <a:pt x="179196" y="423071"/>
                </a:cubicBezTo>
                <a:cubicBezTo>
                  <a:pt x="202136" y="418172"/>
                  <a:pt x="228694" y="392385"/>
                  <a:pt x="250912" y="408617"/>
                </a:cubicBezTo>
                <a:cubicBezTo>
                  <a:pt x="249389" y="392611"/>
                  <a:pt x="280512" y="416185"/>
                  <a:pt x="291375" y="403710"/>
                </a:cubicBezTo>
                <a:cubicBezTo>
                  <a:pt x="298635" y="393187"/>
                  <a:pt x="309770" y="397885"/>
                  <a:pt x="320542" y="396592"/>
                </a:cubicBezTo>
                <a:cubicBezTo>
                  <a:pt x="359051" y="397166"/>
                  <a:pt x="484339" y="405354"/>
                  <a:pt x="522426" y="407158"/>
                </a:cubicBezTo>
                <a:cubicBezTo>
                  <a:pt x="532069" y="408997"/>
                  <a:pt x="540856" y="408831"/>
                  <a:pt x="549068" y="407418"/>
                </a:cubicBezTo>
                <a:lnTo>
                  <a:pt x="571100" y="400562"/>
                </a:lnTo>
                <a:lnTo>
                  <a:pt x="575457" y="392801"/>
                </a:lnTo>
                <a:lnTo>
                  <a:pt x="589968" y="391807"/>
                </a:lnTo>
                <a:lnTo>
                  <a:pt x="593649" y="390062"/>
                </a:lnTo>
                <a:cubicBezTo>
                  <a:pt x="600667" y="386700"/>
                  <a:pt x="607669" y="383607"/>
                  <a:pt x="614928" y="381544"/>
                </a:cubicBezTo>
                <a:cubicBezTo>
                  <a:pt x="636416" y="381988"/>
                  <a:pt x="667253" y="387671"/>
                  <a:pt x="722580" y="392722"/>
                </a:cubicBezTo>
                <a:cubicBezTo>
                  <a:pt x="792539" y="408114"/>
                  <a:pt x="885615" y="380106"/>
                  <a:pt x="946884" y="411854"/>
                </a:cubicBezTo>
                <a:cubicBezTo>
                  <a:pt x="1028270" y="418469"/>
                  <a:pt x="1139077" y="429433"/>
                  <a:pt x="1210905" y="432414"/>
                </a:cubicBezTo>
                <a:cubicBezTo>
                  <a:pt x="1270803" y="429423"/>
                  <a:pt x="1321921" y="453757"/>
                  <a:pt x="1377854" y="429745"/>
                </a:cubicBezTo>
                <a:cubicBezTo>
                  <a:pt x="1381419" y="434564"/>
                  <a:pt x="1385901" y="438319"/>
                  <a:pt x="1391004" y="441307"/>
                </a:cubicBezTo>
                <a:lnTo>
                  <a:pt x="1406953" y="447889"/>
                </a:lnTo>
                <a:lnTo>
                  <a:pt x="1409246" y="446765"/>
                </a:lnTo>
                <a:cubicBezTo>
                  <a:pt x="1419066" y="444804"/>
                  <a:pt x="1424836" y="446037"/>
                  <a:pt x="1428800" y="448677"/>
                </a:cubicBezTo>
                <a:lnTo>
                  <a:pt x="1432402" y="452956"/>
                </a:lnTo>
                <a:lnTo>
                  <a:pt x="1606578" y="430870"/>
                </a:lnTo>
                <a:cubicBezTo>
                  <a:pt x="1619625" y="433971"/>
                  <a:pt x="1633347" y="436643"/>
                  <a:pt x="1647476" y="438687"/>
                </a:cubicBezTo>
                <a:lnTo>
                  <a:pt x="1655866" y="439472"/>
                </a:lnTo>
                <a:lnTo>
                  <a:pt x="1656096" y="439162"/>
                </a:lnTo>
                <a:cubicBezTo>
                  <a:pt x="1658061" y="438636"/>
                  <a:pt x="1666503" y="411823"/>
                  <a:pt x="1670708" y="412530"/>
                </a:cubicBezTo>
                <a:lnTo>
                  <a:pt x="1737953" y="399496"/>
                </a:lnTo>
                <a:lnTo>
                  <a:pt x="1848192" y="376032"/>
                </a:lnTo>
                <a:cubicBezTo>
                  <a:pt x="1887458" y="368088"/>
                  <a:pt x="1918458" y="352092"/>
                  <a:pt x="1954077" y="352621"/>
                </a:cubicBezTo>
                <a:cubicBezTo>
                  <a:pt x="1965180" y="342609"/>
                  <a:pt x="1976973" y="337201"/>
                  <a:pt x="1993047" y="346068"/>
                </a:cubicBezTo>
                <a:cubicBezTo>
                  <a:pt x="2028636" y="335449"/>
                  <a:pt x="2032293" y="317806"/>
                  <a:pt x="2059719" y="325903"/>
                </a:cubicBezTo>
                <a:cubicBezTo>
                  <a:pt x="2071905" y="296194"/>
                  <a:pt x="2076373" y="305826"/>
                  <a:pt x="2088528" y="311409"/>
                </a:cubicBezTo>
                <a:lnTo>
                  <a:pt x="2090087" y="311676"/>
                </a:lnTo>
                <a:lnTo>
                  <a:pt x="2091700" y="307455"/>
                </a:lnTo>
                <a:lnTo>
                  <a:pt x="2096989" y="304649"/>
                </a:lnTo>
                <a:lnTo>
                  <a:pt x="2113325" y="302764"/>
                </a:lnTo>
                <a:lnTo>
                  <a:pt x="2119780" y="303007"/>
                </a:lnTo>
                <a:cubicBezTo>
                  <a:pt x="2124111" y="302819"/>
                  <a:pt x="2126840" y="302239"/>
                  <a:pt x="2128562" y="301336"/>
                </a:cubicBezTo>
                <a:cubicBezTo>
                  <a:pt x="2128600" y="301221"/>
                  <a:pt x="2128640" y="301107"/>
                  <a:pt x="2128679" y="300991"/>
                </a:cubicBezTo>
                <a:lnTo>
                  <a:pt x="2179558" y="299095"/>
                </a:lnTo>
                <a:cubicBezTo>
                  <a:pt x="2184857" y="280099"/>
                  <a:pt x="2238998" y="291238"/>
                  <a:pt x="2223277" y="260239"/>
                </a:cubicBezTo>
                <a:cubicBezTo>
                  <a:pt x="2241523" y="259676"/>
                  <a:pt x="2256386" y="270988"/>
                  <a:pt x="2243644" y="251110"/>
                </a:cubicBezTo>
                <a:cubicBezTo>
                  <a:pt x="2249448" y="250324"/>
                  <a:pt x="2252382" y="247882"/>
                  <a:pt x="2253986" y="244616"/>
                </a:cubicBezTo>
                <a:lnTo>
                  <a:pt x="2254285" y="243167"/>
                </a:lnTo>
                <a:lnTo>
                  <a:pt x="2295037" y="242433"/>
                </a:lnTo>
                <a:lnTo>
                  <a:pt x="2299648" y="239896"/>
                </a:lnTo>
                <a:lnTo>
                  <a:pt x="2327237" y="242539"/>
                </a:lnTo>
                <a:lnTo>
                  <a:pt x="2340943" y="242239"/>
                </a:lnTo>
                <a:lnTo>
                  <a:pt x="2345943" y="245589"/>
                </a:lnTo>
                <a:cubicBezTo>
                  <a:pt x="2350718" y="247299"/>
                  <a:pt x="2356754" y="247292"/>
                  <a:pt x="2365602" y="243403"/>
                </a:cubicBezTo>
                <a:lnTo>
                  <a:pt x="2367433" y="241858"/>
                </a:lnTo>
                <a:lnTo>
                  <a:pt x="2385231" y="244873"/>
                </a:lnTo>
                <a:cubicBezTo>
                  <a:pt x="2391237" y="246682"/>
                  <a:pt x="2396907" y="249351"/>
                  <a:pt x="2402059" y="253223"/>
                </a:cubicBezTo>
                <a:cubicBezTo>
                  <a:pt x="2457690" y="251623"/>
                  <a:pt x="2639813" y="242704"/>
                  <a:pt x="2719020" y="235271"/>
                </a:cubicBezTo>
                <a:cubicBezTo>
                  <a:pt x="2762954" y="229515"/>
                  <a:pt x="2821915" y="222156"/>
                  <a:pt x="2877308" y="208630"/>
                </a:cubicBezTo>
                <a:cubicBezTo>
                  <a:pt x="2947949" y="226393"/>
                  <a:pt x="2978035" y="153757"/>
                  <a:pt x="3051375" y="154110"/>
                </a:cubicBezTo>
                <a:cubicBezTo>
                  <a:pt x="3078434" y="115011"/>
                  <a:pt x="3067807" y="148493"/>
                  <a:pt x="3104837" y="135199"/>
                </a:cubicBezTo>
                <a:cubicBezTo>
                  <a:pt x="3103880" y="166713"/>
                  <a:pt x="3146743" y="109780"/>
                  <a:pt x="3159836" y="142694"/>
                </a:cubicBezTo>
                <a:cubicBezTo>
                  <a:pt x="3166160" y="139232"/>
                  <a:pt x="3171875" y="134841"/>
                  <a:pt x="3177510" y="130186"/>
                </a:cubicBezTo>
                <a:lnTo>
                  <a:pt x="3180470" y="127764"/>
                </a:lnTo>
                <a:lnTo>
                  <a:pt x="3194216" y="123837"/>
                </a:lnTo>
                <a:lnTo>
                  <a:pt x="3214710" y="104451"/>
                </a:lnTo>
                <a:cubicBezTo>
                  <a:pt x="3222186" y="101416"/>
                  <a:pt x="3230663" y="99454"/>
                  <a:pt x="3240671" y="99232"/>
                </a:cubicBezTo>
                <a:cubicBezTo>
                  <a:pt x="3277606" y="111009"/>
                  <a:pt x="3320498" y="66221"/>
                  <a:pt x="3366544" y="82506"/>
                </a:cubicBezTo>
                <a:cubicBezTo>
                  <a:pt x="3383134" y="85775"/>
                  <a:pt x="3432393" y="79256"/>
                  <a:pt x="3440424" y="67891"/>
                </a:cubicBezTo>
                <a:cubicBezTo>
                  <a:pt x="3450432" y="64444"/>
                  <a:pt x="3462892" y="66649"/>
                  <a:pt x="3466248" y="55103"/>
                </a:cubicBezTo>
                <a:cubicBezTo>
                  <a:pt x="3472418" y="40954"/>
                  <a:pt x="3510917" y="57092"/>
                  <a:pt x="3503820" y="42110"/>
                </a:cubicBezTo>
                <a:lnTo>
                  <a:pt x="3568389" y="13576"/>
                </a:lnTo>
                <a:cubicBezTo>
                  <a:pt x="3579310" y="19318"/>
                  <a:pt x="3590168" y="14433"/>
                  <a:pt x="3604089" y="6980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close up of a logo&#10;&#10;AI-generated content may be incorrect.">
            <a:extLst>
              <a:ext uri="{FF2B5EF4-FFF2-40B4-BE49-F238E27FC236}">
                <a16:creationId xmlns:a16="http://schemas.microsoft.com/office/drawing/2014/main" id="{C45CFF07-331A-C60F-07AA-94EAA2DB8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7281" y="6255553"/>
            <a:ext cx="17907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595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Freeform: Shape 4104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B47514-6F44-B3F2-1E9C-F8AD6EEC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/>
              <a:t>The rise of cremation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8CFBE-ED51-DF2E-4BF9-FA67C353D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231" y="2128318"/>
            <a:ext cx="4958966" cy="4659638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Widely practiced in antiquity, the resurrection of cremation c.1870 in Europe could be represented in neoclassical terms.</a:t>
            </a:r>
          </a:p>
          <a:p>
            <a:r>
              <a:rPr lang="en-US" sz="1600" dirty="0"/>
              <a:t>Represented a form of ‘disenchantment’ towards the dead body: culmination of Enlightenment </a:t>
            </a:r>
            <a:r>
              <a:rPr lang="en-US" sz="1600" dirty="0" err="1"/>
              <a:t>secularisation</a:t>
            </a:r>
            <a:r>
              <a:rPr lang="en-US" sz="1600" dirty="0"/>
              <a:t> and materialism.</a:t>
            </a:r>
          </a:p>
          <a:p>
            <a:r>
              <a:rPr lang="en-US" sz="1600" dirty="0"/>
              <a:t>Reflects scientific knowledge of decomposition: cremation a means of hastening a natural process (turning the body to dust).</a:t>
            </a:r>
          </a:p>
          <a:p>
            <a:r>
              <a:rPr lang="en-US" sz="1600" dirty="0"/>
              <a:t>Space and cost of funerals, as well as the risk of spreading disease and keeping remains secure, all contributed to the cremation movement, and its legalization, in the late C19.</a:t>
            </a:r>
          </a:p>
          <a:p>
            <a:r>
              <a:rPr lang="en-US" sz="1600" dirty="0"/>
              <a:t>Immigrant demand further drove cremation movement, but distinction between European and South Asian cremation evident in use of enclosed crematoria, speed, efficiency, complete </a:t>
            </a:r>
            <a:r>
              <a:rPr lang="en-US" sz="1600" dirty="0" err="1"/>
              <a:t>carbonisation</a:t>
            </a:r>
            <a:r>
              <a:rPr lang="en-US" sz="1600" dirty="0"/>
              <a:t> of body. </a:t>
            </a:r>
          </a:p>
          <a:p>
            <a:r>
              <a:rPr lang="en-US" sz="1600" dirty="0"/>
              <a:t>70% of British dead now cremated (25% for Americans).  </a:t>
            </a:r>
          </a:p>
          <a:p>
            <a:pPr marL="0" indent="0">
              <a:buNone/>
            </a:pPr>
            <a:endParaRPr lang="en-US" sz="1300" dirty="0"/>
          </a:p>
          <a:p>
            <a:endParaRPr lang="en-US" sz="13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31CDA89-E063-B3BC-828A-623A4DD41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3427" y="2184914"/>
            <a:ext cx="4580384" cy="375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7" name="Freeform: Shape 4106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6CF489-FE2C-C171-0F67-095B84A3593E}"/>
              </a:ext>
            </a:extLst>
          </p:cNvPr>
          <p:cNvSpPr txBox="1"/>
          <p:nvPr/>
        </p:nvSpPr>
        <p:spPr>
          <a:xfrm>
            <a:off x="9113619" y="6008884"/>
            <a:ext cx="2392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Woking Crematorium, 1870s</a:t>
            </a:r>
          </a:p>
        </p:txBody>
      </p:sp>
    </p:spTree>
    <p:extLst>
      <p:ext uri="{BB962C8B-B14F-4D97-AF65-F5344CB8AC3E}">
        <p14:creationId xmlns:p14="http://schemas.microsoft.com/office/powerpoint/2010/main" val="2649541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67A93-DFD4-1A47-ECF4-FB040E7C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26A57-FAB3-A8D4-1455-4A4A5006B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notion of ‘eternal rest’ in one spot (a marked cemetery plot) is comparatively recent.  In many parts of Europe, human remains have traditionally been anonymized, moved, and displayed.</a:t>
            </a:r>
          </a:p>
          <a:p>
            <a:r>
              <a:rPr lang="en-US" dirty="0"/>
              <a:t>Modern methods of disposing the dead (cemeteries and cremation) have created a distance between the living and the dead, with implications for how we view death and the treatment of the deceased.</a:t>
            </a:r>
          </a:p>
          <a:p>
            <a:r>
              <a:rPr lang="en-US" dirty="0"/>
              <a:t>The ‘new regime’ of death has given the state authority over dead bodies, a fundamental change from domestic/religious forms of disposal.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5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00693D-5BE3-AF06-ACC5-E7A974F0C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2543E-0595-F5C2-255D-D4A09F34D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470244"/>
            <a:ext cx="5334197" cy="376983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Traditional practices</a:t>
            </a:r>
          </a:p>
          <a:p>
            <a:r>
              <a:rPr lang="en-US" sz="2000" dirty="0"/>
              <a:t>Ossuaries and charnel houses</a:t>
            </a:r>
          </a:p>
          <a:p>
            <a:r>
              <a:rPr lang="en-US" sz="2000" dirty="0"/>
              <a:t>C18-19 ‘tipping point’</a:t>
            </a:r>
          </a:p>
          <a:p>
            <a:r>
              <a:rPr lang="en-US" sz="2000" dirty="0"/>
              <a:t>The rise of the cemetery</a:t>
            </a:r>
          </a:p>
          <a:p>
            <a:r>
              <a:rPr lang="en-US" sz="2000" dirty="0"/>
              <a:t>State control of the dead</a:t>
            </a:r>
          </a:p>
          <a:p>
            <a:r>
              <a:rPr lang="en-US" sz="2000" dirty="0"/>
              <a:t>Cremation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B9302DA-CB4A-139F-9F80-538FC71D3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2" r="25852" b="-1"/>
          <a:stretch>
            <a:fillRect/>
          </a:stretch>
        </p:blipFill>
        <p:spPr bwMode="auto">
          <a:xfrm>
            <a:off x="6857797" y="-10886"/>
            <a:ext cx="5334204" cy="6868886"/>
          </a:xfrm>
          <a:prstGeom prst="rect">
            <a:avLst/>
          </a:prstGeom>
          <a:noFill/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A4EF30-9519-515E-F6EB-335D41F59348}"/>
              </a:ext>
            </a:extLst>
          </p:cNvPr>
          <p:cNvSpPr txBox="1"/>
          <p:nvPr/>
        </p:nvSpPr>
        <p:spPr>
          <a:xfrm>
            <a:off x="4522157" y="6550223"/>
            <a:ext cx="2335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Highgate Cemetery, London</a:t>
            </a:r>
          </a:p>
        </p:txBody>
      </p:sp>
    </p:spTree>
    <p:extLst>
      <p:ext uri="{BB962C8B-B14F-4D97-AF65-F5344CB8AC3E}">
        <p14:creationId xmlns:p14="http://schemas.microsoft.com/office/powerpoint/2010/main" val="341655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Rectangle 3085">
            <a:extLst>
              <a:ext uri="{FF2B5EF4-FFF2-40B4-BE49-F238E27FC236}">
                <a16:creationId xmlns:a16="http://schemas.microsoft.com/office/drawing/2014/main" id="{6EFFA17B-4570-4DBF-B52B-4DA2032CD3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Freeform: Shape 3087">
            <a:extLst>
              <a:ext uri="{FF2B5EF4-FFF2-40B4-BE49-F238E27FC236}">
                <a16:creationId xmlns:a16="http://schemas.microsoft.com/office/drawing/2014/main" id="{D7E044B5-BE84-43DF-9B50-2E334209D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10092" y="0"/>
            <a:ext cx="4681908" cy="6858000"/>
          </a:xfrm>
          <a:custGeom>
            <a:avLst/>
            <a:gdLst>
              <a:gd name="connsiteX0" fmla="*/ 1798249 w 4681908"/>
              <a:gd name="connsiteY0" fmla="*/ 0 h 6858000"/>
              <a:gd name="connsiteX1" fmla="*/ 4681908 w 4681908"/>
              <a:gd name="connsiteY1" fmla="*/ 0 h 6858000"/>
              <a:gd name="connsiteX2" fmla="*/ 4681908 w 4681908"/>
              <a:gd name="connsiteY2" fmla="*/ 6858000 h 6858000"/>
              <a:gd name="connsiteX3" fmla="*/ 0 w 4681908"/>
              <a:gd name="connsiteY3" fmla="*/ 6858000 h 6858000"/>
              <a:gd name="connsiteX4" fmla="*/ 1539 w 4681908"/>
              <a:gd name="connsiteY4" fmla="*/ 6856393 h 6858000"/>
              <a:gd name="connsiteX5" fmla="*/ 15349 w 4681908"/>
              <a:gd name="connsiteY5" fmla="*/ 6833717 h 6858000"/>
              <a:gd name="connsiteX6" fmla="*/ 93540 w 4681908"/>
              <a:gd name="connsiteY6" fmla="*/ 6694002 h 6858000"/>
              <a:gd name="connsiteX7" fmla="*/ 124187 w 4681908"/>
              <a:gd name="connsiteY7" fmla="*/ 6533998 h 6858000"/>
              <a:gd name="connsiteX8" fmla="*/ 152268 w 4681908"/>
              <a:gd name="connsiteY8" fmla="*/ 6372437 h 6858000"/>
              <a:gd name="connsiteX9" fmla="*/ 199255 w 4681908"/>
              <a:gd name="connsiteY9" fmla="*/ 6256704 h 6858000"/>
              <a:gd name="connsiteX10" fmla="*/ 294725 w 4681908"/>
              <a:gd name="connsiteY10" fmla="*/ 6095161 h 6858000"/>
              <a:gd name="connsiteX11" fmla="*/ 545477 w 4681908"/>
              <a:gd name="connsiteY11" fmla="*/ 5642612 h 6858000"/>
              <a:gd name="connsiteX12" fmla="*/ 613646 w 4681908"/>
              <a:gd name="connsiteY12" fmla="*/ 5422246 h 6858000"/>
              <a:gd name="connsiteX13" fmla="*/ 652930 w 4681908"/>
              <a:gd name="connsiteY13" fmla="*/ 5061925 h 6858000"/>
              <a:gd name="connsiteX14" fmla="*/ 648134 w 4681908"/>
              <a:gd name="connsiteY14" fmla="*/ 4884700 h 6858000"/>
              <a:gd name="connsiteX15" fmla="*/ 655524 w 4681908"/>
              <a:gd name="connsiteY15" fmla="*/ 4561312 h 6858000"/>
              <a:gd name="connsiteX16" fmla="*/ 664940 w 4681908"/>
              <a:gd name="connsiteY16" fmla="*/ 4326216 h 6858000"/>
              <a:gd name="connsiteX17" fmla="*/ 698135 w 4681908"/>
              <a:gd name="connsiteY17" fmla="*/ 4131832 h 6858000"/>
              <a:gd name="connsiteX18" fmla="*/ 765400 w 4681908"/>
              <a:gd name="connsiteY18" fmla="*/ 3872858 h 6858000"/>
              <a:gd name="connsiteX19" fmla="*/ 799284 w 4681908"/>
              <a:gd name="connsiteY19" fmla="*/ 3744732 h 6858000"/>
              <a:gd name="connsiteX20" fmla="*/ 807627 w 4681908"/>
              <a:gd name="connsiteY20" fmla="*/ 3561990 h 6858000"/>
              <a:gd name="connsiteX21" fmla="*/ 816404 w 4681908"/>
              <a:gd name="connsiteY21" fmla="*/ 3558396 h 6858000"/>
              <a:gd name="connsiteX22" fmla="*/ 837267 w 4681908"/>
              <a:gd name="connsiteY22" fmla="*/ 3494675 h 6858000"/>
              <a:gd name="connsiteX23" fmla="*/ 869574 w 4681908"/>
              <a:gd name="connsiteY23" fmla="*/ 3241478 h 6858000"/>
              <a:gd name="connsiteX24" fmla="*/ 911473 w 4681908"/>
              <a:gd name="connsiteY24" fmla="*/ 3117781 h 6858000"/>
              <a:gd name="connsiteX25" fmla="*/ 932923 w 4681908"/>
              <a:gd name="connsiteY25" fmla="*/ 3078715 h 6858000"/>
              <a:gd name="connsiteX26" fmla="*/ 968445 w 4681908"/>
              <a:gd name="connsiteY26" fmla="*/ 3012958 h 6858000"/>
              <a:gd name="connsiteX27" fmla="*/ 1011340 w 4681908"/>
              <a:gd name="connsiteY27" fmla="*/ 2960757 h 6858000"/>
              <a:gd name="connsiteX28" fmla="*/ 1104578 w 4681908"/>
              <a:gd name="connsiteY28" fmla="*/ 2867961 h 6858000"/>
              <a:gd name="connsiteX29" fmla="*/ 1159252 w 4681908"/>
              <a:gd name="connsiteY29" fmla="*/ 2765291 h 6858000"/>
              <a:gd name="connsiteX30" fmla="*/ 1208779 w 4681908"/>
              <a:gd name="connsiteY30" fmla="*/ 2692681 h 6858000"/>
              <a:gd name="connsiteX31" fmla="*/ 1272110 w 4681908"/>
              <a:gd name="connsiteY31" fmla="*/ 2560718 h 6858000"/>
              <a:gd name="connsiteX32" fmla="*/ 1331138 w 4681908"/>
              <a:gd name="connsiteY32" fmla="*/ 2383805 h 6858000"/>
              <a:gd name="connsiteX33" fmla="*/ 1358622 w 4681908"/>
              <a:gd name="connsiteY33" fmla="*/ 2311485 h 6858000"/>
              <a:gd name="connsiteX34" fmla="*/ 1424084 w 4681908"/>
              <a:gd name="connsiteY34" fmla="*/ 2227529 h 6858000"/>
              <a:gd name="connsiteX35" fmla="*/ 1464279 w 4681908"/>
              <a:gd name="connsiteY35" fmla="*/ 2182389 h 6858000"/>
              <a:gd name="connsiteX36" fmla="*/ 1510638 w 4681908"/>
              <a:gd name="connsiteY36" fmla="*/ 2128292 h 6858000"/>
              <a:gd name="connsiteX37" fmla="*/ 1529893 w 4681908"/>
              <a:gd name="connsiteY37" fmla="*/ 2011609 h 6858000"/>
              <a:gd name="connsiteX38" fmla="*/ 1539225 w 4681908"/>
              <a:gd name="connsiteY38" fmla="*/ 1926204 h 6858000"/>
              <a:gd name="connsiteX39" fmla="*/ 1563554 w 4681908"/>
              <a:gd name="connsiteY39" fmla="*/ 1801454 h 6858000"/>
              <a:gd name="connsiteX40" fmla="*/ 1566638 w 4681908"/>
              <a:gd name="connsiteY40" fmla="*/ 1743950 h 6858000"/>
              <a:gd name="connsiteX41" fmla="*/ 1587121 w 4681908"/>
              <a:gd name="connsiteY41" fmla="*/ 1643314 h 6858000"/>
              <a:gd name="connsiteX42" fmla="*/ 1602170 w 4681908"/>
              <a:gd name="connsiteY42" fmla="*/ 1533847 h 6858000"/>
              <a:gd name="connsiteX43" fmla="*/ 1637966 w 4681908"/>
              <a:gd name="connsiteY43" fmla="*/ 1480393 h 6858000"/>
              <a:gd name="connsiteX44" fmla="*/ 1642359 w 4681908"/>
              <a:gd name="connsiteY44" fmla="*/ 1388013 h 6858000"/>
              <a:gd name="connsiteX45" fmla="*/ 1652762 w 4681908"/>
              <a:gd name="connsiteY45" fmla="*/ 1342661 h 6858000"/>
              <a:gd name="connsiteX46" fmla="*/ 1674754 w 4681908"/>
              <a:gd name="connsiteY46" fmla="*/ 1255098 h 6858000"/>
              <a:gd name="connsiteX47" fmla="*/ 1704878 w 4681908"/>
              <a:gd name="connsiteY47" fmla="*/ 1177596 h 6858000"/>
              <a:gd name="connsiteX48" fmla="*/ 1715570 w 4681908"/>
              <a:gd name="connsiteY48" fmla="*/ 1025163 h 6858000"/>
              <a:gd name="connsiteX49" fmla="*/ 1700083 w 4681908"/>
              <a:gd name="connsiteY49" fmla="*/ 975521 h 6858000"/>
              <a:gd name="connsiteX50" fmla="*/ 1708914 w 4681908"/>
              <a:gd name="connsiteY50" fmla="*/ 918418 h 6858000"/>
              <a:gd name="connsiteX51" fmla="*/ 1698651 w 4681908"/>
              <a:gd name="connsiteY51" fmla="*/ 863412 h 6858000"/>
              <a:gd name="connsiteX52" fmla="*/ 1720022 w 4681908"/>
              <a:gd name="connsiteY52" fmla="*/ 811469 h 6858000"/>
              <a:gd name="connsiteX53" fmla="*/ 1743498 w 4681908"/>
              <a:gd name="connsiteY53" fmla="*/ 738889 h 6858000"/>
              <a:gd name="connsiteX54" fmla="*/ 1742162 w 4681908"/>
              <a:gd name="connsiteY54" fmla="*/ 684770 h 6858000"/>
              <a:gd name="connsiteX55" fmla="*/ 1770672 w 4681908"/>
              <a:gd name="connsiteY55" fmla="*/ 536456 h 6858000"/>
              <a:gd name="connsiteX56" fmla="*/ 1733572 w 4681908"/>
              <a:gd name="connsiteY56" fmla="*/ 385471 h 6858000"/>
              <a:gd name="connsiteX57" fmla="*/ 1765855 w 4681908"/>
              <a:gd name="connsiteY57" fmla="*/ 85543 h 6858000"/>
              <a:gd name="connsiteX58" fmla="*/ 1794092 w 4681908"/>
              <a:gd name="connsiteY58" fmla="*/ 18241 h 6858000"/>
              <a:gd name="connsiteX59" fmla="*/ 1798106 w 4681908"/>
              <a:gd name="connsiteY59" fmla="*/ 3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681908" h="6858000">
                <a:moveTo>
                  <a:pt x="1798249" y="0"/>
                </a:moveTo>
                <a:lnTo>
                  <a:pt x="4681908" y="0"/>
                </a:lnTo>
                <a:lnTo>
                  <a:pt x="4681908" y="6858000"/>
                </a:lnTo>
                <a:lnTo>
                  <a:pt x="0" y="6858000"/>
                </a:lnTo>
                <a:lnTo>
                  <a:pt x="1539" y="6856393"/>
                </a:lnTo>
                <a:cubicBezTo>
                  <a:pt x="9461" y="6847207"/>
                  <a:pt x="14894" y="6839241"/>
                  <a:pt x="15349" y="6833717"/>
                </a:cubicBezTo>
                <a:cubicBezTo>
                  <a:pt x="-13609" y="6771109"/>
                  <a:pt x="96112" y="6770445"/>
                  <a:pt x="93540" y="6694002"/>
                </a:cubicBezTo>
                <a:cubicBezTo>
                  <a:pt x="101964" y="6598352"/>
                  <a:pt x="126642" y="6616020"/>
                  <a:pt x="124187" y="6533998"/>
                </a:cubicBezTo>
                <a:cubicBezTo>
                  <a:pt x="118551" y="6499074"/>
                  <a:pt x="175406" y="6472745"/>
                  <a:pt x="152268" y="6372437"/>
                </a:cubicBezTo>
                <a:cubicBezTo>
                  <a:pt x="179590" y="6364405"/>
                  <a:pt x="200403" y="6274611"/>
                  <a:pt x="199255" y="6256704"/>
                </a:cubicBezTo>
                <a:cubicBezTo>
                  <a:pt x="208468" y="6182230"/>
                  <a:pt x="277259" y="6172819"/>
                  <a:pt x="294725" y="6095161"/>
                </a:cubicBezTo>
                <a:cubicBezTo>
                  <a:pt x="297658" y="5985388"/>
                  <a:pt x="546656" y="5713550"/>
                  <a:pt x="545477" y="5642612"/>
                </a:cubicBezTo>
                <a:cubicBezTo>
                  <a:pt x="560431" y="5537311"/>
                  <a:pt x="612340" y="5496801"/>
                  <a:pt x="613646" y="5422246"/>
                </a:cubicBezTo>
                <a:cubicBezTo>
                  <a:pt x="621519" y="5240042"/>
                  <a:pt x="644816" y="5249831"/>
                  <a:pt x="652930" y="5061925"/>
                </a:cubicBezTo>
                <a:cubicBezTo>
                  <a:pt x="657570" y="4944789"/>
                  <a:pt x="643495" y="5001836"/>
                  <a:pt x="648134" y="4884700"/>
                </a:cubicBezTo>
                <a:lnTo>
                  <a:pt x="655524" y="4561312"/>
                </a:lnTo>
                <a:cubicBezTo>
                  <a:pt x="660875" y="4551841"/>
                  <a:pt x="662257" y="4340331"/>
                  <a:pt x="664940" y="4326216"/>
                </a:cubicBezTo>
                <a:cubicBezTo>
                  <a:pt x="684686" y="4269827"/>
                  <a:pt x="676409" y="4190482"/>
                  <a:pt x="698135" y="4131832"/>
                </a:cubicBezTo>
                <a:cubicBezTo>
                  <a:pt x="716127" y="4128386"/>
                  <a:pt x="749650" y="3857168"/>
                  <a:pt x="765400" y="3872858"/>
                </a:cubicBezTo>
                <a:cubicBezTo>
                  <a:pt x="759238" y="3830057"/>
                  <a:pt x="783354" y="3770374"/>
                  <a:pt x="799284" y="3744732"/>
                </a:cubicBezTo>
                <a:cubicBezTo>
                  <a:pt x="817682" y="3693457"/>
                  <a:pt x="795916" y="3600378"/>
                  <a:pt x="807627" y="3561990"/>
                </a:cubicBezTo>
                <a:cubicBezTo>
                  <a:pt x="810599" y="3561430"/>
                  <a:pt x="813557" y="3560220"/>
                  <a:pt x="816404" y="3558396"/>
                </a:cubicBezTo>
                <a:cubicBezTo>
                  <a:pt x="832943" y="3547807"/>
                  <a:pt x="842287" y="3519276"/>
                  <a:pt x="837267" y="3494675"/>
                </a:cubicBezTo>
                <a:cubicBezTo>
                  <a:pt x="829947" y="3390102"/>
                  <a:pt x="854503" y="3316294"/>
                  <a:pt x="869574" y="3241478"/>
                </a:cubicBezTo>
                <a:cubicBezTo>
                  <a:pt x="890300" y="3159407"/>
                  <a:pt x="911785" y="3238523"/>
                  <a:pt x="911473" y="3117781"/>
                </a:cubicBezTo>
                <a:cubicBezTo>
                  <a:pt x="927966" y="3116376"/>
                  <a:pt x="932546" y="3104275"/>
                  <a:pt x="932923" y="3078715"/>
                </a:cubicBezTo>
                <a:cubicBezTo>
                  <a:pt x="943973" y="3039527"/>
                  <a:pt x="976055" y="3065796"/>
                  <a:pt x="968445" y="3012958"/>
                </a:cubicBezTo>
                <a:lnTo>
                  <a:pt x="1011340" y="2960757"/>
                </a:lnTo>
                <a:cubicBezTo>
                  <a:pt x="1004876" y="2960646"/>
                  <a:pt x="1100323" y="2883936"/>
                  <a:pt x="1104578" y="2867961"/>
                </a:cubicBezTo>
                <a:lnTo>
                  <a:pt x="1159252" y="2765291"/>
                </a:lnTo>
                <a:cubicBezTo>
                  <a:pt x="1190891" y="2732947"/>
                  <a:pt x="1189970" y="2726776"/>
                  <a:pt x="1208779" y="2692681"/>
                </a:cubicBezTo>
                <a:cubicBezTo>
                  <a:pt x="1227589" y="2658585"/>
                  <a:pt x="1223379" y="2638914"/>
                  <a:pt x="1272110" y="2560718"/>
                </a:cubicBezTo>
                <a:cubicBezTo>
                  <a:pt x="1299758" y="2530054"/>
                  <a:pt x="1290409" y="2444798"/>
                  <a:pt x="1331138" y="2383805"/>
                </a:cubicBezTo>
                <a:cubicBezTo>
                  <a:pt x="1348500" y="2386705"/>
                  <a:pt x="1362194" y="2342095"/>
                  <a:pt x="1358622" y="2311485"/>
                </a:cubicBezTo>
                <a:lnTo>
                  <a:pt x="1424084" y="2227529"/>
                </a:lnTo>
                <a:cubicBezTo>
                  <a:pt x="1448202" y="2231105"/>
                  <a:pt x="1436030" y="2216793"/>
                  <a:pt x="1464279" y="2182389"/>
                </a:cubicBezTo>
                <a:cubicBezTo>
                  <a:pt x="1483624" y="2172809"/>
                  <a:pt x="1488022" y="2154559"/>
                  <a:pt x="1510638" y="2128292"/>
                </a:cubicBezTo>
                <a:cubicBezTo>
                  <a:pt x="1528858" y="2119330"/>
                  <a:pt x="1511922" y="2034304"/>
                  <a:pt x="1529893" y="2011609"/>
                </a:cubicBezTo>
                <a:cubicBezTo>
                  <a:pt x="1542617" y="1987756"/>
                  <a:pt x="1516840" y="1987045"/>
                  <a:pt x="1539225" y="1926204"/>
                </a:cubicBezTo>
                <a:cubicBezTo>
                  <a:pt x="1555410" y="1867659"/>
                  <a:pt x="1547958" y="1863996"/>
                  <a:pt x="1563554" y="1801454"/>
                </a:cubicBezTo>
                <a:cubicBezTo>
                  <a:pt x="1574626" y="1759297"/>
                  <a:pt x="1560184" y="1767049"/>
                  <a:pt x="1566638" y="1743950"/>
                </a:cubicBezTo>
                <a:cubicBezTo>
                  <a:pt x="1595856" y="1715471"/>
                  <a:pt x="1557786" y="1663533"/>
                  <a:pt x="1587121" y="1643314"/>
                </a:cubicBezTo>
                <a:lnTo>
                  <a:pt x="1602170" y="1533847"/>
                </a:lnTo>
                <a:lnTo>
                  <a:pt x="1637966" y="1480393"/>
                </a:lnTo>
                <a:cubicBezTo>
                  <a:pt x="1646856" y="1463577"/>
                  <a:pt x="1638987" y="1400444"/>
                  <a:pt x="1642359" y="1388013"/>
                </a:cubicBezTo>
                <a:cubicBezTo>
                  <a:pt x="1656584" y="1384759"/>
                  <a:pt x="1653549" y="1368952"/>
                  <a:pt x="1652762" y="1342661"/>
                </a:cubicBezTo>
                <a:cubicBezTo>
                  <a:pt x="1660631" y="1301207"/>
                  <a:pt x="1669675" y="1295552"/>
                  <a:pt x="1674754" y="1255098"/>
                </a:cubicBezTo>
                <a:cubicBezTo>
                  <a:pt x="1700138" y="1203692"/>
                  <a:pt x="1696660" y="1233246"/>
                  <a:pt x="1704878" y="1177596"/>
                </a:cubicBezTo>
                <a:cubicBezTo>
                  <a:pt x="1718586" y="1144523"/>
                  <a:pt x="1698499" y="1090500"/>
                  <a:pt x="1715570" y="1025163"/>
                </a:cubicBezTo>
                <a:cubicBezTo>
                  <a:pt x="1729180" y="984416"/>
                  <a:pt x="1691906" y="998408"/>
                  <a:pt x="1700083" y="975521"/>
                </a:cubicBezTo>
                <a:lnTo>
                  <a:pt x="1708914" y="918418"/>
                </a:lnTo>
                <a:lnTo>
                  <a:pt x="1698651" y="863412"/>
                </a:lnTo>
                <a:cubicBezTo>
                  <a:pt x="1696428" y="860295"/>
                  <a:pt x="1725108" y="812899"/>
                  <a:pt x="1720022" y="811469"/>
                </a:cubicBezTo>
                <a:lnTo>
                  <a:pt x="1743498" y="738889"/>
                </a:lnTo>
                <a:lnTo>
                  <a:pt x="1742162" y="684770"/>
                </a:lnTo>
                <a:lnTo>
                  <a:pt x="1770672" y="536456"/>
                </a:lnTo>
                <a:cubicBezTo>
                  <a:pt x="1794771" y="488535"/>
                  <a:pt x="1721652" y="475797"/>
                  <a:pt x="1733572" y="385471"/>
                </a:cubicBezTo>
                <a:cubicBezTo>
                  <a:pt x="1739248" y="310321"/>
                  <a:pt x="1755769" y="146747"/>
                  <a:pt x="1765855" y="85543"/>
                </a:cubicBezTo>
                <a:cubicBezTo>
                  <a:pt x="1750000" y="48730"/>
                  <a:pt x="1784943" y="49967"/>
                  <a:pt x="1794092" y="18241"/>
                </a:cubicBezTo>
                <a:cubicBezTo>
                  <a:pt x="1794781" y="11140"/>
                  <a:pt x="1796242" y="5450"/>
                  <a:pt x="1798106" y="320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1966D2-B016-6C9D-559C-EA34AB377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8"/>
            <a:ext cx="6765020" cy="1330841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Disposing the Dead: Traditional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CD01E-5A30-CB20-C94D-E9A99F94F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5" y="2194102"/>
            <a:ext cx="6373057" cy="3921358"/>
          </a:xfrm>
        </p:spPr>
        <p:txBody>
          <a:bodyPr>
            <a:normAutofit/>
          </a:bodyPr>
          <a:lstStyle/>
          <a:p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Methods of disposal reflect religious/spiritual beliefs about death and/or the afterlife, invested with communal meaning and are often accompanied by funerary rites or mourning processes.</a:t>
            </a:r>
          </a:p>
          <a:p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Some belief systems require bodies to be whole/intact to facilitate resurrection, some require cremation for reincarnation, some require rapid disposal, some a waiting period, etc.</a:t>
            </a:r>
          </a:p>
          <a:p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European trajectory (from Philippe </a:t>
            </a:r>
            <a:r>
              <a:rPr lang="en-GB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Ariès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): from ‘tamed death’ (pre-C11) to ‘one’s own death’ (C11-17) to ‘thy death’ (C18-19) to ‘forbidden death’ (C19-present).  From </a:t>
            </a:r>
            <a:r>
              <a:rPr lang="en-US" sz="1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normalisation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of death to fear.</a:t>
            </a:r>
          </a:p>
          <a:p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is a rupture in European traditions in the late C18/early C19 that disrupt these trends, leading to a ‘new regime’ of treating the dead that is exported through colonization and globalization around the world.</a:t>
            </a:r>
          </a:p>
        </p:txBody>
      </p:sp>
      <p:sp>
        <p:nvSpPr>
          <p:cNvPr id="3090" name="Freeform: Shape 3089">
            <a:extLst>
              <a:ext uri="{FF2B5EF4-FFF2-40B4-BE49-F238E27FC236}">
                <a16:creationId xmlns:a16="http://schemas.microsoft.com/office/drawing/2014/main" id="{A06EE196-46B1-4987-B8E2-2681AD6A9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2554" y="657573"/>
            <a:ext cx="3022685" cy="5542853"/>
          </a:xfrm>
          <a:custGeom>
            <a:avLst/>
            <a:gdLst>
              <a:gd name="connsiteX0" fmla="*/ 0 w 2400300"/>
              <a:gd name="connsiteY0" fmla="*/ 0 h 2400300"/>
              <a:gd name="connsiteX1" fmla="*/ 2400300 w 2400300"/>
              <a:gd name="connsiteY1" fmla="*/ 0 h 2400300"/>
              <a:gd name="connsiteX2" fmla="*/ 2400300 w 2400300"/>
              <a:gd name="connsiteY2" fmla="*/ 2400300 h 2400300"/>
              <a:gd name="connsiteX3" fmla="*/ 0 w 2400300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0" h="2400300">
                <a:moveTo>
                  <a:pt x="0" y="0"/>
                </a:moveTo>
                <a:lnTo>
                  <a:pt x="2400300" y="0"/>
                </a:lnTo>
                <a:lnTo>
                  <a:pt x="24003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54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painting of a group of people&#10;&#10;AI-generated content may be incorrect.">
            <a:extLst>
              <a:ext uri="{FF2B5EF4-FFF2-40B4-BE49-F238E27FC236}">
                <a16:creationId xmlns:a16="http://schemas.microsoft.com/office/drawing/2014/main" id="{E102EB9B-73EE-29F3-9D1C-7BE4E91A1B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3" r="3" b="3"/>
          <a:stretch>
            <a:fillRect/>
          </a:stretch>
        </p:blipFill>
        <p:spPr>
          <a:xfrm>
            <a:off x="8647127" y="752162"/>
            <a:ext cx="2699424" cy="2580818"/>
          </a:xfrm>
          <a:prstGeom prst="rect">
            <a:avLst/>
          </a:prstGeom>
        </p:spPr>
      </p:pic>
      <p:sp>
        <p:nvSpPr>
          <p:cNvPr id="3092" name="Rectangle 6">
            <a:extLst>
              <a:ext uri="{FF2B5EF4-FFF2-40B4-BE49-F238E27FC236}">
                <a16:creationId xmlns:a16="http://schemas.microsoft.com/office/drawing/2014/main" id="{C99D11B4-B61D-4ECC-AA3A-DE3A9B692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0083" y="6115460"/>
            <a:ext cx="1367625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5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BA00AE5-2137-81D3-41F5-8F03656FF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559" y="3427569"/>
            <a:ext cx="1690914" cy="270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A00890-4228-37AD-372A-93537B13E961}"/>
              </a:ext>
            </a:extLst>
          </p:cNvPr>
          <p:cNvSpPr txBox="1"/>
          <p:nvPr/>
        </p:nvSpPr>
        <p:spPr>
          <a:xfrm>
            <a:off x="8644143" y="381326"/>
            <a:ext cx="2805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Indian Funeral Procession, c.1820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90AFCB-79F9-81E7-E200-0F05FDA3525C}"/>
              </a:ext>
            </a:extLst>
          </p:cNvPr>
          <p:cNvSpPr txBox="1"/>
          <p:nvPr/>
        </p:nvSpPr>
        <p:spPr>
          <a:xfrm>
            <a:off x="10808091" y="5892649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1974</a:t>
            </a:r>
          </a:p>
        </p:txBody>
      </p:sp>
    </p:spTree>
    <p:extLst>
      <p:ext uri="{BB962C8B-B14F-4D97-AF65-F5344CB8AC3E}">
        <p14:creationId xmlns:p14="http://schemas.microsoft.com/office/powerpoint/2010/main" val="262969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Bone Crypt Charnel House Engraving St Georges Chruch">
            <a:extLst>
              <a:ext uri="{FF2B5EF4-FFF2-40B4-BE49-F238E27FC236}">
                <a16:creationId xmlns:a16="http://schemas.microsoft.com/office/drawing/2014/main" id="{5A550B50-C419-6318-9A88-0E4D229FE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2" r="27635" b="-2"/>
          <a:stretch>
            <a:fillRect/>
          </a:stretch>
        </p:blipFill>
        <p:spPr bwMode="auto">
          <a:xfrm>
            <a:off x="-1" y="-2"/>
            <a:ext cx="5410198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A3AF08-AA04-6A73-219F-6D43FD8CA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Temporary Burial, Removal, Storage: Ossuaries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7F6E-02E2-5208-2566-D9C78F83B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955437"/>
            <a:ext cx="5247340" cy="3496878"/>
          </a:xfrm>
        </p:spPr>
        <p:txBody>
          <a:bodyPr anchor="ctr">
            <a:noAutofit/>
          </a:bodyPr>
          <a:lstStyle/>
          <a:p>
            <a:r>
              <a:rPr lang="en-US" sz="1750" dirty="0"/>
              <a:t>Across Europe, dominant Christian tradition generally required ground burials in consecrated land, typically church graveyards.</a:t>
            </a:r>
          </a:p>
          <a:p>
            <a:r>
              <a:rPr lang="en-US" sz="1750" dirty="0"/>
              <a:t>In places with space limitations, churches typically removed skeletal remains and stored them in charnel houses and ossuaries.</a:t>
            </a:r>
          </a:p>
          <a:p>
            <a:r>
              <a:rPr lang="en-US" sz="1750" dirty="0"/>
              <a:t>These were spaces within churches (crypts) or on church lands that allowed storage and display of remains in a manner that was spiritually sanctified, respectful of the dead, and instructive to the living.</a:t>
            </a:r>
          </a:p>
          <a:p>
            <a:r>
              <a:rPr lang="en-US" sz="1750" dirty="0"/>
              <a:t>Protestants rejected the use of ossuaries following the Reformation, but continued as a Catholic and Eastern Orthodox tradition.</a:t>
            </a:r>
          </a:p>
          <a:p>
            <a:r>
              <a:rPr lang="en-US" sz="1750" dirty="0"/>
              <a:t>Burials as permanent and fixed relatively modern invention.</a:t>
            </a:r>
          </a:p>
          <a:p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D9754E-B696-8615-0DAF-8568C80826FF}"/>
              </a:ext>
            </a:extLst>
          </p:cNvPr>
          <p:cNvSpPr txBox="1"/>
          <p:nvPr/>
        </p:nvSpPr>
        <p:spPr>
          <a:xfrm>
            <a:off x="-2" y="6550223"/>
            <a:ext cx="3281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St. George's Church at Doncaster (1855)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30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4A7D-081E-0CC1-B2F9-1E8FBAF3E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029" y="186171"/>
            <a:ext cx="10515600" cy="1325563"/>
          </a:xfrm>
        </p:spPr>
        <p:txBody>
          <a:bodyPr/>
          <a:lstStyle/>
          <a:p>
            <a:pPr algn="ctr"/>
            <a:r>
              <a:rPr lang="en-US"/>
              <a:t>Rothwell Charnel Chapel</a:t>
            </a:r>
            <a:endParaRPr lang="en-US" dirty="0"/>
          </a:p>
        </p:txBody>
      </p:sp>
      <p:pic>
        <p:nvPicPr>
          <p:cNvPr id="4" name="Online Media 3" descr="Rothwell flythrough rendered">
            <a:hlinkClick r:id="" action="ppaction://media"/>
            <a:extLst>
              <a:ext uri="{FF2B5EF4-FFF2-40B4-BE49-F238E27FC236}">
                <a16:creationId xmlns:a16="http://schemas.microsoft.com/office/drawing/2014/main" id="{33D30591-FB31-7DFA-9BBC-CB1B9C23792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41600" y="1410134"/>
            <a:ext cx="6356350" cy="476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7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D886F-59F2-09D9-8496-B1D9955EA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3142" y="452438"/>
            <a:ext cx="5620658" cy="1325563"/>
          </a:xfrm>
        </p:spPr>
        <p:txBody>
          <a:bodyPr/>
          <a:lstStyle/>
          <a:p>
            <a:r>
              <a:rPr lang="en-US" dirty="0"/>
              <a:t>St Leonard’s Church, Hythe, Kent</a:t>
            </a:r>
          </a:p>
        </p:txBody>
      </p:sp>
      <p:pic>
        <p:nvPicPr>
          <p:cNvPr id="6146" name="Picture 2" descr="Bones in the ambulatory of St. Leonard's Church in Hythe, depicted c.1910. The skulls were arranged on shelves in the mid-19th century and are displayed like this to this day. Author's collection.  Details: Postcard. Pub c.1910; J. Davis, Queen Victoria Street, E.C. (Canterbury East?).">
            <a:extLst>
              <a:ext uri="{FF2B5EF4-FFF2-40B4-BE49-F238E27FC236}">
                <a16:creationId xmlns:a16="http://schemas.microsoft.com/office/drawing/2014/main" id="{A99445DB-2A79-E035-FBCC-351B32E34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754" y="2201168"/>
            <a:ext cx="6389434" cy="380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xtant charnels attracted tourists when interest in them rose in the 19th century. Here, visitors are shown inspecting a gothically exaggerated depiction of the Hythe ossuary, c.1865.  Details: J.S. &amp; Co. (c.1860s) Illustrations of Hythe. Hythe: W.S.Paine.">
            <a:extLst>
              <a:ext uri="{FF2B5EF4-FFF2-40B4-BE49-F238E27FC236}">
                <a16:creationId xmlns:a16="http://schemas.microsoft.com/office/drawing/2014/main" id="{9D16B3CA-1BD8-C46B-386C-5C8CA1DDA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6057"/>
            <a:ext cx="4840616" cy="54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6C6150-260B-A28E-30E2-E9FEF3558D54}"/>
              </a:ext>
            </a:extLst>
          </p:cNvPr>
          <p:cNvSpPr txBox="1"/>
          <p:nvPr/>
        </p:nvSpPr>
        <p:spPr>
          <a:xfrm>
            <a:off x="2828410" y="6107277"/>
            <a:ext cx="22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Hythe Ossuary, 1865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BD36ED-BDA1-7B84-CF53-E87F6D8F2D94}"/>
              </a:ext>
            </a:extLst>
          </p:cNvPr>
          <p:cNvSpPr txBox="1"/>
          <p:nvPr/>
        </p:nvSpPr>
        <p:spPr>
          <a:xfrm>
            <a:off x="10726057" y="6036230"/>
            <a:ext cx="85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c.1910</a:t>
            </a:r>
          </a:p>
        </p:txBody>
      </p:sp>
    </p:spTree>
    <p:extLst>
      <p:ext uri="{BB962C8B-B14F-4D97-AF65-F5344CB8AC3E}">
        <p14:creationId xmlns:p14="http://schemas.microsoft.com/office/powerpoint/2010/main" val="2236735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14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2AD101-0283-7C70-EEE1-6D96FC85D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38" y="228189"/>
            <a:ext cx="9392421" cy="1330841"/>
          </a:xfrm>
        </p:spPr>
        <p:txBody>
          <a:bodyPr>
            <a:normAutofit/>
          </a:bodyPr>
          <a:lstStyle/>
          <a:p>
            <a:r>
              <a:rPr lang="en-US" dirty="0"/>
              <a:t>Afterlife of ossuaries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320BE-6604-79A1-6A4A-7FE65C3F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58" y="2176738"/>
            <a:ext cx="4958966" cy="3917773"/>
          </a:xfrm>
        </p:spPr>
        <p:txBody>
          <a:bodyPr>
            <a:normAutofit/>
          </a:bodyPr>
          <a:lstStyle/>
          <a:p>
            <a:r>
              <a:rPr lang="en-US" sz="1900" dirty="0"/>
              <a:t>Post-Reformation, charnel houses in many protestant countries were sold, destroyed, or sealed off.  Bones lost or discarded.</a:t>
            </a:r>
          </a:p>
          <a:p>
            <a:r>
              <a:rPr lang="en-US" sz="1900" dirty="0"/>
              <a:t>In C19, urban infrastructure projects such as road, sewer, and railway constructions led to rediscovery of ossuaries.</a:t>
            </a:r>
          </a:p>
          <a:p>
            <a:r>
              <a:rPr lang="en-US" sz="1900" dirty="0"/>
              <a:t>Many bones given to museums (</a:t>
            </a:r>
            <a:r>
              <a:rPr lang="en-US" sz="1900" dirty="0" err="1"/>
              <a:t>e.g</a:t>
            </a:r>
            <a:r>
              <a:rPr lang="en-US" sz="1900" dirty="0"/>
              <a:t> Museum of London’s 20,000 human remains drawn from all eras of the city’s history).</a:t>
            </a:r>
          </a:p>
          <a:p>
            <a:r>
              <a:rPr lang="en-US" sz="1900" dirty="0"/>
              <a:t>In Catholic countries, ossuaries survived and continued to be built into the modern era.</a:t>
            </a:r>
          </a:p>
          <a:p>
            <a:endParaRPr lang="en-US" sz="1900" dirty="0"/>
          </a:p>
        </p:txBody>
      </p:sp>
      <p:pic>
        <p:nvPicPr>
          <p:cNvPr id="8" name="Picture 7" descr="A wall of bones and bones&#10;&#10;AI-generated content may be incorrect.">
            <a:extLst>
              <a:ext uri="{FF2B5EF4-FFF2-40B4-BE49-F238E27FC236}">
                <a16:creationId xmlns:a16="http://schemas.microsoft.com/office/drawing/2014/main" id="{73D4DC95-F11A-BEB5-787E-4E16CA7D7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195" y="1413249"/>
            <a:ext cx="6811519" cy="4069882"/>
          </a:xfrm>
          <a:prstGeom prst="rect">
            <a:avLst/>
          </a:prstGeom>
        </p:spPr>
      </p:pic>
      <p:sp>
        <p:nvSpPr>
          <p:cNvPr id="23" name="Freeform: Shape 16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AutoShape 2" descr="undefined">
            <a:extLst>
              <a:ext uri="{FF2B5EF4-FFF2-40B4-BE49-F238E27FC236}">
                <a16:creationId xmlns:a16="http://schemas.microsoft.com/office/drawing/2014/main" id="{55B6E639-1629-3CF9-5905-5B82737EAE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3538" y="0"/>
            <a:ext cx="11463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1090F4-B8EB-18D1-5E10-A3004634C4A1}"/>
              </a:ext>
            </a:extLst>
          </p:cNvPr>
          <p:cNvSpPr txBox="1"/>
          <p:nvPr/>
        </p:nvSpPr>
        <p:spPr>
          <a:xfrm>
            <a:off x="6459538" y="557640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Wall of the C16 Capela dos </a:t>
            </a:r>
            <a:r>
              <a:rPr lang="en-GB" sz="1400" dirty="0" err="1"/>
              <a:t>Ossos</a:t>
            </a:r>
            <a:r>
              <a:rPr lang="en-GB" sz="1400" dirty="0"/>
              <a:t> (Chapel of Bones), Évora, Portugal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79968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2107E-4F39-1B9A-0932-95C89B6CD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/>
              <a:t>The Graveyard Crisis (c.18</a:t>
            </a:r>
            <a:r>
              <a:rPr lang="en-US" baseline="30000"/>
              <a:t>th</a:t>
            </a:r>
            <a:r>
              <a:rPr lang="en-US"/>
              <a:t>-19</a:t>
            </a:r>
            <a:r>
              <a:rPr lang="en-US" baseline="30000"/>
              <a:t>th</a:t>
            </a:r>
            <a:r>
              <a:rPr lang="en-US"/>
              <a:t> centuries)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789EB-A263-6A56-B712-588B939BF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17" y="2176738"/>
            <a:ext cx="4958966" cy="3917773"/>
          </a:xfrm>
        </p:spPr>
        <p:txBody>
          <a:bodyPr>
            <a:normAutofit/>
          </a:bodyPr>
          <a:lstStyle/>
          <a:p>
            <a:r>
              <a:rPr lang="en-US" sz="1600" dirty="0"/>
              <a:t>Urban expansion and population explosion exerts pressure on existing church burial grounds.</a:t>
            </a:r>
          </a:p>
          <a:p>
            <a:r>
              <a:rPr lang="en-US" sz="1600" dirty="0"/>
              <a:t>Traditional graveyard burials unsustainable (or were they??)</a:t>
            </a:r>
          </a:p>
          <a:p>
            <a:r>
              <a:rPr lang="en-US" sz="1600" dirty="0"/>
              <a:t>Land in city </a:t>
            </a:r>
            <a:r>
              <a:rPr lang="en-US" sz="1600" dirty="0" err="1"/>
              <a:t>centres</a:t>
            </a:r>
            <a:r>
              <a:rPr lang="en-US" sz="1600" dirty="0"/>
              <a:t> becomes more valuable.</a:t>
            </a:r>
          </a:p>
          <a:p>
            <a:r>
              <a:rPr lang="en-US" sz="1600" dirty="0"/>
              <a:t>Essential infrastructure (railways, sewage systems) require space.</a:t>
            </a:r>
          </a:p>
          <a:p>
            <a:r>
              <a:rPr lang="en-US" sz="1600" dirty="0"/>
              <a:t>Dead bodies and smell of putrefaction increasingly seen as signs of contamination/pollution.  A change in sensory tolerance.</a:t>
            </a:r>
          </a:p>
          <a:p>
            <a:r>
              <a:rPr lang="en-US" sz="1600" dirty="0"/>
              <a:t>Rise of non-conformist churches means old monopoly on burial space by established church fades.</a:t>
            </a:r>
          </a:p>
        </p:txBody>
      </p: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group of people standing in a cemetery&#10;&#10;AI-generated content may be incorrect.">
            <a:extLst>
              <a:ext uri="{FF2B5EF4-FFF2-40B4-BE49-F238E27FC236}">
                <a16:creationId xmlns:a16="http://schemas.microsoft.com/office/drawing/2014/main" id="{1BC63BB8-6594-714C-FD35-7E1F9222B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482" y="2016296"/>
            <a:ext cx="6195647" cy="37295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7AAB12-7F89-CFD1-8DD3-8CF7B24F9005}"/>
              </a:ext>
            </a:extLst>
          </p:cNvPr>
          <p:cNvSpPr txBox="1"/>
          <p:nvPr/>
        </p:nvSpPr>
        <p:spPr>
          <a:xfrm>
            <a:off x="7760556" y="5759966"/>
            <a:ext cx="60980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Cemetery at Bunhill Fields, Finsbury, London, 1866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70DECE-A31F-DBBD-468F-BAD25B1A8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 i="1" dirty="0"/>
              <a:t>Gatherings from Graveyards</a:t>
            </a:r>
            <a:r>
              <a:rPr lang="en-US" dirty="0"/>
              <a:t> and Public Health </a:t>
            </a:r>
            <a:endParaRPr lang="en-US" i="1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B67233E-A500-5B61-54E7-E83B36F29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367" y="2614349"/>
            <a:ext cx="4788505" cy="2897045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048CF-ED2E-ED19-F6AD-9E8AA3E7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129" y="2242410"/>
            <a:ext cx="5455343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George Alfred Walker’s </a:t>
            </a:r>
            <a:r>
              <a:rPr lang="en-US" i="1" dirty="0"/>
              <a:t>Gatherings from Graveyards </a:t>
            </a:r>
            <a:r>
              <a:rPr lang="en-US" dirty="0"/>
              <a:t>(1839) draws attention to overcrowded, unsanitary and disrespectful burial practices in London.</a:t>
            </a:r>
          </a:p>
          <a:p>
            <a:r>
              <a:rPr lang="en-US" dirty="0"/>
              <a:t>Links to </a:t>
            </a:r>
            <a:r>
              <a:rPr lang="en-US" b="1" dirty="0"/>
              <a:t>miasmatic theory of disease</a:t>
            </a:r>
            <a:r>
              <a:rPr lang="en-US" dirty="0"/>
              <a:t>: illness caused by putrefaction (rotting organic matter).</a:t>
            </a:r>
          </a:p>
          <a:p>
            <a:r>
              <a:rPr lang="en-US" dirty="0"/>
              <a:t>Edwin Chadwick’s </a:t>
            </a:r>
            <a:r>
              <a:rPr lang="en-GB" i="1" dirty="0"/>
              <a:t>Supplementary Report on the Results of a Special Inquiry into the Practice of Interment in Towns </a:t>
            </a:r>
            <a:r>
              <a:rPr lang="en-GB" dirty="0"/>
              <a:t>(1843) reinforces impression of unsanitary urban graveyards posing a threat to public health.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81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8374</TotalTime>
  <Words>1342</Words>
  <Application>Microsoft Macintosh PowerPoint</Application>
  <PresentationFormat>Widescreen</PresentationFormat>
  <Paragraphs>88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Disposing the Dead: Cemeteries and Ossuaries</vt:lpstr>
      <vt:lpstr>Lecture Outline</vt:lpstr>
      <vt:lpstr>Disposing the Dead: Traditional Practices</vt:lpstr>
      <vt:lpstr>Temporary Burial, Removal, Storage: Ossuaries</vt:lpstr>
      <vt:lpstr>Rothwell Charnel Chapel</vt:lpstr>
      <vt:lpstr>St Leonard’s Church, Hythe, Kent</vt:lpstr>
      <vt:lpstr>Afterlife of ossuaries</vt:lpstr>
      <vt:lpstr>The Graveyard Crisis (c.18th-19th centuries)</vt:lpstr>
      <vt:lpstr>Gatherings from Graveyards and Public Health </vt:lpstr>
      <vt:lpstr>Solution: More Ossuaries</vt:lpstr>
      <vt:lpstr>Solution: Urban Planning</vt:lpstr>
      <vt:lpstr>PowerPoint Presentation</vt:lpstr>
      <vt:lpstr>Solution: Cemeteries</vt:lpstr>
      <vt:lpstr>New solutions, new problems</vt:lpstr>
      <vt:lpstr>Exporting cemeteries </vt:lpstr>
      <vt:lpstr>The state control of the dead</vt:lpstr>
      <vt:lpstr>The rise of cremation</vt:lpstr>
      <vt:lpstr>Parting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Elise</dc:creator>
  <cp:lastModifiedBy>Smith, Elise</cp:lastModifiedBy>
  <cp:revision>7</cp:revision>
  <dcterms:created xsi:type="dcterms:W3CDTF">2025-10-19T12:48:18Z</dcterms:created>
  <dcterms:modified xsi:type="dcterms:W3CDTF">2026-02-24T11:26:28Z</dcterms:modified>
</cp:coreProperties>
</file>