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3" r:id="rId7"/>
    <p:sldId id="272" r:id="rId8"/>
    <p:sldId id="261" r:id="rId9"/>
    <p:sldId id="266" r:id="rId10"/>
    <p:sldId id="262" r:id="rId11"/>
    <p:sldId id="265" r:id="rId12"/>
    <p:sldId id="264" r:id="rId13"/>
    <p:sldId id="273" r:id="rId14"/>
    <p:sldId id="270" r:id="rId15"/>
    <p:sldId id="267" r:id="rId16"/>
    <p:sldId id="268" r:id="rId17"/>
    <p:sldId id="269" r:id="rId18"/>
    <p:sldId id="274" r:id="rId19"/>
    <p:sldId id="271"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710"/>
    <p:restoredTop sz="94573"/>
  </p:normalViewPr>
  <p:slideViewPr>
    <p:cSldViewPr snapToGrid="0">
      <p:cViewPr>
        <p:scale>
          <a:sx n="64" d="100"/>
          <a:sy n="64" d="100"/>
        </p:scale>
        <p:origin x="696" y="12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0DD21F-EDC5-4D19-9098-B4A0841AD6C7}"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DB4E79AF-3A34-4419-AF8B-40C467D46391}">
      <dgm:prSet/>
      <dgm:spPr/>
      <dgm:t>
        <a:bodyPr/>
        <a:lstStyle/>
        <a:p>
          <a:r>
            <a:rPr lang="en-US"/>
            <a:t>Tissue research and transplantation typically rely on ‘fresh’ cadavers, raising questions about when life ends and death begins.</a:t>
          </a:r>
        </a:p>
      </dgm:t>
    </dgm:pt>
    <dgm:pt modelId="{954FEAB7-1C81-482C-9B9D-6DC55CAA929F}" type="parTrans" cxnId="{73953AAA-7015-4997-99B2-D9D41762C73B}">
      <dgm:prSet/>
      <dgm:spPr/>
      <dgm:t>
        <a:bodyPr/>
        <a:lstStyle/>
        <a:p>
          <a:endParaRPr lang="en-US"/>
        </a:p>
      </dgm:t>
    </dgm:pt>
    <dgm:pt modelId="{DA435EA6-79A0-4B55-A071-016DF71FE301}" type="sibTrans" cxnId="{73953AAA-7015-4997-99B2-D9D41762C73B}">
      <dgm:prSet/>
      <dgm:spPr/>
      <dgm:t>
        <a:bodyPr/>
        <a:lstStyle/>
        <a:p>
          <a:endParaRPr lang="en-US"/>
        </a:p>
      </dgm:t>
    </dgm:pt>
    <dgm:pt modelId="{07A0020B-FC20-4811-9570-3F54F752DF0C}">
      <dgm:prSet/>
      <dgm:spPr/>
      <dgm:t>
        <a:bodyPr/>
        <a:lstStyle/>
        <a:p>
          <a:r>
            <a:rPr lang="en-US"/>
            <a:t>As a consequence, this work not only has medical/biological implications, but also philosophical, moral, and legal ones.</a:t>
          </a:r>
        </a:p>
      </dgm:t>
    </dgm:pt>
    <dgm:pt modelId="{BC86EE74-C66B-4944-83DC-72FCC0C0BC38}" type="parTrans" cxnId="{374909BB-B822-4AC4-ADE9-855C8B3E5B2C}">
      <dgm:prSet/>
      <dgm:spPr/>
      <dgm:t>
        <a:bodyPr/>
        <a:lstStyle/>
        <a:p>
          <a:endParaRPr lang="en-US"/>
        </a:p>
      </dgm:t>
    </dgm:pt>
    <dgm:pt modelId="{B9CE1179-598D-469E-A0BD-D07744DC7514}" type="sibTrans" cxnId="{374909BB-B822-4AC4-ADE9-855C8B3E5B2C}">
      <dgm:prSet/>
      <dgm:spPr/>
      <dgm:t>
        <a:bodyPr/>
        <a:lstStyle/>
        <a:p>
          <a:endParaRPr lang="en-US"/>
        </a:p>
      </dgm:t>
    </dgm:pt>
    <dgm:pt modelId="{F6CCEF08-75B6-4FDC-AD37-F5224221F6E0}">
      <dgm:prSet/>
      <dgm:spPr/>
      <dgm:t>
        <a:bodyPr/>
        <a:lstStyle/>
        <a:p>
          <a:r>
            <a:rPr lang="en-US"/>
            <a:t>Exploitation of racialized individuals, criminals, and the disabled has particularly characterized these fields, prompting anxieties about what is really being ‘transferred’ during transplantation.</a:t>
          </a:r>
        </a:p>
      </dgm:t>
    </dgm:pt>
    <dgm:pt modelId="{1EC75912-9F01-4A23-B0F2-59D36A23640B}" type="parTrans" cxnId="{D32086F0-1301-4993-A4D1-25A02FC73609}">
      <dgm:prSet/>
      <dgm:spPr/>
      <dgm:t>
        <a:bodyPr/>
        <a:lstStyle/>
        <a:p>
          <a:endParaRPr lang="en-US"/>
        </a:p>
      </dgm:t>
    </dgm:pt>
    <dgm:pt modelId="{CA3EC1B8-2E01-4534-B1CA-DFB65664386F}" type="sibTrans" cxnId="{D32086F0-1301-4993-A4D1-25A02FC73609}">
      <dgm:prSet/>
      <dgm:spPr/>
      <dgm:t>
        <a:bodyPr/>
        <a:lstStyle/>
        <a:p>
          <a:endParaRPr lang="en-US"/>
        </a:p>
      </dgm:t>
    </dgm:pt>
    <dgm:pt modelId="{31ECD05A-7D2E-47CC-AC41-4878E2077F05}">
      <dgm:prSet/>
      <dgm:spPr/>
      <dgm:t>
        <a:bodyPr/>
        <a:lstStyle/>
        <a:p>
          <a:r>
            <a:rPr lang="en-US"/>
            <a:t>The retention of the identities of tissue and organ donors are fundamental to ethical practices and shifting power dynamics in these areas of research.</a:t>
          </a:r>
        </a:p>
      </dgm:t>
    </dgm:pt>
    <dgm:pt modelId="{48332A52-D65F-4F75-8464-98F335C6D8C2}" type="parTrans" cxnId="{2B784F0A-ABEE-489C-A728-A18E2109D5C8}">
      <dgm:prSet/>
      <dgm:spPr/>
      <dgm:t>
        <a:bodyPr/>
        <a:lstStyle/>
        <a:p>
          <a:endParaRPr lang="en-US"/>
        </a:p>
      </dgm:t>
    </dgm:pt>
    <dgm:pt modelId="{0AFD5D06-633A-42A3-835B-012A5634018F}" type="sibTrans" cxnId="{2B784F0A-ABEE-489C-A728-A18E2109D5C8}">
      <dgm:prSet/>
      <dgm:spPr/>
      <dgm:t>
        <a:bodyPr/>
        <a:lstStyle/>
        <a:p>
          <a:endParaRPr lang="en-US"/>
        </a:p>
      </dgm:t>
    </dgm:pt>
    <dgm:pt modelId="{1CE3545C-026D-734C-B521-96F336506B74}" type="pres">
      <dgm:prSet presAssocID="{9D0DD21F-EDC5-4D19-9098-B4A0841AD6C7}" presName="vert0" presStyleCnt="0">
        <dgm:presLayoutVars>
          <dgm:dir/>
          <dgm:animOne val="branch"/>
          <dgm:animLvl val="lvl"/>
        </dgm:presLayoutVars>
      </dgm:prSet>
      <dgm:spPr/>
    </dgm:pt>
    <dgm:pt modelId="{C42EEA73-4B90-5F42-B031-AEB78C6687AD}" type="pres">
      <dgm:prSet presAssocID="{DB4E79AF-3A34-4419-AF8B-40C467D46391}" presName="thickLine" presStyleLbl="alignNode1" presStyleIdx="0" presStyleCnt="4"/>
      <dgm:spPr/>
    </dgm:pt>
    <dgm:pt modelId="{0CC6FE60-A721-FE4C-867B-342857C006EC}" type="pres">
      <dgm:prSet presAssocID="{DB4E79AF-3A34-4419-AF8B-40C467D46391}" presName="horz1" presStyleCnt="0"/>
      <dgm:spPr/>
    </dgm:pt>
    <dgm:pt modelId="{93822881-CFAB-634A-8220-FF097E6058E9}" type="pres">
      <dgm:prSet presAssocID="{DB4E79AF-3A34-4419-AF8B-40C467D46391}" presName="tx1" presStyleLbl="revTx" presStyleIdx="0" presStyleCnt="4"/>
      <dgm:spPr/>
    </dgm:pt>
    <dgm:pt modelId="{68F9A9B0-1B33-1E47-84FA-F2DA975441C8}" type="pres">
      <dgm:prSet presAssocID="{DB4E79AF-3A34-4419-AF8B-40C467D46391}" presName="vert1" presStyleCnt="0"/>
      <dgm:spPr/>
    </dgm:pt>
    <dgm:pt modelId="{95A906F7-90D7-884B-A350-EBCE2E8B293A}" type="pres">
      <dgm:prSet presAssocID="{07A0020B-FC20-4811-9570-3F54F752DF0C}" presName="thickLine" presStyleLbl="alignNode1" presStyleIdx="1" presStyleCnt="4"/>
      <dgm:spPr/>
    </dgm:pt>
    <dgm:pt modelId="{DD43C510-3AE0-C149-BB72-1B5F507E756B}" type="pres">
      <dgm:prSet presAssocID="{07A0020B-FC20-4811-9570-3F54F752DF0C}" presName="horz1" presStyleCnt="0"/>
      <dgm:spPr/>
    </dgm:pt>
    <dgm:pt modelId="{DBD78142-7081-9843-A8E7-D3DF9FB2E76A}" type="pres">
      <dgm:prSet presAssocID="{07A0020B-FC20-4811-9570-3F54F752DF0C}" presName="tx1" presStyleLbl="revTx" presStyleIdx="1" presStyleCnt="4"/>
      <dgm:spPr/>
    </dgm:pt>
    <dgm:pt modelId="{F9209542-4A1F-364A-AFAC-2D76E53DF624}" type="pres">
      <dgm:prSet presAssocID="{07A0020B-FC20-4811-9570-3F54F752DF0C}" presName="vert1" presStyleCnt="0"/>
      <dgm:spPr/>
    </dgm:pt>
    <dgm:pt modelId="{89B358FC-F6CF-1347-B85C-78909CD263E4}" type="pres">
      <dgm:prSet presAssocID="{F6CCEF08-75B6-4FDC-AD37-F5224221F6E0}" presName="thickLine" presStyleLbl="alignNode1" presStyleIdx="2" presStyleCnt="4"/>
      <dgm:spPr/>
    </dgm:pt>
    <dgm:pt modelId="{2E5A4A4E-775C-E849-835A-42A7582C4B8C}" type="pres">
      <dgm:prSet presAssocID="{F6CCEF08-75B6-4FDC-AD37-F5224221F6E0}" presName="horz1" presStyleCnt="0"/>
      <dgm:spPr/>
    </dgm:pt>
    <dgm:pt modelId="{0D06B706-545C-E441-A9B2-8D9ED5F09A85}" type="pres">
      <dgm:prSet presAssocID="{F6CCEF08-75B6-4FDC-AD37-F5224221F6E0}" presName="tx1" presStyleLbl="revTx" presStyleIdx="2" presStyleCnt="4"/>
      <dgm:spPr/>
    </dgm:pt>
    <dgm:pt modelId="{EDF8EE04-53FC-D744-8B3B-7034CA64E2E5}" type="pres">
      <dgm:prSet presAssocID="{F6CCEF08-75B6-4FDC-AD37-F5224221F6E0}" presName="vert1" presStyleCnt="0"/>
      <dgm:spPr/>
    </dgm:pt>
    <dgm:pt modelId="{120B9FD8-997D-5B49-82BC-F7F8FD1E3757}" type="pres">
      <dgm:prSet presAssocID="{31ECD05A-7D2E-47CC-AC41-4878E2077F05}" presName="thickLine" presStyleLbl="alignNode1" presStyleIdx="3" presStyleCnt="4"/>
      <dgm:spPr/>
    </dgm:pt>
    <dgm:pt modelId="{36D8DD84-582C-7F48-8A1E-E8C0F29D49F0}" type="pres">
      <dgm:prSet presAssocID="{31ECD05A-7D2E-47CC-AC41-4878E2077F05}" presName="horz1" presStyleCnt="0"/>
      <dgm:spPr/>
    </dgm:pt>
    <dgm:pt modelId="{65CCEF08-277B-8949-9506-9EA38FA245BF}" type="pres">
      <dgm:prSet presAssocID="{31ECD05A-7D2E-47CC-AC41-4878E2077F05}" presName="tx1" presStyleLbl="revTx" presStyleIdx="3" presStyleCnt="4"/>
      <dgm:spPr/>
    </dgm:pt>
    <dgm:pt modelId="{46A7796D-87CD-DA41-BC8B-84D167816E75}" type="pres">
      <dgm:prSet presAssocID="{31ECD05A-7D2E-47CC-AC41-4878E2077F05}" presName="vert1" presStyleCnt="0"/>
      <dgm:spPr/>
    </dgm:pt>
  </dgm:ptLst>
  <dgm:cxnLst>
    <dgm:cxn modelId="{2B784F0A-ABEE-489C-A728-A18E2109D5C8}" srcId="{9D0DD21F-EDC5-4D19-9098-B4A0841AD6C7}" destId="{31ECD05A-7D2E-47CC-AC41-4878E2077F05}" srcOrd="3" destOrd="0" parTransId="{48332A52-D65F-4F75-8464-98F335C6D8C2}" sibTransId="{0AFD5D06-633A-42A3-835B-012A5634018F}"/>
    <dgm:cxn modelId="{583CB02C-5298-6845-A06A-3EA10E910BF3}" type="presOf" srcId="{07A0020B-FC20-4811-9570-3F54F752DF0C}" destId="{DBD78142-7081-9843-A8E7-D3DF9FB2E76A}" srcOrd="0" destOrd="0" presId="urn:microsoft.com/office/officeart/2008/layout/LinedList"/>
    <dgm:cxn modelId="{5E09E361-A453-2343-99F4-6739393B83C8}" type="presOf" srcId="{9D0DD21F-EDC5-4D19-9098-B4A0841AD6C7}" destId="{1CE3545C-026D-734C-B521-96F336506B74}" srcOrd="0" destOrd="0" presId="urn:microsoft.com/office/officeart/2008/layout/LinedList"/>
    <dgm:cxn modelId="{2CDAB68E-7CC6-8642-9E35-FFA317F22A67}" type="presOf" srcId="{DB4E79AF-3A34-4419-AF8B-40C467D46391}" destId="{93822881-CFAB-634A-8220-FF097E6058E9}" srcOrd="0" destOrd="0" presId="urn:microsoft.com/office/officeart/2008/layout/LinedList"/>
    <dgm:cxn modelId="{73953AAA-7015-4997-99B2-D9D41762C73B}" srcId="{9D0DD21F-EDC5-4D19-9098-B4A0841AD6C7}" destId="{DB4E79AF-3A34-4419-AF8B-40C467D46391}" srcOrd="0" destOrd="0" parTransId="{954FEAB7-1C81-482C-9B9D-6DC55CAA929F}" sibTransId="{DA435EA6-79A0-4B55-A071-016DF71FE301}"/>
    <dgm:cxn modelId="{4BE3D9B1-9B5A-AF45-A0A9-03D249BAD61C}" type="presOf" srcId="{F6CCEF08-75B6-4FDC-AD37-F5224221F6E0}" destId="{0D06B706-545C-E441-A9B2-8D9ED5F09A85}" srcOrd="0" destOrd="0" presId="urn:microsoft.com/office/officeart/2008/layout/LinedList"/>
    <dgm:cxn modelId="{374909BB-B822-4AC4-ADE9-855C8B3E5B2C}" srcId="{9D0DD21F-EDC5-4D19-9098-B4A0841AD6C7}" destId="{07A0020B-FC20-4811-9570-3F54F752DF0C}" srcOrd="1" destOrd="0" parTransId="{BC86EE74-C66B-4944-83DC-72FCC0C0BC38}" sibTransId="{B9CE1179-598D-469E-A0BD-D07744DC7514}"/>
    <dgm:cxn modelId="{80332FEB-65D3-6D45-A2CF-B97E07F7E003}" type="presOf" srcId="{31ECD05A-7D2E-47CC-AC41-4878E2077F05}" destId="{65CCEF08-277B-8949-9506-9EA38FA245BF}" srcOrd="0" destOrd="0" presId="urn:microsoft.com/office/officeart/2008/layout/LinedList"/>
    <dgm:cxn modelId="{D32086F0-1301-4993-A4D1-25A02FC73609}" srcId="{9D0DD21F-EDC5-4D19-9098-B4A0841AD6C7}" destId="{F6CCEF08-75B6-4FDC-AD37-F5224221F6E0}" srcOrd="2" destOrd="0" parTransId="{1EC75912-9F01-4A23-B0F2-59D36A23640B}" sibTransId="{CA3EC1B8-2E01-4534-B1CA-DFB65664386F}"/>
    <dgm:cxn modelId="{2519041A-8EB2-5144-88F5-0C39F3D498B2}" type="presParOf" srcId="{1CE3545C-026D-734C-B521-96F336506B74}" destId="{C42EEA73-4B90-5F42-B031-AEB78C6687AD}" srcOrd="0" destOrd="0" presId="urn:microsoft.com/office/officeart/2008/layout/LinedList"/>
    <dgm:cxn modelId="{789FDD60-6347-934D-A798-D0088DFA4979}" type="presParOf" srcId="{1CE3545C-026D-734C-B521-96F336506B74}" destId="{0CC6FE60-A721-FE4C-867B-342857C006EC}" srcOrd="1" destOrd="0" presId="urn:microsoft.com/office/officeart/2008/layout/LinedList"/>
    <dgm:cxn modelId="{1D00EC5F-32D0-8F46-84B5-F4E6C7F3E1C0}" type="presParOf" srcId="{0CC6FE60-A721-FE4C-867B-342857C006EC}" destId="{93822881-CFAB-634A-8220-FF097E6058E9}" srcOrd="0" destOrd="0" presId="urn:microsoft.com/office/officeart/2008/layout/LinedList"/>
    <dgm:cxn modelId="{AE890A14-AC5C-3F4A-B78B-DC44CBEA2D8F}" type="presParOf" srcId="{0CC6FE60-A721-FE4C-867B-342857C006EC}" destId="{68F9A9B0-1B33-1E47-84FA-F2DA975441C8}" srcOrd="1" destOrd="0" presId="urn:microsoft.com/office/officeart/2008/layout/LinedList"/>
    <dgm:cxn modelId="{20D310EB-BECB-1848-8EAB-78D2FA8E3BD3}" type="presParOf" srcId="{1CE3545C-026D-734C-B521-96F336506B74}" destId="{95A906F7-90D7-884B-A350-EBCE2E8B293A}" srcOrd="2" destOrd="0" presId="urn:microsoft.com/office/officeart/2008/layout/LinedList"/>
    <dgm:cxn modelId="{64B5D62B-4017-9441-AC72-7648F8134FC2}" type="presParOf" srcId="{1CE3545C-026D-734C-B521-96F336506B74}" destId="{DD43C510-3AE0-C149-BB72-1B5F507E756B}" srcOrd="3" destOrd="0" presId="urn:microsoft.com/office/officeart/2008/layout/LinedList"/>
    <dgm:cxn modelId="{1506DE91-893C-DB48-BB46-74BC2B5D0358}" type="presParOf" srcId="{DD43C510-3AE0-C149-BB72-1B5F507E756B}" destId="{DBD78142-7081-9843-A8E7-D3DF9FB2E76A}" srcOrd="0" destOrd="0" presId="urn:microsoft.com/office/officeart/2008/layout/LinedList"/>
    <dgm:cxn modelId="{E44EEE3F-685C-0142-9130-40A9BE37FB65}" type="presParOf" srcId="{DD43C510-3AE0-C149-BB72-1B5F507E756B}" destId="{F9209542-4A1F-364A-AFAC-2D76E53DF624}" srcOrd="1" destOrd="0" presId="urn:microsoft.com/office/officeart/2008/layout/LinedList"/>
    <dgm:cxn modelId="{DB6D1218-B0E8-424B-A9F6-10CF3799B379}" type="presParOf" srcId="{1CE3545C-026D-734C-B521-96F336506B74}" destId="{89B358FC-F6CF-1347-B85C-78909CD263E4}" srcOrd="4" destOrd="0" presId="urn:microsoft.com/office/officeart/2008/layout/LinedList"/>
    <dgm:cxn modelId="{23C43FC0-D0BA-FA49-8C94-C8EB317593F8}" type="presParOf" srcId="{1CE3545C-026D-734C-B521-96F336506B74}" destId="{2E5A4A4E-775C-E849-835A-42A7582C4B8C}" srcOrd="5" destOrd="0" presId="urn:microsoft.com/office/officeart/2008/layout/LinedList"/>
    <dgm:cxn modelId="{140C8C67-D1EF-764C-9F42-92DEA771E26C}" type="presParOf" srcId="{2E5A4A4E-775C-E849-835A-42A7582C4B8C}" destId="{0D06B706-545C-E441-A9B2-8D9ED5F09A85}" srcOrd="0" destOrd="0" presId="urn:microsoft.com/office/officeart/2008/layout/LinedList"/>
    <dgm:cxn modelId="{FCAB068F-1380-FA4E-877B-C2FCA4011090}" type="presParOf" srcId="{2E5A4A4E-775C-E849-835A-42A7582C4B8C}" destId="{EDF8EE04-53FC-D744-8B3B-7034CA64E2E5}" srcOrd="1" destOrd="0" presId="urn:microsoft.com/office/officeart/2008/layout/LinedList"/>
    <dgm:cxn modelId="{46EEC0A4-CC73-0D45-85CC-46AC5190D470}" type="presParOf" srcId="{1CE3545C-026D-734C-B521-96F336506B74}" destId="{120B9FD8-997D-5B49-82BC-F7F8FD1E3757}" srcOrd="6" destOrd="0" presId="urn:microsoft.com/office/officeart/2008/layout/LinedList"/>
    <dgm:cxn modelId="{05BD8720-A7A8-CF41-A283-29EF7D2E2DEE}" type="presParOf" srcId="{1CE3545C-026D-734C-B521-96F336506B74}" destId="{36D8DD84-582C-7F48-8A1E-E8C0F29D49F0}" srcOrd="7" destOrd="0" presId="urn:microsoft.com/office/officeart/2008/layout/LinedList"/>
    <dgm:cxn modelId="{ADBE6969-0EF5-EA4E-ADE4-D0CFF9A146A4}" type="presParOf" srcId="{36D8DD84-582C-7F48-8A1E-E8C0F29D49F0}" destId="{65CCEF08-277B-8949-9506-9EA38FA245BF}" srcOrd="0" destOrd="0" presId="urn:microsoft.com/office/officeart/2008/layout/LinedList"/>
    <dgm:cxn modelId="{56CB4F90-C1A7-514D-9C90-3660E585B258}" type="presParOf" srcId="{36D8DD84-582C-7F48-8A1E-E8C0F29D49F0}" destId="{46A7796D-87CD-DA41-BC8B-84D167816E75}"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2EEA73-4B90-5F42-B031-AEB78C6687AD}">
      <dsp:nvSpPr>
        <dsp:cNvPr id="0" name=""/>
        <dsp:cNvSpPr/>
      </dsp:nvSpPr>
      <dsp:spPr>
        <a:xfrm>
          <a:off x="0" y="0"/>
          <a:ext cx="10515600"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3822881-CFAB-634A-8220-FF097E6058E9}">
      <dsp:nvSpPr>
        <dsp:cNvPr id="0" name=""/>
        <dsp:cNvSpPr/>
      </dsp:nvSpPr>
      <dsp:spPr>
        <a:xfrm>
          <a:off x="0" y="0"/>
          <a:ext cx="1051560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Tissue research and transplantation typically rely on ‘fresh’ cadavers, raising questions about when life ends and death begins.</a:t>
          </a:r>
        </a:p>
      </dsp:txBody>
      <dsp:txXfrm>
        <a:off x="0" y="0"/>
        <a:ext cx="10515600" cy="1087834"/>
      </dsp:txXfrm>
    </dsp:sp>
    <dsp:sp modelId="{95A906F7-90D7-884B-A350-EBCE2E8B293A}">
      <dsp:nvSpPr>
        <dsp:cNvPr id="0" name=""/>
        <dsp:cNvSpPr/>
      </dsp:nvSpPr>
      <dsp:spPr>
        <a:xfrm>
          <a:off x="0" y="1087834"/>
          <a:ext cx="10515600"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BD78142-7081-9843-A8E7-D3DF9FB2E76A}">
      <dsp:nvSpPr>
        <dsp:cNvPr id="0" name=""/>
        <dsp:cNvSpPr/>
      </dsp:nvSpPr>
      <dsp:spPr>
        <a:xfrm>
          <a:off x="0" y="1087834"/>
          <a:ext cx="1051560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As a consequence, this work not only has medical/biological implications, but also philosophical, moral, and legal ones.</a:t>
          </a:r>
        </a:p>
      </dsp:txBody>
      <dsp:txXfrm>
        <a:off x="0" y="1087834"/>
        <a:ext cx="10515600" cy="1087834"/>
      </dsp:txXfrm>
    </dsp:sp>
    <dsp:sp modelId="{89B358FC-F6CF-1347-B85C-78909CD263E4}">
      <dsp:nvSpPr>
        <dsp:cNvPr id="0" name=""/>
        <dsp:cNvSpPr/>
      </dsp:nvSpPr>
      <dsp:spPr>
        <a:xfrm>
          <a:off x="0" y="2175669"/>
          <a:ext cx="10515600"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D06B706-545C-E441-A9B2-8D9ED5F09A85}">
      <dsp:nvSpPr>
        <dsp:cNvPr id="0" name=""/>
        <dsp:cNvSpPr/>
      </dsp:nvSpPr>
      <dsp:spPr>
        <a:xfrm>
          <a:off x="0" y="2175669"/>
          <a:ext cx="1051560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Exploitation of racialized individuals, criminals, and the disabled has particularly characterized these fields, prompting anxieties about what is really being ‘transferred’ during transplantation.</a:t>
          </a:r>
        </a:p>
      </dsp:txBody>
      <dsp:txXfrm>
        <a:off x="0" y="2175669"/>
        <a:ext cx="10515600" cy="1087834"/>
      </dsp:txXfrm>
    </dsp:sp>
    <dsp:sp modelId="{120B9FD8-997D-5B49-82BC-F7F8FD1E3757}">
      <dsp:nvSpPr>
        <dsp:cNvPr id="0" name=""/>
        <dsp:cNvSpPr/>
      </dsp:nvSpPr>
      <dsp:spPr>
        <a:xfrm>
          <a:off x="0" y="3263503"/>
          <a:ext cx="10515600"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5CCEF08-277B-8949-9506-9EA38FA245BF}">
      <dsp:nvSpPr>
        <dsp:cNvPr id="0" name=""/>
        <dsp:cNvSpPr/>
      </dsp:nvSpPr>
      <dsp:spPr>
        <a:xfrm>
          <a:off x="0" y="3263503"/>
          <a:ext cx="1051560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The retention of the identities of tissue and organ donors are fundamental to ethical practices and shifting power dynamics in these areas of research.</a:t>
          </a:r>
        </a:p>
      </dsp:txBody>
      <dsp:txXfrm>
        <a:off x="0" y="3263503"/>
        <a:ext cx="10515600" cy="1087834"/>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84134-3C96-1BED-8980-B12D616B4B8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E8AE5DB-7FE7-ABD4-2EC4-C1BBD20AED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4CD1852E-6AF3-003F-FFD8-D1DA88078191}"/>
              </a:ext>
            </a:extLst>
          </p:cNvPr>
          <p:cNvSpPr>
            <a:spLocks noGrp="1"/>
          </p:cNvSpPr>
          <p:nvPr>
            <p:ph type="dt" sz="half" idx="10"/>
          </p:nvPr>
        </p:nvSpPr>
        <p:spPr/>
        <p:txBody>
          <a:bodyPr/>
          <a:lstStyle/>
          <a:p>
            <a:fld id="{6B7C40E1-784F-7640-8D0A-414A1BF2E457}" type="datetimeFigureOut">
              <a:rPr lang="en-US" smtClean="0"/>
              <a:t>3/9/26</a:t>
            </a:fld>
            <a:endParaRPr lang="en-US"/>
          </a:p>
        </p:txBody>
      </p:sp>
      <p:sp>
        <p:nvSpPr>
          <p:cNvPr id="5" name="Footer Placeholder 4">
            <a:extLst>
              <a:ext uri="{FF2B5EF4-FFF2-40B4-BE49-F238E27FC236}">
                <a16:creationId xmlns:a16="http://schemas.microsoft.com/office/drawing/2014/main" id="{201C9E35-2C9A-6350-249D-D0AA255771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AD7C60-E6B1-47E2-98B2-A42AB4694519}"/>
              </a:ext>
            </a:extLst>
          </p:cNvPr>
          <p:cNvSpPr>
            <a:spLocks noGrp="1"/>
          </p:cNvSpPr>
          <p:nvPr>
            <p:ph type="sldNum" sz="quarter" idx="12"/>
          </p:nvPr>
        </p:nvSpPr>
        <p:spPr/>
        <p:txBody>
          <a:bodyPr/>
          <a:lstStyle/>
          <a:p>
            <a:fld id="{7A45CA6D-A83C-AA4D-9C90-F0396D54E341}" type="slidenum">
              <a:rPr lang="en-US" smtClean="0"/>
              <a:t>‹#›</a:t>
            </a:fld>
            <a:endParaRPr lang="en-US"/>
          </a:p>
        </p:txBody>
      </p:sp>
    </p:spTree>
    <p:extLst>
      <p:ext uri="{BB962C8B-B14F-4D97-AF65-F5344CB8AC3E}">
        <p14:creationId xmlns:p14="http://schemas.microsoft.com/office/powerpoint/2010/main" val="2815167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EC4E8-15B3-2809-C60E-06ED01E08D82}"/>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CCBAC47-8054-6C7D-6D46-9716CEDC47B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5B6E549-C07F-E5E6-DCE8-C48BF86A8309}"/>
              </a:ext>
            </a:extLst>
          </p:cNvPr>
          <p:cNvSpPr>
            <a:spLocks noGrp="1"/>
          </p:cNvSpPr>
          <p:nvPr>
            <p:ph type="dt" sz="half" idx="10"/>
          </p:nvPr>
        </p:nvSpPr>
        <p:spPr/>
        <p:txBody>
          <a:bodyPr/>
          <a:lstStyle/>
          <a:p>
            <a:fld id="{6B7C40E1-784F-7640-8D0A-414A1BF2E457}" type="datetimeFigureOut">
              <a:rPr lang="en-US" smtClean="0"/>
              <a:t>3/9/26</a:t>
            </a:fld>
            <a:endParaRPr lang="en-US"/>
          </a:p>
        </p:txBody>
      </p:sp>
      <p:sp>
        <p:nvSpPr>
          <p:cNvPr id="5" name="Footer Placeholder 4">
            <a:extLst>
              <a:ext uri="{FF2B5EF4-FFF2-40B4-BE49-F238E27FC236}">
                <a16:creationId xmlns:a16="http://schemas.microsoft.com/office/drawing/2014/main" id="{527966CD-2A9E-5B66-AD96-A6EF241314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EF0A5C-E648-85C3-A153-56A78EE4E45D}"/>
              </a:ext>
            </a:extLst>
          </p:cNvPr>
          <p:cNvSpPr>
            <a:spLocks noGrp="1"/>
          </p:cNvSpPr>
          <p:nvPr>
            <p:ph type="sldNum" sz="quarter" idx="12"/>
          </p:nvPr>
        </p:nvSpPr>
        <p:spPr/>
        <p:txBody>
          <a:bodyPr/>
          <a:lstStyle/>
          <a:p>
            <a:fld id="{7A45CA6D-A83C-AA4D-9C90-F0396D54E341}" type="slidenum">
              <a:rPr lang="en-US" smtClean="0"/>
              <a:t>‹#›</a:t>
            </a:fld>
            <a:endParaRPr lang="en-US"/>
          </a:p>
        </p:txBody>
      </p:sp>
    </p:spTree>
    <p:extLst>
      <p:ext uri="{BB962C8B-B14F-4D97-AF65-F5344CB8AC3E}">
        <p14:creationId xmlns:p14="http://schemas.microsoft.com/office/powerpoint/2010/main" val="4112869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FA4D4E7-A4DC-97FB-ACB0-45EFA904E98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565193F-2731-25D0-C46F-66CDBE8EAC6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3F20267-CF14-AC46-30B7-75CE2118C9DE}"/>
              </a:ext>
            </a:extLst>
          </p:cNvPr>
          <p:cNvSpPr>
            <a:spLocks noGrp="1"/>
          </p:cNvSpPr>
          <p:nvPr>
            <p:ph type="dt" sz="half" idx="10"/>
          </p:nvPr>
        </p:nvSpPr>
        <p:spPr/>
        <p:txBody>
          <a:bodyPr/>
          <a:lstStyle/>
          <a:p>
            <a:fld id="{6B7C40E1-784F-7640-8D0A-414A1BF2E457}" type="datetimeFigureOut">
              <a:rPr lang="en-US" smtClean="0"/>
              <a:t>3/9/26</a:t>
            </a:fld>
            <a:endParaRPr lang="en-US"/>
          </a:p>
        </p:txBody>
      </p:sp>
      <p:sp>
        <p:nvSpPr>
          <p:cNvPr id="5" name="Footer Placeholder 4">
            <a:extLst>
              <a:ext uri="{FF2B5EF4-FFF2-40B4-BE49-F238E27FC236}">
                <a16:creationId xmlns:a16="http://schemas.microsoft.com/office/drawing/2014/main" id="{FD858310-1847-10F7-8EC4-C09DABC0F0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4883CE-4149-C6F6-00DF-FA93D1946023}"/>
              </a:ext>
            </a:extLst>
          </p:cNvPr>
          <p:cNvSpPr>
            <a:spLocks noGrp="1"/>
          </p:cNvSpPr>
          <p:nvPr>
            <p:ph type="sldNum" sz="quarter" idx="12"/>
          </p:nvPr>
        </p:nvSpPr>
        <p:spPr/>
        <p:txBody>
          <a:bodyPr/>
          <a:lstStyle/>
          <a:p>
            <a:fld id="{7A45CA6D-A83C-AA4D-9C90-F0396D54E341}" type="slidenum">
              <a:rPr lang="en-US" smtClean="0"/>
              <a:t>‹#›</a:t>
            </a:fld>
            <a:endParaRPr lang="en-US"/>
          </a:p>
        </p:txBody>
      </p:sp>
    </p:spTree>
    <p:extLst>
      <p:ext uri="{BB962C8B-B14F-4D97-AF65-F5344CB8AC3E}">
        <p14:creationId xmlns:p14="http://schemas.microsoft.com/office/powerpoint/2010/main" val="22211243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0BDA9-FB88-10F9-A2B9-6BEDAFA1CEE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21386B3-BD24-29D5-6EFE-640FDE51867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060B022-6CDA-698E-9ACE-04AF97D0802F}"/>
              </a:ext>
            </a:extLst>
          </p:cNvPr>
          <p:cNvSpPr>
            <a:spLocks noGrp="1"/>
          </p:cNvSpPr>
          <p:nvPr>
            <p:ph type="dt" sz="half" idx="10"/>
          </p:nvPr>
        </p:nvSpPr>
        <p:spPr/>
        <p:txBody>
          <a:bodyPr/>
          <a:lstStyle/>
          <a:p>
            <a:fld id="{6B7C40E1-784F-7640-8D0A-414A1BF2E457}" type="datetimeFigureOut">
              <a:rPr lang="en-US" smtClean="0"/>
              <a:t>3/9/26</a:t>
            </a:fld>
            <a:endParaRPr lang="en-US"/>
          </a:p>
        </p:txBody>
      </p:sp>
      <p:sp>
        <p:nvSpPr>
          <p:cNvPr id="5" name="Footer Placeholder 4">
            <a:extLst>
              <a:ext uri="{FF2B5EF4-FFF2-40B4-BE49-F238E27FC236}">
                <a16:creationId xmlns:a16="http://schemas.microsoft.com/office/drawing/2014/main" id="{E27FF9E6-6068-C8BC-0990-FC1E0DBCE2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200F9C-5590-4053-2CB6-33A9D82A7F81}"/>
              </a:ext>
            </a:extLst>
          </p:cNvPr>
          <p:cNvSpPr>
            <a:spLocks noGrp="1"/>
          </p:cNvSpPr>
          <p:nvPr>
            <p:ph type="sldNum" sz="quarter" idx="12"/>
          </p:nvPr>
        </p:nvSpPr>
        <p:spPr/>
        <p:txBody>
          <a:bodyPr/>
          <a:lstStyle/>
          <a:p>
            <a:fld id="{7A45CA6D-A83C-AA4D-9C90-F0396D54E341}" type="slidenum">
              <a:rPr lang="en-US" smtClean="0"/>
              <a:t>‹#›</a:t>
            </a:fld>
            <a:endParaRPr lang="en-US"/>
          </a:p>
        </p:txBody>
      </p:sp>
    </p:spTree>
    <p:extLst>
      <p:ext uri="{BB962C8B-B14F-4D97-AF65-F5344CB8AC3E}">
        <p14:creationId xmlns:p14="http://schemas.microsoft.com/office/powerpoint/2010/main" val="3171764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23F82-82D9-405F-041B-8D7DD0B03FE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BAE1F644-4F96-75E2-8777-1351AF441C2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FA07AD4-BDAF-BA3D-1C33-ED70079B4431}"/>
              </a:ext>
            </a:extLst>
          </p:cNvPr>
          <p:cNvSpPr>
            <a:spLocks noGrp="1"/>
          </p:cNvSpPr>
          <p:nvPr>
            <p:ph type="dt" sz="half" idx="10"/>
          </p:nvPr>
        </p:nvSpPr>
        <p:spPr/>
        <p:txBody>
          <a:bodyPr/>
          <a:lstStyle/>
          <a:p>
            <a:fld id="{6B7C40E1-784F-7640-8D0A-414A1BF2E457}" type="datetimeFigureOut">
              <a:rPr lang="en-US" smtClean="0"/>
              <a:t>3/9/26</a:t>
            </a:fld>
            <a:endParaRPr lang="en-US"/>
          </a:p>
        </p:txBody>
      </p:sp>
      <p:sp>
        <p:nvSpPr>
          <p:cNvPr id="5" name="Footer Placeholder 4">
            <a:extLst>
              <a:ext uri="{FF2B5EF4-FFF2-40B4-BE49-F238E27FC236}">
                <a16:creationId xmlns:a16="http://schemas.microsoft.com/office/drawing/2014/main" id="{7281CE3F-6C0C-9218-3CFB-FD9762DC4D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0DA0D6-A761-90FF-2FA7-DC4846B2F471}"/>
              </a:ext>
            </a:extLst>
          </p:cNvPr>
          <p:cNvSpPr>
            <a:spLocks noGrp="1"/>
          </p:cNvSpPr>
          <p:nvPr>
            <p:ph type="sldNum" sz="quarter" idx="12"/>
          </p:nvPr>
        </p:nvSpPr>
        <p:spPr/>
        <p:txBody>
          <a:bodyPr/>
          <a:lstStyle/>
          <a:p>
            <a:fld id="{7A45CA6D-A83C-AA4D-9C90-F0396D54E341}" type="slidenum">
              <a:rPr lang="en-US" smtClean="0"/>
              <a:t>‹#›</a:t>
            </a:fld>
            <a:endParaRPr lang="en-US"/>
          </a:p>
        </p:txBody>
      </p:sp>
    </p:spTree>
    <p:extLst>
      <p:ext uri="{BB962C8B-B14F-4D97-AF65-F5344CB8AC3E}">
        <p14:creationId xmlns:p14="http://schemas.microsoft.com/office/powerpoint/2010/main" val="256372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4991F-7FB0-031F-5AFA-EF58A424BD2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B595CE6-64B0-FB9F-B0F1-48C4A15232E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0ACC926D-664D-2611-EE73-CEE57079896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98119FFF-671E-B67F-AC93-D32A13F2F7D7}"/>
              </a:ext>
            </a:extLst>
          </p:cNvPr>
          <p:cNvSpPr>
            <a:spLocks noGrp="1"/>
          </p:cNvSpPr>
          <p:nvPr>
            <p:ph type="dt" sz="half" idx="10"/>
          </p:nvPr>
        </p:nvSpPr>
        <p:spPr/>
        <p:txBody>
          <a:bodyPr/>
          <a:lstStyle/>
          <a:p>
            <a:fld id="{6B7C40E1-784F-7640-8D0A-414A1BF2E457}" type="datetimeFigureOut">
              <a:rPr lang="en-US" smtClean="0"/>
              <a:t>3/9/26</a:t>
            </a:fld>
            <a:endParaRPr lang="en-US"/>
          </a:p>
        </p:txBody>
      </p:sp>
      <p:sp>
        <p:nvSpPr>
          <p:cNvPr id="6" name="Footer Placeholder 5">
            <a:extLst>
              <a:ext uri="{FF2B5EF4-FFF2-40B4-BE49-F238E27FC236}">
                <a16:creationId xmlns:a16="http://schemas.microsoft.com/office/drawing/2014/main" id="{FE37A70B-3342-B0CD-9960-1BBC3AD04D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A36AEC5-B44F-2AAC-EDA8-CA0E6D233368}"/>
              </a:ext>
            </a:extLst>
          </p:cNvPr>
          <p:cNvSpPr>
            <a:spLocks noGrp="1"/>
          </p:cNvSpPr>
          <p:nvPr>
            <p:ph type="sldNum" sz="quarter" idx="12"/>
          </p:nvPr>
        </p:nvSpPr>
        <p:spPr/>
        <p:txBody>
          <a:bodyPr/>
          <a:lstStyle/>
          <a:p>
            <a:fld id="{7A45CA6D-A83C-AA4D-9C90-F0396D54E341}" type="slidenum">
              <a:rPr lang="en-US" smtClean="0"/>
              <a:t>‹#›</a:t>
            </a:fld>
            <a:endParaRPr lang="en-US"/>
          </a:p>
        </p:txBody>
      </p:sp>
    </p:spTree>
    <p:extLst>
      <p:ext uri="{BB962C8B-B14F-4D97-AF65-F5344CB8AC3E}">
        <p14:creationId xmlns:p14="http://schemas.microsoft.com/office/powerpoint/2010/main" val="2823191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F220D-2C82-7F3F-E8A7-670B5D2EE72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1EFABC4-371B-1417-D0B6-EFB31852E74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76E148D-8440-97D4-7D94-6F768436D82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1BE290D8-0A7B-DCBB-F264-1D6F34DA077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9C32657-DA3F-E5C8-5684-41F30860636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A89DEF7-EF34-55F1-B5C6-644A66381ABC}"/>
              </a:ext>
            </a:extLst>
          </p:cNvPr>
          <p:cNvSpPr>
            <a:spLocks noGrp="1"/>
          </p:cNvSpPr>
          <p:nvPr>
            <p:ph type="dt" sz="half" idx="10"/>
          </p:nvPr>
        </p:nvSpPr>
        <p:spPr/>
        <p:txBody>
          <a:bodyPr/>
          <a:lstStyle/>
          <a:p>
            <a:fld id="{6B7C40E1-784F-7640-8D0A-414A1BF2E457}" type="datetimeFigureOut">
              <a:rPr lang="en-US" smtClean="0"/>
              <a:t>3/9/26</a:t>
            </a:fld>
            <a:endParaRPr lang="en-US"/>
          </a:p>
        </p:txBody>
      </p:sp>
      <p:sp>
        <p:nvSpPr>
          <p:cNvPr id="8" name="Footer Placeholder 7">
            <a:extLst>
              <a:ext uri="{FF2B5EF4-FFF2-40B4-BE49-F238E27FC236}">
                <a16:creationId xmlns:a16="http://schemas.microsoft.com/office/drawing/2014/main" id="{6942B20B-05E3-374A-F080-0EF4C5FDBED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7F182EA-A406-B4FF-CA2C-0DC4E2EAA188}"/>
              </a:ext>
            </a:extLst>
          </p:cNvPr>
          <p:cNvSpPr>
            <a:spLocks noGrp="1"/>
          </p:cNvSpPr>
          <p:nvPr>
            <p:ph type="sldNum" sz="quarter" idx="12"/>
          </p:nvPr>
        </p:nvSpPr>
        <p:spPr/>
        <p:txBody>
          <a:bodyPr/>
          <a:lstStyle/>
          <a:p>
            <a:fld id="{7A45CA6D-A83C-AA4D-9C90-F0396D54E341}" type="slidenum">
              <a:rPr lang="en-US" smtClean="0"/>
              <a:t>‹#›</a:t>
            </a:fld>
            <a:endParaRPr lang="en-US"/>
          </a:p>
        </p:txBody>
      </p:sp>
    </p:spTree>
    <p:extLst>
      <p:ext uri="{BB962C8B-B14F-4D97-AF65-F5344CB8AC3E}">
        <p14:creationId xmlns:p14="http://schemas.microsoft.com/office/powerpoint/2010/main" val="1837594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5915E-32B7-4EE8-EC06-158D2D1985F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731DB18-60C9-A6CC-E712-2BDA49C21D92}"/>
              </a:ext>
            </a:extLst>
          </p:cNvPr>
          <p:cNvSpPr>
            <a:spLocks noGrp="1"/>
          </p:cNvSpPr>
          <p:nvPr>
            <p:ph type="dt" sz="half" idx="10"/>
          </p:nvPr>
        </p:nvSpPr>
        <p:spPr/>
        <p:txBody>
          <a:bodyPr/>
          <a:lstStyle/>
          <a:p>
            <a:fld id="{6B7C40E1-784F-7640-8D0A-414A1BF2E457}" type="datetimeFigureOut">
              <a:rPr lang="en-US" smtClean="0"/>
              <a:t>3/9/26</a:t>
            </a:fld>
            <a:endParaRPr lang="en-US"/>
          </a:p>
        </p:txBody>
      </p:sp>
      <p:sp>
        <p:nvSpPr>
          <p:cNvPr id="4" name="Footer Placeholder 3">
            <a:extLst>
              <a:ext uri="{FF2B5EF4-FFF2-40B4-BE49-F238E27FC236}">
                <a16:creationId xmlns:a16="http://schemas.microsoft.com/office/drawing/2014/main" id="{05354515-2A3D-06A6-F8AC-5397E076144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86F5145-9136-D580-090D-8A6EAB07BDC9}"/>
              </a:ext>
            </a:extLst>
          </p:cNvPr>
          <p:cNvSpPr>
            <a:spLocks noGrp="1"/>
          </p:cNvSpPr>
          <p:nvPr>
            <p:ph type="sldNum" sz="quarter" idx="12"/>
          </p:nvPr>
        </p:nvSpPr>
        <p:spPr/>
        <p:txBody>
          <a:bodyPr/>
          <a:lstStyle/>
          <a:p>
            <a:fld id="{7A45CA6D-A83C-AA4D-9C90-F0396D54E341}" type="slidenum">
              <a:rPr lang="en-US" smtClean="0"/>
              <a:t>‹#›</a:t>
            </a:fld>
            <a:endParaRPr lang="en-US"/>
          </a:p>
        </p:txBody>
      </p:sp>
    </p:spTree>
    <p:extLst>
      <p:ext uri="{BB962C8B-B14F-4D97-AF65-F5344CB8AC3E}">
        <p14:creationId xmlns:p14="http://schemas.microsoft.com/office/powerpoint/2010/main" val="1117648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FB2AB34-3C2C-CA13-E67F-A4C1F3C2BEB9}"/>
              </a:ext>
            </a:extLst>
          </p:cNvPr>
          <p:cNvSpPr>
            <a:spLocks noGrp="1"/>
          </p:cNvSpPr>
          <p:nvPr>
            <p:ph type="dt" sz="half" idx="10"/>
          </p:nvPr>
        </p:nvSpPr>
        <p:spPr/>
        <p:txBody>
          <a:bodyPr/>
          <a:lstStyle/>
          <a:p>
            <a:fld id="{6B7C40E1-784F-7640-8D0A-414A1BF2E457}" type="datetimeFigureOut">
              <a:rPr lang="en-US" smtClean="0"/>
              <a:t>3/9/26</a:t>
            </a:fld>
            <a:endParaRPr lang="en-US"/>
          </a:p>
        </p:txBody>
      </p:sp>
      <p:sp>
        <p:nvSpPr>
          <p:cNvPr id="3" name="Footer Placeholder 2">
            <a:extLst>
              <a:ext uri="{FF2B5EF4-FFF2-40B4-BE49-F238E27FC236}">
                <a16:creationId xmlns:a16="http://schemas.microsoft.com/office/drawing/2014/main" id="{6F070C5D-616C-610E-F7A3-4C49EF1E7B2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26A577B-D63E-6434-8B38-FF5843E957AF}"/>
              </a:ext>
            </a:extLst>
          </p:cNvPr>
          <p:cNvSpPr>
            <a:spLocks noGrp="1"/>
          </p:cNvSpPr>
          <p:nvPr>
            <p:ph type="sldNum" sz="quarter" idx="12"/>
          </p:nvPr>
        </p:nvSpPr>
        <p:spPr/>
        <p:txBody>
          <a:bodyPr/>
          <a:lstStyle/>
          <a:p>
            <a:fld id="{7A45CA6D-A83C-AA4D-9C90-F0396D54E341}" type="slidenum">
              <a:rPr lang="en-US" smtClean="0"/>
              <a:t>‹#›</a:t>
            </a:fld>
            <a:endParaRPr lang="en-US"/>
          </a:p>
        </p:txBody>
      </p:sp>
    </p:spTree>
    <p:extLst>
      <p:ext uri="{BB962C8B-B14F-4D97-AF65-F5344CB8AC3E}">
        <p14:creationId xmlns:p14="http://schemas.microsoft.com/office/powerpoint/2010/main" val="30479699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3517D-3FB0-4FA9-4ABE-251B5B51032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6C45B263-FBA0-900A-2A52-5A58A77F79A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9105A9D-7C9B-B0A6-48FF-84D1F3C433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E4E4EC5-57C6-0567-69F7-0E8B0863563D}"/>
              </a:ext>
            </a:extLst>
          </p:cNvPr>
          <p:cNvSpPr>
            <a:spLocks noGrp="1"/>
          </p:cNvSpPr>
          <p:nvPr>
            <p:ph type="dt" sz="half" idx="10"/>
          </p:nvPr>
        </p:nvSpPr>
        <p:spPr/>
        <p:txBody>
          <a:bodyPr/>
          <a:lstStyle/>
          <a:p>
            <a:fld id="{6B7C40E1-784F-7640-8D0A-414A1BF2E457}" type="datetimeFigureOut">
              <a:rPr lang="en-US" smtClean="0"/>
              <a:t>3/9/26</a:t>
            </a:fld>
            <a:endParaRPr lang="en-US"/>
          </a:p>
        </p:txBody>
      </p:sp>
      <p:sp>
        <p:nvSpPr>
          <p:cNvPr id="6" name="Footer Placeholder 5">
            <a:extLst>
              <a:ext uri="{FF2B5EF4-FFF2-40B4-BE49-F238E27FC236}">
                <a16:creationId xmlns:a16="http://schemas.microsoft.com/office/drawing/2014/main" id="{E53A6D89-2C08-6818-D8A1-0CAB8FBD563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14037-1D6F-B8C0-0639-7AFB59765BF6}"/>
              </a:ext>
            </a:extLst>
          </p:cNvPr>
          <p:cNvSpPr>
            <a:spLocks noGrp="1"/>
          </p:cNvSpPr>
          <p:nvPr>
            <p:ph type="sldNum" sz="quarter" idx="12"/>
          </p:nvPr>
        </p:nvSpPr>
        <p:spPr/>
        <p:txBody>
          <a:bodyPr/>
          <a:lstStyle/>
          <a:p>
            <a:fld id="{7A45CA6D-A83C-AA4D-9C90-F0396D54E341}" type="slidenum">
              <a:rPr lang="en-US" smtClean="0"/>
              <a:t>‹#›</a:t>
            </a:fld>
            <a:endParaRPr lang="en-US"/>
          </a:p>
        </p:txBody>
      </p:sp>
    </p:spTree>
    <p:extLst>
      <p:ext uri="{BB962C8B-B14F-4D97-AF65-F5344CB8AC3E}">
        <p14:creationId xmlns:p14="http://schemas.microsoft.com/office/powerpoint/2010/main" val="1221932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317D4-B7E2-8A68-A5AF-AB07A9EE4A5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B274352-7F79-5705-E31F-DAEA08DA86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4614C75-C773-7AB2-02F0-6F9EEB58BF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506BD44-9DE4-8147-AB45-0D0E85F65CCB}"/>
              </a:ext>
            </a:extLst>
          </p:cNvPr>
          <p:cNvSpPr>
            <a:spLocks noGrp="1"/>
          </p:cNvSpPr>
          <p:nvPr>
            <p:ph type="dt" sz="half" idx="10"/>
          </p:nvPr>
        </p:nvSpPr>
        <p:spPr/>
        <p:txBody>
          <a:bodyPr/>
          <a:lstStyle/>
          <a:p>
            <a:fld id="{6B7C40E1-784F-7640-8D0A-414A1BF2E457}" type="datetimeFigureOut">
              <a:rPr lang="en-US" smtClean="0"/>
              <a:t>3/9/26</a:t>
            </a:fld>
            <a:endParaRPr lang="en-US"/>
          </a:p>
        </p:txBody>
      </p:sp>
      <p:sp>
        <p:nvSpPr>
          <p:cNvPr id="6" name="Footer Placeholder 5">
            <a:extLst>
              <a:ext uri="{FF2B5EF4-FFF2-40B4-BE49-F238E27FC236}">
                <a16:creationId xmlns:a16="http://schemas.microsoft.com/office/drawing/2014/main" id="{1A07EDD6-D212-6B81-6EFE-E258B3BA8E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2D1E06F-7CBF-88A5-C78F-634DC37D07E5}"/>
              </a:ext>
            </a:extLst>
          </p:cNvPr>
          <p:cNvSpPr>
            <a:spLocks noGrp="1"/>
          </p:cNvSpPr>
          <p:nvPr>
            <p:ph type="sldNum" sz="quarter" idx="12"/>
          </p:nvPr>
        </p:nvSpPr>
        <p:spPr/>
        <p:txBody>
          <a:bodyPr/>
          <a:lstStyle/>
          <a:p>
            <a:fld id="{7A45CA6D-A83C-AA4D-9C90-F0396D54E341}" type="slidenum">
              <a:rPr lang="en-US" smtClean="0"/>
              <a:t>‹#›</a:t>
            </a:fld>
            <a:endParaRPr lang="en-US"/>
          </a:p>
        </p:txBody>
      </p:sp>
    </p:spTree>
    <p:extLst>
      <p:ext uri="{BB962C8B-B14F-4D97-AF65-F5344CB8AC3E}">
        <p14:creationId xmlns:p14="http://schemas.microsoft.com/office/powerpoint/2010/main" val="540396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96138B9-918B-15A3-0D9E-09CB1284A4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8298CC1-D2EC-B4BD-5D30-0E35CBFC5A9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D0A77D5-7E52-1182-95F0-4E182724911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B7C40E1-784F-7640-8D0A-414A1BF2E457}" type="datetimeFigureOut">
              <a:rPr lang="en-US" smtClean="0"/>
              <a:t>3/9/26</a:t>
            </a:fld>
            <a:endParaRPr lang="en-US"/>
          </a:p>
        </p:txBody>
      </p:sp>
      <p:sp>
        <p:nvSpPr>
          <p:cNvPr id="5" name="Footer Placeholder 4">
            <a:extLst>
              <a:ext uri="{FF2B5EF4-FFF2-40B4-BE49-F238E27FC236}">
                <a16:creationId xmlns:a16="http://schemas.microsoft.com/office/drawing/2014/main" id="{2BDC7807-7A77-4403-B60D-91CCA07967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08ADBE19-49A1-031D-7AC0-5AD1340B3F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A45CA6D-A83C-AA4D-9C90-F0396D54E341}" type="slidenum">
              <a:rPr lang="en-US" smtClean="0"/>
              <a:t>‹#›</a:t>
            </a:fld>
            <a:endParaRPr lang="en-US"/>
          </a:p>
        </p:txBody>
      </p:sp>
    </p:spTree>
    <p:extLst>
      <p:ext uri="{BB962C8B-B14F-4D97-AF65-F5344CB8AC3E}">
        <p14:creationId xmlns:p14="http://schemas.microsoft.com/office/powerpoint/2010/main" val="26060185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2.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hyperlink" Target="https://en.wikipedia.org/wiki/Vimentin" TargetMode="External"/><Relationship Id="rId5" Type="http://schemas.openxmlformats.org/officeDocument/2006/relationships/hyperlink" Target="https://en.wikipedia.org/wiki/Actin" TargetMode="External"/><Relationship Id="rId4" Type="http://schemas.openxmlformats.org/officeDocument/2006/relationships/hyperlink" Target="https://en.wikipedia.org/wiki/Immunofluorescence"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barahealthcare.com/organ-transplantation.php" TargetMode="External"/><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hyperlink" Target="https://www.statnews.com/2017/10/31/brains-yale-cushing-center/"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insideinvestigator.org/inside-oddities-history-science-and-ethics-at-the-cushing-center-brain-collection/" TargetMode="External"/><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19D32F93-50AC-4C46-A5DB-291C60DDB7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ight Triangle 1032">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5" name="Rectangle 1034">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74D749-DE86-36CF-1D98-8251B86DB0B2}"/>
              </a:ext>
            </a:extLst>
          </p:cNvPr>
          <p:cNvSpPr>
            <a:spLocks noGrp="1"/>
          </p:cNvSpPr>
          <p:nvPr>
            <p:ph type="ctrTitle"/>
          </p:nvPr>
        </p:nvSpPr>
        <p:spPr>
          <a:xfrm>
            <a:off x="965201" y="1036674"/>
            <a:ext cx="3689096" cy="3514364"/>
          </a:xfrm>
        </p:spPr>
        <p:txBody>
          <a:bodyPr anchor="b">
            <a:normAutofit/>
          </a:bodyPr>
          <a:lstStyle/>
          <a:p>
            <a:pPr algn="r"/>
            <a:r>
              <a:rPr lang="en-GB" sz="4000"/>
              <a:t>Resurrecting the Dead: Transplantation and Tissue Research</a:t>
            </a:r>
            <a:endParaRPr lang="en-US" sz="4000"/>
          </a:p>
        </p:txBody>
      </p:sp>
      <p:sp>
        <p:nvSpPr>
          <p:cNvPr id="3" name="Subtitle 2">
            <a:extLst>
              <a:ext uri="{FF2B5EF4-FFF2-40B4-BE49-F238E27FC236}">
                <a16:creationId xmlns:a16="http://schemas.microsoft.com/office/drawing/2014/main" id="{34190691-D2CB-506C-EA1B-62FE20A5E00E}"/>
              </a:ext>
            </a:extLst>
          </p:cNvPr>
          <p:cNvSpPr>
            <a:spLocks noGrp="1"/>
          </p:cNvSpPr>
          <p:nvPr>
            <p:ph type="subTitle" idx="1"/>
          </p:nvPr>
        </p:nvSpPr>
        <p:spPr>
          <a:xfrm>
            <a:off x="965202" y="4582814"/>
            <a:ext cx="3689094" cy="1312657"/>
          </a:xfrm>
        </p:spPr>
        <p:txBody>
          <a:bodyPr anchor="t">
            <a:normAutofit/>
          </a:bodyPr>
          <a:lstStyle/>
          <a:p>
            <a:pPr algn="r"/>
            <a:r>
              <a:rPr lang="en-US" sz="2000"/>
              <a:t>HI2L2: Life After Death—A History of Human Remains</a:t>
            </a:r>
          </a:p>
          <a:p>
            <a:pPr algn="r"/>
            <a:r>
              <a:rPr lang="en-US" sz="2000"/>
              <a:t>Week 9</a:t>
            </a:r>
          </a:p>
          <a:p>
            <a:pPr algn="r"/>
            <a:endParaRPr lang="en-US" sz="2000"/>
          </a:p>
        </p:txBody>
      </p:sp>
      <p:pic>
        <p:nvPicPr>
          <p:cNvPr id="1026" name="Picture 2">
            <a:extLst>
              <a:ext uri="{FF2B5EF4-FFF2-40B4-BE49-F238E27FC236}">
                <a16:creationId xmlns:a16="http://schemas.microsoft.com/office/drawing/2014/main" id="{C5FA3F6F-21E7-DCAB-C7C2-88D4971AA6D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342861" y="1801037"/>
            <a:ext cx="5737755" cy="320639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4CE7F9F-014C-A93F-45CA-DD4653FB3888}"/>
              </a:ext>
            </a:extLst>
          </p:cNvPr>
          <p:cNvSpPr txBox="1"/>
          <p:nvPr/>
        </p:nvSpPr>
        <p:spPr>
          <a:xfrm>
            <a:off x="7749863" y="5065295"/>
            <a:ext cx="2472777" cy="369332"/>
          </a:xfrm>
          <a:prstGeom prst="rect">
            <a:avLst/>
          </a:prstGeom>
          <a:noFill/>
        </p:spPr>
        <p:txBody>
          <a:bodyPr wrap="square" rtlCol="0">
            <a:spAutoFit/>
          </a:bodyPr>
          <a:lstStyle/>
          <a:p>
            <a:r>
              <a:rPr lang="en-US" i="1" dirty="0"/>
              <a:t>Frankenstein </a:t>
            </a:r>
            <a:r>
              <a:rPr lang="en-US" dirty="0"/>
              <a:t>(1931)</a:t>
            </a:r>
          </a:p>
        </p:txBody>
      </p:sp>
    </p:spTree>
    <p:extLst>
      <p:ext uri="{BB962C8B-B14F-4D97-AF65-F5344CB8AC3E}">
        <p14:creationId xmlns:p14="http://schemas.microsoft.com/office/powerpoint/2010/main" val="247131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77" name="Rectangle 7176">
            <a:extLst>
              <a:ext uri="{FF2B5EF4-FFF2-40B4-BE49-F238E27FC236}">
                <a16:creationId xmlns:a16="http://schemas.microsoft.com/office/drawing/2014/main" id="{149FB5C3-7336-4FE0-A30C-CC0A3646D4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79" name="Group 7178">
            <a:extLst>
              <a:ext uri="{FF2B5EF4-FFF2-40B4-BE49-F238E27FC236}">
                <a16:creationId xmlns:a16="http://schemas.microsoft.com/office/drawing/2014/main" id="{19A6B5CE-CB1D-48EE-8B43-E952235C837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7180" name="Rectangle 7179">
              <a:extLst>
                <a:ext uri="{FF2B5EF4-FFF2-40B4-BE49-F238E27FC236}">
                  <a16:creationId xmlns:a16="http://schemas.microsoft.com/office/drawing/2014/main" id="{E3F3EAA5-4E15-400B-BBA3-82B3F49A21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81" name="Rectangle 7180">
              <a:extLst>
                <a:ext uri="{FF2B5EF4-FFF2-40B4-BE49-F238E27FC236}">
                  <a16:creationId xmlns:a16="http://schemas.microsoft.com/office/drawing/2014/main" id="{72BA2E40-BE9B-4C54-9CDD-40EE804CC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183" name="Rectangle 7182">
            <a:extLst>
              <a:ext uri="{FF2B5EF4-FFF2-40B4-BE49-F238E27FC236}">
                <a16:creationId xmlns:a16="http://schemas.microsoft.com/office/drawing/2014/main" id="{0DA909B4-15FF-46A6-8A7F-7AEF977FE9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517897"/>
            <a:ext cx="11111729" cy="585796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307A309-E854-B171-E4FE-84CF0F2214E1}"/>
              </a:ext>
            </a:extLst>
          </p:cNvPr>
          <p:cNvSpPr>
            <a:spLocks noGrp="1"/>
          </p:cNvSpPr>
          <p:nvPr>
            <p:ph type="title"/>
          </p:nvPr>
        </p:nvSpPr>
        <p:spPr>
          <a:xfrm>
            <a:off x="1075355" y="651776"/>
            <a:ext cx="5040285" cy="1169585"/>
          </a:xfrm>
        </p:spPr>
        <p:txBody>
          <a:bodyPr anchor="b">
            <a:normAutofit/>
          </a:bodyPr>
          <a:lstStyle/>
          <a:p>
            <a:r>
              <a:rPr lang="en-US" sz="4000" dirty="0"/>
              <a:t>HeLa Cells</a:t>
            </a:r>
          </a:p>
        </p:txBody>
      </p:sp>
      <p:sp>
        <p:nvSpPr>
          <p:cNvPr id="7185" name="Rectangle 7184">
            <a:extLst>
              <a:ext uri="{FF2B5EF4-FFF2-40B4-BE49-F238E27FC236}">
                <a16:creationId xmlns:a16="http://schemas.microsoft.com/office/drawing/2014/main" id="{1382A32C-5B0C-4B1C-A074-76C6DBCC9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55714" y="2263365"/>
            <a:ext cx="49377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3653C55-21CD-CFB0-10FE-D4D30D503D7C}"/>
              </a:ext>
            </a:extLst>
          </p:cNvPr>
          <p:cNvSpPr>
            <a:spLocks noGrp="1"/>
          </p:cNvSpPr>
          <p:nvPr>
            <p:ph idx="1"/>
          </p:nvPr>
        </p:nvSpPr>
        <p:spPr>
          <a:xfrm>
            <a:off x="1208654" y="2501921"/>
            <a:ext cx="5040285" cy="3632493"/>
          </a:xfrm>
        </p:spPr>
        <p:txBody>
          <a:bodyPr anchor="ctr">
            <a:noAutofit/>
          </a:bodyPr>
          <a:lstStyle/>
          <a:p>
            <a:r>
              <a:rPr lang="en-US" sz="1400" dirty="0"/>
              <a:t>Cancer cells named for Henrietta Lacks (1920-1951), an African American woman who was treated for cervical cancer at Johns Hopkins Hospital (Baltimore, USA).  </a:t>
            </a:r>
          </a:p>
          <a:p>
            <a:r>
              <a:rPr lang="en-US" sz="1400" dirty="0"/>
              <a:t>Cancer cells taken without consent during treatment and cultured to produce the world’s first immortalized human cell line.</a:t>
            </a:r>
          </a:p>
          <a:p>
            <a:r>
              <a:rPr lang="en-US" sz="1400" dirty="0"/>
              <a:t>Cells will reproduce indefinitely under controlled conditions, allowing for decades of cancer research.</a:t>
            </a:r>
          </a:p>
          <a:p>
            <a:r>
              <a:rPr lang="en-US" sz="1400" dirty="0"/>
              <a:t>Lacks’ family unaware of this trajectory until they were asked for DNA samples in 1973 to find uncontaminated cell lines.</a:t>
            </a:r>
          </a:p>
          <a:p>
            <a:r>
              <a:rPr lang="en-US" sz="1400" dirty="0"/>
              <a:t>Pharmaceutical companies have profited from sale of HeLa cells, prompting lawsuits from Lacks’ family.</a:t>
            </a:r>
          </a:p>
          <a:p>
            <a:r>
              <a:rPr lang="en-US" sz="1400" dirty="0"/>
              <a:t>While in the US human tissue taken for research is legally not the property of the subject (1990 ruling), the Common Rule (1991) requires subjects to be informed and allows them to be anonymized.</a:t>
            </a:r>
          </a:p>
        </p:txBody>
      </p:sp>
      <p:pic>
        <p:nvPicPr>
          <p:cNvPr id="7172" name="Picture 4" descr="The Immortal Life of Henrietta Lacks: Skloot, Rebecca ...">
            <a:extLst>
              <a:ext uri="{FF2B5EF4-FFF2-40B4-BE49-F238E27FC236}">
                <a16:creationId xmlns:a16="http://schemas.microsoft.com/office/drawing/2014/main" id="{D3C6E1B8-EF2F-D67D-F7B8-95E9C23A140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88015" y="233279"/>
            <a:ext cx="1317998" cy="2312279"/>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a:extLst>
              <a:ext uri="{FF2B5EF4-FFF2-40B4-BE49-F238E27FC236}">
                <a16:creationId xmlns:a16="http://schemas.microsoft.com/office/drawing/2014/main" id="{09A7B305-3174-4012-F7B2-8C53FB7B04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88112" y="2761361"/>
            <a:ext cx="2999806" cy="272382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AE04E31C-789C-5F3E-8466-F48936979C5B}"/>
              </a:ext>
            </a:extLst>
          </p:cNvPr>
          <p:cNvSpPr txBox="1"/>
          <p:nvPr/>
        </p:nvSpPr>
        <p:spPr>
          <a:xfrm>
            <a:off x="7252278" y="5561192"/>
            <a:ext cx="4333545" cy="738664"/>
          </a:xfrm>
          <a:prstGeom prst="rect">
            <a:avLst/>
          </a:prstGeom>
          <a:noFill/>
        </p:spPr>
        <p:txBody>
          <a:bodyPr wrap="square">
            <a:spAutoFit/>
          </a:bodyPr>
          <a:lstStyle/>
          <a:p>
            <a:r>
              <a:rPr lang="en-GB" sz="1400" dirty="0">
                <a:hlinkClick r:id="rId4" tooltip="Immunofluorescence"/>
              </a:rPr>
              <a:t>Immunofluorescence</a:t>
            </a:r>
            <a:r>
              <a:rPr lang="en-GB" sz="1400" dirty="0"/>
              <a:t> image of HeLa cells grown in tissue culture and stained with antibody to </a:t>
            </a:r>
            <a:r>
              <a:rPr lang="en-GB" sz="1400" dirty="0">
                <a:hlinkClick r:id="rId5" tooltip="Actin"/>
              </a:rPr>
              <a:t>actin</a:t>
            </a:r>
            <a:r>
              <a:rPr lang="en-GB" sz="1400" dirty="0"/>
              <a:t> in green, </a:t>
            </a:r>
            <a:r>
              <a:rPr lang="en-GB" sz="1400" dirty="0">
                <a:hlinkClick r:id="rId6" tooltip="Vimentin"/>
              </a:rPr>
              <a:t>vimentin</a:t>
            </a:r>
            <a:r>
              <a:rPr lang="en-GB" sz="1400" dirty="0"/>
              <a:t> in red and DNA in blue</a:t>
            </a:r>
            <a:endParaRPr lang="en-US" sz="1400" dirty="0"/>
          </a:p>
        </p:txBody>
      </p:sp>
      <p:pic>
        <p:nvPicPr>
          <p:cNvPr id="7176" name="Picture 8" descr="A black-and-white photo of Lacks smiling">
            <a:extLst>
              <a:ext uri="{FF2B5EF4-FFF2-40B4-BE49-F238E27FC236}">
                <a16:creationId xmlns:a16="http://schemas.microsoft.com/office/drawing/2014/main" id="{E101E069-CF16-1815-07EB-AD274969D9A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86089" y="306773"/>
            <a:ext cx="1979691" cy="23122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77485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people standing on a sidewalk&#10;&#10;AI-generated content may be incorrect.">
            <a:extLst>
              <a:ext uri="{FF2B5EF4-FFF2-40B4-BE49-F238E27FC236}">
                <a16:creationId xmlns:a16="http://schemas.microsoft.com/office/drawing/2014/main" id="{F48B7729-7A44-6C36-FB96-339097438E99}"/>
              </a:ext>
            </a:extLst>
          </p:cNvPr>
          <p:cNvPicPr>
            <a:picLocks noChangeAspect="1"/>
          </p:cNvPicPr>
          <p:nvPr/>
        </p:nvPicPr>
        <p:blipFill>
          <a:blip r:embed="rId2"/>
          <a:stretch>
            <a:fillRect/>
          </a:stretch>
        </p:blipFill>
        <p:spPr>
          <a:xfrm>
            <a:off x="3173772" y="0"/>
            <a:ext cx="5844456" cy="6858000"/>
          </a:xfrm>
          <a:prstGeom prst="rect">
            <a:avLst/>
          </a:prstGeom>
        </p:spPr>
      </p:pic>
      <p:sp>
        <p:nvSpPr>
          <p:cNvPr id="6" name="TextBox 5">
            <a:extLst>
              <a:ext uri="{FF2B5EF4-FFF2-40B4-BE49-F238E27FC236}">
                <a16:creationId xmlns:a16="http://schemas.microsoft.com/office/drawing/2014/main" id="{F3CB58D6-2501-01F7-1968-2243B2D808F0}"/>
              </a:ext>
            </a:extLst>
          </p:cNvPr>
          <p:cNvSpPr txBox="1"/>
          <p:nvPr/>
        </p:nvSpPr>
        <p:spPr>
          <a:xfrm>
            <a:off x="8427212" y="6550223"/>
            <a:ext cx="2382319" cy="307777"/>
          </a:xfrm>
          <a:prstGeom prst="rect">
            <a:avLst/>
          </a:prstGeom>
          <a:noFill/>
        </p:spPr>
        <p:txBody>
          <a:bodyPr wrap="none" rtlCol="0">
            <a:spAutoFit/>
          </a:bodyPr>
          <a:lstStyle/>
          <a:p>
            <a:r>
              <a:rPr lang="en-US" sz="1400" i="1" dirty="0"/>
              <a:t>New York Times</a:t>
            </a:r>
            <a:r>
              <a:rPr lang="en-US" sz="1400" dirty="0"/>
              <a:t>, 27/02/2026</a:t>
            </a:r>
          </a:p>
        </p:txBody>
      </p:sp>
    </p:spTree>
    <p:extLst>
      <p:ext uri="{BB962C8B-B14F-4D97-AF65-F5344CB8AC3E}">
        <p14:creationId xmlns:p14="http://schemas.microsoft.com/office/powerpoint/2010/main" val="3276241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03135-9DDD-C759-91E0-6DD35ED40D54}"/>
              </a:ext>
            </a:extLst>
          </p:cNvPr>
          <p:cNvSpPr>
            <a:spLocks noGrp="1"/>
          </p:cNvSpPr>
          <p:nvPr>
            <p:ph type="title"/>
          </p:nvPr>
        </p:nvSpPr>
        <p:spPr>
          <a:xfrm>
            <a:off x="761840" y="1138265"/>
            <a:ext cx="4544762" cy="1401183"/>
          </a:xfrm>
        </p:spPr>
        <p:txBody>
          <a:bodyPr anchor="t">
            <a:normAutofit/>
          </a:bodyPr>
          <a:lstStyle/>
          <a:p>
            <a:r>
              <a:rPr lang="en-US" sz="3200"/>
              <a:t>Transplantation</a:t>
            </a:r>
          </a:p>
        </p:txBody>
      </p:sp>
      <p:cxnSp>
        <p:nvCxnSpPr>
          <p:cNvPr id="10251" name="Straight Connector 10250">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94787A8-495E-0458-7C00-CF30D943B401}"/>
              </a:ext>
            </a:extLst>
          </p:cNvPr>
          <p:cNvSpPr>
            <a:spLocks noGrp="1"/>
          </p:cNvSpPr>
          <p:nvPr>
            <p:ph idx="1"/>
          </p:nvPr>
        </p:nvSpPr>
        <p:spPr>
          <a:xfrm>
            <a:off x="291547" y="1696278"/>
            <a:ext cx="6056243" cy="5009322"/>
          </a:xfrm>
        </p:spPr>
        <p:txBody>
          <a:bodyPr>
            <a:normAutofit/>
          </a:bodyPr>
          <a:lstStyle/>
          <a:p>
            <a:endParaRPr lang="en-US" sz="1600" dirty="0"/>
          </a:p>
          <a:p>
            <a:r>
              <a:rPr lang="en-US" sz="1600" dirty="0"/>
              <a:t>Ancient roots in principle: e.g. ‘miracle of the black leg’ in C3, where saints Damian and Cosmas replaced Justinian’s diseased leg with an Ethiopian’s.</a:t>
            </a:r>
          </a:p>
          <a:p>
            <a:r>
              <a:rPr lang="en-US" sz="1600" dirty="0"/>
              <a:t>Skin grafting (especially autografts) successful in the renaissance, allografts in the C19.</a:t>
            </a:r>
          </a:p>
          <a:p>
            <a:r>
              <a:rPr lang="en-US" sz="1600" dirty="0"/>
              <a:t>In the nineteenth century, diseases are linked to organ failure and organ replacement tested in animals (e.g. thyroid transplant, performed by Theodor Kocher in 1883).</a:t>
            </a:r>
          </a:p>
          <a:p>
            <a:r>
              <a:rPr lang="en-US" sz="1600" dirty="0"/>
              <a:t>Problem of rejection in allografts identified in early C20.</a:t>
            </a:r>
          </a:p>
          <a:p>
            <a:r>
              <a:rPr lang="en-US" sz="1600" dirty="0"/>
              <a:t>1950: first kidney transplants between relatives.</a:t>
            </a:r>
          </a:p>
          <a:p>
            <a:r>
              <a:rPr lang="en-US" sz="1600" dirty="0"/>
              <a:t>Discovery of immunosuppressants in the 1950s paved the way for allograft transplants, including from the deceased.</a:t>
            </a:r>
          </a:p>
          <a:p>
            <a:r>
              <a:rPr lang="en-US" sz="1600" dirty="0"/>
              <a:t>1967: First heart transplant performed in South Africa by Christiaan Bernard: Denise </a:t>
            </a:r>
            <a:r>
              <a:rPr lang="en-US" sz="1600" dirty="0" err="1"/>
              <a:t>Darvall’s</a:t>
            </a:r>
            <a:r>
              <a:rPr lang="en-US" sz="1600" dirty="0"/>
              <a:t> heart transferred to Louis Washkansky, who died 18 days later.</a:t>
            </a:r>
          </a:p>
          <a:p>
            <a:endParaRPr lang="en-US" sz="1100" dirty="0"/>
          </a:p>
          <a:p>
            <a:endParaRPr lang="en-US" sz="1100" dirty="0"/>
          </a:p>
          <a:p>
            <a:endParaRPr lang="en-US" sz="1100" dirty="0"/>
          </a:p>
        </p:txBody>
      </p:sp>
      <p:pic>
        <p:nvPicPr>
          <p:cNvPr id="10246" name="Picture 6" descr="BARA HEALTHCARE">
            <a:extLst>
              <a:ext uri="{FF2B5EF4-FFF2-40B4-BE49-F238E27FC236}">
                <a16:creationId xmlns:a16="http://schemas.microsoft.com/office/drawing/2014/main" id="{D58E89D1-096D-4F08-C9A8-74FB8B704B1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829389" y="771753"/>
            <a:ext cx="3840878" cy="531609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EEA22807-00B1-F844-0B37-B8CA988AA94C}"/>
              </a:ext>
            </a:extLst>
          </p:cNvPr>
          <p:cNvSpPr txBox="1"/>
          <p:nvPr/>
        </p:nvSpPr>
        <p:spPr>
          <a:xfrm>
            <a:off x="10007659" y="6221955"/>
            <a:ext cx="6096000" cy="307777"/>
          </a:xfrm>
          <a:prstGeom prst="rect">
            <a:avLst/>
          </a:prstGeom>
          <a:noFill/>
        </p:spPr>
        <p:txBody>
          <a:bodyPr wrap="square">
            <a:spAutoFit/>
          </a:bodyPr>
          <a:lstStyle/>
          <a:p>
            <a:r>
              <a:rPr lang="en-US" sz="1400" dirty="0">
                <a:hlinkClick r:id="rId3"/>
              </a:rPr>
              <a:t>(source)</a:t>
            </a:r>
            <a:endParaRPr lang="en-US" sz="1400" dirty="0"/>
          </a:p>
        </p:txBody>
      </p:sp>
    </p:spTree>
    <p:extLst>
      <p:ext uri="{BB962C8B-B14F-4D97-AF65-F5344CB8AC3E}">
        <p14:creationId xmlns:p14="http://schemas.microsoft.com/office/powerpoint/2010/main" val="22183985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E5004-AF8B-D40F-FA80-7198D829E591}"/>
              </a:ext>
            </a:extLst>
          </p:cNvPr>
          <p:cNvSpPr>
            <a:spLocks noGrp="1"/>
          </p:cNvSpPr>
          <p:nvPr>
            <p:ph type="title"/>
          </p:nvPr>
        </p:nvSpPr>
        <p:spPr/>
        <p:txBody>
          <a:bodyPr/>
          <a:lstStyle/>
          <a:p>
            <a:endParaRPr lang="en-US"/>
          </a:p>
        </p:txBody>
      </p:sp>
      <p:pic>
        <p:nvPicPr>
          <p:cNvPr id="11266" name="Picture 2">
            <a:extLst>
              <a:ext uri="{FF2B5EF4-FFF2-40B4-BE49-F238E27FC236}">
                <a16:creationId xmlns:a16="http://schemas.microsoft.com/office/drawing/2014/main" id="{04C8AB93-BF42-B583-52DA-1FE17D9181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774" y="365125"/>
            <a:ext cx="12192000" cy="55753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E83EE9F-4D79-D01B-B4D3-C93547569F30}"/>
              </a:ext>
            </a:extLst>
          </p:cNvPr>
          <p:cNvSpPr txBox="1"/>
          <p:nvPr/>
        </p:nvSpPr>
        <p:spPr>
          <a:xfrm>
            <a:off x="1227482" y="6031210"/>
            <a:ext cx="9737035" cy="523220"/>
          </a:xfrm>
          <a:prstGeom prst="rect">
            <a:avLst/>
          </a:prstGeom>
          <a:noFill/>
        </p:spPr>
        <p:txBody>
          <a:bodyPr wrap="square">
            <a:spAutoFit/>
          </a:bodyPr>
          <a:lstStyle/>
          <a:p>
            <a:r>
              <a:rPr lang="en-GB" sz="1400" i="1" dirty="0"/>
              <a:t>, “Miracle of a Black Leg.” </a:t>
            </a:r>
            <a:r>
              <a:rPr lang="en-GB" sz="1400" i="1" dirty="0" err="1"/>
              <a:t>Sts</a:t>
            </a:r>
            <a:r>
              <a:rPr lang="en-GB" sz="1400" i="1" dirty="0"/>
              <a:t>. Cosmas and Damian, ca. 1370–75, Master of the Rinuccini Chapel (Matteo di Pacino) (Italian, active 1350–75), tempera and gold leaf on panel. North Carolina Museum of Art, Raleigh</a:t>
            </a:r>
            <a:endParaRPr lang="en-US" sz="1400" dirty="0"/>
          </a:p>
        </p:txBody>
      </p:sp>
    </p:spTree>
    <p:extLst>
      <p:ext uri="{BB962C8B-B14F-4D97-AF65-F5344CB8AC3E}">
        <p14:creationId xmlns:p14="http://schemas.microsoft.com/office/powerpoint/2010/main" val="21445564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4A429-5CBF-35FB-D8CF-1124B87AF90D}"/>
              </a:ext>
            </a:extLst>
          </p:cNvPr>
          <p:cNvSpPr>
            <a:spLocks noGrp="1"/>
          </p:cNvSpPr>
          <p:nvPr>
            <p:ph type="title"/>
          </p:nvPr>
        </p:nvSpPr>
        <p:spPr>
          <a:xfrm>
            <a:off x="838200" y="73403"/>
            <a:ext cx="10515600" cy="1325563"/>
          </a:xfrm>
        </p:spPr>
        <p:txBody>
          <a:bodyPr/>
          <a:lstStyle/>
          <a:p>
            <a:r>
              <a:rPr lang="en-US" dirty="0"/>
              <a:t>Transplantation anxieties</a:t>
            </a:r>
          </a:p>
        </p:txBody>
      </p:sp>
      <p:pic>
        <p:nvPicPr>
          <p:cNvPr id="9218" name="Picture 2">
            <a:extLst>
              <a:ext uri="{FF2B5EF4-FFF2-40B4-BE49-F238E27FC236}">
                <a16:creationId xmlns:a16="http://schemas.microsoft.com/office/drawing/2014/main" id="{12275D8E-1D52-D616-4CCA-A8C5E1FF23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3200" y="1398966"/>
            <a:ext cx="3175000" cy="4572000"/>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a:extLst>
              <a:ext uri="{FF2B5EF4-FFF2-40B4-BE49-F238E27FC236}">
                <a16:creationId xmlns:a16="http://schemas.microsoft.com/office/drawing/2014/main" id="{D9E8B05C-CFFD-5DD1-E319-137D9E28AE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821" y="1398966"/>
            <a:ext cx="2961140" cy="4572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4078D73-6045-EAD3-D3EF-4B1EB6795CF9}"/>
              </a:ext>
            </a:extLst>
          </p:cNvPr>
          <p:cNvSpPr txBox="1"/>
          <p:nvPr/>
        </p:nvSpPr>
        <p:spPr>
          <a:xfrm>
            <a:off x="2765574" y="5999772"/>
            <a:ext cx="569387" cy="307777"/>
          </a:xfrm>
          <a:prstGeom prst="rect">
            <a:avLst/>
          </a:prstGeom>
          <a:noFill/>
        </p:spPr>
        <p:txBody>
          <a:bodyPr wrap="none" rtlCol="0">
            <a:spAutoFit/>
          </a:bodyPr>
          <a:lstStyle/>
          <a:p>
            <a:r>
              <a:rPr lang="en-US" sz="1400" dirty="0"/>
              <a:t>1920</a:t>
            </a:r>
          </a:p>
        </p:txBody>
      </p:sp>
      <p:sp>
        <p:nvSpPr>
          <p:cNvPr id="5" name="TextBox 4">
            <a:extLst>
              <a:ext uri="{FF2B5EF4-FFF2-40B4-BE49-F238E27FC236}">
                <a16:creationId xmlns:a16="http://schemas.microsoft.com/office/drawing/2014/main" id="{B7E97636-8187-0DFD-D4C8-1BC64B760539}"/>
              </a:ext>
            </a:extLst>
          </p:cNvPr>
          <p:cNvSpPr txBox="1"/>
          <p:nvPr/>
        </p:nvSpPr>
        <p:spPr>
          <a:xfrm>
            <a:off x="6315997" y="5970966"/>
            <a:ext cx="569387" cy="307777"/>
          </a:xfrm>
          <a:prstGeom prst="rect">
            <a:avLst/>
          </a:prstGeom>
          <a:noFill/>
        </p:spPr>
        <p:txBody>
          <a:bodyPr wrap="none" rtlCol="0">
            <a:spAutoFit/>
          </a:bodyPr>
          <a:lstStyle/>
          <a:p>
            <a:r>
              <a:rPr lang="en-US" sz="1400" dirty="0"/>
              <a:t>1924</a:t>
            </a:r>
          </a:p>
        </p:txBody>
      </p:sp>
      <p:pic>
        <p:nvPicPr>
          <p:cNvPr id="7" name="Picture 6" descr="A person singing into a microphone&#10;&#10;AI-generated content may be incorrect.">
            <a:extLst>
              <a:ext uri="{FF2B5EF4-FFF2-40B4-BE49-F238E27FC236}">
                <a16:creationId xmlns:a16="http://schemas.microsoft.com/office/drawing/2014/main" id="{ECCEDE79-BF83-F4B7-64F2-D1007EEC6CC4}"/>
              </a:ext>
            </a:extLst>
          </p:cNvPr>
          <p:cNvPicPr>
            <a:picLocks noChangeAspect="1"/>
          </p:cNvPicPr>
          <p:nvPr/>
        </p:nvPicPr>
        <p:blipFill>
          <a:blip r:embed="rId4"/>
          <a:stretch>
            <a:fillRect/>
          </a:stretch>
        </p:blipFill>
        <p:spPr>
          <a:xfrm>
            <a:off x="7652579" y="208000"/>
            <a:ext cx="3947985" cy="2690191"/>
          </a:xfrm>
          <a:prstGeom prst="rect">
            <a:avLst/>
          </a:prstGeom>
        </p:spPr>
      </p:pic>
      <p:pic>
        <p:nvPicPr>
          <p:cNvPr id="9" name="Picture 8" descr="A black and white illustration of a doctor&#10;&#10;AI-generated content may be incorrect.">
            <a:extLst>
              <a:ext uri="{FF2B5EF4-FFF2-40B4-BE49-F238E27FC236}">
                <a16:creationId xmlns:a16="http://schemas.microsoft.com/office/drawing/2014/main" id="{FA115B60-B82A-CF47-5AFA-65B9B4B0FB4E}"/>
              </a:ext>
            </a:extLst>
          </p:cNvPr>
          <p:cNvPicPr>
            <a:picLocks noChangeAspect="1"/>
          </p:cNvPicPr>
          <p:nvPr/>
        </p:nvPicPr>
        <p:blipFill>
          <a:blip r:embed="rId5"/>
          <a:stretch>
            <a:fillRect/>
          </a:stretch>
        </p:blipFill>
        <p:spPr>
          <a:xfrm>
            <a:off x="8474428" y="3055074"/>
            <a:ext cx="2304286" cy="3246092"/>
          </a:xfrm>
          <a:prstGeom prst="rect">
            <a:avLst/>
          </a:prstGeom>
        </p:spPr>
      </p:pic>
      <p:sp>
        <p:nvSpPr>
          <p:cNvPr id="10" name="TextBox 9">
            <a:extLst>
              <a:ext uri="{FF2B5EF4-FFF2-40B4-BE49-F238E27FC236}">
                <a16:creationId xmlns:a16="http://schemas.microsoft.com/office/drawing/2014/main" id="{C3D697B1-8EAF-771B-D695-7401A0B06859}"/>
              </a:ext>
            </a:extLst>
          </p:cNvPr>
          <p:cNvSpPr txBox="1"/>
          <p:nvPr/>
        </p:nvSpPr>
        <p:spPr>
          <a:xfrm>
            <a:off x="8643181" y="6400458"/>
            <a:ext cx="1948675" cy="307777"/>
          </a:xfrm>
          <a:prstGeom prst="rect">
            <a:avLst/>
          </a:prstGeom>
          <a:noFill/>
        </p:spPr>
        <p:txBody>
          <a:bodyPr wrap="none" rtlCol="0">
            <a:spAutoFit/>
          </a:bodyPr>
          <a:lstStyle/>
          <a:p>
            <a:r>
              <a:rPr lang="en-US" sz="1400" i="1" dirty="0"/>
              <a:t>Amazing Stories </a:t>
            </a:r>
            <a:r>
              <a:rPr lang="en-US" sz="1400" dirty="0"/>
              <a:t>(1931)</a:t>
            </a:r>
            <a:endParaRPr lang="en-US" sz="1400" i="1" dirty="0"/>
          </a:p>
        </p:txBody>
      </p:sp>
    </p:spTree>
    <p:extLst>
      <p:ext uri="{BB962C8B-B14F-4D97-AF65-F5344CB8AC3E}">
        <p14:creationId xmlns:p14="http://schemas.microsoft.com/office/powerpoint/2010/main" val="9787025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663C3-5791-B40C-7D2D-E80445AF7BA4}"/>
              </a:ext>
            </a:extLst>
          </p:cNvPr>
          <p:cNvSpPr>
            <a:spLocks noGrp="1"/>
          </p:cNvSpPr>
          <p:nvPr>
            <p:ph type="title"/>
          </p:nvPr>
        </p:nvSpPr>
        <p:spPr>
          <a:xfrm>
            <a:off x="761840" y="1138265"/>
            <a:ext cx="4651204" cy="1401183"/>
          </a:xfrm>
        </p:spPr>
        <p:txBody>
          <a:bodyPr anchor="t">
            <a:normAutofit/>
          </a:bodyPr>
          <a:lstStyle/>
          <a:p>
            <a:r>
              <a:rPr lang="en-US" sz="3200" dirty="0"/>
              <a:t>Brain death</a:t>
            </a:r>
          </a:p>
        </p:txBody>
      </p:sp>
      <p:cxnSp>
        <p:nvCxnSpPr>
          <p:cNvPr id="14343" name="Straight Connector 14342">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D1AFA2B-3B28-0E3C-BE89-142523E4B878}"/>
              </a:ext>
            </a:extLst>
          </p:cNvPr>
          <p:cNvSpPr>
            <a:spLocks noGrp="1"/>
          </p:cNvSpPr>
          <p:nvPr>
            <p:ph idx="1"/>
          </p:nvPr>
        </p:nvSpPr>
        <p:spPr>
          <a:xfrm>
            <a:off x="761839" y="2551176"/>
            <a:ext cx="4651205" cy="3602935"/>
          </a:xfrm>
        </p:spPr>
        <p:txBody>
          <a:bodyPr>
            <a:normAutofit fontScale="92500" lnSpcReduction="20000"/>
          </a:bodyPr>
          <a:lstStyle/>
          <a:p>
            <a:r>
              <a:rPr lang="en-US" sz="2000" dirty="0"/>
              <a:t>1968 transplant of Bruce Tucker’s heart into Joseph Klett at the Medical College of Virginia: one of the first American heart transplants, performed without Tucker’s family’s knowledge or consent.</a:t>
            </a:r>
          </a:p>
          <a:p>
            <a:r>
              <a:rPr lang="en-US" sz="2000" dirty="0"/>
              <a:t>Tucker had suffered ‘neurological death’ from a fall but heart still functioning, leading to family lawsuit.</a:t>
            </a:r>
          </a:p>
          <a:p>
            <a:r>
              <a:rPr lang="en-US" sz="2000" dirty="0"/>
              <a:t>1972 court ruling that ‘brain death’ was equivalent to death even if other body parts were technically ’alive.’</a:t>
            </a:r>
          </a:p>
          <a:p>
            <a:r>
              <a:rPr lang="en-US" sz="2000" dirty="0"/>
              <a:t>Redefinition of ‘brain death’ served medical interests, enabled more transplants.</a:t>
            </a:r>
          </a:p>
        </p:txBody>
      </p:sp>
      <p:pic>
        <p:nvPicPr>
          <p:cNvPr id="14338" name="Picture 2">
            <a:extLst>
              <a:ext uri="{FF2B5EF4-FFF2-40B4-BE49-F238E27FC236}">
                <a16:creationId xmlns:a16="http://schemas.microsoft.com/office/drawing/2014/main" id="{B6244A51-B10B-37A0-85C4-6DD10FFB1F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11936" b="-2"/>
          <a:stretch>
            <a:fillRect/>
          </a:stretch>
        </p:blipFill>
        <p:spPr bwMode="auto">
          <a:xfrm>
            <a:off x="6096000" y="838013"/>
            <a:ext cx="5234538" cy="51862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53661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319" name="Rectangle 13318">
            <a:extLst>
              <a:ext uri="{FF2B5EF4-FFF2-40B4-BE49-F238E27FC236}">
                <a16:creationId xmlns:a16="http://schemas.microsoft.com/office/drawing/2014/main" id="{700E0F77-E936-4985-B7B1-B9823486AC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3A96665-ACA2-5853-182E-9D20DFCFBABE}"/>
              </a:ext>
            </a:extLst>
          </p:cNvPr>
          <p:cNvSpPr>
            <a:spLocks noGrp="1"/>
          </p:cNvSpPr>
          <p:nvPr>
            <p:ph type="title"/>
          </p:nvPr>
        </p:nvSpPr>
        <p:spPr>
          <a:xfrm>
            <a:off x="517889" y="4883544"/>
            <a:ext cx="3876086" cy="1556907"/>
          </a:xfrm>
        </p:spPr>
        <p:txBody>
          <a:bodyPr anchor="ctr">
            <a:normAutofit/>
          </a:bodyPr>
          <a:lstStyle/>
          <a:p>
            <a:r>
              <a:rPr lang="en-US" sz="3200" dirty="0"/>
              <a:t>Scandals (UK)</a:t>
            </a:r>
          </a:p>
        </p:txBody>
      </p:sp>
      <p:sp>
        <p:nvSpPr>
          <p:cNvPr id="13321" name="Rectangle 13320">
            <a:extLst>
              <a:ext uri="{FF2B5EF4-FFF2-40B4-BE49-F238E27FC236}">
                <a16:creationId xmlns:a16="http://schemas.microsoft.com/office/drawing/2014/main" id="{95C8260E-968F-44E8-A823-ABB4313119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865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23" name="Rectangle 13322">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89" y="0"/>
            <a:ext cx="11231745" cy="4588184"/>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4" name="Picture 2" descr="Visually searched image">
            <a:extLst>
              <a:ext uri="{FF2B5EF4-FFF2-40B4-BE49-F238E27FC236}">
                <a16:creationId xmlns:a16="http://schemas.microsoft.com/office/drawing/2014/main" id="{539CF230-D30C-F369-8E4F-6DF48EE306D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59205" y="963047"/>
            <a:ext cx="10369645" cy="2670183"/>
          </a:xfrm>
          <a:prstGeom prst="rect">
            <a:avLst/>
          </a:prstGeom>
          <a:noFill/>
          <a:extLst>
            <a:ext uri="{909E8E84-426E-40DD-AFC4-6F175D3DCCD1}">
              <a14:hiddenFill xmlns:a14="http://schemas.microsoft.com/office/drawing/2010/main">
                <a:solidFill>
                  <a:srgbClr val="FFFFFF"/>
                </a:solidFill>
              </a14:hiddenFill>
            </a:ext>
          </a:extLst>
        </p:spPr>
      </p:pic>
      <p:sp>
        <p:nvSpPr>
          <p:cNvPr id="13325" name="Rectangle 13324">
            <a:extLst>
              <a:ext uri="{FF2B5EF4-FFF2-40B4-BE49-F238E27FC236}">
                <a16:creationId xmlns:a16="http://schemas.microsoft.com/office/drawing/2014/main" id="{FE43805F-24A6-46A4-B19B-54F2834735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001107" y="5661132"/>
            <a:ext cx="1463040"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BE1B9E0-8343-28C0-C377-34709F98EDD2}"/>
              </a:ext>
            </a:extLst>
          </p:cNvPr>
          <p:cNvSpPr>
            <a:spLocks noGrp="1"/>
          </p:cNvSpPr>
          <p:nvPr>
            <p:ph idx="1"/>
          </p:nvPr>
        </p:nvSpPr>
        <p:spPr>
          <a:xfrm>
            <a:off x="5162719" y="4952471"/>
            <a:ext cx="6586915" cy="1556907"/>
          </a:xfrm>
        </p:spPr>
        <p:txBody>
          <a:bodyPr anchor="ctr">
            <a:normAutofit/>
          </a:bodyPr>
          <a:lstStyle/>
          <a:p>
            <a:r>
              <a:rPr lang="en-US" sz="1100" dirty="0"/>
              <a:t>Alder Hey Hospital (Liverpool) organs scandal: 1999 public inquiry revealed that NHS hospitals were retaining the organs without family’s consent, including children’s.  Between 1981-1996, Alder Hey had kept c.2,000 organs, including those from 850 infants, as well as 1,500 </a:t>
            </a:r>
            <a:r>
              <a:rPr lang="en-US" sz="1100" dirty="0" err="1"/>
              <a:t>foetuses</a:t>
            </a:r>
            <a:r>
              <a:rPr lang="en-US" sz="1100" dirty="0"/>
              <a:t>.  </a:t>
            </a:r>
          </a:p>
          <a:p>
            <a:r>
              <a:rPr lang="en-US" sz="1100" dirty="0"/>
              <a:t>Bristol heart scandal: Bristol Royal Infirmary kept children’s hearts without parents’ permission.</a:t>
            </a:r>
          </a:p>
          <a:p>
            <a:r>
              <a:rPr lang="en-US" sz="1100" dirty="0"/>
              <a:t>1999 inquiry revealed NHS facilities held over 100,000 body parts (including </a:t>
            </a:r>
            <a:r>
              <a:rPr lang="en-US" sz="1100" dirty="0" err="1"/>
              <a:t>foetuses</a:t>
            </a:r>
            <a:r>
              <a:rPr lang="en-US" sz="1100" dirty="0"/>
              <a:t>) and 480,600 samples of tissue from cadavers.</a:t>
            </a:r>
          </a:p>
          <a:p>
            <a:r>
              <a:rPr lang="en-US" sz="1100" dirty="0"/>
              <a:t>2003: £5 million compensation paid to Alder Hey parents.</a:t>
            </a:r>
          </a:p>
        </p:txBody>
      </p:sp>
    </p:spTree>
    <p:extLst>
      <p:ext uri="{BB962C8B-B14F-4D97-AF65-F5344CB8AC3E}">
        <p14:creationId xmlns:p14="http://schemas.microsoft.com/office/powerpoint/2010/main" val="27434284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C5E6F-81BE-E498-038A-E90D40148E0B}"/>
              </a:ext>
            </a:extLst>
          </p:cNvPr>
          <p:cNvSpPr>
            <a:spLocks noGrp="1"/>
          </p:cNvSpPr>
          <p:nvPr>
            <p:ph type="title"/>
          </p:nvPr>
        </p:nvSpPr>
        <p:spPr/>
        <p:txBody>
          <a:bodyPr/>
          <a:lstStyle/>
          <a:p>
            <a:r>
              <a:rPr lang="en-US" dirty="0"/>
              <a:t>Legislation: 2004 Human Tissues Act</a:t>
            </a:r>
          </a:p>
        </p:txBody>
      </p:sp>
      <p:sp>
        <p:nvSpPr>
          <p:cNvPr id="3" name="Content Placeholder 2">
            <a:extLst>
              <a:ext uri="{FF2B5EF4-FFF2-40B4-BE49-F238E27FC236}">
                <a16:creationId xmlns:a16="http://schemas.microsoft.com/office/drawing/2014/main" id="{FBB37115-827F-21B2-ED6E-3CE1594E74C4}"/>
              </a:ext>
            </a:extLst>
          </p:cNvPr>
          <p:cNvSpPr>
            <a:spLocks noGrp="1"/>
          </p:cNvSpPr>
          <p:nvPr>
            <p:ph idx="1"/>
          </p:nvPr>
        </p:nvSpPr>
        <p:spPr/>
        <p:txBody>
          <a:bodyPr/>
          <a:lstStyle/>
          <a:p>
            <a:r>
              <a:rPr lang="en-US" dirty="0"/>
              <a:t>In response to scandals involving retention of human remains, establishes framework for ethical organ donation and tissue research.</a:t>
            </a:r>
          </a:p>
          <a:p>
            <a:r>
              <a:rPr lang="en-US" dirty="0"/>
              <a:t>Regulates ‘</a:t>
            </a:r>
            <a:r>
              <a:rPr lang="en-GB" dirty="0"/>
              <a:t>the removal, storage, use and disposal of human bodies, organs and tissue.’</a:t>
            </a:r>
            <a:endParaRPr lang="en-US" dirty="0"/>
          </a:p>
          <a:p>
            <a:r>
              <a:rPr lang="en-US" dirty="0"/>
              <a:t>Clauses allow for anonymous organ donation, prohibits sale of organs, requires ‘appropriate’ consent for tissue donation and research, requires licenses for the display of human remains, and mandates restitution of ancestral remains.</a:t>
            </a:r>
          </a:p>
          <a:p>
            <a:r>
              <a:rPr lang="en-US" dirty="0"/>
              <a:t>Established the Human Tissues Authority to monitor compliance.</a:t>
            </a:r>
          </a:p>
        </p:txBody>
      </p:sp>
    </p:spTree>
    <p:extLst>
      <p:ext uri="{BB962C8B-B14F-4D97-AF65-F5344CB8AC3E}">
        <p14:creationId xmlns:p14="http://schemas.microsoft.com/office/powerpoint/2010/main" val="32540662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Find out the facts about the organ donation law change - NHS Organ Donation">
            <a:extLst>
              <a:ext uri="{FF2B5EF4-FFF2-40B4-BE49-F238E27FC236}">
                <a16:creationId xmlns:a16="http://schemas.microsoft.com/office/drawing/2014/main" id="{308DE7D6-1573-58D8-8696-9BB761CC11A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0"/>
            <a:ext cx="6858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5293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D6F05-18E6-5D18-94E7-E50F521FFCD0}"/>
              </a:ext>
            </a:extLst>
          </p:cNvPr>
          <p:cNvSpPr>
            <a:spLocks noGrp="1"/>
          </p:cNvSpPr>
          <p:nvPr>
            <p:ph type="title"/>
          </p:nvPr>
        </p:nvSpPr>
        <p:spPr/>
        <p:txBody>
          <a:bodyPr/>
          <a:lstStyle/>
          <a:p>
            <a:r>
              <a:rPr lang="en-US" dirty="0"/>
              <a:t>Conclusions</a:t>
            </a:r>
          </a:p>
        </p:txBody>
      </p:sp>
      <p:graphicFrame>
        <p:nvGraphicFramePr>
          <p:cNvPr id="5" name="Content Placeholder 2">
            <a:extLst>
              <a:ext uri="{FF2B5EF4-FFF2-40B4-BE49-F238E27FC236}">
                <a16:creationId xmlns:a16="http://schemas.microsoft.com/office/drawing/2014/main" id="{DF6C913B-7E03-63A4-4B8B-831D2DD8EA92}"/>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36734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242A8A4-D5E4-E333-2309-A456864AB64E}"/>
              </a:ext>
            </a:extLst>
          </p:cNvPr>
          <p:cNvSpPr>
            <a:spLocks noGrp="1"/>
          </p:cNvSpPr>
          <p:nvPr>
            <p:ph type="title"/>
          </p:nvPr>
        </p:nvSpPr>
        <p:spPr>
          <a:xfrm>
            <a:off x="6657715" y="467271"/>
            <a:ext cx="4195674" cy="2052522"/>
          </a:xfrm>
        </p:spPr>
        <p:txBody>
          <a:bodyPr anchor="b">
            <a:normAutofit/>
          </a:bodyPr>
          <a:lstStyle/>
          <a:p>
            <a:r>
              <a:rPr lang="en-US" sz="5600"/>
              <a:t>Lecture Outline</a:t>
            </a:r>
          </a:p>
        </p:txBody>
      </p:sp>
      <p:sp>
        <p:nvSpPr>
          <p:cNvPr id="2057" name="Oval 2056">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965"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Cushing Brain Specimens">
            <a:extLst>
              <a:ext uri="{FF2B5EF4-FFF2-40B4-BE49-F238E27FC236}">
                <a16:creationId xmlns:a16="http://schemas.microsoft.com/office/drawing/2014/main" id="{540D3B22-6193-4F9F-3710-6802AD8538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3" b="-3"/>
          <a:stretch>
            <a:fillRect/>
          </a:stretch>
        </p:blipFill>
        <p:spPr bwMode="auto">
          <a:xfrm>
            <a:off x="505418" y="554151"/>
            <a:ext cx="5742189" cy="5742189"/>
          </a:xfrm>
          <a:custGeom>
            <a:avLst/>
            <a:gdLst/>
            <a:ahLst/>
            <a:cxnLst/>
            <a:rect l="l" t="t" r="r" b="b"/>
            <a:pathLst>
              <a:path w="1838528" h="1838528">
                <a:moveTo>
                  <a:pt x="919264" y="0"/>
                </a:moveTo>
                <a:cubicBezTo>
                  <a:pt x="1426959" y="0"/>
                  <a:pt x="1838528" y="411569"/>
                  <a:pt x="1838528" y="919264"/>
                </a:cubicBezTo>
                <a:cubicBezTo>
                  <a:pt x="1838528" y="1426959"/>
                  <a:pt x="1426959" y="1838528"/>
                  <a:pt x="919264" y="1838528"/>
                </a:cubicBezTo>
                <a:cubicBezTo>
                  <a:pt x="411569" y="1838528"/>
                  <a:pt x="0" y="1426959"/>
                  <a:pt x="0" y="919264"/>
                </a:cubicBezTo>
                <a:cubicBezTo>
                  <a:pt x="0" y="411569"/>
                  <a:pt x="411569" y="0"/>
                  <a:pt x="919264" y="0"/>
                </a:cubicBezTo>
                <a:close/>
              </a:path>
            </a:pathLst>
          </a:custGeom>
          <a:noFill/>
          <a:extLst>
            <a:ext uri="{909E8E84-426E-40DD-AFC4-6F175D3DCCD1}">
              <a14:hiddenFill xmlns:a14="http://schemas.microsoft.com/office/drawing/2010/main">
                <a:solidFill>
                  <a:srgbClr val="FFFFFF"/>
                </a:solidFill>
              </a14:hiddenFill>
            </a:ext>
          </a:extLst>
        </p:spPr>
      </p:pic>
      <p:sp>
        <p:nvSpPr>
          <p:cNvPr id="2059" name="!!plus graphic">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4956" y="703679"/>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1"/>
          </a:solidFill>
          <a:ln w="776" cap="flat">
            <a:noFill/>
            <a:prstDash val="solid"/>
            <a:miter/>
          </a:ln>
        </p:spPr>
        <p:txBody>
          <a:bodyPr rtlCol="0" anchor="ctr"/>
          <a:lstStyle/>
          <a:p>
            <a:endParaRPr lang="en-US"/>
          </a:p>
        </p:txBody>
      </p:sp>
      <p:sp>
        <p:nvSpPr>
          <p:cNvPr id="2061" name="!!circle graphic">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753" y="1562696"/>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1"/>
          </a:solidFill>
          <a:ln w="751" cap="flat">
            <a:noFill/>
            <a:prstDash val="solid"/>
            <a:miter/>
          </a:ln>
        </p:spPr>
        <p:txBody>
          <a:bodyPr rtlCol="0" anchor="ctr"/>
          <a:lstStyle/>
          <a:p>
            <a:endParaRPr lang="en-US"/>
          </a:p>
        </p:txBody>
      </p:sp>
      <p:sp>
        <p:nvSpPr>
          <p:cNvPr id="3" name="Content Placeholder 2">
            <a:extLst>
              <a:ext uri="{FF2B5EF4-FFF2-40B4-BE49-F238E27FC236}">
                <a16:creationId xmlns:a16="http://schemas.microsoft.com/office/drawing/2014/main" id="{5A5F2576-0512-926D-685D-23CC5C3229AF}"/>
              </a:ext>
            </a:extLst>
          </p:cNvPr>
          <p:cNvSpPr>
            <a:spLocks noGrp="1"/>
          </p:cNvSpPr>
          <p:nvPr>
            <p:ph idx="1"/>
          </p:nvPr>
        </p:nvSpPr>
        <p:spPr>
          <a:xfrm>
            <a:off x="6657715" y="2990818"/>
            <a:ext cx="4195673" cy="2913872"/>
          </a:xfrm>
        </p:spPr>
        <p:txBody>
          <a:bodyPr anchor="t">
            <a:normAutofit/>
          </a:bodyPr>
          <a:lstStyle/>
          <a:p>
            <a:r>
              <a:rPr lang="en-US" sz="2000">
                <a:solidFill>
                  <a:schemeClr val="tx1">
                    <a:alpha val="80000"/>
                  </a:schemeClr>
                </a:solidFill>
              </a:rPr>
              <a:t>Redefining life and death</a:t>
            </a:r>
          </a:p>
          <a:p>
            <a:r>
              <a:rPr lang="en-US" sz="2000">
                <a:solidFill>
                  <a:schemeClr val="tx1">
                    <a:alpha val="80000"/>
                  </a:schemeClr>
                </a:solidFill>
              </a:rPr>
              <a:t>Galvinism</a:t>
            </a:r>
          </a:p>
          <a:p>
            <a:r>
              <a:rPr lang="en-US" sz="2000">
                <a:solidFill>
                  <a:schemeClr val="tx1">
                    <a:alpha val="80000"/>
                  </a:schemeClr>
                </a:solidFill>
              </a:rPr>
              <a:t>Experimental medicine</a:t>
            </a:r>
          </a:p>
          <a:p>
            <a:r>
              <a:rPr lang="en-US" sz="2000">
                <a:solidFill>
                  <a:schemeClr val="tx1">
                    <a:alpha val="80000"/>
                  </a:schemeClr>
                </a:solidFill>
              </a:rPr>
              <a:t>Tissue research</a:t>
            </a:r>
          </a:p>
          <a:p>
            <a:r>
              <a:rPr lang="en-US" sz="2000">
                <a:solidFill>
                  <a:schemeClr val="tx1">
                    <a:alpha val="80000"/>
                  </a:schemeClr>
                </a:solidFill>
              </a:rPr>
              <a:t>Organ transplantation</a:t>
            </a:r>
          </a:p>
          <a:p>
            <a:r>
              <a:rPr lang="en-US" sz="2000">
                <a:solidFill>
                  <a:schemeClr val="tx1">
                    <a:alpha val="80000"/>
                  </a:schemeClr>
                </a:solidFill>
              </a:rPr>
              <a:t>Ethics</a:t>
            </a:r>
          </a:p>
          <a:p>
            <a:endParaRPr lang="en-US" sz="2000">
              <a:solidFill>
                <a:schemeClr val="tx1">
                  <a:alpha val="80000"/>
                </a:schemeClr>
              </a:solidFill>
            </a:endParaRPr>
          </a:p>
          <a:p>
            <a:endParaRPr lang="en-US" sz="2000">
              <a:solidFill>
                <a:schemeClr val="tx1">
                  <a:alpha val="80000"/>
                </a:schemeClr>
              </a:solidFill>
            </a:endParaRPr>
          </a:p>
        </p:txBody>
      </p:sp>
      <p:sp>
        <p:nvSpPr>
          <p:cNvPr id="2063" name="!!dot graphic">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4149" y="5775082"/>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1"/>
          </a:solidFill>
          <a:ln w="516" cap="flat">
            <a:noFill/>
            <a:prstDash val="solid"/>
            <a:miter/>
          </a:ln>
        </p:spPr>
        <p:txBody>
          <a:bodyPr rtlCol="0" anchor="ctr"/>
          <a:lstStyle/>
          <a:p>
            <a:endParaRPr lang="en-US"/>
          </a:p>
        </p:txBody>
      </p:sp>
      <p:cxnSp>
        <p:nvCxnSpPr>
          <p:cNvPr id="2065" name="!!Straight Connector">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9272"/>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9B847FC6-633C-3C47-1B7D-0CC73A193AA5}"/>
              </a:ext>
            </a:extLst>
          </p:cNvPr>
          <p:cNvSpPr txBox="1"/>
          <p:nvPr/>
        </p:nvSpPr>
        <p:spPr>
          <a:xfrm>
            <a:off x="1451254" y="6423281"/>
            <a:ext cx="4945909" cy="307777"/>
          </a:xfrm>
          <a:prstGeom prst="rect">
            <a:avLst/>
          </a:prstGeom>
          <a:noFill/>
        </p:spPr>
        <p:txBody>
          <a:bodyPr wrap="square">
            <a:spAutoFit/>
          </a:bodyPr>
          <a:lstStyle/>
          <a:p>
            <a:r>
              <a:rPr lang="en-GB" sz="1400" dirty="0"/>
              <a:t>Cushing brain collection, Yale University (</a:t>
            </a:r>
            <a:r>
              <a:rPr lang="en-GB" sz="1400" dirty="0">
                <a:hlinkClick r:id="rId3"/>
              </a:rPr>
              <a:t>credit</a:t>
            </a:r>
            <a:r>
              <a:rPr lang="en-GB" sz="1400" dirty="0"/>
              <a:t>).</a:t>
            </a:r>
            <a:endParaRPr lang="en-US" sz="1400" dirty="0"/>
          </a:p>
        </p:txBody>
      </p:sp>
    </p:spTree>
    <p:extLst>
      <p:ext uri="{BB962C8B-B14F-4D97-AF65-F5344CB8AC3E}">
        <p14:creationId xmlns:p14="http://schemas.microsoft.com/office/powerpoint/2010/main" val="3025581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BA793-8588-DDE6-D986-D5ED9F38D00F}"/>
              </a:ext>
            </a:extLst>
          </p:cNvPr>
          <p:cNvSpPr>
            <a:spLocks noGrp="1"/>
          </p:cNvSpPr>
          <p:nvPr>
            <p:ph type="title"/>
          </p:nvPr>
        </p:nvSpPr>
        <p:spPr>
          <a:xfrm>
            <a:off x="761840" y="1138265"/>
            <a:ext cx="4544762" cy="1401183"/>
          </a:xfrm>
        </p:spPr>
        <p:txBody>
          <a:bodyPr anchor="t">
            <a:normAutofit/>
          </a:bodyPr>
          <a:lstStyle/>
          <a:p>
            <a:r>
              <a:rPr lang="en-US" sz="3200"/>
              <a:t>The boundary between life and death</a:t>
            </a:r>
          </a:p>
        </p:txBody>
      </p:sp>
      <p:cxnSp>
        <p:nvCxnSpPr>
          <p:cNvPr id="3079" name="Straight Connector 3078">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F206F94-3C9A-D7EE-19BA-6D0EF87F3BDF}"/>
              </a:ext>
            </a:extLst>
          </p:cNvPr>
          <p:cNvSpPr>
            <a:spLocks noGrp="1"/>
          </p:cNvSpPr>
          <p:nvPr>
            <p:ph idx="1"/>
          </p:nvPr>
        </p:nvSpPr>
        <p:spPr>
          <a:xfrm>
            <a:off x="367141" y="2321169"/>
            <a:ext cx="5334160" cy="3994767"/>
          </a:xfrm>
        </p:spPr>
        <p:txBody>
          <a:bodyPr>
            <a:noAutofit/>
          </a:bodyPr>
          <a:lstStyle/>
          <a:p>
            <a:r>
              <a:rPr lang="en-US" sz="2000" dirty="0"/>
              <a:t>From the C18 to the modern day, tissue research and transplantation have redefined life and death.</a:t>
            </a:r>
          </a:p>
          <a:p>
            <a:r>
              <a:rPr lang="en-US" sz="2000" dirty="0"/>
              <a:t>When does consciousness cease? Does brain activity constitute life? Is transplantation a form of second life? Is resurrection possible?</a:t>
            </a:r>
          </a:p>
          <a:p>
            <a:r>
              <a:rPr lang="en-US" sz="2000" dirty="0"/>
              <a:t>The potential to transcend death through scientific and medical research raises significant ethical issues, anticipated in fiction and experienced in practice.</a:t>
            </a:r>
          </a:p>
        </p:txBody>
      </p:sp>
      <p:pic>
        <p:nvPicPr>
          <p:cNvPr id="3074" name="Picture 2" descr="The donation of organs and tissues is one of the most altruistic acts that can be done by another person.">
            <a:extLst>
              <a:ext uri="{FF2B5EF4-FFF2-40B4-BE49-F238E27FC236}">
                <a16:creationId xmlns:a16="http://schemas.microsoft.com/office/drawing/2014/main" id="{662A6B31-E868-0665-32A9-EEFB2387BCF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321366" y="1838856"/>
            <a:ext cx="5334160" cy="29604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63242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919E321-D9D5-34AC-3859-59146F61CE9A}"/>
              </a:ext>
            </a:extLst>
          </p:cNvPr>
          <p:cNvSpPr>
            <a:spLocks noGrp="1"/>
          </p:cNvSpPr>
          <p:nvPr>
            <p:ph type="title"/>
          </p:nvPr>
        </p:nvSpPr>
        <p:spPr>
          <a:xfrm>
            <a:off x="6657715" y="467271"/>
            <a:ext cx="4195674" cy="2052522"/>
          </a:xfrm>
        </p:spPr>
        <p:txBody>
          <a:bodyPr anchor="b">
            <a:normAutofit/>
          </a:bodyPr>
          <a:lstStyle/>
          <a:p>
            <a:r>
              <a:rPr lang="en-US" sz="5600"/>
              <a:t>Humane executions</a:t>
            </a:r>
          </a:p>
        </p:txBody>
      </p:sp>
      <p:sp>
        <p:nvSpPr>
          <p:cNvPr id="13" name="Oval 12">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965"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painting of a crowd of people&#10;&#10;AI-generated content may be incorrect.">
            <a:extLst>
              <a:ext uri="{FF2B5EF4-FFF2-40B4-BE49-F238E27FC236}">
                <a16:creationId xmlns:a16="http://schemas.microsoft.com/office/drawing/2014/main" id="{4A525D42-8EEC-472C-9A54-CB1B9CDD2DA6}"/>
              </a:ext>
            </a:extLst>
          </p:cNvPr>
          <p:cNvPicPr>
            <a:picLocks noChangeAspect="1"/>
          </p:cNvPicPr>
          <p:nvPr/>
        </p:nvPicPr>
        <p:blipFill>
          <a:blip r:embed="rId2"/>
          <a:srcRect l="19975" r="9775" b="1"/>
          <a:stretch>
            <a:fillRect/>
          </a:stretch>
        </p:blipFill>
        <p:spPr>
          <a:xfrm>
            <a:off x="505418" y="554151"/>
            <a:ext cx="5742189" cy="5742189"/>
          </a:xfrm>
          <a:custGeom>
            <a:avLst/>
            <a:gdLst/>
            <a:ahLst/>
            <a:cxnLst/>
            <a:rect l="l" t="t" r="r" b="b"/>
            <a:pathLst>
              <a:path w="1838528" h="1838528">
                <a:moveTo>
                  <a:pt x="919264" y="0"/>
                </a:moveTo>
                <a:cubicBezTo>
                  <a:pt x="1426959" y="0"/>
                  <a:pt x="1838528" y="411569"/>
                  <a:pt x="1838528" y="919264"/>
                </a:cubicBezTo>
                <a:cubicBezTo>
                  <a:pt x="1838528" y="1426959"/>
                  <a:pt x="1426959" y="1838528"/>
                  <a:pt x="919264" y="1838528"/>
                </a:cubicBezTo>
                <a:cubicBezTo>
                  <a:pt x="411569" y="1838528"/>
                  <a:pt x="0" y="1426959"/>
                  <a:pt x="0" y="919264"/>
                </a:cubicBezTo>
                <a:cubicBezTo>
                  <a:pt x="0" y="411569"/>
                  <a:pt x="411569" y="0"/>
                  <a:pt x="919264" y="0"/>
                </a:cubicBezTo>
                <a:close/>
              </a:path>
            </a:pathLst>
          </a:custGeom>
        </p:spPr>
      </p:pic>
      <p:sp>
        <p:nvSpPr>
          <p:cNvPr id="15" name="!!plus graphic">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4956" y="703679"/>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1"/>
          </a:solidFill>
          <a:ln w="776" cap="flat">
            <a:noFill/>
            <a:prstDash val="solid"/>
            <a:miter/>
          </a:ln>
        </p:spPr>
        <p:txBody>
          <a:bodyPr rtlCol="0" anchor="ctr"/>
          <a:lstStyle/>
          <a:p>
            <a:endParaRPr lang="en-US"/>
          </a:p>
        </p:txBody>
      </p:sp>
      <p:sp>
        <p:nvSpPr>
          <p:cNvPr id="17" name="!!circle graphic">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753" y="1562696"/>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1"/>
          </a:solidFill>
          <a:ln w="751" cap="flat">
            <a:noFill/>
            <a:prstDash val="solid"/>
            <a:miter/>
          </a:ln>
        </p:spPr>
        <p:txBody>
          <a:bodyPr rtlCol="0" anchor="ctr"/>
          <a:lstStyle/>
          <a:p>
            <a:endParaRPr lang="en-US"/>
          </a:p>
        </p:txBody>
      </p:sp>
      <p:sp>
        <p:nvSpPr>
          <p:cNvPr id="3" name="Content Placeholder 2">
            <a:extLst>
              <a:ext uri="{FF2B5EF4-FFF2-40B4-BE49-F238E27FC236}">
                <a16:creationId xmlns:a16="http://schemas.microsoft.com/office/drawing/2014/main" id="{E6203FC7-DAE2-D24D-AAAA-BC64D283265D}"/>
              </a:ext>
            </a:extLst>
          </p:cNvPr>
          <p:cNvSpPr>
            <a:spLocks noGrp="1"/>
          </p:cNvSpPr>
          <p:nvPr>
            <p:ph idx="1"/>
          </p:nvPr>
        </p:nvSpPr>
        <p:spPr>
          <a:xfrm>
            <a:off x="6657715" y="2990818"/>
            <a:ext cx="4195673" cy="2913872"/>
          </a:xfrm>
        </p:spPr>
        <p:txBody>
          <a:bodyPr anchor="t">
            <a:normAutofit/>
          </a:bodyPr>
          <a:lstStyle/>
          <a:p>
            <a:r>
              <a:rPr lang="en-US" sz="1700" dirty="0">
                <a:solidFill>
                  <a:schemeClr val="tx1">
                    <a:alpha val="80000"/>
                  </a:schemeClr>
                </a:solidFill>
              </a:rPr>
              <a:t>The ‘Terror’ following the French Revolution, when c.15-17k people were guillotined, provided opportunities for research on dead bodies.</a:t>
            </a:r>
          </a:p>
          <a:p>
            <a:r>
              <a:rPr lang="en-US" sz="1700" dirty="0">
                <a:solidFill>
                  <a:schemeClr val="tx1">
                    <a:alpha val="80000"/>
                  </a:schemeClr>
                </a:solidFill>
              </a:rPr>
              <a:t>The claim that decapitation provided a painless, instantaneous death was investigated.</a:t>
            </a:r>
          </a:p>
          <a:p>
            <a:pPr lvl="1"/>
            <a:r>
              <a:rPr lang="en-US" sz="1700" dirty="0">
                <a:solidFill>
                  <a:schemeClr val="tx1">
                    <a:alpha val="80000"/>
                  </a:schemeClr>
                </a:solidFill>
              </a:rPr>
              <a:t>Did consciousness persist after decapitation?</a:t>
            </a:r>
          </a:p>
          <a:p>
            <a:r>
              <a:rPr lang="en-US" sz="1700" dirty="0">
                <a:solidFill>
                  <a:schemeClr val="tx1">
                    <a:alpha val="80000"/>
                  </a:schemeClr>
                </a:solidFill>
              </a:rPr>
              <a:t>Bodies also used for galvanic research.</a:t>
            </a:r>
          </a:p>
        </p:txBody>
      </p:sp>
      <p:sp>
        <p:nvSpPr>
          <p:cNvPr id="19" name="!!dot graphic">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4149" y="5775082"/>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1"/>
          </a:solidFill>
          <a:ln w="516" cap="flat">
            <a:noFill/>
            <a:prstDash val="solid"/>
            <a:miter/>
          </a:ln>
        </p:spPr>
        <p:txBody>
          <a:bodyPr rtlCol="0" anchor="ctr"/>
          <a:lstStyle/>
          <a:p>
            <a:endParaRPr lang="en-US"/>
          </a:p>
        </p:txBody>
      </p:sp>
      <p:cxnSp>
        <p:nvCxnSpPr>
          <p:cNvPr id="21" name="!!Straight Connector">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9272"/>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264682C9-4E10-24D3-4162-C110B9B9B0B6}"/>
              </a:ext>
            </a:extLst>
          </p:cNvPr>
          <p:cNvSpPr txBox="1"/>
          <p:nvPr/>
        </p:nvSpPr>
        <p:spPr>
          <a:xfrm>
            <a:off x="1952977" y="6204160"/>
            <a:ext cx="8319912" cy="307777"/>
          </a:xfrm>
          <a:prstGeom prst="rect">
            <a:avLst/>
          </a:prstGeom>
          <a:noFill/>
        </p:spPr>
        <p:txBody>
          <a:bodyPr wrap="square">
            <a:spAutoFit/>
          </a:bodyPr>
          <a:lstStyle/>
          <a:p>
            <a:r>
              <a:rPr lang="en-GB" sz="1400" dirty="0"/>
              <a:t>Pierre-Antoine </a:t>
            </a:r>
            <a:r>
              <a:rPr lang="en-GB" sz="1400" dirty="0" err="1"/>
              <a:t>Demachy</a:t>
            </a:r>
            <a:r>
              <a:rPr lang="en-GB" sz="1400" dirty="0"/>
              <a:t>, Une </a:t>
            </a:r>
            <a:r>
              <a:rPr lang="en-GB" sz="1400" dirty="0" err="1"/>
              <a:t>exécution</a:t>
            </a:r>
            <a:r>
              <a:rPr lang="en-GB" sz="1400" dirty="0"/>
              <a:t> </a:t>
            </a:r>
            <a:r>
              <a:rPr lang="en-GB" sz="1400" dirty="0" err="1"/>
              <a:t>capitale</a:t>
            </a:r>
            <a:r>
              <a:rPr lang="en-GB" sz="1400" dirty="0"/>
              <a:t>, place de la </a:t>
            </a:r>
            <a:r>
              <a:rPr lang="en-GB" sz="1400" dirty="0" err="1"/>
              <a:t>Révolution</a:t>
            </a:r>
            <a:r>
              <a:rPr lang="en-GB" sz="1400" dirty="0"/>
              <a:t> (1793)</a:t>
            </a:r>
            <a:endParaRPr lang="en-US" sz="1400" dirty="0"/>
          </a:p>
        </p:txBody>
      </p:sp>
    </p:spTree>
    <p:extLst>
      <p:ext uri="{BB962C8B-B14F-4D97-AF65-F5344CB8AC3E}">
        <p14:creationId xmlns:p14="http://schemas.microsoft.com/office/powerpoint/2010/main" val="26119977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1" name="Rectangle 6150">
            <a:extLst>
              <a:ext uri="{FF2B5EF4-FFF2-40B4-BE49-F238E27FC236}">
                <a16:creationId xmlns:a16="http://schemas.microsoft.com/office/drawing/2014/main" id="{47942995-B07F-4636-9A06-C6A104B26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1B81A69-1AD1-9428-AF2D-A34F5776FFA9}"/>
              </a:ext>
            </a:extLst>
          </p:cNvPr>
          <p:cNvSpPr>
            <a:spLocks noGrp="1"/>
          </p:cNvSpPr>
          <p:nvPr>
            <p:ph type="title"/>
          </p:nvPr>
        </p:nvSpPr>
        <p:spPr>
          <a:xfrm>
            <a:off x="1113810" y="2960716"/>
            <a:ext cx="4036334" cy="2387600"/>
          </a:xfrm>
        </p:spPr>
        <p:txBody>
          <a:bodyPr vert="horz" lIns="91440" tIns="45720" rIns="91440" bIns="45720" rtlCol="0" anchor="t">
            <a:normAutofit/>
          </a:bodyPr>
          <a:lstStyle/>
          <a:p>
            <a:r>
              <a:rPr lang="en-US" sz="5400" kern="1200" dirty="0">
                <a:solidFill>
                  <a:schemeClr val="tx1"/>
                </a:solidFill>
                <a:latin typeface="+mj-lt"/>
                <a:ea typeface="+mj-ea"/>
                <a:cs typeface="+mj-cs"/>
              </a:rPr>
              <a:t>Frankenstein</a:t>
            </a:r>
          </a:p>
        </p:txBody>
      </p:sp>
      <p:sp>
        <p:nvSpPr>
          <p:cNvPr id="3" name="Content Placeholder 2">
            <a:extLst>
              <a:ext uri="{FF2B5EF4-FFF2-40B4-BE49-F238E27FC236}">
                <a16:creationId xmlns:a16="http://schemas.microsoft.com/office/drawing/2014/main" id="{CBD53164-8573-4F2D-FE21-5188DE8D3D90}"/>
              </a:ext>
            </a:extLst>
          </p:cNvPr>
          <p:cNvSpPr>
            <a:spLocks noGrp="1"/>
          </p:cNvSpPr>
          <p:nvPr>
            <p:ph idx="1"/>
          </p:nvPr>
        </p:nvSpPr>
        <p:spPr>
          <a:xfrm>
            <a:off x="368154" y="3933393"/>
            <a:ext cx="4781990" cy="2649031"/>
          </a:xfrm>
        </p:spPr>
        <p:txBody>
          <a:bodyPr vert="horz" lIns="91440" tIns="45720" rIns="91440" bIns="45720" rtlCol="0" anchor="b">
            <a:normAutofit fontScale="92500" lnSpcReduction="20000"/>
          </a:bodyPr>
          <a:lstStyle/>
          <a:p>
            <a:pPr marL="0" indent="0">
              <a:buNone/>
            </a:pPr>
            <a:r>
              <a:rPr lang="en-US" sz="2000" kern="1200" dirty="0">
                <a:solidFill>
                  <a:schemeClr val="tx1"/>
                </a:solidFill>
                <a:latin typeface="+mn-lt"/>
                <a:ea typeface="+mn-ea"/>
                <a:cs typeface="+mn-cs"/>
              </a:rPr>
              <a:t>Mary Shelley’s </a:t>
            </a:r>
            <a:r>
              <a:rPr lang="en-US" sz="2000" i="1" kern="1200" dirty="0">
                <a:solidFill>
                  <a:schemeClr val="tx1"/>
                </a:solidFill>
                <a:latin typeface="+mn-lt"/>
                <a:ea typeface="+mn-ea"/>
                <a:cs typeface="+mn-cs"/>
              </a:rPr>
              <a:t>Frankenstein</a:t>
            </a:r>
            <a:r>
              <a:rPr lang="en-US" sz="2000" kern="1200" dirty="0">
                <a:solidFill>
                  <a:schemeClr val="tx1"/>
                </a:solidFill>
                <a:latin typeface="+mn-lt"/>
                <a:ea typeface="+mn-ea"/>
                <a:cs typeface="+mn-cs"/>
              </a:rPr>
              <a:t> (1818) depicted the resurrection of dead body parts into a living composite through electrical stimulation.</a:t>
            </a:r>
          </a:p>
          <a:p>
            <a:pPr marL="0" indent="0">
              <a:buNone/>
            </a:pPr>
            <a:r>
              <a:rPr lang="en-US" sz="2000" dirty="0"/>
              <a:t>The novel anticipated aspects of transplantation, and drew on research on galvanism.</a:t>
            </a:r>
          </a:p>
          <a:p>
            <a:pPr marL="0" indent="0">
              <a:buNone/>
            </a:pPr>
            <a:r>
              <a:rPr lang="en-US" sz="2000" kern="1200" dirty="0">
                <a:solidFill>
                  <a:schemeClr val="tx1"/>
                </a:solidFill>
                <a:latin typeface="+mn-lt"/>
                <a:ea typeface="+mn-ea"/>
                <a:cs typeface="+mn-cs"/>
              </a:rPr>
              <a:t>A cautionary tale about scientific hubris, and the ethical implications of making new life out of the deceased.</a:t>
            </a:r>
          </a:p>
        </p:txBody>
      </p:sp>
      <p:grpSp>
        <p:nvGrpSpPr>
          <p:cNvPr id="6153" name="Group 6152">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984992"/>
            <a:ext cx="731521" cy="673460"/>
            <a:chOff x="3940602" y="308034"/>
            <a:chExt cx="2116791" cy="3428999"/>
          </a:xfrm>
          <a:solidFill>
            <a:schemeClr val="accent4"/>
          </a:solidFill>
        </p:grpSpPr>
        <p:sp>
          <p:nvSpPr>
            <p:cNvPr id="6154" name="Rectangle 6153">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55" name="Rectangle 6154">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56" name="Rectangle 6155">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58" name="Rectangle 6157">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60" name="Rectangle 615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391886"/>
            <a:ext cx="600936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8" name="Picture 4" descr="No text description is available for this image">
            <a:extLst>
              <a:ext uri="{FF2B5EF4-FFF2-40B4-BE49-F238E27FC236}">
                <a16:creationId xmlns:a16="http://schemas.microsoft.com/office/drawing/2014/main" id="{938D931E-83F9-8CF5-6855-ADA01A6892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5385" y="515142"/>
            <a:ext cx="3330215" cy="561316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person working on a skeleton&#10;&#10;AI-generated content may be incorrect.">
            <a:extLst>
              <a:ext uri="{FF2B5EF4-FFF2-40B4-BE49-F238E27FC236}">
                <a16:creationId xmlns:a16="http://schemas.microsoft.com/office/drawing/2014/main" id="{1E127EDC-682F-369D-D5DC-ADD34DA24081}"/>
              </a:ext>
            </a:extLst>
          </p:cNvPr>
          <p:cNvPicPr>
            <a:picLocks noChangeAspect="1"/>
          </p:cNvPicPr>
          <p:nvPr/>
        </p:nvPicPr>
        <p:blipFill>
          <a:blip r:embed="rId3"/>
          <a:stretch>
            <a:fillRect/>
          </a:stretch>
        </p:blipFill>
        <p:spPr>
          <a:xfrm>
            <a:off x="1004872" y="155843"/>
            <a:ext cx="3814350" cy="2649031"/>
          </a:xfrm>
          <a:prstGeom prst="rect">
            <a:avLst/>
          </a:prstGeom>
        </p:spPr>
      </p:pic>
      <p:sp>
        <p:nvSpPr>
          <p:cNvPr id="7" name="TextBox 6">
            <a:extLst>
              <a:ext uri="{FF2B5EF4-FFF2-40B4-BE49-F238E27FC236}">
                <a16:creationId xmlns:a16="http://schemas.microsoft.com/office/drawing/2014/main" id="{0F07077C-3BA6-3AA1-AF4D-B66A496B3CCD}"/>
              </a:ext>
            </a:extLst>
          </p:cNvPr>
          <p:cNvSpPr txBox="1"/>
          <p:nvPr/>
        </p:nvSpPr>
        <p:spPr>
          <a:xfrm>
            <a:off x="6461105" y="6466114"/>
            <a:ext cx="6099048" cy="307777"/>
          </a:xfrm>
          <a:prstGeom prst="rect">
            <a:avLst/>
          </a:prstGeom>
          <a:noFill/>
        </p:spPr>
        <p:txBody>
          <a:bodyPr wrap="square">
            <a:spAutoFit/>
          </a:bodyPr>
          <a:lstStyle/>
          <a:p>
            <a:r>
              <a:rPr lang="en-GB" sz="1400" dirty="0">
                <a:effectLst/>
              </a:rPr>
              <a:t>Frontispiece </a:t>
            </a:r>
            <a:r>
              <a:rPr lang="en-GB" sz="1400" dirty="0"/>
              <a:t>to </a:t>
            </a:r>
            <a:r>
              <a:rPr lang="en-GB" sz="1400" i="1" dirty="0"/>
              <a:t>Frankenstein</a:t>
            </a:r>
            <a:r>
              <a:rPr lang="en-GB" sz="1400" dirty="0"/>
              <a:t> by </a:t>
            </a:r>
            <a:r>
              <a:rPr lang="en-GB" sz="1400" dirty="0">
                <a:effectLst/>
              </a:rPr>
              <a:t>Theodor von Holst (1831 edition)</a:t>
            </a:r>
            <a:endParaRPr lang="en-US" sz="1400" dirty="0"/>
          </a:p>
        </p:txBody>
      </p:sp>
      <p:sp>
        <p:nvSpPr>
          <p:cNvPr id="9" name="TextBox 8">
            <a:extLst>
              <a:ext uri="{FF2B5EF4-FFF2-40B4-BE49-F238E27FC236}">
                <a16:creationId xmlns:a16="http://schemas.microsoft.com/office/drawing/2014/main" id="{FCB11493-14A2-7E46-91EE-550A40728088}"/>
              </a:ext>
            </a:extLst>
          </p:cNvPr>
          <p:cNvSpPr txBox="1"/>
          <p:nvPr/>
        </p:nvSpPr>
        <p:spPr>
          <a:xfrm>
            <a:off x="4910444" y="125643"/>
            <a:ext cx="3814350" cy="307777"/>
          </a:xfrm>
          <a:prstGeom prst="rect">
            <a:avLst/>
          </a:prstGeom>
          <a:noFill/>
        </p:spPr>
        <p:txBody>
          <a:bodyPr wrap="square">
            <a:spAutoFit/>
          </a:bodyPr>
          <a:lstStyle/>
          <a:p>
            <a:r>
              <a:rPr lang="en-GB" sz="1400" dirty="0">
                <a:effectLst/>
              </a:rPr>
              <a:t>Plate by Carl Lagerquist (1922 edition)</a:t>
            </a:r>
            <a:endParaRPr lang="en-US" sz="1400" dirty="0"/>
          </a:p>
        </p:txBody>
      </p:sp>
    </p:spTree>
    <p:extLst>
      <p:ext uri="{BB962C8B-B14F-4D97-AF65-F5344CB8AC3E}">
        <p14:creationId xmlns:p14="http://schemas.microsoft.com/office/powerpoint/2010/main" val="26765620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2A7B3-35D4-E257-2A66-D7243D90C546}"/>
              </a:ext>
            </a:extLst>
          </p:cNvPr>
          <p:cNvSpPr>
            <a:spLocks noGrp="1"/>
          </p:cNvSpPr>
          <p:nvPr>
            <p:ph type="title"/>
          </p:nvPr>
        </p:nvSpPr>
        <p:spPr>
          <a:xfrm>
            <a:off x="761840" y="1138265"/>
            <a:ext cx="4544762" cy="1401183"/>
          </a:xfrm>
        </p:spPr>
        <p:txBody>
          <a:bodyPr anchor="t">
            <a:normAutofit/>
          </a:bodyPr>
          <a:lstStyle/>
          <a:p>
            <a:r>
              <a:rPr lang="en-US" sz="3200"/>
              <a:t>Galvanism</a:t>
            </a:r>
          </a:p>
        </p:txBody>
      </p:sp>
      <p:cxnSp>
        <p:nvCxnSpPr>
          <p:cNvPr id="8199" name="Straight Connector 8198">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9766633-62E7-76AE-7B89-C6769590C32A}"/>
              </a:ext>
            </a:extLst>
          </p:cNvPr>
          <p:cNvSpPr>
            <a:spLocks noGrp="1"/>
          </p:cNvSpPr>
          <p:nvPr>
            <p:ph idx="1"/>
          </p:nvPr>
        </p:nvSpPr>
        <p:spPr>
          <a:xfrm>
            <a:off x="761840" y="2551176"/>
            <a:ext cx="4544762" cy="3602935"/>
          </a:xfrm>
        </p:spPr>
        <p:txBody>
          <a:bodyPr>
            <a:normAutofit/>
          </a:bodyPr>
          <a:lstStyle/>
          <a:p>
            <a:r>
              <a:rPr lang="en-US" sz="1700" dirty="0"/>
              <a:t>A form of electricity produced by chemical action, also used to refer to currents produced in biological organisms, and the contraction of muscles when electrified.</a:t>
            </a:r>
          </a:p>
          <a:p>
            <a:r>
              <a:rPr lang="en-US" sz="1700" dirty="0"/>
              <a:t>Associated with discoveries by Alessandro Volta (1745-1827) and Luigi Galvani (1737-1798).</a:t>
            </a:r>
          </a:p>
          <a:p>
            <a:r>
              <a:rPr lang="en-US" sz="1700" dirty="0"/>
              <a:t>Galvanism demonstrated on frogs, but research on humans also performed (e.g. cadavers from the guillotine).</a:t>
            </a:r>
          </a:p>
          <a:p>
            <a:r>
              <a:rPr lang="en-US" sz="1700" dirty="0"/>
              <a:t>Potential for revival of the recently drowned/suffocated, and as therapy for the insane.</a:t>
            </a:r>
          </a:p>
        </p:txBody>
      </p:sp>
      <p:pic>
        <p:nvPicPr>
          <p:cNvPr id="8194" name="Picture 2" descr="Galvanism experiments on human body parts">
            <a:extLst>
              <a:ext uri="{FF2B5EF4-FFF2-40B4-BE49-F238E27FC236}">
                <a16:creationId xmlns:a16="http://schemas.microsoft.com/office/drawing/2014/main" id="{242475C1-D682-2DE5-76B1-199ACCD5029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082748" y="1422823"/>
            <a:ext cx="5334160" cy="401395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DA64B70-A348-4B83-5374-CD4D07694E05}"/>
              </a:ext>
            </a:extLst>
          </p:cNvPr>
          <p:cNvSpPr txBox="1"/>
          <p:nvPr/>
        </p:nvSpPr>
        <p:spPr>
          <a:xfrm>
            <a:off x="6082748" y="5435177"/>
            <a:ext cx="6096000" cy="307777"/>
          </a:xfrm>
          <a:prstGeom prst="rect">
            <a:avLst/>
          </a:prstGeom>
          <a:noFill/>
        </p:spPr>
        <p:txBody>
          <a:bodyPr wrap="square">
            <a:spAutoFit/>
          </a:bodyPr>
          <a:lstStyle/>
          <a:p>
            <a:r>
              <a:rPr lang="en-GB" sz="1400" i="1" dirty="0"/>
              <a:t>Essai </a:t>
            </a:r>
            <a:r>
              <a:rPr lang="en-GB" sz="1400" i="1" dirty="0" err="1"/>
              <a:t>theorique</a:t>
            </a:r>
            <a:r>
              <a:rPr lang="en-GB" sz="1400" i="1" dirty="0"/>
              <a:t> et experimental sur le </a:t>
            </a:r>
            <a:r>
              <a:rPr lang="en-GB" sz="1400" i="1" dirty="0" err="1"/>
              <a:t>galvanisme</a:t>
            </a:r>
            <a:r>
              <a:rPr lang="en-GB" sz="1400" dirty="0"/>
              <a:t> by Giovanni </a:t>
            </a:r>
            <a:r>
              <a:rPr lang="en-GB" sz="1400" dirty="0" err="1"/>
              <a:t>Aldini</a:t>
            </a:r>
            <a:r>
              <a:rPr lang="en-GB" sz="1400" dirty="0"/>
              <a:t> (1804)</a:t>
            </a:r>
            <a:endParaRPr lang="en-US" sz="1400" dirty="0"/>
          </a:p>
        </p:txBody>
      </p:sp>
    </p:spTree>
    <p:extLst>
      <p:ext uri="{BB962C8B-B14F-4D97-AF65-F5344CB8AC3E}">
        <p14:creationId xmlns:p14="http://schemas.microsoft.com/office/powerpoint/2010/main" val="3043320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52713-2D4F-D0EF-4B18-34F0B494A2A8}"/>
              </a:ext>
            </a:extLst>
          </p:cNvPr>
          <p:cNvSpPr>
            <a:spLocks noGrp="1"/>
          </p:cNvSpPr>
          <p:nvPr>
            <p:ph type="title"/>
          </p:nvPr>
        </p:nvSpPr>
        <p:spPr/>
        <p:txBody>
          <a:bodyPr>
            <a:noAutofit/>
          </a:bodyPr>
          <a:lstStyle/>
          <a:p>
            <a:pPr algn="ctr"/>
            <a:r>
              <a:rPr lang="en-GB" sz="2400" b="1" dirty="0"/>
              <a:t>GEORGE FOSTER</a:t>
            </a:r>
            <a:br>
              <a:rPr lang="en-GB" sz="2400" b="1" dirty="0"/>
            </a:br>
            <a:r>
              <a:rPr lang="en-GB" sz="2400" b="1" i="1" dirty="0"/>
              <a:t>Executed at Newgate, 18th of January, 1803, for the Murder of his Wife and Child, by drowning them in the Paddington Canal; with a Curious Account of Galvanic Experiments on his Body</a:t>
            </a:r>
            <a:endParaRPr lang="en-GB" sz="2400" b="1" dirty="0"/>
          </a:p>
        </p:txBody>
      </p:sp>
      <p:sp>
        <p:nvSpPr>
          <p:cNvPr id="3" name="Content Placeholder 2">
            <a:extLst>
              <a:ext uri="{FF2B5EF4-FFF2-40B4-BE49-F238E27FC236}">
                <a16:creationId xmlns:a16="http://schemas.microsoft.com/office/drawing/2014/main" id="{130CB4DF-92D9-059E-D964-5772CB33C073}"/>
              </a:ext>
            </a:extLst>
          </p:cNvPr>
          <p:cNvSpPr>
            <a:spLocks noGrp="1"/>
          </p:cNvSpPr>
          <p:nvPr>
            <p:ph idx="1"/>
          </p:nvPr>
        </p:nvSpPr>
        <p:spPr>
          <a:xfrm>
            <a:off x="838200" y="1876493"/>
            <a:ext cx="10515600" cy="4351338"/>
          </a:xfrm>
        </p:spPr>
        <p:txBody>
          <a:bodyPr>
            <a:noAutofit/>
          </a:bodyPr>
          <a:lstStyle/>
          <a:p>
            <a:pPr marL="0" indent="0">
              <a:buNone/>
            </a:pPr>
            <a:r>
              <a:rPr lang="en-GB" sz="1600" dirty="0"/>
              <a:t>“He died very easy; and, </a:t>
            </a:r>
            <a:r>
              <a:rPr lang="en-GB" sz="1600" b="1" dirty="0"/>
              <a:t>after hanging the usual time, his body was cut down and conveyed to a house not far distant, where it was subjected to the galvanic process by Professor (Giovanni) </a:t>
            </a:r>
            <a:r>
              <a:rPr lang="en-GB" sz="1600" b="1" dirty="0" err="1"/>
              <a:t>Aldini</a:t>
            </a:r>
            <a:r>
              <a:rPr lang="en-GB" sz="1600" dirty="0"/>
              <a:t>, under the inspection of Mr Keate, Mr </a:t>
            </a:r>
            <a:r>
              <a:rPr lang="en-GB" sz="1600" dirty="0" err="1"/>
              <a:t>Carpue</a:t>
            </a:r>
            <a:r>
              <a:rPr lang="en-GB" sz="1600" dirty="0"/>
              <a:t> and several other professional gentlemen. M. </a:t>
            </a:r>
            <a:r>
              <a:rPr lang="en-GB" sz="1600" dirty="0" err="1"/>
              <a:t>Aldini</a:t>
            </a:r>
            <a:r>
              <a:rPr lang="en-GB" sz="1600" dirty="0"/>
              <a:t>, who is the nephew of the discoverer of this most interesting science, showed the eminent and superior powers of galvanism to be far beyond any other stimulant in nature. </a:t>
            </a:r>
            <a:r>
              <a:rPr lang="en-GB" sz="1600" b="1" dirty="0"/>
              <a:t>On the first application of the process to the face, the jaws of the deceased criminal began to quiver, and the adjoining muscles were horribly contorted, and one eye was actually opened. In the subsequent part of the process the right hand was raised and clenched, and the legs and thighs were set in motion. Mr Pass, the beadle of the Surgeons' Company, who was officially present during this experiment, was so alarmed that he died of fright soon after his return home.</a:t>
            </a:r>
          </a:p>
          <a:p>
            <a:pPr marL="0" indent="0">
              <a:buNone/>
            </a:pPr>
            <a:r>
              <a:rPr lang="en-GB" sz="1600" b="1" dirty="0"/>
              <a:t>Some of the uninformed bystanders thought that the wretched man was on the eve of being restored to life. </a:t>
            </a:r>
            <a:r>
              <a:rPr lang="en-GB" sz="1600" dirty="0"/>
              <a:t>This, however, was impossible, as several of his friends, who were under the scaffold, had violently pulled his legs, in order to put a more speedy termination to his sufferings</a:t>
            </a:r>
            <a:r>
              <a:rPr lang="en-GB" sz="1600" b="1" dirty="0"/>
              <a:t>. The experiment, in fact, was of a better use and tendency. Its object was to show the excitability of the human frame when this animal electricity was duly applied. In cases of drowning or suffocation it promised to be of the utmost use, by reviving the action of the lungs, and thereby rekindling the expiring spark of vitality. In cases of apoplexy, or disorders of the head, it offered also most encouraging prospects for the benefit of mankind.</a:t>
            </a:r>
          </a:p>
          <a:p>
            <a:pPr marL="0" indent="0">
              <a:buNone/>
            </a:pPr>
            <a:r>
              <a:rPr lang="en-GB" sz="1600" dirty="0"/>
              <a:t>The professor, we understand, had made use of galvanism also in several cases of insanity, and with complete success. It was the opinion of the first medical men that this discovery, if rightly managed and duly prosecuted, could not fail to be of great, and perhaps as yet unforeseen, utility.</a:t>
            </a:r>
          </a:p>
          <a:p>
            <a:pPr lvl="8"/>
            <a:r>
              <a:rPr lang="en-US" sz="1600" i="1" dirty="0"/>
              <a:t>The </a:t>
            </a:r>
            <a:r>
              <a:rPr lang="en-US" sz="1600" i="1" dirty="0" err="1"/>
              <a:t>Newgate</a:t>
            </a:r>
            <a:r>
              <a:rPr lang="en-US" sz="1600" i="1" dirty="0"/>
              <a:t> Calendar, Part III (1800-1842)</a:t>
            </a:r>
          </a:p>
        </p:txBody>
      </p:sp>
    </p:spTree>
    <p:extLst>
      <p:ext uri="{BB962C8B-B14F-4D97-AF65-F5344CB8AC3E}">
        <p14:creationId xmlns:p14="http://schemas.microsoft.com/office/powerpoint/2010/main" val="2143952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43" name="Rectangle 5142">
            <a:extLst>
              <a:ext uri="{FF2B5EF4-FFF2-40B4-BE49-F238E27FC236}">
                <a16:creationId xmlns:a16="http://schemas.microsoft.com/office/drawing/2014/main" id="{91DC6ABD-215C-4EA8-A483-CEF5B99AB3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6C691A4-F752-EEF4-54EE-F7FACFC289B1}"/>
              </a:ext>
            </a:extLst>
          </p:cNvPr>
          <p:cNvSpPr>
            <a:spLocks noGrp="1"/>
          </p:cNvSpPr>
          <p:nvPr>
            <p:ph type="title"/>
          </p:nvPr>
        </p:nvSpPr>
        <p:spPr>
          <a:xfrm>
            <a:off x="571057" y="332996"/>
            <a:ext cx="4126919" cy="1607869"/>
          </a:xfrm>
        </p:spPr>
        <p:txBody>
          <a:bodyPr vert="horz" lIns="91440" tIns="45720" rIns="91440" bIns="45720" rtlCol="0" anchor="b">
            <a:normAutofit fontScale="90000"/>
          </a:bodyPr>
          <a:lstStyle/>
          <a:p>
            <a:r>
              <a:rPr lang="en-US" sz="5600" kern="1200" dirty="0">
                <a:solidFill>
                  <a:schemeClr val="tx1"/>
                </a:solidFill>
                <a:latin typeface="+mj-lt"/>
                <a:ea typeface="+mj-ea"/>
                <a:cs typeface="+mj-cs"/>
              </a:rPr>
              <a:t>Experimental medicine</a:t>
            </a:r>
          </a:p>
        </p:txBody>
      </p:sp>
      <p:sp>
        <p:nvSpPr>
          <p:cNvPr id="3" name="Content Placeholder 2">
            <a:extLst>
              <a:ext uri="{FF2B5EF4-FFF2-40B4-BE49-F238E27FC236}">
                <a16:creationId xmlns:a16="http://schemas.microsoft.com/office/drawing/2014/main" id="{08FA2AAC-51CA-56FC-F63E-D7E6B4F5CE3D}"/>
              </a:ext>
            </a:extLst>
          </p:cNvPr>
          <p:cNvSpPr>
            <a:spLocks noGrp="1"/>
          </p:cNvSpPr>
          <p:nvPr>
            <p:ph idx="1"/>
          </p:nvPr>
        </p:nvSpPr>
        <p:spPr>
          <a:xfrm>
            <a:off x="519201" y="2273861"/>
            <a:ext cx="4538214" cy="4135711"/>
          </a:xfrm>
        </p:spPr>
        <p:txBody>
          <a:bodyPr vert="horz" lIns="91440" tIns="45720" rIns="91440" bIns="45720" rtlCol="0">
            <a:normAutofit fontScale="85000" lnSpcReduction="20000"/>
          </a:bodyPr>
          <a:lstStyle/>
          <a:p>
            <a:r>
              <a:rPr lang="en-US" sz="2400" kern="1200" dirty="0">
                <a:solidFill>
                  <a:schemeClr val="tx1"/>
                </a:solidFill>
                <a:latin typeface="+mn-lt"/>
                <a:ea typeface="+mn-ea"/>
                <a:cs typeface="+mn-cs"/>
              </a:rPr>
              <a:t>Associated with French clinical medicine, and the approach of Francois Magendie (1783-1855) and Claude Bernard (1813-1878).</a:t>
            </a:r>
          </a:p>
          <a:p>
            <a:r>
              <a:rPr lang="en-US" sz="2400" dirty="0"/>
              <a:t>Physiology: the study of mechanisms/processes within the living body, the function of tissues and cells.</a:t>
            </a:r>
          </a:p>
          <a:p>
            <a:r>
              <a:rPr lang="en-US" sz="2400" dirty="0"/>
              <a:t>The experimental approach, articulated in Bernard’s 1865 work, </a:t>
            </a:r>
            <a:r>
              <a:rPr lang="en-US" sz="2400" i="1" dirty="0"/>
              <a:t>An Introduction to Experimental Medicine</a:t>
            </a:r>
            <a:r>
              <a:rPr lang="en-US" sz="2400" dirty="0"/>
              <a:t> situates the laboratory as the proper site of medical research.</a:t>
            </a:r>
          </a:p>
          <a:p>
            <a:r>
              <a:rPr lang="en-US" sz="2400" dirty="0"/>
              <a:t>Emphasis on vivisection (dissection of live animals), but also anatomy/pathology, microscopic techniques involving cadavers/tissue.</a:t>
            </a:r>
          </a:p>
          <a:p>
            <a:endParaRPr lang="en-US" sz="2400" dirty="0"/>
          </a:p>
        </p:txBody>
      </p:sp>
      <p:grpSp>
        <p:nvGrpSpPr>
          <p:cNvPr id="5145" name="Group 5144">
            <a:extLst>
              <a:ext uri="{FF2B5EF4-FFF2-40B4-BE49-F238E27FC236}">
                <a16:creationId xmlns:a16="http://schemas.microsoft.com/office/drawing/2014/main" id="{3AF6A671-C637-4547-85F4-51B6D18813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416432" y="1"/>
            <a:ext cx="2446384" cy="5777808"/>
            <a:chOff x="329184" y="1"/>
            <a:chExt cx="524256" cy="5777808"/>
          </a:xfrm>
        </p:grpSpPr>
        <p:cxnSp>
          <p:nvCxnSpPr>
            <p:cNvPr id="5146" name="Straight Connector 5145">
              <a:extLst>
                <a:ext uri="{FF2B5EF4-FFF2-40B4-BE49-F238E27FC236}">
                  <a16:creationId xmlns:a16="http://schemas.microsoft.com/office/drawing/2014/main" id="{C575CF26-3D3C-4C5A-A2B7-00432016EF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329184" y="5777809"/>
              <a:ext cx="521208" cy="0"/>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5147" name="Rectangle 5146">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184" y="1"/>
              <a:ext cx="524256" cy="55321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149" name="Rectangle 5148">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86598" y="269324"/>
            <a:ext cx="6116779" cy="620877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6" name="Picture 6" descr="M0017523: Physiology Laboratory at the London School of Medicine, c.1899">
            <a:extLst>
              <a:ext uri="{FF2B5EF4-FFF2-40B4-BE49-F238E27FC236}">
                <a16:creationId xmlns:a16="http://schemas.microsoft.com/office/drawing/2014/main" id="{663A2CFA-D399-6BDC-473C-D90FA92977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8303" y="1377618"/>
            <a:ext cx="5487373" cy="409491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A33E905-4F98-D0EA-FE0C-34C462E6B83A}"/>
              </a:ext>
            </a:extLst>
          </p:cNvPr>
          <p:cNvSpPr txBox="1"/>
          <p:nvPr/>
        </p:nvSpPr>
        <p:spPr>
          <a:xfrm>
            <a:off x="6096000" y="5539833"/>
            <a:ext cx="5247616" cy="523220"/>
          </a:xfrm>
          <a:prstGeom prst="rect">
            <a:avLst/>
          </a:prstGeom>
          <a:noFill/>
        </p:spPr>
        <p:txBody>
          <a:bodyPr wrap="square">
            <a:spAutoFit/>
          </a:bodyPr>
          <a:lstStyle/>
          <a:p>
            <a:pPr>
              <a:buNone/>
            </a:pPr>
            <a:r>
              <a:rPr lang="en-GB" sz="1400" dirty="0"/>
              <a:t>Physiology Laboratory at the London School of Medicine, c.1899 (</a:t>
            </a:r>
            <a:r>
              <a:rPr lang="en-GB" sz="1400" dirty="0" err="1"/>
              <a:t>Wellcome</a:t>
            </a:r>
            <a:r>
              <a:rPr lang="en-GB" sz="1400" dirty="0"/>
              <a:t> Collection)</a:t>
            </a:r>
          </a:p>
        </p:txBody>
      </p:sp>
    </p:spTree>
    <p:extLst>
      <p:ext uri="{BB962C8B-B14F-4D97-AF65-F5344CB8AC3E}">
        <p14:creationId xmlns:p14="http://schemas.microsoft.com/office/powerpoint/2010/main" val="34703780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295" name="Rectangle 12294">
            <a:extLst>
              <a:ext uri="{FF2B5EF4-FFF2-40B4-BE49-F238E27FC236}">
                <a16:creationId xmlns:a16="http://schemas.microsoft.com/office/drawing/2014/main" id="{4AC6B390-BC59-4F1D-A0EE-D71A92F0A0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2297" name="Freeform: Shape 12296">
            <a:extLst>
              <a:ext uri="{FF2B5EF4-FFF2-40B4-BE49-F238E27FC236}">
                <a16:creationId xmlns:a16="http://schemas.microsoft.com/office/drawing/2014/main" id="{B6C60D79-16F1-4C4B-B7E3-7634E7069C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19137"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2290" name="Picture 2" descr="A close up of a brain&#10;&#10;AI-generated content may be incorrect.">
            <a:extLst>
              <a:ext uri="{FF2B5EF4-FFF2-40B4-BE49-F238E27FC236}">
                <a16:creationId xmlns:a16="http://schemas.microsoft.com/office/drawing/2014/main" id="{4D132321-7FAC-AE14-6BC9-CC15F9E58F4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541053" y="1551128"/>
            <a:ext cx="4777381" cy="3583035"/>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noFill/>
          <a:extLst>
            <a:ext uri="{909E8E84-426E-40DD-AFC4-6F175D3DCCD1}">
              <a14:hiddenFill xmlns:a14="http://schemas.microsoft.com/office/drawing/2010/main">
                <a:solidFill>
                  <a:srgbClr val="FFFFFF"/>
                </a:solidFill>
              </a14:hiddenFill>
            </a:ext>
          </a:extLst>
        </p:spPr>
      </p:pic>
      <p:sp>
        <p:nvSpPr>
          <p:cNvPr id="12299" name="Arc 12298">
            <a:extLst>
              <a:ext uri="{FF2B5EF4-FFF2-40B4-BE49-F238E27FC236}">
                <a16:creationId xmlns:a16="http://schemas.microsoft.com/office/drawing/2014/main" id="{426B127E-6498-4C77-9C9D-4553A5113B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02050" y="650160"/>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19D5870-2163-F414-DFD7-77A668862F66}"/>
              </a:ext>
            </a:extLst>
          </p:cNvPr>
          <p:cNvSpPr>
            <a:spLocks noGrp="1"/>
          </p:cNvSpPr>
          <p:nvPr>
            <p:ph type="title"/>
          </p:nvPr>
        </p:nvSpPr>
        <p:spPr>
          <a:xfrm>
            <a:off x="838201" y="479493"/>
            <a:ext cx="5257800" cy="1325563"/>
          </a:xfrm>
        </p:spPr>
        <p:txBody>
          <a:bodyPr>
            <a:normAutofit/>
          </a:bodyPr>
          <a:lstStyle/>
          <a:p>
            <a:r>
              <a:rPr lang="en-US" dirty="0"/>
              <a:t>Brain research</a:t>
            </a:r>
          </a:p>
        </p:txBody>
      </p:sp>
      <p:sp>
        <p:nvSpPr>
          <p:cNvPr id="3" name="Content Placeholder 2">
            <a:extLst>
              <a:ext uri="{FF2B5EF4-FFF2-40B4-BE49-F238E27FC236}">
                <a16:creationId xmlns:a16="http://schemas.microsoft.com/office/drawing/2014/main" id="{9451D9F6-4B8E-3C72-A908-D24DF169300F}"/>
              </a:ext>
            </a:extLst>
          </p:cNvPr>
          <p:cNvSpPr>
            <a:spLocks noGrp="1"/>
          </p:cNvSpPr>
          <p:nvPr>
            <p:ph idx="1"/>
          </p:nvPr>
        </p:nvSpPr>
        <p:spPr>
          <a:xfrm>
            <a:off x="838201" y="1984443"/>
            <a:ext cx="5257800" cy="4192520"/>
          </a:xfrm>
        </p:spPr>
        <p:txBody>
          <a:bodyPr>
            <a:normAutofit fontScale="92500" lnSpcReduction="10000"/>
          </a:bodyPr>
          <a:lstStyle/>
          <a:p>
            <a:r>
              <a:rPr lang="en-US" sz="1800" dirty="0"/>
              <a:t>Brain research contributed to physiological and pathological studies in the C19.</a:t>
            </a:r>
          </a:p>
          <a:p>
            <a:r>
              <a:rPr lang="en-GB" sz="1800" dirty="0"/>
              <a:t>Louis Victor Leborgne (1809-1861)’s and Lazare Lelong (1790-1865)’s brains were studied by Paul Broca to identify cerebral localisation of speech (and impediment known as ‘Broca’s aphasia’). </a:t>
            </a:r>
          </a:p>
          <a:p>
            <a:r>
              <a:rPr lang="en-GB" sz="1800" dirty="0"/>
              <a:t>Leborgne’s brain retained in Dupuytren museum and remains a research specimen (e.g. subjected to MRI analysis).</a:t>
            </a:r>
          </a:p>
          <a:p>
            <a:r>
              <a:rPr lang="en-GB" sz="1800" dirty="0"/>
              <a:t>Brains of geniuses also collected (e.g. Smithsonian Collection, and Wilder brain collection at Cornell University, which held up to 1,200 specimens from late C19).</a:t>
            </a:r>
          </a:p>
          <a:p>
            <a:r>
              <a:rPr lang="en-GB" sz="1800" dirty="0"/>
              <a:t>Harvey Cushing (1869-1937) brain collection at Yale used to teach neuroscience and surgery. (Cushing’s disease: malfunction of the pituitary gland).</a:t>
            </a:r>
          </a:p>
          <a:p>
            <a:endParaRPr lang="en-US" sz="1800" dirty="0"/>
          </a:p>
        </p:txBody>
      </p:sp>
      <p:sp>
        <p:nvSpPr>
          <p:cNvPr id="5" name="TextBox 4">
            <a:extLst>
              <a:ext uri="{FF2B5EF4-FFF2-40B4-BE49-F238E27FC236}">
                <a16:creationId xmlns:a16="http://schemas.microsoft.com/office/drawing/2014/main" id="{4A4F0A0A-8847-7369-A4C0-8A4B08F63E7F}"/>
              </a:ext>
            </a:extLst>
          </p:cNvPr>
          <p:cNvSpPr txBox="1"/>
          <p:nvPr/>
        </p:nvSpPr>
        <p:spPr>
          <a:xfrm>
            <a:off x="6471137" y="5156393"/>
            <a:ext cx="6096000" cy="307777"/>
          </a:xfrm>
          <a:prstGeom prst="rect">
            <a:avLst/>
          </a:prstGeom>
          <a:noFill/>
        </p:spPr>
        <p:txBody>
          <a:bodyPr wrap="square">
            <a:spAutoFit/>
          </a:bodyPr>
          <a:lstStyle/>
          <a:p>
            <a:r>
              <a:rPr lang="en-GB" sz="1400" dirty="0"/>
              <a:t>Thinly sliced human brain tissue whole mounts (</a:t>
            </a:r>
            <a:r>
              <a:rPr lang="en-GB" sz="1400" dirty="0">
                <a:hlinkClick r:id="rId3"/>
              </a:rPr>
              <a:t>Cushing Collection</a:t>
            </a:r>
            <a:r>
              <a:rPr lang="en-GB" sz="1400" dirty="0"/>
              <a:t>) </a:t>
            </a:r>
            <a:endParaRPr lang="en-US" sz="1400" dirty="0"/>
          </a:p>
        </p:txBody>
      </p:sp>
    </p:spTree>
    <p:extLst>
      <p:ext uri="{BB962C8B-B14F-4D97-AF65-F5344CB8AC3E}">
        <p14:creationId xmlns:p14="http://schemas.microsoft.com/office/powerpoint/2010/main" val="8505620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1677</TotalTime>
  <Words>1802</Words>
  <Application>Microsoft Macintosh PowerPoint</Application>
  <PresentationFormat>Widescreen</PresentationFormat>
  <Paragraphs>97</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Aptos</vt:lpstr>
      <vt:lpstr>Aptos Display</vt:lpstr>
      <vt:lpstr>Arial</vt:lpstr>
      <vt:lpstr>Calibri</vt:lpstr>
      <vt:lpstr>Office Theme</vt:lpstr>
      <vt:lpstr>Resurrecting the Dead: Transplantation and Tissue Research</vt:lpstr>
      <vt:lpstr>Lecture Outline</vt:lpstr>
      <vt:lpstr>The boundary between life and death</vt:lpstr>
      <vt:lpstr>Humane executions</vt:lpstr>
      <vt:lpstr>Frankenstein</vt:lpstr>
      <vt:lpstr>Galvanism</vt:lpstr>
      <vt:lpstr>GEORGE FOSTER Executed at Newgate, 18th of January, 1803, for the Murder of his Wife and Child, by drowning them in the Paddington Canal; with a Curious Account of Galvanic Experiments on his Body</vt:lpstr>
      <vt:lpstr>Experimental medicine</vt:lpstr>
      <vt:lpstr>Brain research</vt:lpstr>
      <vt:lpstr>HeLa Cells</vt:lpstr>
      <vt:lpstr>PowerPoint Presentation</vt:lpstr>
      <vt:lpstr>Transplantation</vt:lpstr>
      <vt:lpstr>PowerPoint Presentation</vt:lpstr>
      <vt:lpstr>Transplantation anxieties</vt:lpstr>
      <vt:lpstr>Brain death</vt:lpstr>
      <vt:lpstr>Scandals (UK)</vt:lpstr>
      <vt:lpstr>Legislation: 2004 Human Tissues Act</vt:lpstr>
      <vt:lpstr>PowerPoint Presentation</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Smith, Elise</dc:creator>
  <cp:lastModifiedBy>Smith, Elise</cp:lastModifiedBy>
  <cp:revision>5</cp:revision>
  <dcterms:created xsi:type="dcterms:W3CDTF">2025-10-19T12:48:15Z</dcterms:created>
  <dcterms:modified xsi:type="dcterms:W3CDTF">2026-03-10T15:38:43Z</dcterms:modified>
</cp:coreProperties>
</file>