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71" r:id="rId5"/>
    <p:sldId id="267" r:id="rId6"/>
    <p:sldId id="258" r:id="rId7"/>
    <p:sldId id="257" r:id="rId8"/>
    <p:sldId id="259" r:id="rId9"/>
    <p:sldId id="266" r:id="rId10"/>
    <p:sldId id="270" r:id="rId11"/>
    <p:sldId id="260" r:id="rId12"/>
    <p:sldId id="262" r:id="rId13"/>
    <p:sldId id="261" r:id="rId14"/>
    <p:sldId id="263" r:id="rId15"/>
    <p:sldId id="264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DA53-3395-43FD-81E1-7B2495C42BED}" type="datetimeFigureOut">
              <a:rPr lang="en-US" smtClean="0"/>
              <a:pPr/>
              <a:t>10/7/18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F1AA9-EEB7-42C1-9C68-8744AD0F63F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3/38/Bucharin.bra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en.wikipedia.org/wiki/File:Bundesarchiv_Bild_183-R15068,_Leo_Dawidowitsch_Trotzki.jp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86446" y="1571612"/>
            <a:ext cx="3143272" cy="1857388"/>
          </a:xfrm>
        </p:spPr>
        <p:txBody>
          <a:bodyPr>
            <a:normAutofit/>
          </a:bodyPr>
          <a:lstStyle/>
          <a:p>
            <a:r>
              <a:rPr lang="en-GB" dirty="0"/>
              <a:t>Felix Dzerzhinsky (1877-1926), head of the </a:t>
            </a:r>
            <a:r>
              <a:rPr lang="en-GB" dirty="0" err="1"/>
              <a:t>Cheka</a:t>
            </a:r>
            <a:r>
              <a:rPr lang="en-GB" dirty="0"/>
              <a:t> (Extraordinary Commission)</a:t>
            </a:r>
          </a:p>
        </p:txBody>
      </p:sp>
      <p:pic>
        <p:nvPicPr>
          <p:cNvPr id="11266" name="Picture 2" descr="http://www.nndb.com/people/720/000160240/Felix_Dzerzhinsky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 bwMode="auto">
          <a:xfrm>
            <a:off x="-1" y="0"/>
            <a:ext cx="500742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ile:Bucharin.br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5143504" cy="685800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5008" y="185736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Nikolai I. Bukharin (1888-1938)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8/8c/Ordzhonikidze,_Stalin_and_Mikoyan,_19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8580466" cy="606430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643174" y="6143644"/>
            <a:ext cx="4248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Ordzhonikidze, Stalin and Mikoyan in 1925</a:t>
            </a:r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http://katardat.org/russia/pictures/photos1926/fulop-miller-book-1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43000" cy="1600200"/>
          </a:xfrm>
          <a:prstGeom prst="rect">
            <a:avLst/>
          </a:prstGeom>
          <a:noFill/>
        </p:spPr>
      </p:pic>
      <p:pic>
        <p:nvPicPr>
          <p:cNvPr id="19463" name="Picture 7" descr="russia-p22-19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55321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857356" y="600076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Soviet propaganda car, 1920s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http://katardat.org/russia/pictures/photos1926/fulop-miller-book-1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43000" cy="1600200"/>
          </a:xfrm>
          <a:prstGeom prst="rect">
            <a:avLst/>
          </a:prstGeom>
          <a:noFill/>
        </p:spPr>
      </p:pic>
      <p:pic>
        <p:nvPicPr>
          <p:cNvPr id="18434" name="Picture 2" descr="russia-p09-19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0" cy="2009775"/>
          </a:xfrm>
          <a:prstGeom prst="rect">
            <a:avLst/>
          </a:prstGeom>
          <a:noFill/>
        </p:spPr>
      </p:pic>
      <p:pic>
        <p:nvPicPr>
          <p:cNvPr id="18435" name="Picture 3" descr="russia-p10-19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715000" cy="1828800"/>
          </a:xfrm>
          <a:prstGeom prst="rect">
            <a:avLst/>
          </a:prstGeom>
          <a:noFill/>
        </p:spPr>
      </p:pic>
      <p:pic>
        <p:nvPicPr>
          <p:cNvPr id="18436" name="Picture 4" descr="russia-p11-19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715000" cy="1924050"/>
          </a:xfrm>
          <a:prstGeom prst="rect">
            <a:avLst/>
          </a:prstGeom>
          <a:noFill/>
        </p:spPr>
      </p:pic>
      <p:pic>
        <p:nvPicPr>
          <p:cNvPr id="18437" name="Picture 5" descr="russia-p29-192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5715000" cy="3800475"/>
          </a:xfrm>
          <a:prstGeom prst="rect">
            <a:avLst/>
          </a:prstGeom>
          <a:noFill/>
        </p:spPr>
      </p:pic>
      <p:pic>
        <p:nvPicPr>
          <p:cNvPr id="18438" name="Picture 6" descr="russia-p30-192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8786842" cy="57993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600076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Inside a Soviet propaganda car, 1920s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museenkoeln.de/_medien/mlk/Schaichet_Arkadi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9080500" cy="666508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mith.edu/artmuseum/exhibitions/godlesscommunists/images/lord_capit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9856" y="-2620092"/>
            <a:ext cx="450829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2000240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Lord Capital – The essence of religion, Soviet propaganda poster 1928/29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spbmuseum.ru/i/data/rum/nep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6519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discoverthebaltic.com/travel/images/19167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6"/>
            <a:ext cx="9080500" cy="599372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3042" y="785794"/>
            <a:ext cx="65008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1921, X. party congress</a:t>
            </a:r>
          </a:p>
          <a:p>
            <a:endParaRPr lang="en-GB" dirty="0"/>
          </a:p>
          <a:p>
            <a:r>
              <a:rPr lang="en-GB" i="1" dirty="0"/>
              <a:t>Debates on			Decision</a:t>
            </a:r>
          </a:p>
          <a:p>
            <a:endParaRPr lang="en-GB" dirty="0"/>
          </a:p>
          <a:p>
            <a:r>
              <a:rPr lang="en-GB" dirty="0"/>
              <a:t>Role of trade unions		Subordinated to party, tools</a:t>
            </a:r>
          </a:p>
          <a:p>
            <a:endParaRPr lang="en-GB" dirty="0"/>
          </a:p>
          <a:p>
            <a:r>
              <a:rPr lang="en-GB" dirty="0"/>
              <a:t>Socialist democracy			Outlawing of all other 				parties</a:t>
            </a:r>
          </a:p>
          <a:p>
            <a:endParaRPr lang="en-GB" dirty="0"/>
          </a:p>
          <a:p>
            <a:r>
              <a:rPr lang="en-GB" dirty="0"/>
              <a:t>Intra-party democracy		Outlawing of factions in the 				party</a:t>
            </a:r>
          </a:p>
          <a:p>
            <a:r>
              <a:rPr lang="en-GB" dirty="0"/>
              <a:t>		</a:t>
            </a:r>
          </a:p>
          <a:p>
            <a:endParaRPr lang="en-GB" dirty="0"/>
          </a:p>
          <a:p>
            <a:r>
              <a:rPr lang="en-GB" dirty="0"/>
              <a:t>		</a:t>
            </a:r>
            <a:r>
              <a:rPr lang="en-GB" b="1" dirty="0"/>
              <a:t>Democratic centralism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t500006hm_0000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882" y="-86614"/>
            <a:ext cx="4416616" cy="60298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0"/>
            <a:ext cx="821537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algn="ctr"/>
            <a:r>
              <a:rPr lang="en-GB" b="1" dirty="0"/>
              <a:t>New Economic Policy (NEP)</a:t>
            </a:r>
            <a:endParaRPr lang="en-GB" dirty="0"/>
          </a:p>
          <a:p>
            <a:endParaRPr lang="en-GB" dirty="0"/>
          </a:p>
          <a:p>
            <a:r>
              <a:rPr lang="en-GB" dirty="0"/>
              <a:t>Economic Policy			end of war communism </a:t>
            </a:r>
          </a:p>
          <a:p>
            <a:r>
              <a:rPr lang="en-GB" dirty="0"/>
              <a:t>				end of requisitions of agricultural products</a:t>
            </a:r>
          </a:p>
          <a:p>
            <a:r>
              <a:rPr lang="en-GB" dirty="0"/>
              <a:t>				small enterprises can be in private hands</a:t>
            </a:r>
          </a:p>
          <a:p>
            <a:r>
              <a:rPr lang="en-GB" dirty="0"/>
              <a:t>				private retail and small trade accepted</a:t>
            </a:r>
          </a:p>
          <a:p>
            <a:r>
              <a:rPr lang="en-GB" dirty="0"/>
              <a:t>				natural tax – later money tax for agricultural 				products</a:t>
            </a:r>
          </a:p>
          <a:p>
            <a:r>
              <a:rPr lang="en-GB" dirty="0"/>
              <a:t>				Foreign trade, large enterprises and industry 				state-controlled</a:t>
            </a:r>
          </a:p>
          <a:p>
            <a:endParaRPr lang="en-GB" dirty="0"/>
          </a:p>
          <a:p>
            <a:r>
              <a:rPr lang="en-GB" dirty="0"/>
              <a:t>Urban society			‘</a:t>
            </a:r>
            <a:r>
              <a:rPr lang="en-GB" dirty="0" err="1"/>
              <a:t>byvshie</a:t>
            </a:r>
            <a:r>
              <a:rPr lang="en-GB" dirty="0"/>
              <a:t> </a:t>
            </a:r>
            <a:r>
              <a:rPr lang="en-GB" dirty="0" err="1"/>
              <a:t>liudi</a:t>
            </a:r>
            <a:r>
              <a:rPr lang="en-GB" dirty="0"/>
              <a:t>’ (former people), many 					“bourgeois” intellectuals emigrate or 					are forced to leave the country</a:t>
            </a:r>
          </a:p>
          <a:p>
            <a:r>
              <a:rPr lang="en-GB" dirty="0"/>
              <a:t>				old managers needed in factories</a:t>
            </a:r>
          </a:p>
          <a:p>
            <a:r>
              <a:rPr lang="en-GB" dirty="0"/>
              <a:t>				old civil servants needed to run state</a:t>
            </a:r>
          </a:p>
          <a:p>
            <a:r>
              <a:rPr lang="en-GB" dirty="0"/>
              <a:t>				workers not satisfied, but improvement 				of living standard and working conditions</a:t>
            </a:r>
          </a:p>
          <a:p>
            <a:endParaRPr lang="en-GB" dirty="0"/>
          </a:p>
          <a:p>
            <a:r>
              <a:rPr lang="en-GB" dirty="0"/>
              <a:t>Peasants				1921 famine in Volga region, return to old 				peasant commune, improvement after 1923, </a:t>
            </a:r>
          </a:p>
          <a:p>
            <a:r>
              <a:rPr lang="en-GB" dirty="0"/>
              <a:t>				grain procurement difficult – scissors crisis, 				very expensive consumer goods and low prices 				for agricultural products</a:t>
            </a:r>
          </a:p>
          <a:p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__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86446" cy="6848734"/>
          </a:xfrm>
          <a:prstGeom prst="rect">
            <a:avLst/>
          </a:prstGeom>
          <a:noFill/>
        </p:spPr>
      </p:pic>
      <p:sp>
        <p:nvSpPr>
          <p:cNvPr id="4" name="Title 3"/>
          <p:cNvSpPr txBox="1">
            <a:spLocks/>
          </p:cNvSpPr>
          <p:nvPr/>
        </p:nvSpPr>
        <p:spPr>
          <a:xfrm>
            <a:off x="5786446" y="1571612"/>
            <a:ext cx="3143272" cy="18573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Lenin in Summer 1923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5929330"/>
            <a:ext cx="5486400" cy="566738"/>
          </a:xfrm>
        </p:spPr>
        <p:txBody>
          <a:bodyPr/>
          <a:lstStyle/>
          <a:p>
            <a:r>
              <a:rPr lang="en-GB" dirty="0"/>
              <a:t>Lenin in his mausoleum on Red Square</a:t>
            </a:r>
          </a:p>
        </p:txBody>
      </p:sp>
      <p:pic>
        <p:nvPicPr>
          <p:cNvPr id="14338" name="Picture 2" descr="Lenin's body preserved in the Lenin Mausole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643966" cy="60315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pload.wikimedia.org/wikipedia/commons/6/69/Zinovieff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14675" cy="49815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072074"/>
            <a:ext cx="307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Grigory</a:t>
            </a:r>
            <a:r>
              <a:rPr lang="en-GB" dirty="0"/>
              <a:t> Y. Zinoviev (1883-1936)</a:t>
            </a:r>
          </a:p>
        </p:txBody>
      </p:sp>
      <p:pic>
        <p:nvPicPr>
          <p:cNvPr id="16390" name="Picture 6" descr="http://upload.wikimedia.org/wikipedia/en/8/84/Kameny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-1"/>
            <a:ext cx="2071702" cy="49720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0" y="500063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Lev B. Kamenev (1883-1936)</a:t>
            </a:r>
          </a:p>
        </p:txBody>
      </p:sp>
      <p:pic>
        <p:nvPicPr>
          <p:cNvPr id="16392" name="Picture 8" descr="http://upload.wikimedia.org/wikipedia/commons/thumb/d/d0/Bundesarchiv_Bild_183-R15068%2C_Leo_Dawidowitsch_Trotzki.jpg/225px-Bundesarchiv_Bild_183-R15068%2C_Leo_Dawidowitsch_Trotzki.jpg">
            <a:hlinkClick r:id="rId4" tooltip="Leon Trotsky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0"/>
            <a:ext cx="3381309" cy="49291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57818" y="507207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Lev D. Trotsky (1879-1940)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587" y="612844"/>
            <a:ext cx="81439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No world revolution – “relative stabilisation of capitalism”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Socialism in one country (Stalin) 		Permanent revolution (Trotsky)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Continuing with NEP (1925) 			Change necessary, replace market 					relations by planned economy</a:t>
            </a:r>
          </a:p>
          <a:p>
            <a:r>
              <a:rPr lang="en-GB" dirty="0"/>
              <a:t>(Bukharin, Stalin)				(Trotsky, Kamenev, Zinoviev)</a:t>
            </a:r>
          </a:p>
          <a:p>
            <a:endParaRPr lang="en-GB" dirty="0"/>
          </a:p>
          <a:p>
            <a:r>
              <a:rPr lang="en-GB" dirty="0"/>
              <a:t>Industrialisation by improving		quick transfer of  resources from</a:t>
            </a:r>
          </a:p>
          <a:p>
            <a:r>
              <a:rPr lang="en-GB" dirty="0"/>
              <a:t>agriculture, moderate taxing of		agriculture , focus </a:t>
            </a:r>
            <a:r>
              <a:rPr lang="en-GB"/>
              <a:t>on heavy</a:t>
            </a:r>
            <a:endParaRPr lang="en-GB" dirty="0"/>
          </a:p>
          <a:p>
            <a:r>
              <a:rPr lang="en-GB" dirty="0"/>
              <a:t>wealthy peasants (Kulaks)			industry (</a:t>
            </a:r>
            <a:r>
              <a:rPr lang="en-GB" dirty="0" err="1"/>
              <a:t>Preobrazhensky</a:t>
            </a:r>
            <a:r>
              <a:rPr lang="en-GB" dirty="0"/>
              <a:t> and</a:t>
            </a:r>
          </a:p>
          <a:p>
            <a:r>
              <a:rPr lang="en-GB" dirty="0"/>
              <a:t>(Bukharin)				left opposition)</a:t>
            </a:r>
          </a:p>
          <a:p>
            <a:endParaRPr lang="en-GB" dirty="0"/>
          </a:p>
          <a:p>
            <a:r>
              <a:rPr lang="en-GB" dirty="0"/>
              <a:t>Continuing with NEP, (1928)			End of NEP, collectivization and </a:t>
            </a:r>
            <a:r>
              <a:rPr lang="en-GB" dirty="0" err="1"/>
              <a:t>smychka</a:t>
            </a:r>
            <a:r>
              <a:rPr lang="en-GB" dirty="0"/>
              <a:t>	peasants and workers		rapid industrialisation</a:t>
            </a:r>
          </a:p>
          <a:p>
            <a:r>
              <a:rPr lang="en-GB" dirty="0"/>
              <a:t>(Bukharin, </a:t>
            </a:r>
            <a:r>
              <a:rPr lang="en-GB" dirty="0" err="1"/>
              <a:t>Rykov</a:t>
            </a:r>
            <a:r>
              <a:rPr lang="en-GB" dirty="0"/>
              <a:t>, </a:t>
            </a:r>
            <a:r>
              <a:rPr lang="en-GB" dirty="0" err="1"/>
              <a:t>Tomsky</a:t>
            </a:r>
            <a:r>
              <a:rPr lang="en-GB" dirty="0"/>
              <a:t>)			(Stalin, Molotov, </a:t>
            </a:r>
            <a:r>
              <a:rPr lang="en-GB" dirty="0" err="1"/>
              <a:t>Ordzhonikidse</a:t>
            </a:r>
            <a:r>
              <a:rPr lang="en-GB" dirty="0"/>
              <a:t>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>
            <a:off x="3929058" y="1428736"/>
            <a:ext cx="57150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eft Arrow 3"/>
          <p:cNvSpPr/>
          <p:nvPr/>
        </p:nvSpPr>
        <p:spPr>
          <a:xfrm>
            <a:off x="4572000" y="1428736"/>
            <a:ext cx="57150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515</Words>
  <Application>Microsoft Office PowerPoint</Application>
  <PresentationFormat>On-screen Show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Felix Dzerzhinsky (1877-1926), head of the Cheka (Extraordinary Commission)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Lenin in his mausoleum on Red 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hyseag</dc:creator>
  <cp:lastModifiedBy>Mick, Christoph</cp:lastModifiedBy>
  <cp:revision>24</cp:revision>
  <dcterms:created xsi:type="dcterms:W3CDTF">2015-10-12T09:02:34Z</dcterms:created>
  <dcterms:modified xsi:type="dcterms:W3CDTF">2018-10-07T14:48:34Z</dcterms:modified>
</cp:coreProperties>
</file>