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notesMasterIdLst>
    <p:notesMasterId r:id="rId32"/>
  </p:notesMasterIdLst>
  <p:sldIdLst>
    <p:sldId id="256" r:id="rId2"/>
    <p:sldId id="257" r:id="rId3"/>
    <p:sldId id="274" r:id="rId4"/>
    <p:sldId id="258" r:id="rId5"/>
    <p:sldId id="259" r:id="rId6"/>
    <p:sldId id="260" r:id="rId7"/>
    <p:sldId id="306" r:id="rId8"/>
    <p:sldId id="261" r:id="rId9"/>
    <p:sldId id="262" r:id="rId10"/>
    <p:sldId id="263" r:id="rId11"/>
    <p:sldId id="265" r:id="rId12"/>
    <p:sldId id="271" r:id="rId13"/>
    <p:sldId id="264" r:id="rId14"/>
    <p:sldId id="273" r:id="rId15"/>
    <p:sldId id="266" r:id="rId16"/>
    <p:sldId id="272" r:id="rId17"/>
    <p:sldId id="267" r:id="rId18"/>
    <p:sldId id="268" r:id="rId19"/>
    <p:sldId id="269" r:id="rId20"/>
    <p:sldId id="275" r:id="rId21"/>
    <p:sldId id="276" r:id="rId22"/>
    <p:sldId id="270" r:id="rId23"/>
    <p:sldId id="282" r:id="rId24"/>
    <p:sldId id="307" r:id="rId25"/>
    <p:sldId id="308" r:id="rId26"/>
    <p:sldId id="281" r:id="rId27"/>
    <p:sldId id="277" r:id="rId28"/>
    <p:sldId id="278" r:id="rId29"/>
    <p:sldId id="309" r:id="rId30"/>
    <p:sldId id="27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42"/>
    <p:restoredTop sz="96012"/>
  </p:normalViewPr>
  <p:slideViewPr>
    <p:cSldViewPr snapToGrid="0">
      <p:cViewPr varScale="1">
        <p:scale>
          <a:sx n="126" d="100"/>
          <a:sy n="126" d="100"/>
        </p:scale>
        <p:origin x="2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C3A9CA-BA9D-4774-8EA3-3E14F6D5D8E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DABB8A-DBE6-4E33-83DA-2A568696A740}">
      <dgm:prSet/>
      <dgm:spPr/>
      <dgm:t>
        <a:bodyPr/>
        <a:lstStyle/>
        <a:p>
          <a:r>
            <a:rPr lang="en-US"/>
            <a:t>10 day week</a:t>
          </a:r>
        </a:p>
      </dgm:t>
    </dgm:pt>
    <dgm:pt modelId="{B138F933-36FA-46F3-B89A-41998E2B2E60}" type="parTrans" cxnId="{EDAFC319-F4D0-4798-9139-8FF79ECB2194}">
      <dgm:prSet/>
      <dgm:spPr/>
      <dgm:t>
        <a:bodyPr/>
        <a:lstStyle/>
        <a:p>
          <a:endParaRPr lang="en-US"/>
        </a:p>
      </dgm:t>
    </dgm:pt>
    <dgm:pt modelId="{C8F8226D-4975-475A-B853-D38C46AECB4B}" type="sibTrans" cxnId="{EDAFC319-F4D0-4798-9139-8FF79ECB2194}">
      <dgm:prSet/>
      <dgm:spPr/>
      <dgm:t>
        <a:bodyPr/>
        <a:lstStyle/>
        <a:p>
          <a:endParaRPr lang="en-US"/>
        </a:p>
      </dgm:t>
    </dgm:pt>
    <dgm:pt modelId="{94B5F784-5254-4709-9DC0-919F92E05363}">
      <dgm:prSet/>
      <dgm:spPr/>
      <dgm:t>
        <a:bodyPr/>
        <a:lstStyle/>
        <a:p>
          <a:r>
            <a:rPr lang="en-US"/>
            <a:t>Months names after nature</a:t>
          </a:r>
        </a:p>
      </dgm:t>
    </dgm:pt>
    <dgm:pt modelId="{978C95FC-E740-4DF6-AA32-98A2F11622A8}" type="parTrans" cxnId="{9E7A2D58-5F61-4A50-BFA7-66106B71A9BF}">
      <dgm:prSet/>
      <dgm:spPr/>
      <dgm:t>
        <a:bodyPr/>
        <a:lstStyle/>
        <a:p>
          <a:endParaRPr lang="en-US"/>
        </a:p>
      </dgm:t>
    </dgm:pt>
    <dgm:pt modelId="{AE44220C-F629-4C6A-966F-7943DA2E2EA9}" type="sibTrans" cxnId="{9E7A2D58-5F61-4A50-BFA7-66106B71A9BF}">
      <dgm:prSet/>
      <dgm:spPr/>
      <dgm:t>
        <a:bodyPr/>
        <a:lstStyle/>
        <a:p>
          <a:endParaRPr lang="en-US"/>
        </a:p>
      </dgm:t>
    </dgm:pt>
    <dgm:pt modelId="{463C3608-9C04-4BDE-BA54-27E8513C062A}">
      <dgm:prSet/>
      <dgm:spPr/>
      <dgm:t>
        <a:bodyPr/>
        <a:lstStyle/>
        <a:p>
          <a:r>
            <a:rPr lang="en-US" dirty="0"/>
            <a:t>Brumaire (</a:t>
          </a:r>
          <a:r>
            <a:rPr lang="en-US" i="1" dirty="0"/>
            <a:t>la </a:t>
          </a:r>
          <a:r>
            <a:rPr lang="en-US" i="0" dirty="0"/>
            <a:t>brume=fog</a:t>
          </a:r>
          <a:endParaRPr lang="en-US" dirty="0"/>
        </a:p>
      </dgm:t>
    </dgm:pt>
    <dgm:pt modelId="{ACBC31AC-4BD4-4D44-858E-F5F89F5E5ECE}" type="parTrans" cxnId="{0387B97D-10B7-4120-B3D5-5A3980C6FCF4}">
      <dgm:prSet/>
      <dgm:spPr/>
      <dgm:t>
        <a:bodyPr/>
        <a:lstStyle/>
        <a:p>
          <a:endParaRPr lang="en-US"/>
        </a:p>
      </dgm:t>
    </dgm:pt>
    <dgm:pt modelId="{20D6696C-839A-4A58-8BB0-3C2E7A95A853}" type="sibTrans" cxnId="{0387B97D-10B7-4120-B3D5-5A3980C6FCF4}">
      <dgm:prSet/>
      <dgm:spPr/>
      <dgm:t>
        <a:bodyPr/>
        <a:lstStyle/>
        <a:p>
          <a:endParaRPr lang="en-US"/>
        </a:p>
      </dgm:t>
    </dgm:pt>
    <dgm:pt modelId="{3EF42300-86B6-9747-A9FF-4007FC4F999D}">
      <dgm:prSet/>
      <dgm:spPr/>
      <dgm:t>
        <a:bodyPr/>
        <a:lstStyle/>
        <a:p>
          <a:r>
            <a:rPr lang="en-US" i="0" dirty="0" err="1"/>
            <a:t>Plûviose</a:t>
          </a:r>
          <a:r>
            <a:rPr lang="en-US" i="0" dirty="0"/>
            <a:t> (</a:t>
          </a:r>
          <a:r>
            <a:rPr lang="en-US" i="1" dirty="0"/>
            <a:t>la </a:t>
          </a:r>
          <a:r>
            <a:rPr lang="en-US" i="1" dirty="0" err="1"/>
            <a:t>pluie</a:t>
          </a:r>
          <a:r>
            <a:rPr lang="en-US" i="1" dirty="0"/>
            <a:t>=</a:t>
          </a:r>
          <a:r>
            <a:rPr lang="en-US" i="0" dirty="0"/>
            <a:t>rain)</a:t>
          </a:r>
        </a:p>
      </dgm:t>
    </dgm:pt>
    <dgm:pt modelId="{40EAB5BD-55C8-CA4E-A333-719E647C850A}" type="parTrans" cxnId="{9D155732-4283-9F47-AF77-CAFC7497FF48}">
      <dgm:prSet/>
      <dgm:spPr/>
      <dgm:t>
        <a:bodyPr/>
        <a:lstStyle/>
        <a:p>
          <a:endParaRPr lang="en-GB"/>
        </a:p>
      </dgm:t>
    </dgm:pt>
    <dgm:pt modelId="{E2E6ED1E-8C0D-394A-B46A-1D7DECFC31A7}" type="sibTrans" cxnId="{9D155732-4283-9F47-AF77-CAFC7497FF48}">
      <dgm:prSet/>
      <dgm:spPr/>
      <dgm:t>
        <a:bodyPr/>
        <a:lstStyle/>
        <a:p>
          <a:endParaRPr lang="en-GB"/>
        </a:p>
      </dgm:t>
    </dgm:pt>
    <dgm:pt modelId="{8CC85E57-FB4A-0744-B080-4F43D586E18A}">
      <dgm:prSet/>
      <dgm:spPr/>
      <dgm:t>
        <a:bodyPr/>
        <a:lstStyle/>
        <a:p>
          <a:r>
            <a:rPr lang="en-US" i="0" dirty="0"/>
            <a:t>Thermidor (</a:t>
          </a:r>
          <a:r>
            <a:rPr lang="en-US" i="0" dirty="0" err="1"/>
            <a:t>therm</a:t>
          </a:r>
          <a:r>
            <a:rPr lang="en-US" i="0" dirty="0"/>
            <a:t>=heat)</a:t>
          </a:r>
        </a:p>
      </dgm:t>
    </dgm:pt>
    <dgm:pt modelId="{6E5E7B26-183C-7C41-9A81-85223B4AE609}" type="parTrans" cxnId="{7CEAC52F-30DB-0E43-ACEF-26A533BEE4C1}">
      <dgm:prSet/>
      <dgm:spPr/>
      <dgm:t>
        <a:bodyPr/>
        <a:lstStyle/>
        <a:p>
          <a:endParaRPr lang="en-GB"/>
        </a:p>
      </dgm:t>
    </dgm:pt>
    <dgm:pt modelId="{202561C9-C4E4-094D-A49C-F3C4E1AFC194}" type="sibTrans" cxnId="{7CEAC52F-30DB-0E43-ACEF-26A533BEE4C1}">
      <dgm:prSet/>
      <dgm:spPr/>
      <dgm:t>
        <a:bodyPr/>
        <a:lstStyle/>
        <a:p>
          <a:endParaRPr lang="en-GB"/>
        </a:p>
      </dgm:t>
    </dgm:pt>
    <dgm:pt modelId="{DF779EB0-0477-7840-9FA1-4D94BD3D2C06}">
      <dgm:prSet/>
      <dgm:spPr/>
      <dgm:t>
        <a:bodyPr/>
        <a:lstStyle/>
        <a:p>
          <a:r>
            <a:rPr lang="en-US" i="0" dirty="0"/>
            <a:t>Year 1 = Sept 22 1792 to Sept 20 1793</a:t>
          </a:r>
        </a:p>
        <a:p>
          <a:r>
            <a:rPr lang="en-US" i="0" dirty="0"/>
            <a:t>First year of Republic</a:t>
          </a:r>
        </a:p>
      </dgm:t>
    </dgm:pt>
    <dgm:pt modelId="{EFB77CAA-F05B-1C4F-8043-CB5AF2EB8969}" type="parTrans" cxnId="{A2D8D5CC-5E48-934B-8098-CD69D37470B9}">
      <dgm:prSet/>
      <dgm:spPr/>
      <dgm:t>
        <a:bodyPr/>
        <a:lstStyle/>
        <a:p>
          <a:endParaRPr lang="en-GB"/>
        </a:p>
      </dgm:t>
    </dgm:pt>
    <dgm:pt modelId="{0FB4D1FA-A7BD-0B4B-A10D-DCA6F94C2B40}" type="sibTrans" cxnId="{A2D8D5CC-5E48-934B-8098-CD69D37470B9}">
      <dgm:prSet/>
      <dgm:spPr/>
      <dgm:t>
        <a:bodyPr/>
        <a:lstStyle/>
        <a:p>
          <a:endParaRPr lang="en-GB"/>
        </a:p>
      </dgm:t>
    </dgm:pt>
    <dgm:pt modelId="{49123262-6A16-6442-A0DE-E55582AB1934}" type="pres">
      <dgm:prSet presAssocID="{98C3A9CA-BA9D-4774-8EA3-3E14F6D5D8E5}" presName="linear" presStyleCnt="0">
        <dgm:presLayoutVars>
          <dgm:dir/>
          <dgm:animLvl val="lvl"/>
          <dgm:resizeHandles val="exact"/>
        </dgm:presLayoutVars>
      </dgm:prSet>
      <dgm:spPr/>
    </dgm:pt>
    <dgm:pt modelId="{96317EB3-CC6E-0743-85C6-A01E034FBDAB}" type="pres">
      <dgm:prSet presAssocID="{4CDABB8A-DBE6-4E33-83DA-2A568696A740}" presName="parentLin" presStyleCnt="0"/>
      <dgm:spPr/>
    </dgm:pt>
    <dgm:pt modelId="{559E2F11-504C-384B-A1CD-5115725191E0}" type="pres">
      <dgm:prSet presAssocID="{4CDABB8A-DBE6-4E33-83DA-2A568696A740}" presName="parentLeftMargin" presStyleLbl="node1" presStyleIdx="0" presStyleCnt="3"/>
      <dgm:spPr/>
    </dgm:pt>
    <dgm:pt modelId="{65FA7AC2-F93F-464B-8783-21F7A76C9272}" type="pres">
      <dgm:prSet presAssocID="{4CDABB8A-DBE6-4E33-83DA-2A568696A74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59B799D-3AE8-354C-BF65-0FB48CCCCF64}" type="pres">
      <dgm:prSet presAssocID="{4CDABB8A-DBE6-4E33-83DA-2A568696A740}" presName="negativeSpace" presStyleCnt="0"/>
      <dgm:spPr/>
    </dgm:pt>
    <dgm:pt modelId="{95E3AC91-0A53-CE42-8BB2-1E8AE8D73943}" type="pres">
      <dgm:prSet presAssocID="{4CDABB8A-DBE6-4E33-83DA-2A568696A740}" presName="childText" presStyleLbl="conFgAcc1" presStyleIdx="0" presStyleCnt="3">
        <dgm:presLayoutVars>
          <dgm:bulletEnabled val="1"/>
        </dgm:presLayoutVars>
      </dgm:prSet>
      <dgm:spPr/>
    </dgm:pt>
    <dgm:pt modelId="{D69C96A5-0140-6840-86C8-BD9DE33E8FA4}" type="pres">
      <dgm:prSet presAssocID="{C8F8226D-4975-475A-B853-D38C46AECB4B}" presName="spaceBetweenRectangles" presStyleCnt="0"/>
      <dgm:spPr/>
    </dgm:pt>
    <dgm:pt modelId="{437FC6A2-F267-AC45-9390-682683BE809F}" type="pres">
      <dgm:prSet presAssocID="{94B5F784-5254-4709-9DC0-919F92E05363}" presName="parentLin" presStyleCnt="0"/>
      <dgm:spPr/>
    </dgm:pt>
    <dgm:pt modelId="{ED1C415E-FF75-1748-A71B-E42289672D4B}" type="pres">
      <dgm:prSet presAssocID="{94B5F784-5254-4709-9DC0-919F92E05363}" presName="parentLeftMargin" presStyleLbl="node1" presStyleIdx="0" presStyleCnt="3"/>
      <dgm:spPr/>
    </dgm:pt>
    <dgm:pt modelId="{0DAE7606-07B2-FB4B-B077-E3BFBCACBAD6}" type="pres">
      <dgm:prSet presAssocID="{94B5F784-5254-4709-9DC0-919F92E0536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BCA06FF-2900-0049-A9AD-41AB6A4B96E4}" type="pres">
      <dgm:prSet presAssocID="{94B5F784-5254-4709-9DC0-919F92E05363}" presName="negativeSpace" presStyleCnt="0"/>
      <dgm:spPr/>
    </dgm:pt>
    <dgm:pt modelId="{AA2CF67D-BAC5-E142-B997-DF862585E1BD}" type="pres">
      <dgm:prSet presAssocID="{94B5F784-5254-4709-9DC0-919F92E05363}" presName="childText" presStyleLbl="conFgAcc1" presStyleIdx="1" presStyleCnt="3">
        <dgm:presLayoutVars>
          <dgm:bulletEnabled val="1"/>
        </dgm:presLayoutVars>
      </dgm:prSet>
      <dgm:spPr/>
    </dgm:pt>
    <dgm:pt modelId="{9E9AF68B-A6BA-3E44-9EDE-4ED40714C9EB}" type="pres">
      <dgm:prSet presAssocID="{AE44220C-F629-4C6A-966F-7943DA2E2EA9}" presName="spaceBetweenRectangles" presStyleCnt="0"/>
      <dgm:spPr/>
    </dgm:pt>
    <dgm:pt modelId="{8D9E8E14-7D85-6C4B-B5FD-B92687DCCF0A}" type="pres">
      <dgm:prSet presAssocID="{DF779EB0-0477-7840-9FA1-4D94BD3D2C06}" presName="parentLin" presStyleCnt="0"/>
      <dgm:spPr/>
    </dgm:pt>
    <dgm:pt modelId="{F3DB7891-E98F-B949-B408-0A9DC7905693}" type="pres">
      <dgm:prSet presAssocID="{DF779EB0-0477-7840-9FA1-4D94BD3D2C06}" presName="parentLeftMargin" presStyleLbl="node1" presStyleIdx="1" presStyleCnt="3"/>
      <dgm:spPr/>
    </dgm:pt>
    <dgm:pt modelId="{0A56D2A9-0B5B-754A-AAD8-6AFC2B8216EA}" type="pres">
      <dgm:prSet presAssocID="{DF779EB0-0477-7840-9FA1-4D94BD3D2C06}" presName="parentText" presStyleLbl="node1" presStyleIdx="2" presStyleCnt="3" custScaleY="159242">
        <dgm:presLayoutVars>
          <dgm:chMax val="0"/>
          <dgm:bulletEnabled val="1"/>
        </dgm:presLayoutVars>
      </dgm:prSet>
      <dgm:spPr/>
    </dgm:pt>
    <dgm:pt modelId="{6EE15221-2601-3E49-9C19-AA9F06B44858}" type="pres">
      <dgm:prSet presAssocID="{DF779EB0-0477-7840-9FA1-4D94BD3D2C06}" presName="negativeSpace" presStyleCnt="0"/>
      <dgm:spPr/>
    </dgm:pt>
    <dgm:pt modelId="{B0055334-1757-B745-BB4E-6A1695BF2362}" type="pres">
      <dgm:prSet presAssocID="{DF779EB0-0477-7840-9FA1-4D94BD3D2C0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DA8E806-B956-144D-8BE2-D88CE4F312DD}" type="presOf" srcId="{3EF42300-86B6-9747-A9FF-4007FC4F999D}" destId="{AA2CF67D-BAC5-E142-B997-DF862585E1BD}" srcOrd="0" destOrd="1" presId="urn:microsoft.com/office/officeart/2005/8/layout/list1"/>
    <dgm:cxn modelId="{EDAFC319-F4D0-4798-9139-8FF79ECB2194}" srcId="{98C3A9CA-BA9D-4774-8EA3-3E14F6D5D8E5}" destId="{4CDABB8A-DBE6-4E33-83DA-2A568696A740}" srcOrd="0" destOrd="0" parTransId="{B138F933-36FA-46F3-B89A-41998E2B2E60}" sibTransId="{C8F8226D-4975-475A-B853-D38C46AECB4B}"/>
    <dgm:cxn modelId="{CEE10D21-AB9A-2145-8AE2-59626EF8F421}" type="presOf" srcId="{4CDABB8A-DBE6-4E33-83DA-2A568696A740}" destId="{65FA7AC2-F93F-464B-8783-21F7A76C9272}" srcOrd="1" destOrd="0" presId="urn:microsoft.com/office/officeart/2005/8/layout/list1"/>
    <dgm:cxn modelId="{7CEAC52F-30DB-0E43-ACEF-26A533BEE4C1}" srcId="{94B5F784-5254-4709-9DC0-919F92E05363}" destId="{8CC85E57-FB4A-0744-B080-4F43D586E18A}" srcOrd="2" destOrd="0" parTransId="{6E5E7B26-183C-7C41-9A81-85223B4AE609}" sibTransId="{202561C9-C4E4-094D-A49C-F3C4E1AFC194}"/>
    <dgm:cxn modelId="{9D155732-4283-9F47-AF77-CAFC7497FF48}" srcId="{94B5F784-5254-4709-9DC0-919F92E05363}" destId="{3EF42300-86B6-9747-A9FF-4007FC4F999D}" srcOrd="1" destOrd="0" parTransId="{40EAB5BD-55C8-CA4E-A333-719E647C850A}" sibTransId="{E2E6ED1E-8C0D-394A-B46A-1D7DECFC31A7}"/>
    <dgm:cxn modelId="{3881703E-67CB-8942-8966-94EC6B52A364}" type="presOf" srcId="{98C3A9CA-BA9D-4774-8EA3-3E14F6D5D8E5}" destId="{49123262-6A16-6442-A0DE-E55582AB1934}" srcOrd="0" destOrd="0" presId="urn:microsoft.com/office/officeart/2005/8/layout/list1"/>
    <dgm:cxn modelId="{9E7A2D58-5F61-4A50-BFA7-66106B71A9BF}" srcId="{98C3A9CA-BA9D-4774-8EA3-3E14F6D5D8E5}" destId="{94B5F784-5254-4709-9DC0-919F92E05363}" srcOrd="1" destOrd="0" parTransId="{978C95FC-E740-4DF6-AA32-98A2F11622A8}" sibTransId="{AE44220C-F629-4C6A-966F-7943DA2E2EA9}"/>
    <dgm:cxn modelId="{F152F460-ADA3-0E4A-89D8-A88ED4887F0E}" type="presOf" srcId="{94B5F784-5254-4709-9DC0-919F92E05363}" destId="{ED1C415E-FF75-1748-A71B-E42289672D4B}" srcOrd="0" destOrd="0" presId="urn:microsoft.com/office/officeart/2005/8/layout/list1"/>
    <dgm:cxn modelId="{6819396B-6B6D-4E43-BA18-519B8DEAA7EC}" type="presOf" srcId="{DF779EB0-0477-7840-9FA1-4D94BD3D2C06}" destId="{0A56D2A9-0B5B-754A-AAD8-6AFC2B8216EA}" srcOrd="1" destOrd="0" presId="urn:microsoft.com/office/officeart/2005/8/layout/list1"/>
    <dgm:cxn modelId="{0387B97D-10B7-4120-B3D5-5A3980C6FCF4}" srcId="{94B5F784-5254-4709-9DC0-919F92E05363}" destId="{463C3608-9C04-4BDE-BA54-27E8513C062A}" srcOrd="0" destOrd="0" parTransId="{ACBC31AC-4BD4-4D44-858E-F5F89F5E5ECE}" sibTransId="{20D6696C-839A-4A58-8BB0-3C2E7A95A853}"/>
    <dgm:cxn modelId="{3F5B4F91-3C44-7E4C-8361-14FE4099B1BE}" type="presOf" srcId="{463C3608-9C04-4BDE-BA54-27E8513C062A}" destId="{AA2CF67D-BAC5-E142-B997-DF862585E1BD}" srcOrd="0" destOrd="0" presId="urn:microsoft.com/office/officeart/2005/8/layout/list1"/>
    <dgm:cxn modelId="{8ED7E1AE-0A48-104A-B604-09CD53931EDA}" type="presOf" srcId="{8CC85E57-FB4A-0744-B080-4F43D586E18A}" destId="{AA2CF67D-BAC5-E142-B997-DF862585E1BD}" srcOrd="0" destOrd="2" presId="urn:microsoft.com/office/officeart/2005/8/layout/list1"/>
    <dgm:cxn modelId="{E96964B6-74DE-CB44-ABDA-2FE83EF228A2}" type="presOf" srcId="{4CDABB8A-DBE6-4E33-83DA-2A568696A740}" destId="{559E2F11-504C-384B-A1CD-5115725191E0}" srcOrd="0" destOrd="0" presId="urn:microsoft.com/office/officeart/2005/8/layout/list1"/>
    <dgm:cxn modelId="{A2D8D5CC-5E48-934B-8098-CD69D37470B9}" srcId="{98C3A9CA-BA9D-4774-8EA3-3E14F6D5D8E5}" destId="{DF779EB0-0477-7840-9FA1-4D94BD3D2C06}" srcOrd="2" destOrd="0" parTransId="{EFB77CAA-F05B-1C4F-8043-CB5AF2EB8969}" sibTransId="{0FB4D1FA-A7BD-0B4B-A10D-DCA6F94C2B40}"/>
    <dgm:cxn modelId="{61795ED0-DFD9-8943-BE1E-3032A055A697}" type="presOf" srcId="{DF779EB0-0477-7840-9FA1-4D94BD3D2C06}" destId="{F3DB7891-E98F-B949-B408-0A9DC7905693}" srcOrd="0" destOrd="0" presId="urn:microsoft.com/office/officeart/2005/8/layout/list1"/>
    <dgm:cxn modelId="{C4EDC6E3-C4E3-E342-A098-38BF59ED89FA}" type="presOf" srcId="{94B5F784-5254-4709-9DC0-919F92E05363}" destId="{0DAE7606-07B2-FB4B-B077-E3BFBCACBAD6}" srcOrd="1" destOrd="0" presId="urn:microsoft.com/office/officeart/2005/8/layout/list1"/>
    <dgm:cxn modelId="{E139F403-D0B0-9346-86B1-50270110FE72}" type="presParOf" srcId="{49123262-6A16-6442-A0DE-E55582AB1934}" destId="{96317EB3-CC6E-0743-85C6-A01E034FBDAB}" srcOrd="0" destOrd="0" presId="urn:microsoft.com/office/officeart/2005/8/layout/list1"/>
    <dgm:cxn modelId="{ADC369C7-9AC9-A34A-8E90-02FE0406A573}" type="presParOf" srcId="{96317EB3-CC6E-0743-85C6-A01E034FBDAB}" destId="{559E2F11-504C-384B-A1CD-5115725191E0}" srcOrd="0" destOrd="0" presId="urn:microsoft.com/office/officeart/2005/8/layout/list1"/>
    <dgm:cxn modelId="{655BF9BA-C088-FD46-AE11-8ADD0A4316C6}" type="presParOf" srcId="{96317EB3-CC6E-0743-85C6-A01E034FBDAB}" destId="{65FA7AC2-F93F-464B-8783-21F7A76C9272}" srcOrd="1" destOrd="0" presId="urn:microsoft.com/office/officeart/2005/8/layout/list1"/>
    <dgm:cxn modelId="{12466874-B80A-194C-99B7-0D4A8970A565}" type="presParOf" srcId="{49123262-6A16-6442-A0DE-E55582AB1934}" destId="{359B799D-3AE8-354C-BF65-0FB48CCCCF64}" srcOrd="1" destOrd="0" presId="urn:microsoft.com/office/officeart/2005/8/layout/list1"/>
    <dgm:cxn modelId="{0987E59A-3338-DC4B-8B85-9D6EAF9A4A0D}" type="presParOf" srcId="{49123262-6A16-6442-A0DE-E55582AB1934}" destId="{95E3AC91-0A53-CE42-8BB2-1E8AE8D73943}" srcOrd="2" destOrd="0" presId="urn:microsoft.com/office/officeart/2005/8/layout/list1"/>
    <dgm:cxn modelId="{A4D6DAE8-069F-4140-8777-BB29AF0BC56D}" type="presParOf" srcId="{49123262-6A16-6442-A0DE-E55582AB1934}" destId="{D69C96A5-0140-6840-86C8-BD9DE33E8FA4}" srcOrd="3" destOrd="0" presId="urn:microsoft.com/office/officeart/2005/8/layout/list1"/>
    <dgm:cxn modelId="{42FCBEBA-24C2-BB46-8730-2AA423833005}" type="presParOf" srcId="{49123262-6A16-6442-A0DE-E55582AB1934}" destId="{437FC6A2-F267-AC45-9390-682683BE809F}" srcOrd="4" destOrd="0" presId="urn:microsoft.com/office/officeart/2005/8/layout/list1"/>
    <dgm:cxn modelId="{186AA77D-0797-774B-BBDB-82EE904BDC29}" type="presParOf" srcId="{437FC6A2-F267-AC45-9390-682683BE809F}" destId="{ED1C415E-FF75-1748-A71B-E42289672D4B}" srcOrd="0" destOrd="0" presId="urn:microsoft.com/office/officeart/2005/8/layout/list1"/>
    <dgm:cxn modelId="{947029B0-E8C0-AF4E-BEED-64B7E9F090FF}" type="presParOf" srcId="{437FC6A2-F267-AC45-9390-682683BE809F}" destId="{0DAE7606-07B2-FB4B-B077-E3BFBCACBAD6}" srcOrd="1" destOrd="0" presId="urn:microsoft.com/office/officeart/2005/8/layout/list1"/>
    <dgm:cxn modelId="{524C48A4-4DB0-C84C-A4DB-C3E28B52A34D}" type="presParOf" srcId="{49123262-6A16-6442-A0DE-E55582AB1934}" destId="{DBCA06FF-2900-0049-A9AD-41AB6A4B96E4}" srcOrd="5" destOrd="0" presId="urn:microsoft.com/office/officeart/2005/8/layout/list1"/>
    <dgm:cxn modelId="{5E897F58-E9D9-7441-9BCE-B638822445E2}" type="presParOf" srcId="{49123262-6A16-6442-A0DE-E55582AB1934}" destId="{AA2CF67D-BAC5-E142-B997-DF862585E1BD}" srcOrd="6" destOrd="0" presId="urn:microsoft.com/office/officeart/2005/8/layout/list1"/>
    <dgm:cxn modelId="{A7A5DBBB-27C6-A045-8868-5FA27A5DFF17}" type="presParOf" srcId="{49123262-6A16-6442-A0DE-E55582AB1934}" destId="{9E9AF68B-A6BA-3E44-9EDE-4ED40714C9EB}" srcOrd="7" destOrd="0" presId="urn:microsoft.com/office/officeart/2005/8/layout/list1"/>
    <dgm:cxn modelId="{90D56EC8-B9EB-724A-8EF5-9A29BD5F0961}" type="presParOf" srcId="{49123262-6A16-6442-A0DE-E55582AB1934}" destId="{8D9E8E14-7D85-6C4B-B5FD-B92687DCCF0A}" srcOrd="8" destOrd="0" presId="urn:microsoft.com/office/officeart/2005/8/layout/list1"/>
    <dgm:cxn modelId="{D539C756-5EE0-8F4F-AE40-929B7DB4E35A}" type="presParOf" srcId="{8D9E8E14-7D85-6C4B-B5FD-B92687DCCF0A}" destId="{F3DB7891-E98F-B949-B408-0A9DC7905693}" srcOrd="0" destOrd="0" presId="urn:microsoft.com/office/officeart/2005/8/layout/list1"/>
    <dgm:cxn modelId="{444CC114-9974-2A49-AB7A-E7A36C0F155D}" type="presParOf" srcId="{8D9E8E14-7D85-6C4B-B5FD-B92687DCCF0A}" destId="{0A56D2A9-0B5B-754A-AAD8-6AFC2B8216EA}" srcOrd="1" destOrd="0" presId="urn:microsoft.com/office/officeart/2005/8/layout/list1"/>
    <dgm:cxn modelId="{1AB6EAED-6611-FC48-8B18-3B060901ADDC}" type="presParOf" srcId="{49123262-6A16-6442-A0DE-E55582AB1934}" destId="{6EE15221-2601-3E49-9C19-AA9F06B44858}" srcOrd="9" destOrd="0" presId="urn:microsoft.com/office/officeart/2005/8/layout/list1"/>
    <dgm:cxn modelId="{9D42AC4A-372C-F445-9CE5-9D0CCC71A79E}" type="presParOf" srcId="{49123262-6A16-6442-A0DE-E55582AB1934}" destId="{B0055334-1757-B745-BB4E-6A1695BF236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3AC91-0A53-CE42-8BB2-1E8AE8D73943}">
      <dsp:nvSpPr>
        <dsp:cNvPr id="0" name=""/>
        <dsp:cNvSpPr/>
      </dsp:nvSpPr>
      <dsp:spPr>
        <a:xfrm>
          <a:off x="0" y="981446"/>
          <a:ext cx="493776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FA7AC2-F93F-464B-8783-21F7A76C9272}">
      <dsp:nvSpPr>
        <dsp:cNvPr id="0" name=""/>
        <dsp:cNvSpPr/>
      </dsp:nvSpPr>
      <dsp:spPr>
        <a:xfrm>
          <a:off x="246888" y="789566"/>
          <a:ext cx="3456431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10 day week</a:t>
          </a:r>
        </a:p>
      </dsp:txBody>
      <dsp:txXfrm>
        <a:off x="265622" y="808300"/>
        <a:ext cx="3418963" cy="346292"/>
      </dsp:txXfrm>
    </dsp:sp>
    <dsp:sp modelId="{AA2CF67D-BAC5-E142-B997-DF862585E1BD}">
      <dsp:nvSpPr>
        <dsp:cNvPr id="0" name=""/>
        <dsp:cNvSpPr/>
      </dsp:nvSpPr>
      <dsp:spPr>
        <a:xfrm>
          <a:off x="0" y="1571126"/>
          <a:ext cx="4937760" cy="982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225" tIns="270764" rIns="383225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Brumaire (</a:t>
          </a:r>
          <a:r>
            <a:rPr lang="en-US" sz="1300" i="1" kern="1200" dirty="0"/>
            <a:t>la </a:t>
          </a:r>
          <a:r>
            <a:rPr lang="en-US" sz="1300" i="0" kern="1200" dirty="0"/>
            <a:t>brume=fog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i="0" kern="1200" dirty="0" err="1"/>
            <a:t>Plûviose</a:t>
          </a:r>
          <a:r>
            <a:rPr lang="en-US" sz="1300" i="0" kern="1200" dirty="0"/>
            <a:t> (</a:t>
          </a:r>
          <a:r>
            <a:rPr lang="en-US" sz="1300" i="1" kern="1200" dirty="0"/>
            <a:t>la </a:t>
          </a:r>
          <a:r>
            <a:rPr lang="en-US" sz="1300" i="1" kern="1200" dirty="0" err="1"/>
            <a:t>pluie</a:t>
          </a:r>
          <a:r>
            <a:rPr lang="en-US" sz="1300" i="1" kern="1200" dirty="0"/>
            <a:t>=</a:t>
          </a:r>
          <a:r>
            <a:rPr lang="en-US" sz="1300" i="0" kern="1200" dirty="0"/>
            <a:t>rain)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i="0" kern="1200" dirty="0"/>
            <a:t>Thermidor (</a:t>
          </a:r>
          <a:r>
            <a:rPr lang="en-US" sz="1300" i="0" kern="1200" dirty="0" err="1"/>
            <a:t>therm</a:t>
          </a:r>
          <a:r>
            <a:rPr lang="en-US" sz="1300" i="0" kern="1200" dirty="0"/>
            <a:t>=heat)</a:t>
          </a:r>
        </a:p>
      </dsp:txBody>
      <dsp:txXfrm>
        <a:off x="0" y="1571126"/>
        <a:ext cx="4937760" cy="982799"/>
      </dsp:txXfrm>
    </dsp:sp>
    <dsp:sp modelId="{0DAE7606-07B2-FB4B-B077-E3BFBCACBAD6}">
      <dsp:nvSpPr>
        <dsp:cNvPr id="0" name=""/>
        <dsp:cNvSpPr/>
      </dsp:nvSpPr>
      <dsp:spPr>
        <a:xfrm>
          <a:off x="246888" y="1379246"/>
          <a:ext cx="3456431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Months names after nature</a:t>
          </a:r>
        </a:p>
      </dsp:txBody>
      <dsp:txXfrm>
        <a:off x="265622" y="1397980"/>
        <a:ext cx="3418963" cy="346292"/>
      </dsp:txXfrm>
    </dsp:sp>
    <dsp:sp modelId="{B0055334-1757-B745-BB4E-6A1695BF2362}">
      <dsp:nvSpPr>
        <dsp:cNvPr id="0" name=""/>
        <dsp:cNvSpPr/>
      </dsp:nvSpPr>
      <dsp:spPr>
        <a:xfrm>
          <a:off x="0" y="3043353"/>
          <a:ext cx="493776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6D2A9-0B5B-754A-AAD8-6AFC2B8216EA}">
      <dsp:nvSpPr>
        <dsp:cNvPr id="0" name=""/>
        <dsp:cNvSpPr/>
      </dsp:nvSpPr>
      <dsp:spPr>
        <a:xfrm>
          <a:off x="246888" y="2624126"/>
          <a:ext cx="3456431" cy="6111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5" tIns="0" rIns="130645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0" kern="1200" dirty="0"/>
            <a:t>Year 1 = Sept 22 1792 to Sept 20 1793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i="0" kern="1200" dirty="0"/>
            <a:t>First year of Republic</a:t>
          </a:r>
        </a:p>
      </dsp:txBody>
      <dsp:txXfrm>
        <a:off x="276720" y="2653958"/>
        <a:ext cx="3396767" cy="551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2A8E7-7923-F242-B0CE-C695737A64E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D853D-3FFC-774F-B467-01E0DD720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68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5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3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10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2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5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4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8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6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58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4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1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27" r:id="rId5"/>
    <p:sldLayoutId id="2147483728" r:id="rId6"/>
    <p:sldLayoutId id="2147483734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revolution.chnm.org/d/439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7766EE-4192-4B2D-A5A0-F60F9A5F7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903C42-63FB-45A2-4B4A-16127F175F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Graphic 1">
            <a:extLst>
              <a:ext uri="{FF2B5EF4-FFF2-40B4-BE49-F238E27FC236}">
                <a16:creationId xmlns:a16="http://schemas.microsoft.com/office/drawing/2014/main" id="{D6705569-F545-4F47-A260-A9202826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bg1">
              <a:alpha val="89000"/>
            </a:schemeClr>
          </a:solidFill>
          <a:ln w="32707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ECDF9E-A361-7921-7B4E-DB4C8705D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5473" y="1998924"/>
            <a:ext cx="5541054" cy="221362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French Revolution</a:t>
            </a:r>
            <a:br>
              <a:rPr lang="en-US" dirty="0"/>
            </a:br>
            <a:r>
              <a:rPr lang="en-US" sz="4000" dirty="0"/>
              <a:t>Radical Phase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9E1596-4B69-DD28-6820-029595D1F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0419" y="4300833"/>
            <a:ext cx="4431162" cy="119187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Charles Walton</a:t>
            </a:r>
          </a:p>
        </p:txBody>
      </p:sp>
    </p:spTree>
    <p:extLst>
      <p:ext uri="{BB962C8B-B14F-4D97-AF65-F5344CB8AC3E}">
        <p14:creationId xmlns:p14="http://schemas.microsoft.com/office/powerpoint/2010/main" val="2591435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EE4E-00E1-88E1-79E7-C64336C9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9F78EE-2FBD-7483-3D44-8DBCFBD57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Paris</a:t>
            </a:r>
          </a:p>
          <a:p>
            <a:pPr lvl="1"/>
            <a:r>
              <a:rPr lang="en-US" dirty="0"/>
              <a:t>Bread revolts (late Feb/March – Marat seen as instigator)</a:t>
            </a:r>
          </a:p>
          <a:p>
            <a:pPr lvl="1"/>
            <a:r>
              <a:rPr lang="en-US" dirty="0"/>
              <a:t>Attack on Girondin/</a:t>
            </a:r>
            <a:r>
              <a:rPr lang="en-US" dirty="0" err="1"/>
              <a:t>Brissotin</a:t>
            </a:r>
            <a:r>
              <a:rPr lang="en-US" dirty="0"/>
              <a:t> presses (March 10)</a:t>
            </a:r>
          </a:p>
          <a:p>
            <a:pPr lvl="1"/>
            <a:r>
              <a:rPr lang="en-US" dirty="0"/>
              <a:t>Danton (March 10): ‘Let us be terrible to dispense the people from being so!’</a:t>
            </a:r>
          </a:p>
          <a:p>
            <a:r>
              <a:rPr lang="en-US" dirty="0"/>
              <a:t>North</a:t>
            </a:r>
          </a:p>
          <a:p>
            <a:pPr lvl="1"/>
            <a:r>
              <a:rPr lang="en-US" dirty="0"/>
              <a:t>Defeat of </a:t>
            </a:r>
            <a:r>
              <a:rPr lang="en-US" dirty="0" err="1"/>
              <a:t>Dumouriez</a:t>
            </a:r>
            <a:r>
              <a:rPr lang="en-US" dirty="0"/>
              <a:t> – he defects</a:t>
            </a:r>
          </a:p>
          <a:p>
            <a:pPr lvl="1"/>
            <a:r>
              <a:rPr lang="en-US" dirty="0"/>
              <a:t>Close to Girondins – they are further compromised</a:t>
            </a:r>
          </a:p>
        </p:txBody>
      </p:sp>
    </p:spTree>
    <p:extLst>
      <p:ext uri="{BB962C8B-B14F-4D97-AF65-F5344CB8AC3E}">
        <p14:creationId xmlns:p14="http://schemas.microsoft.com/office/powerpoint/2010/main" val="1750764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Freeform: Shape 7174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7177" name="Rectangle 7176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9" name="Freeform: Shape 7178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B76A46-73AE-D511-D300-51419D759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/>
              <a:t>1793</a:t>
            </a:r>
            <a:br>
              <a:rPr lang="en-US" i="1" dirty="0"/>
            </a:br>
            <a:r>
              <a:rPr lang="en-US" dirty="0"/>
              <a:t>Terror institutions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D971C-A1C2-DDA6-9EC6-03E9E0FA9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623381"/>
            <a:ext cx="5659582" cy="35535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National</a:t>
            </a:r>
          </a:p>
          <a:p>
            <a:pPr lvl="1"/>
            <a:r>
              <a:rPr lang="en-US" dirty="0"/>
              <a:t>Committee of Public Safety (executive)</a:t>
            </a:r>
          </a:p>
          <a:p>
            <a:pPr lvl="1"/>
            <a:r>
              <a:rPr lang="en-US" dirty="0"/>
              <a:t>Committee of General Security (police)</a:t>
            </a:r>
          </a:p>
          <a:p>
            <a:pPr lvl="1"/>
            <a:r>
              <a:rPr lang="en-US" dirty="0"/>
              <a:t>Revolutionary Tribunals </a:t>
            </a:r>
          </a:p>
          <a:p>
            <a:pPr marL="457200" lvl="1" indent="0">
              <a:buNone/>
            </a:pPr>
            <a:r>
              <a:rPr lang="en-US" dirty="0"/>
              <a:t>   (political justice)</a:t>
            </a:r>
          </a:p>
          <a:p>
            <a:endParaRPr lang="en-US" sz="2000" dirty="0"/>
          </a:p>
        </p:txBody>
      </p:sp>
      <p:pic>
        <p:nvPicPr>
          <p:cNvPr id="7170" name="Picture 2" descr="Committee of Public Safety - MadisonHS WH2">
            <a:extLst>
              <a:ext uri="{FF2B5EF4-FFF2-40B4-BE49-F238E27FC236}">
                <a16:creationId xmlns:a16="http://schemas.microsoft.com/office/drawing/2014/main" id="{8137361F-469F-6C96-57B4-6E803613523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0986" y="1443268"/>
            <a:ext cx="4747547" cy="399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752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B76A46-73AE-D511-D300-51419D75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1793</a:t>
            </a:r>
            <a:br>
              <a:rPr lang="en-US" i="1" dirty="0"/>
            </a:br>
            <a:r>
              <a:rPr lang="en-US" dirty="0"/>
              <a:t>Terror institutions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D971C-A1C2-DDA6-9EC6-03E9E0FA9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Local/regional</a:t>
            </a:r>
          </a:p>
          <a:p>
            <a:pPr lvl="1"/>
            <a:r>
              <a:rPr lang="en-US" dirty="0"/>
              <a:t>Representatives on mission (recruited from Convention)</a:t>
            </a:r>
          </a:p>
          <a:p>
            <a:pPr lvl="1"/>
            <a:r>
              <a:rPr lang="en-US" dirty="0"/>
              <a:t>Committee of surveillance/revolutionary committee (radicals)</a:t>
            </a:r>
          </a:p>
          <a:p>
            <a:pPr lvl="1"/>
            <a:r>
              <a:rPr lang="en-US" dirty="0"/>
              <a:t>Local Jacobin clubs</a:t>
            </a:r>
          </a:p>
          <a:p>
            <a:pPr lvl="1"/>
            <a:r>
              <a:rPr lang="en-US" dirty="0"/>
              <a:t>Revolutionary Tribunals</a:t>
            </a:r>
          </a:p>
          <a:p>
            <a:pPr lvl="1"/>
            <a:r>
              <a:rPr lang="en-US" dirty="0"/>
              <a:t>Revolutionary armies (not to be confused with Republican Army) Bands of sans-culottes who roamed countryside to conscript, requisition, and </a:t>
            </a:r>
            <a:r>
              <a:rPr lang="en-US" dirty="0" err="1"/>
              <a:t>terrorise</a:t>
            </a:r>
            <a:r>
              <a:rPr lang="en-US" dirty="0"/>
              <a:t> perceived enemies. ‘Terror’ squads, active especially in the autumn.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70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1793</a:t>
            </a:r>
            <a:br>
              <a:rPr lang="en-US" dirty="0"/>
            </a:br>
            <a:r>
              <a:rPr lang="en-US" dirty="0"/>
              <a:t>Purge of Girondins (June)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Montagnards</a:t>
            </a:r>
            <a:r>
              <a:rPr lang="en-US" dirty="0"/>
              <a:t> vs Girondins</a:t>
            </a:r>
          </a:p>
          <a:p>
            <a:pPr lvl="1"/>
            <a:r>
              <a:rPr lang="en-US" dirty="0"/>
              <a:t>The ‘Mountain’: radical Jacobins in the Convention</a:t>
            </a:r>
          </a:p>
          <a:p>
            <a:pPr lvl="1"/>
            <a:r>
              <a:rPr lang="en-US" dirty="0"/>
              <a:t>Girondins: associated with moderates, wealth, free markets and now a traitorous general (</a:t>
            </a:r>
            <a:r>
              <a:rPr lang="en-US" dirty="0" err="1"/>
              <a:t>Dumouriez</a:t>
            </a:r>
            <a:r>
              <a:rPr lang="en-US" dirty="0"/>
              <a:t>)</a:t>
            </a:r>
          </a:p>
          <a:p>
            <a:r>
              <a:rPr lang="en-US" dirty="0"/>
              <a:t>Law of March 29</a:t>
            </a:r>
          </a:p>
          <a:p>
            <a:pPr lvl="1"/>
            <a:r>
              <a:rPr lang="en-US" dirty="0"/>
              <a:t>Targets royalists and anarchists </a:t>
            </a:r>
          </a:p>
          <a:p>
            <a:pPr lvl="1"/>
            <a:r>
              <a:rPr lang="en-US" dirty="0" err="1"/>
              <a:t>ie</a:t>
            </a:r>
            <a:r>
              <a:rPr lang="en-US" dirty="0"/>
              <a:t>, counterrevolutionaries and radical sans-culottes</a:t>
            </a:r>
          </a:p>
          <a:p>
            <a:r>
              <a:rPr lang="en-US" dirty="0"/>
              <a:t>Trial of Marat for provoking bread riots – acquitted</a:t>
            </a:r>
          </a:p>
          <a:p>
            <a:r>
              <a:rPr lang="en-US" dirty="0"/>
              <a:t>Vengeance: Call to try </a:t>
            </a:r>
            <a:r>
              <a:rPr lang="en-US" dirty="0" err="1"/>
              <a:t>Brissot</a:t>
            </a:r>
            <a:r>
              <a:rPr lang="en-US" dirty="0"/>
              <a:t> and other Girondins - stalls</a:t>
            </a:r>
          </a:p>
        </p:txBody>
      </p:sp>
    </p:spTree>
    <p:extLst>
      <p:ext uri="{BB962C8B-B14F-4D97-AF65-F5344CB8AC3E}">
        <p14:creationId xmlns:p14="http://schemas.microsoft.com/office/powerpoint/2010/main" val="2734933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25795-01B7-D464-2555-EF25D7FCB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3098"/>
            <a:ext cx="10515600" cy="1387474"/>
          </a:xfrm>
        </p:spPr>
        <p:txBody>
          <a:bodyPr>
            <a:normAutofit fontScale="90000"/>
          </a:bodyPr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Convention composition</a:t>
            </a:r>
            <a:br>
              <a:rPr lang="en-US" dirty="0"/>
            </a:br>
            <a:r>
              <a:rPr lang="en-US" sz="2400" dirty="0"/>
              <a:t>Mountain, Plain, Girondins. Sans-culottes aligned with Mountain, at odds with Girondins</a:t>
            </a:r>
            <a:endParaRPr lang="en-US" dirty="0"/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FDA20A40-7C6A-FA78-C2BF-8408F383B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93" y="2011878"/>
            <a:ext cx="6986814" cy="418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568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Freeform: Shape 8198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8204" name="Rectangle 8203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/>
              <a:t>1793</a:t>
            </a:r>
            <a:br>
              <a:rPr lang="en-US" i="1"/>
            </a:br>
            <a:r>
              <a:rPr lang="en-US" i="1"/>
              <a:t>Purge of Girondins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33297"/>
            <a:ext cx="3816096" cy="38436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May 31: sans-culottes surround the Convention</a:t>
            </a:r>
          </a:p>
          <a:p>
            <a:r>
              <a:rPr lang="en-US" sz="2000" dirty="0"/>
              <a:t>Demand arrest of Girondins</a:t>
            </a:r>
          </a:p>
          <a:p>
            <a:r>
              <a:rPr lang="en-US" sz="2000" dirty="0"/>
              <a:t>June 2: 29 Girondins are declared under arrest</a:t>
            </a:r>
          </a:p>
          <a:p>
            <a:r>
              <a:rPr lang="en-US" sz="2000" dirty="0"/>
              <a:t>Some flee, others commit suicide, still others go to the guillotine in the autumn (</a:t>
            </a:r>
            <a:r>
              <a:rPr lang="en-US" sz="2000" dirty="0" err="1"/>
              <a:t>Brissot</a:t>
            </a:r>
            <a:r>
              <a:rPr lang="en-US" sz="2000" dirty="0"/>
              <a:t>).</a:t>
            </a:r>
          </a:p>
          <a:p>
            <a:endParaRPr lang="en-US" sz="2000" dirty="0"/>
          </a:p>
        </p:txBody>
      </p:sp>
      <p:pic>
        <p:nvPicPr>
          <p:cNvPr id="8194" name="Picture 2" descr="The elimination of girondins hi-res stock photography and images - Alamy">
            <a:extLst>
              <a:ext uri="{FF2B5EF4-FFF2-40B4-BE49-F238E27FC236}">
                <a16:creationId xmlns:a16="http://schemas.microsoft.com/office/drawing/2014/main" id="{4D2448CC-4993-E11B-D1CB-678EE337C2D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" r="11751" b="2"/>
          <a:stretch/>
        </p:blipFill>
        <p:spPr bwMode="auto"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871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F4D26-0290-3D79-94F1-660EC7F3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Constitution of 1793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E1EAC-4787-10E0-15AA-8CE8DFAC8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Constitution of 1793 declared on June 24</a:t>
            </a:r>
          </a:p>
          <a:p>
            <a:pPr lvl="1"/>
            <a:r>
              <a:rPr lang="en-US" dirty="0"/>
              <a:t>Republic</a:t>
            </a:r>
          </a:p>
          <a:p>
            <a:pPr lvl="1"/>
            <a:r>
              <a:rPr lang="en-US" dirty="0"/>
              <a:t>New Declaration of Rights, including social rights and right to insurrection</a:t>
            </a:r>
          </a:p>
          <a:p>
            <a:pPr lvl="1"/>
            <a:r>
              <a:rPr lang="en-US" dirty="0"/>
              <a:t>Short-lived – will be suspended in October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404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Federalist Revolts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Anti-Jacobin response to Girondin purge</a:t>
            </a:r>
          </a:p>
          <a:p>
            <a:r>
              <a:rPr lang="en-US" dirty="0"/>
              <a:t>Mercantile cities: Caen, Lyon, Marseille, Toulon, Bordeaux</a:t>
            </a:r>
          </a:p>
          <a:p>
            <a:r>
              <a:rPr lang="en-US" dirty="0"/>
              <a:t>Failed to attract counterrevolutionaries (since the Federalists remained republican)</a:t>
            </a:r>
          </a:p>
          <a:p>
            <a:r>
              <a:rPr lang="en-US" dirty="0"/>
              <a:t>Failed to attract popular support</a:t>
            </a:r>
          </a:p>
          <a:p>
            <a:r>
              <a:rPr lang="en-US" dirty="0"/>
              <a:t>Failed to coordinate amongst themselves</a:t>
            </a:r>
          </a:p>
          <a:p>
            <a:r>
              <a:rPr lang="en-US" dirty="0"/>
              <a:t>Brutal terror imposed on Federalist cities in late summer, autumn</a:t>
            </a:r>
          </a:p>
          <a:p>
            <a:r>
              <a:rPr lang="en-US" dirty="0"/>
              <a:t>‘Lyon made war on Liberty. Lyon is no more.’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422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E9AB2-2A71-9571-4F0D-1D4AD9EB28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13 July: Marat assassinated by Charlotte Corday (a Girondin sympathizer from Caen)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State funeral (had to be held earlier due to heat and rotting corpse)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Heart removed and enshrined in the Cordelier Club in Paris</a:t>
            </a:r>
          </a:p>
          <a:p>
            <a:pPr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Cults of Marat and Corday</a:t>
            </a:r>
          </a:p>
          <a:p>
            <a:endParaRPr lang="en-US" dirty="0"/>
          </a:p>
        </p:txBody>
      </p:sp>
      <p:pic>
        <p:nvPicPr>
          <p:cNvPr id="6" name="Picture 2" descr="Death of Marat">
            <a:extLst>
              <a:ext uri="{FF2B5EF4-FFF2-40B4-BE49-F238E27FC236}">
                <a16:creationId xmlns:a16="http://schemas.microsoft.com/office/drawing/2014/main" id="{620FD095-58ED-15C6-D277-67F02790278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5"/>
          <a:stretch/>
        </p:blipFill>
        <p:spPr bwMode="auto">
          <a:xfrm>
            <a:off x="6096000" y="375816"/>
            <a:ext cx="4937760" cy="6231619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466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Sans-culottes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was a ‘sans-culotte’. More an image than social reality. Plebeian, radical.</a:t>
            </a:r>
          </a:p>
          <a:p>
            <a:r>
              <a:rPr lang="en-US" dirty="0"/>
              <a:t>Their demands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legislation</a:t>
            </a:r>
          </a:p>
          <a:p>
            <a:pPr lvl="1"/>
            <a:r>
              <a:rPr lang="en-US" dirty="0"/>
              <a:t>Levée </a:t>
            </a:r>
            <a:r>
              <a:rPr lang="en-US" dirty="0" err="1"/>
              <a:t>en</a:t>
            </a:r>
            <a:r>
              <a:rPr lang="en-US" dirty="0"/>
              <a:t> masse (16 August)</a:t>
            </a:r>
          </a:p>
          <a:p>
            <a:pPr lvl="2"/>
            <a:r>
              <a:rPr lang="en-US" dirty="0"/>
              <a:t>All men 18-25 conscripted into Army</a:t>
            </a:r>
          </a:p>
          <a:p>
            <a:pPr lvl="2"/>
            <a:r>
              <a:rPr lang="en-US" dirty="0"/>
              <a:t>Requisitioning</a:t>
            </a:r>
          </a:p>
          <a:p>
            <a:pPr lvl="2"/>
            <a:r>
              <a:rPr lang="en-US" dirty="0"/>
              <a:t>National identity strengthened; first universal national draft in history</a:t>
            </a:r>
          </a:p>
          <a:p>
            <a:pPr lvl="2"/>
            <a:r>
              <a:rPr lang="en-US" dirty="0"/>
              <a:t>By mid-1794, 750,000 soldiers. Much larger army than those of enemies. Bonaparte’s instrument to later conquer Europe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00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857D8-66BC-C610-F29F-79629029D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966F3-7B54-C770-5313-932A9FFC91A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War is going badly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July 25: Brunswick Manifesto</a:t>
            </a:r>
          </a:p>
          <a:p>
            <a:pPr marL="0" indent="0">
              <a:buNone/>
            </a:pPr>
            <a:r>
              <a:rPr lang="en-US" dirty="0"/>
              <a:t>	Threatens Paris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August 10: Fall of the Monarchy.</a:t>
            </a:r>
          </a:p>
          <a:p>
            <a:pPr marL="0" indent="0">
              <a:buNone/>
            </a:pPr>
            <a:r>
              <a:rPr lang="en-US" dirty="0"/>
              <a:t>Storming of Tuileries Palace. King and Queen arrested.</a:t>
            </a:r>
          </a:p>
        </p:txBody>
      </p:sp>
      <p:pic>
        <p:nvPicPr>
          <p:cNvPr id="2052" name="Picture 4" descr="French Revolution: A Bloody Event That Changed The Course Of History ...">
            <a:extLst>
              <a:ext uri="{FF2B5EF4-FFF2-40B4-BE49-F238E27FC236}">
                <a16:creationId xmlns:a16="http://schemas.microsoft.com/office/drawing/2014/main" id="{F3D35819-A7EA-D690-435F-6AAFFE9C614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014" y="2011680"/>
            <a:ext cx="6317280" cy="416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485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Sans-culottes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Demands</a:t>
            </a:r>
          </a:p>
          <a:p>
            <a:pPr lvl="1"/>
            <a:r>
              <a:rPr lang="en-US" dirty="0"/>
              <a:t>Law of the General Maximum (September 17)</a:t>
            </a:r>
          </a:p>
          <a:p>
            <a:pPr lvl="2"/>
            <a:r>
              <a:rPr lang="en-US" dirty="0"/>
              <a:t>Price ceilings on staples (grain, flour, meat, oil, onions, soap, firewood, leather and paper)</a:t>
            </a:r>
          </a:p>
          <a:p>
            <a:pPr lvl="2"/>
            <a:r>
              <a:rPr lang="en-US" dirty="0"/>
              <a:t>Later: ceiling on wages (sans-culottes not so happy about this part!)</a:t>
            </a:r>
          </a:p>
          <a:p>
            <a:pPr lvl="1"/>
            <a:r>
              <a:rPr lang="en-US" dirty="0"/>
              <a:t>Historical debate over the General Maximum</a:t>
            </a:r>
          </a:p>
          <a:p>
            <a:pPr lvl="2"/>
            <a:r>
              <a:rPr lang="en-US" dirty="0"/>
              <a:t>Led to black markets; wholesalers lose incentives; harsh punishments</a:t>
            </a:r>
          </a:p>
          <a:p>
            <a:pPr lvl="2"/>
            <a:r>
              <a:rPr lang="en-US" dirty="0"/>
              <a:t>But some degree of trust restored between people and government. People did manage to eat. Starvation occurred only after the law was repealed and free-markets restored in 1795.</a:t>
            </a:r>
          </a:p>
        </p:txBody>
      </p:sp>
    </p:spTree>
    <p:extLst>
      <p:ext uri="{BB962C8B-B14F-4D97-AF65-F5344CB8AC3E}">
        <p14:creationId xmlns:p14="http://schemas.microsoft.com/office/powerpoint/2010/main" val="551212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dirty="0"/>
              <a:t>Sans-culottes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Demands</a:t>
            </a:r>
          </a:p>
          <a:p>
            <a:pPr lvl="1"/>
            <a:r>
              <a:rPr lang="en-US" dirty="0"/>
              <a:t>Terror: punishment of counterrevolutionaries </a:t>
            </a:r>
          </a:p>
          <a:p>
            <a:pPr lvl="1"/>
            <a:r>
              <a:rPr lang="en-US" dirty="0"/>
              <a:t>Law of Suspects (17 September)</a:t>
            </a:r>
          </a:p>
          <a:p>
            <a:pPr lvl="2"/>
            <a:r>
              <a:rPr lang="en-US" dirty="0"/>
              <a:t>Those who ‘by their conduct, relations, words or writings show themselves to by the partisans of tyranny or of federalism and enemies of freedom.</a:t>
            </a:r>
          </a:p>
          <a:p>
            <a:pPr lvl="2"/>
            <a:r>
              <a:rPr lang="en-US" dirty="0"/>
              <a:t>Those who cannot prove their means of existence and acquittal of their civic duties (including taxes!!)</a:t>
            </a:r>
          </a:p>
          <a:p>
            <a:pPr lvl="2"/>
            <a:r>
              <a:rPr lang="en-US" dirty="0"/>
              <a:t>Those who have been denied a certificate of civism.</a:t>
            </a:r>
          </a:p>
          <a:p>
            <a:pPr lvl="1"/>
            <a:r>
              <a:rPr lang="en-US" dirty="0"/>
              <a:t>Scrutiny of Intentionality, but not targeting external traits (race, religion, regional identity, etc.)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Revolutionary government declared. (Two steps: Oct/Dec)</a:t>
            </a:r>
          </a:p>
          <a:p>
            <a:r>
              <a:rPr lang="en-US" dirty="0"/>
              <a:t>Constitution thus suspended ‘until the end of the war’. </a:t>
            </a:r>
          </a:p>
          <a:p>
            <a:pPr lvl="1"/>
            <a:r>
              <a:rPr lang="en-US" dirty="0"/>
              <a:t>Aim: to </a:t>
            </a:r>
            <a:r>
              <a:rPr lang="en-US" dirty="0" err="1"/>
              <a:t>centralise</a:t>
            </a:r>
            <a:r>
              <a:rPr lang="en-US" dirty="0"/>
              <a:t> gov’t and to channel/control ‘</a:t>
            </a:r>
            <a:r>
              <a:rPr lang="en-US" dirty="0" err="1"/>
              <a:t>anarchy’from</a:t>
            </a:r>
            <a:r>
              <a:rPr lang="en-US" dirty="0"/>
              <a:t> below</a:t>
            </a:r>
          </a:p>
          <a:p>
            <a:r>
              <a:rPr lang="en-US" dirty="0"/>
              <a:t>‘Revolutionary armies’ (marauding bands) authorized by Convention to requisition and </a:t>
            </a:r>
            <a:r>
              <a:rPr lang="en-US" dirty="0" err="1"/>
              <a:t>terrorise</a:t>
            </a:r>
            <a:r>
              <a:rPr lang="en-US" dirty="0"/>
              <a:t> countryside to supply the cities and republican armies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169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22DA22-A9B3-0080-EB2C-9430B71CD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/>
              <a:t>1793</a:t>
            </a:r>
            <a:br>
              <a:rPr lang="en-US" i="1"/>
            </a:br>
            <a:r>
              <a:rPr lang="en-US" i="1"/>
              <a:t>De-christianisation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9CE11-CF62-6825-8027-7F61D0938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623381"/>
            <a:ext cx="3888528" cy="355358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Pushed by Paris Commune</a:t>
            </a:r>
          </a:p>
          <a:p>
            <a:pPr>
              <a:lnSpc>
                <a:spcPct val="90000"/>
              </a:lnSpc>
            </a:pPr>
            <a:r>
              <a:rPr lang="en-US" sz="1900"/>
              <a:t>Cathedral of Notre-Dame and other churches becomes ‘Temples of Reason’</a:t>
            </a:r>
          </a:p>
          <a:p>
            <a:pPr>
              <a:lnSpc>
                <a:spcPct val="90000"/>
              </a:lnSpc>
            </a:pPr>
            <a:r>
              <a:rPr lang="en-US" sz="1900"/>
              <a:t>Denounced priests - deported or executed</a:t>
            </a:r>
          </a:p>
          <a:p>
            <a:pPr>
              <a:lnSpc>
                <a:spcPct val="90000"/>
              </a:lnSpc>
            </a:pPr>
            <a:r>
              <a:rPr lang="en-US" sz="1900"/>
              <a:t>Clerical dress is banned</a:t>
            </a:r>
          </a:p>
          <a:p>
            <a:pPr>
              <a:lnSpc>
                <a:spcPct val="90000"/>
              </a:lnSpc>
            </a:pPr>
            <a:r>
              <a:rPr lang="en-US" sz="1900"/>
              <a:t>Priests and ex-nuns forced to marry or take care of orphans and elderly</a:t>
            </a:r>
          </a:p>
          <a:p>
            <a:pPr>
              <a:lnSpc>
                <a:spcPct val="90000"/>
              </a:lnSpc>
            </a:pPr>
            <a:endParaRPr lang="en-US" sz="1900"/>
          </a:p>
        </p:txBody>
      </p:sp>
      <p:pic>
        <p:nvPicPr>
          <p:cNvPr id="6" name="Content Placeholder 3" descr="imgres.jpg">
            <a:extLst>
              <a:ext uri="{FF2B5EF4-FFF2-40B4-BE49-F238E27FC236}">
                <a16:creationId xmlns:a16="http://schemas.microsoft.com/office/drawing/2014/main" id="{2BC66C4F-3F02-9141-153C-65BE30D78DD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05" r="-22805"/>
          <a:stretch>
            <a:fillRect/>
          </a:stretch>
        </p:blipFill>
        <p:spPr>
          <a:xfrm>
            <a:off x="4969023" y="330233"/>
            <a:ext cx="8339324" cy="45862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82AEF0-2522-D0CB-B97B-2A581723AA18}"/>
              </a:ext>
            </a:extLst>
          </p:cNvPr>
          <p:cNvSpPr txBox="1"/>
          <p:nvPr/>
        </p:nvSpPr>
        <p:spPr>
          <a:xfrm>
            <a:off x="7329536" y="5530631"/>
            <a:ext cx="35782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‘The French People recognize </a:t>
            </a:r>
          </a:p>
          <a:p>
            <a:r>
              <a:rPr lang="en-US" dirty="0"/>
              <a:t>The Supreme Being and the</a:t>
            </a:r>
          </a:p>
          <a:p>
            <a:r>
              <a:rPr lang="en-US" dirty="0"/>
              <a:t>Immortality of the Soul’</a:t>
            </a:r>
          </a:p>
        </p:txBody>
      </p:sp>
    </p:spTree>
    <p:extLst>
      <p:ext uri="{BB962C8B-B14F-4D97-AF65-F5344CB8AC3E}">
        <p14:creationId xmlns:p14="http://schemas.microsoft.com/office/powerpoint/2010/main" val="3304187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0D15F-2133-42DB-0914-9BC9BFB8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</a:t>
            </a:r>
            <a:br>
              <a:rPr lang="en-US" dirty="0"/>
            </a:br>
            <a:r>
              <a:rPr lang="en-US" sz="3200" dirty="0"/>
              <a:t>Revolutionary Calendar</a:t>
            </a:r>
          </a:p>
        </p:txBody>
      </p:sp>
      <p:graphicFrame>
        <p:nvGraphicFramePr>
          <p:cNvPr id="1028" name="Content Placeholder 2">
            <a:extLst>
              <a:ext uri="{FF2B5EF4-FFF2-40B4-BE49-F238E27FC236}">
                <a16:creationId xmlns:a16="http://schemas.microsoft.com/office/drawing/2014/main" id="{2EC57CE7-14C3-722B-E247-5D756EE8009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62518832"/>
              </p:ext>
            </p:extLst>
          </p:nvPr>
        </p:nvGraphicFramePr>
        <p:xfrm>
          <a:off x="838200" y="2011680"/>
          <a:ext cx="4937760" cy="416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Months of french revolutionary calendar - kiwiqlero">
            <a:extLst>
              <a:ext uri="{FF2B5EF4-FFF2-40B4-BE49-F238E27FC236}">
                <a16:creationId xmlns:a16="http://schemas.microsoft.com/office/drawing/2014/main" id="{BBA2EB3B-16CC-5ABD-2C11-8EAE67F766A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11" y="1690688"/>
            <a:ext cx="4962719" cy="448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808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EA741-6B44-9968-C6B3-6945DD62D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/>
              <a:t>1793</a:t>
            </a:r>
            <a:br>
              <a:rPr lang="en-US" i="1"/>
            </a:br>
            <a:r>
              <a:rPr lang="en-US" i="1"/>
              <a:t>Metric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02CAE5-B201-63D8-48B8-D7012FDEBB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623381"/>
            <a:ext cx="3888528" cy="35535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Enlightenment rationality</a:t>
            </a:r>
          </a:p>
          <a:p>
            <a:r>
              <a:rPr lang="en-US" sz="2000" dirty="0"/>
              <a:t>Based on decimals rather than non-standard measures that varied across France.</a:t>
            </a:r>
          </a:p>
          <a:p>
            <a:r>
              <a:rPr lang="en-US" sz="2000" dirty="0"/>
              <a:t>Universality (the point, like human rights and natural law)</a:t>
            </a:r>
          </a:p>
          <a:p>
            <a:endParaRPr lang="en-US" sz="2000" dirty="0"/>
          </a:p>
        </p:txBody>
      </p:sp>
      <p:pic>
        <p:nvPicPr>
          <p:cNvPr id="5" name="Content Placeholder 3" descr="images.jpg">
            <a:extLst>
              <a:ext uri="{FF2B5EF4-FFF2-40B4-BE49-F238E27FC236}">
                <a16:creationId xmlns:a16="http://schemas.microsoft.com/office/drawing/2014/main" id="{53A38CC8-D449-7ACC-C69F-06E0FD1504D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155" r="-22155"/>
          <a:stretch>
            <a:fillRect/>
          </a:stretch>
        </p:blipFill>
        <p:spPr>
          <a:xfrm>
            <a:off x="6303519" y="1769807"/>
            <a:ext cx="4747547" cy="26109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FA565B-7C6F-DBCB-1A3B-ECB9200CD664}"/>
              </a:ext>
            </a:extLst>
          </p:cNvPr>
          <p:cNvSpPr txBox="1"/>
          <p:nvPr/>
        </p:nvSpPr>
        <p:spPr>
          <a:xfrm>
            <a:off x="6303519" y="4976633"/>
            <a:ext cx="5126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Example ‘</a:t>
            </a:r>
            <a:r>
              <a:rPr lang="en-US" sz="2400" dirty="0" err="1"/>
              <a:t>metre</a:t>
            </a:r>
            <a:r>
              <a:rPr lang="en-US" sz="2400" dirty="0"/>
              <a:t>’ for public to use</a:t>
            </a:r>
          </a:p>
          <a:p>
            <a:r>
              <a:rPr lang="en-US" sz="2400" dirty="0"/>
              <a:t>Installed in colonnade near </a:t>
            </a:r>
          </a:p>
          <a:p>
            <a:r>
              <a:rPr lang="en-US" sz="2400" dirty="0"/>
              <a:t>Jardin Luxemburg</a:t>
            </a:r>
          </a:p>
        </p:txBody>
      </p:sp>
    </p:spTree>
    <p:extLst>
      <p:ext uri="{BB962C8B-B14F-4D97-AF65-F5344CB8AC3E}">
        <p14:creationId xmlns:p14="http://schemas.microsoft.com/office/powerpoint/2010/main" val="4094736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1793-94</a:t>
            </a:r>
            <a:br>
              <a:rPr lang="en-US" dirty="0"/>
            </a:br>
            <a:r>
              <a:rPr lang="en-US" dirty="0"/>
              <a:t>Politicians’ Terror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Compagnie des </a:t>
            </a:r>
            <a:r>
              <a:rPr lang="en-US" dirty="0" err="1"/>
              <a:t>Indes</a:t>
            </a:r>
            <a:r>
              <a:rPr lang="en-US" dirty="0"/>
              <a:t> Scandal (Nov-Jan)</a:t>
            </a:r>
          </a:p>
          <a:p>
            <a:pPr lvl="1"/>
            <a:r>
              <a:rPr lang="en-US" dirty="0"/>
              <a:t>Company’s assets had to be liquidated since it was a privileged monopoly/state chartered company, and such entities were no longer legal</a:t>
            </a:r>
          </a:p>
          <a:p>
            <a:pPr lvl="1"/>
            <a:r>
              <a:rPr lang="en-US" dirty="0"/>
              <a:t>Corruption in liquidating involving key Jacobins</a:t>
            </a:r>
          </a:p>
          <a:p>
            <a:pPr lvl="1"/>
            <a:r>
              <a:rPr lang="en-US" dirty="0"/>
              <a:t>Danton’s friend, Fabre </a:t>
            </a:r>
            <a:r>
              <a:rPr lang="en-US" dirty="0" err="1"/>
              <a:t>d’Églantine</a:t>
            </a:r>
            <a:r>
              <a:rPr lang="en-US" dirty="0"/>
              <a:t>, is charged with corruption; Danton defends him while criticizing the Terror government – risky (suspicions he might be guilty by association?)! </a:t>
            </a:r>
          </a:p>
          <a:p>
            <a:pPr lvl="1"/>
            <a:r>
              <a:rPr lang="en-US" dirty="0"/>
              <a:t>Robespierre tries to persuade Danton and Desmoulins (</a:t>
            </a:r>
            <a:r>
              <a:rPr lang="en-US" dirty="0" err="1"/>
              <a:t>Indulgents</a:t>
            </a:r>
            <a:r>
              <a:rPr lang="en-US" dirty="0"/>
              <a:t>) to back the government.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419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Politicians’ Terror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Indulgents</a:t>
            </a:r>
            <a:r>
              <a:rPr lang="en-US" dirty="0"/>
              <a:t> – Danton, Desmoulins, want to halt Terror. (Why? Are they in on the corruption as well?)</a:t>
            </a:r>
          </a:p>
          <a:p>
            <a:r>
              <a:rPr lang="en-US" dirty="0" err="1"/>
              <a:t>Hébertistes</a:t>
            </a:r>
            <a:r>
              <a:rPr lang="en-US" dirty="0"/>
              <a:t> – Want to push the Terror further.</a:t>
            </a:r>
          </a:p>
          <a:p>
            <a:r>
              <a:rPr lang="en-US" dirty="0"/>
              <a:t>Abolition of Slavery (Feb) </a:t>
            </a:r>
          </a:p>
          <a:p>
            <a:r>
              <a:rPr lang="en-US" dirty="0"/>
              <a:t>Robespierre’s ‘Virtue and Terror’ speech</a:t>
            </a:r>
          </a:p>
          <a:p>
            <a:r>
              <a:rPr lang="en-US" dirty="0"/>
              <a:t>Trial and liquidation of the </a:t>
            </a:r>
            <a:r>
              <a:rPr lang="en-US" dirty="0" err="1"/>
              <a:t>Hébertistes</a:t>
            </a:r>
            <a:r>
              <a:rPr lang="en-US" dirty="0"/>
              <a:t> (late March)</a:t>
            </a:r>
          </a:p>
          <a:p>
            <a:r>
              <a:rPr lang="en-US" dirty="0"/>
              <a:t>Trial and liquidation of Danton and the </a:t>
            </a:r>
            <a:r>
              <a:rPr lang="en-US" dirty="0" err="1"/>
              <a:t>Indulgents</a:t>
            </a:r>
            <a:r>
              <a:rPr lang="en-US" dirty="0"/>
              <a:t> (early April)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857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High Terror and Civic Religion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Festival of the Supreme Being (May)</a:t>
            </a:r>
          </a:p>
          <a:p>
            <a:r>
              <a:rPr lang="en-US" dirty="0"/>
              <a:t>Greater isolation of Robespierre</a:t>
            </a:r>
          </a:p>
          <a:p>
            <a:r>
              <a:rPr lang="en-US" dirty="0"/>
              <a:t>Consolidation of revolutionary justice to Paris-transfer of prisoners there.</a:t>
            </a:r>
          </a:p>
          <a:p>
            <a:r>
              <a:rPr lang="en-US" dirty="0"/>
              <a:t>Packed prisons, fear of prison uprisings</a:t>
            </a:r>
          </a:p>
        </p:txBody>
      </p:sp>
      <p:pic>
        <p:nvPicPr>
          <p:cNvPr id="10246" name="Picture 6" descr="Cult of the Supreme Being — Crozier On Stuff">
            <a:extLst>
              <a:ext uri="{FF2B5EF4-FFF2-40B4-BE49-F238E27FC236}">
                <a16:creationId xmlns:a16="http://schemas.microsoft.com/office/drawing/2014/main" id="{A3EA1D8A-83C5-E8FE-0017-73DC883AD3F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2387937"/>
            <a:ext cx="4937125" cy="340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3171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High Terror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Assassination attempts on Robespierre (May)</a:t>
            </a:r>
          </a:p>
          <a:p>
            <a:r>
              <a:rPr lang="en-US" dirty="0">
                <a:hlinkClick r:id="rId2"/>
              </a:rPr>
              <a:t>22 </a:t>
            </a:r>
            <a:r>
              <a:rPr lang="en-US" dirty="0" err="1">
                <a:hlinkClick r:id="rId2"/>
              </a:rPr>
              <a:t>Prairial</a:t>
            </a:r>
            <a:r>
              <a:rPr lang="en-US" dirty="0">
                <a:hlinkClick r:id="rId2"/>
              </a:rPr>
              <a:t> Law </a:t>
            </a:r>
            <a:r>
              <a:rPr lang="en-US" dirty="0"/>
              <a:t>(June 10), ratchets up the Terror</a:t>
            </a:r>
          </a:p>
          <a:p>
            <a:r>
              <a:rPr lang="en-US" dirty="0"/>
              <a:t>Factionalism runs through Committees of Public Safety and of General Security – paranoia, fear</a:t>
            </a:r>
          </a:p>
        </p:txBody>
      </p:sp>
      <p:pic>
        <p:nvPicPr>
          <p:cNvPr id="1026" name="Picture 2" descr="#French Revolution from RBZPR">
            <a:extLst>
              <a:ext uri="{FF2B5EF4-FFF2-40B4-BE49-F238E27FC236}">
                <a16:creationId xmlns:a16="http://schemas.microsoft.com/office/drawing/2014/main" id="{3BB7C810-3D42-8A39-BE78-AB744C7AEE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715" y="701041"/>
            <a:ext cx="3470278" cy="547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252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A7AC-7752-E963-3629-0AE83E5C0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  <a:br>
              <a:rPr lang="en-US" dirty="0"/>
            </a:br>
            <a:r>
              <a:rPr lang="en-US" i="1" dirty="0"/>
              <a:t>La Marseillaise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C71AD4-4BBA-C606-FB17-2B4FB53C2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Music pre-dates Revolution</a:t>
            </a:r>
          </a:p>
          <a:p>
            <a:r>
              <a:rPr lang="en-US" dirty="0"/>
              <a:t>Revolutionary lyrics by </a:t>
            </a:r>
            <a:r>
              <a:rPr lang="en-US" dirty="0" err="1"/>
              <a:t>Rouger</a:t>
            </a:r>
            <a:r>
              <a:rPr lang="en-US" dirty="0"/>
              <a:t> de Lisle: ‘Chant de guerre pour </a:t>
            </a:r>
            <a:r>
              <a:rPr lang="en-US" dirty="0" err="1"/>
              <a:t>l’Armé</a:t>
            </a:r>
            <a:r>
              <a:rPr lang="en-US" dirty="0"/>
              <a:t> du Rhin’ 1792, in defense by invasion of First Coalition armies (Prussia and Austria)</a:t>
            </a:r>
          </a:p>
          <a:p>
            <a:r>
              <a:rPr lang="en-US" dirty="0"/>
              <a:t>Renamed </a:t>
            </a:r>
            <a:r>
              <a:rPr lang="en-US" i="1" dirty="0"/>
              <a:t>La Marseillaise</a:t>
            </a:r>
            <a:r>
              <a:rPr lang="en-US" dirty="0"/>
              <a:t>: difficult to sing. </a:t>
            </a:r>
          </a:p>
          <a:p>
            <a:r>
              <a:rPr lang="en-US" dirty="0"/>
              <a:t>Competed with the </a:t>
            </a:r>
            <a:r>
              <a:rPr lang="en-US" i="1" dirty="0" err="1"/>
              <a:t>Ça</a:t>
            </a:r>
            <a:r>
              <a:rPr lang="en-US" i="1" dirty="0"/>
              <a:t> </a:t>
            </a:r>
            <a:r>
              <a:rPr lang="en-US" i="1" dirty="0" err="1"/>
              <a:t>ira</a:t>
            </a:r>
            <a:r>
              <a:rPr lang="en-US" i="1" dirty="0"/>
              <a:t>!</a:t>
            </a:r>
            <a:r>
              <a:rPr lang="en-US" dirty="0"/>
              <a:t> until 1795, when the more martial </a:t>
            </a:r>
            <a:r>
              <a:rPr lang="en-US" i="1" dirty="0"/>
              <a:t>La Marseillaise </a:t>
            </a:r>
            <a:r>
              <a:rPr lang="en-US" dirty="0"/>
              <a:t>became the national anthem.</a:t>
            </a:r>
          </a:p>
          <a:p>
            <a:r>
              <a:rPr lang="en-US" dirty="0"/>
              <a:t>Conveys discipline and glory, compared to folksy </a:t>
            </a:r>
            <a:r>
              <a:rPr lang="en-US" i="1" dirty="0" err="1"/>
              <a:t>Ça</a:t>
            </a:r>
            <a:r>
              <a:rPr lang="en-US" i="1" dirty="0"/>
              <a:t> </a:t>
            </a:r>
            <a:r>
              <a:rPr lang="en-US" i="1" dirty="0" err="1"/>
              <a:t>ira</a:t>
            </a:r>
            <a:r>
              <a:rPr lang="en-US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240205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96EEB-8C3A-4797-BC63-B7AEC7E4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1794</a:t>
            </a:r>
            <a:br>
              <a:rPr lang="en-US" dirty="0"/>
            </a:br>
            <a:r>
              <a:rPr lang="en-US" dirty="0"/>
              <a:t>Fall of Robespierre-9 Thermidor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FC6E39-85A9-A83C-0C20-5D54C1714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1157" y="2766895"/>
            <a:ext cx="5152644" cy="207974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FDEC31-4AC9-E01D-BBEA-F346B7E94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19" y="2103437"/>
            <a:ext cx="6094481" cy="3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460829-465A-84D6-E574-ED907A8CC620}"/>
              </a:ext>
            </a:extLst>
          </p:cNvPr>
          <p:cNvSpPr txBox="1"/>
          <p:nvPr/>
        </p:nvSpPr>
        <p:spPr>
          <a:xfrm>
            <a:off x="472440" y="2403037"/>
            <a:ext cx="1151308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Robespierre stops attending meetings </a:t>
            </a:r>
          </a:p>
          <a:p>
            <a:r>
              <a:rPr lang="en-US" dirty="0"/>
              <a:t>of the Committee of Public Safety and </a:t>
            </a:r>
          </a:p>
          <a:p>
            <a:r>
              <a:rPr lang="en-US" dirty="0"/>
              <a:t>the National Convention.</a:t>
            </a:r>
          </a:p>
          <a:p>
            <a:endParaRPr lang="en-US" dirty="0"/>
          </a:p>
          <a:p>
            <a:r>
              <a:rPr lang="en-US" dirty="0"/>
              <a:t>He DOES continue to appear at the Jacobin</a:t>
            </a:r>
          </a:p>
          <a:p>
            <a:r>
              <a:rPr lang="en-US" dirty="0"/>
              <a:t>Club meetings and is actively seeking the</a:t>
            </a:r>
          </a:p>
          <a:p>
            <a:r>
              <a:rPr lang="en-US" dirty="0"/>
              <a:t>continued support of Paris Commune officials.</a:t>
            </a:r>
          </a:p>
          <a:p>
            <a:endParaRPr lang="en-US" dirty="0"/>
          </a:p>
          <a:p>
            <a:r>
              <a:rPr lang="en-US" dirty="0"/>
              <a:t>Appears finally in the Convention on 8 Thermidor</a:t>
            </a:r>
          </a:p>
          <a:p>
            <a:r>
              <a:rPr lang="en-US" dirty="0"/>
              <a:t>announcing that he has a list of deputies who are</a:t>
            </a:r>
          </a:p>
          <a:p>
            <a:r>
              <a:rPr lang="en-US" dirty="0"/>
              <a:t>‘suspect’ in his eyes.</a:t>
            </a:r>
          </a:p>
          <a:p>
            <a:endParaRPr lang="en-US" dirty="0"/>
          </a:p>
          <a:p>
            <a:r>
              <a:rPr lang="en-US" dirty="0"/>
              <a:t>The next day, he is arrested. A day of struggle between some in the Commune and the Convention</a:t>
            </a:r>
          </a:p>
          <a:p>
            <a:r>
              <a:rPr lang="en-US" dirty="0"/>
              <a:t>begins, but the Convention manages to secure the support of Parisians by the day’s end. Robespierre</a:t>
            </a:r>
          </a:p>
          <a:p>
            <a:r>
              <a:rPr lang="en-US" dirty="0"/>
              <a:t>and his allies are executed the following morning. But is this really the end of the Terror??</a:t>
            </a:r>
          </a:p>
        </p:txBody>
      </p:sp>
    </p:spTree>
    <p:extLst>
      <p:ext uri="{BB962C8B-B14F-4D97-AF65-F5344CB8AC3E}">
        <p14:creationId xmlns:p14="http://schemas.microsoft.com/office/powerpoint/2010/main" val="850759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6C47F-7975-D528-91AB-F14295178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596536-B058-4E4B-87FA-88871C362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Special Tribunal of August 17 to punish royalists</a:t>
            </a:r>
          </a:p>
          <a:p>
            <a:r>
              <a:rPr lang="en-US" dirty="0"/>
              <a:t>Prussians take Verdun (Sept 2) – on their way to Paris</a:t>
            </a:r>
          </a:p>
          <a:p>
            <a:r>
              <a:rPr lang="en-US" dirty="0"/>
              <a:t>Panicked, Parisians storm prisons – September Massacres (Sept 3-6)</a:t>
            </a:r>
          </a:p>
          <a:p>
            <a:r>
              <a:rPr lang="en-US" dirty="0"/>
              <a:t>Prison massacres spread to provinces</a:t>
            </a:r>
          </a:p>
          <a:p>
            <a:r>
              <a:rPr lang="en-US" dirty="0"/>
              <a:t>Tension between moderates (Girondins) and radicals (Jacobins, sans-culottes) over legitimacy of massacres </a:t>
            </a:r>
          </a:p>
          <a:p>
            <a:r>
              <a:rPr lang="en-US" dirty="0"/>
              <a:t>October: ‘Girondins’ or ‘</a:t>
            </a:r>
            <a:r>
              <a:rPr lang="en-US" dirty="0" err="1"/>
              <a:t>Brissotins</a:t>
            </a:r>
            <a:r>
              <a:rPr lang="en-US" dirty="0"/>
              <a:t>’ expelled from Jacobin Club</a:t>
            </a:r>
          </a:p>
        </p:txBody>
      </p:sp>
    </p:spTree>
    <p:extLst>
      <p:ext uri="{BB962C8B-B14F-4D97-AF65-F5344CB8AC3E}">
        <p14:creationId xmlns:p14="http://schemas.microsoft.com/office/powerpoint/2010/main" val="101421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442E8-495F-61FB-6620-85A219F32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E1255-185B-5410-6F22-9C50A0246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General Lafayette defects to Austrians</a:t>
            </a:r>
          </a:p>
          <a:p>
            <a:r>
              <a:rPr lang="en-US" dirty="0"/>
              <a:t>Victory at the Battle of Valmy (Sept 20)</a:t>
            </a:r>
          </a:p>
          <a:p>
            <a:pPr marL="457200" lvl="1" indent="0">
              <a:buNone/>
            </a:pPr>
            <a:r>
              <a:rPr lang="en-US" dirty="0"/>
              <a:t>French win with a rag-tag army of sans-culottes and National Guardsmen. </a:t>
            </a:r>
          </a:p>
          <a:p>
            <a:r>
              <a:rPr lang="en-US" dirty="0"/>
              <a:t>National Convention created (Sept 21)</a:t>
            </a:r>
          </a:p>
          <a:p>
            <a:pPr lvl="1"/>
            <a:r>
              <a:rPr lang="en-US" dirty="0"/>
              <a:t>Now a republic, no longer a constitutional monarchy</a:t>
            </a:r>
          </a:p>
          <a:p>
            <a:pPr lvl="1"/>
            <a:r>
              <a:rPr lang="en-US" dirty="0"/>
              <a:t>Must draft new ‘republican’ constitution (completed in June 1793)</a:t>
            </a:r>
          </a:p>
          <a:p>
            <a:r>
              <a:rPr lang="en-US" dirty="0"/>
              <a:t>Discovered: secret correspondence between monarchy and Girondins before August 10 – Girondins look treasonous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24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: Shape 3078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640B1-1B1A-7D29-6D07-5B446C5D1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/>
              <a:t>1792-93</a:t>
            </a:r>
            <a:br>
              <a:rPr lang="en-US" i="1" dirty="0"/>
            </a:br>
            <a:r>
              <a:rPr lang="en-US" i="1" dirty="0"/>
              <a:t>Trial of Louis XVI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774F5-FB93-EC2A-E58C-8E83EF7A59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33297"/>
            <a:ext cx="3816096" cy="3843666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Trial of the King starts (Dec)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Girondins </a:t>
            </a:r>
            <a:r>
              <a:rPr lang="en-US" sz="1700" dirty="0" err="1"/>
              <a:t>favoured</a:t>
            </a:r>
            <a:r>
              <a:rPr lang="en-US" sz="1700" dirty="0"/>
              <a:t> exile or lenient punishment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Leading Jacobins </a:t>
            </a:r>
            <a:r>
              <a:rPr lang="en-US" sz="1700" dirty="0" err="1"/>
              <a:t>favoured</a:t>
            </a:r>
            <a:r>
              <a:rPr lang="en-US" sz="1700" dirty="0"/>
              <a:t> execution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Two votes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Culpable of treason? (overwhelmingly ‘yes’)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Death or other punishment (divided)</a:t>
            </a:r>
          </a:p>
          <a:p>
            <a:pPr>
              <a:lnSpc>
                <a:spcPct val="90000"/>
              </a:lnSpc>
            </a:pPr>
            <a:r>
              <a:rPr lang="en-US" sz="1700" dirty="0"/>
              <a:t>King’s execution on January 21 in the Place de la </a:t>
            </a:r>
            <a:r>
              <a:rPr lang="en-US" sz="1700" dirty="0" err="1"/>
              <a:t>Révolution</a:t>
            </a:r>
            <a:endParaRPr lang="en-US" sz="1700" dirty="0"/>
          </a:p>
          <a:p>
            <a:pPr lvl="1"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endParaRPr lang="en-US" sz="1700" dirty="0"/>
          </a:p>
        </p:txBody>
      </p:sp>
      <p:pic>
        <p:nvPicPr>
          <p:cNvPr id="3074" name="Picture 2" descr="'Execution of Louis XVI of France, Paris, 21st January 1793 (1882-1884 ...">
            <a:extLst>
              <a:ext uri="{FF2B5EF4-FFF2-40B4-BE49-F238E27FC236}">
                <a16:creationId xmlns:a16="http://schemas.microsoft.com/office/drawing/2014/main" id="{B1957029-3DBA-7612-8A5E-A171D59EDAA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7" r="10798" b="-1"/>
          <a:stretch/>
        </p:blipFill>
        <p:spPr bwMode="auto"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646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Guillotine</a:t>
            </a:r>
            <a:br>
              <a:rPr lang="en-US" dirty="0"/>
            </a:br>
            <a:r>
              <a:rPr lang="en-US" sz="2000" dirty="0"/>
              <a:t>Execution of Louis XVI (Jan 21, 1793)</a:t>
            </a:r>
            <a:endParaRPr lang="en-US" dirty="0"/>
          </a:p>
        </p:txBody>
      </p:sp>
      <p:pic>
        <p:nvPicPr>
          <p:cNvPr id="6" name="Content Placeholder 5" descr="1793-execution-of-louis-xv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8" b="8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6095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Freeform: Shape 4102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94C5663A-0CE3-4AEE-B47E-FB68D9EB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ABE48F-1507-3116-FC4B-B5C7C5C3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1793</a:t>
            </a:r>
            <a:br>
              <a:rPr lang="en-US" i="1" dirty="0"/>
            </a:br>
            <a:r>
              <a:rPr lang="en-US" sz="3200" i="1" dirty="0" err="1"/>
              <a:t>Vendée</a:t>
            </a:r>
            <a:r>
              <a:rPr lang="en-US" sz="3200" i="1" dirty="0"/>
              <a:t> Revolts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52846-7B01-F8CF-7AFF-4D9437F0D0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333297"/>
            <a:ext cx="3816096" cy="3843666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000" dirty="0"/>
              <a:t>Triggered by conscription in February/March</a:t>
            </a:r>
          </a:p>
          <a:p>
            <a:endParaRPr lang="en-US" sz="2000" dirty="0"/>
          </a:p>
          <a:p>
            <a:r>
              <a:rPr lang="en-US" sz="2000" dirty="0"/>
              <a:t>Long resistant to Revolution</a:t>
            </a:r>
          </a:p>
          <a:p>
            <a:endParaRPr lang="en-US" sz="2000" dirty="0"/>
          </a:p>
          <a:p>
            <a:r>
              <a:rPr lang="en-US" sz="2000" dirty="0"/>
              <a:t>Deeply Catholic region</a:t>
            </a:r>
          </a:p>
          <a:p>
            <a:endParaRPr lang="en-US" sz="2000" dirty="0"/>
          </a:p>
          <a:p>
            <a:r>
              <a:rPr lang="en-US" sz="2000" dirty="0"/>
              <a:t>Poor nobles</a:t>
            </a:r>
          </a:p>
          <a:p>
            <a:endParaRPr lang="en-US" sz="2000" dirty="0"/>
          </a:p>
          <a:p>
            <a:r>
              <a:rPr lang="en-US" sz="2000" dirty="0"/>
              <a:t>Nantes bourgeois buying up countryside</a:t>
            </a:r>
          </a:p>
        </p:txBody>
      </p:sp>
      <p:pic>
        <p:nvPicPr>
          <p:cNvPr id="4098" name="Picture 2" descr="Map of Vendee in France Stock Photo - Alamy">
            <a:extLst>
              <a:ext uri="{FF2B5EF4-FFF2-40B4-BE49-F238E27FC236}">
                <a16:creationId xmlns:a16="http://schemas.microsoft.com/office/drawing/2014/main" id="{EAE0513B-3615-3891-6E6B-0D0D41DA10A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" r="4027" b="1"/>
          <a:stretch/>
        </p:blipFill>
        <p:spPr bwMode="auto">
          <a:xfrm>
            <a:off x="4726728" y="10"/>
            <a:ext cx="7472381" cy="6857990"/>
          </a:xfrm>
          <a:custGeom>
            <a:avLst/>
            <a:gdLst/>
            <a:ahLst/>
            <a:cxnLst/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660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C79E5-4129-2F1E-C965-594CF70BF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1793-1796 </a:t>
            </a:r>
            <a:br>
              <a:rPr lang="en-US" dirty="0"/>
            </a:br>
            <a:r>
              <a:rPr lang="en-US" dirty="0" err="1"/>
              <a:t>Vendée</a:t>
            </a:r>
            <a:r>
              <a:rPr lang="en-US" dirty="0"/>
              <a:t> Revolts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44A8D-536A-E638-D675-F242C12D15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Horrible massacres</a:t>
            </a:r>
          </a:p>
          <a:p>
            <a:pPr lvl="1"/>
            <a:r>
              <a:rPr lang="en-US" dirty="0"/>
              <a:t>‘Scorched earth’</a:t>
            </a:r>
          </a:p>
          <a:p>
            <a:pPr lvl="1"/>
            <a:r>
              <a:rPr lang="en-US" dirty="0"/>
              <a:t>Sinking victims in boats</a:t>
            </a:r>
          </a:p>
          <a:p>
            <a:pPr lvl="1"/>
            <a:r>
              <a:rPr lang="en-US" dirty="0"/>
              <a:t>‘Hell Columns’ destroyed everything in their path</a:t>
            </a:r>
          </a:p>
          <a:p>
            <a:pPr lvl="1"/>
            <a:r>
              <a:rPr lang="en-US" dirty="0" err="1"/>
              <a:t>Reynald</a:t>
            </a:r>
            <a:r>
              <a:rPr lang="en-US" dirty="0"/>
              <a:t> </a:t>
            </a:r>
            <a:r>
              <a:rPr lang="en-US" dirty="0" err="1"/>
              <a:t>Secher</a:t>
            </a:r>
            <a:r>
              <a:rPr lang="en-US" dirty="0"/>
              <a:t>: ‘A French Genocide’?</a:t>
            </a:r>
          </a:p>
          <a:p>
            <a:pPr lvl="1"/>
            <a:r>
              <a:rPr lang="en-US" dirty="0"/>
              <a:t>Genocide or civil war?</a:t>
            </a:r>
          </a:p>
          <a:p>
            <a:pPr lvl="1"/>
            <a:r>
              <a:rPr lang="en-US" dirty="0"/>
              <a:t>250,000 casualties</a:t>
            </a:r>
          </a:p>
          <a:p>
            <a:pPr lvl="2"/>
            <a:r>
              <a:rPr lang="en-US" dirty="0"/>
              <a:t>vs. 17,000 victims of judicial terror</a:t>
            </a:r>
          </a:p>
        </p:txBody>
      </p:sp>
      <p:pic>
        <p:nvPicPr>
          <p:cNvPr id="5122" name="Picture 2" descr="War in the Vendée Acordes - Chordify">
            <a:extLst>
              <a:ext uri="{FF2B5EF4-FFF2-40B4-BE49-F238E27FC236}">
                <a16:creationId xmlns:a16="http://schemas.microsoft.com/office/drawing/2014/main" id="{EBD300A5-65E7-16E0-3E56-890F0E439A4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2703215"/>
            <a:ext cx="4937125" cy="277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753EB0-7E57-DB80-B933-221458A5AB55}"/>
              </a:ext>
            </a:extLst>
          </p:cNvPr>
          <p:cNvSpPr txBox="1"/>
          <p:nvPr/>
        </p:nvSpPr>
        <p:spPr>
          <a:xfrm>
            <a:off x="8556171" y="5856514"/>
            <a:ext cx="198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“God and King”</a:t>
            </a:r>
          </a:p>
        </p:txBody>
      </p:sp>
    </p:spTree>
    <p:extLst>
      <p:ext uri="{BB962C8B-B14F-4D97-AF65-F5344CB8AC3E}">
        <p14:creationId xmlns:p14="http://schemas.microsoft.com/office/powerpoint/2010/main" val="2758059261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2C1C31"/>
      </a:dk2>
      <a:lt2>
        <a:srgbClr val="F0F3F2"/>
      </a:lt2>
      <a:accent1>
        <a:srgbClr val="E72974"/>
      </a:accent1>
      <a:accent2>
        <a:srgbClr val="D517B1"/>
      </a:accent2>
      <a:accent3>
        <a:srgbClr val="BB29E7"/>
      </a:accent3>
      <a:accent4>
        <a:srgbClr val="601FD6"/>
      </a:accent4>
      <a:accent5>
        <a:srgbClr val="2935E7"/>
      </a:accent5>
      <a:accent6>
        <a:srgbClr val="1772D5"/>
      </a:accent6>
      <a:hlink>
        <a:srgbClr val="4D3FBF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4135</TotalTime>
  <Words>1646</Words>
  <Application>Microsoft Macintosh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Gothic</vt:lpstr>
      <vt:lpstr>Wingdings</vt:lpstr>
      <vt:lpstr>BrushVTI</vt:lpstr>
      <vt:lpstr>The French Revolution Radical Phase</vt:lpstr>
      <vt:lpstr>1792</vt:lpstr>
      <vt:lpstr>1792 La Marseillaise</vt:lpstr>
      <vt:lpstr>1792</vt:lpstr>
      <vt:lpstr>1792</vt:lpstr>
      <vt:lpstr>1792-93 Trial of Louis XVI</vt:lpstr>
      <vt:lpstr>Guillotine Execution of Louis XVI (Jan 21, 1793)</vt:lpstr>
      <vt:lpstr>1793 Vendée Revolts</vt:lpstr>
      <vt:lpstr>1793-1796  Vendée Revolts</vt:lpstr>
      <vt:lpstr>1793</vt:lpstr>
      <vt:lpstr>1793 Terror institutions</vt:lpstr>
      <vt:lpstr>1793 Terror institutions</vt:lpstr>
      <vt:lpstr>1793 Purge of Girondins (June)</vt:lpstr>
      <vt:lpstr>1793 Convention composition Mountain, Plain, Girondins. Sans-culottes aligned with Mountain, at odds with Girondins</vt:lpstr>
      <vt:lpstr>1793 Purge of Girondins</vt:lpstr>
      <vt:lpstr>1793 Constitution of 1793</vt:lpstr>
      <vt:lpstr>1793 Federalist Revolts</vt:lpstr>
      <vt:lpstr>1793</vt:lpstr>
      <vt:lpstr>1793 Sans-culottes</vt:lpstr>
      <vt:lpstr>1793 Sans-culottes</vt:lpstr>
      <vt:lpstr>1793 Sans-culottes</vt:lpstr>
      <vt:lpstr>1793</vt:lpstr>
      <vt:lpstr>1793 De-christianisation</vt:lpstr>
      <vt:lpstr>1793 Revolutionary Calendar</vt:lpstr>
      <vt:lpstr>1793 Metric system</vt:lpstr>
      <vt:lpstr>1793-94 Politicians’ Terror </vt:lpstr>
      <vt:lpstr>1794 Politicians’ Terror </vt:lpstr>
      <vt:lpstr>1794 High Terror and Civic Religion</vt:lpstr>
      <vt:lpstr>1794 High Terror </vt:lpstr>
      <vt:lpstr>1794 Fall of Robespierre-9 Thermidor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Revolution Radical Phase</dc:title>
  <dc:creator>Walton, Charles</dc:creator>
  <cp:lastModifiedBy>Walton, Charles</cp:lastModifiedBy>
  <cp:revision>5</cp:revision>
  <dcterms:created xsi:type="dcterms:W3CDTF">2023-12-07T12:59:50Z</dcterms:created>
  <dcterms:modified xsi:type="dcterms:W3CDTF">2025-01-27T15:19:23Z</dcterms:modified>
</cp:coreProperties>
</file>