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6" r:id="rId5"/>
    <p:sldId id="267" r:id="rId6"/>
    <p:sldId id="258" r:id="rId7"/>
    <p:sldId id="260" r:id="rId8"/>
    <p:sldId id="261" r:id="rId9"/>
    <p:sldId id="262" r:id="rId10"/>
    <p:sldId id="263" r:id="rId11"/>
    <p:sldId id="264" r:id="rId12"/>
    <p:sldId id="265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A911-071E-4238-AD14-29459BD01D47}" type="datetimeFigureOut">
              <a:rPr lang="en-GB" smtClean="0"/>
              <a:pPr/>
              <a:t>28/06/2011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92BB-C5AD-46D4-A539-CF434C0E8D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A911-071E-4238-AD14-29459BD01D47}" type="datetimeFigureOut">
              <a:rPr lang="en-GB" smtClean="0"/>
              <a:pPr/>
              <a:t>28/06/2011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92BB-C5AD-46D4-A539-CF434C0E8D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A911-071E-4238-AD14-29459BD01D47}" type="datetimeFigureOut">
              <a:rPr lang="en-GB" smtClean="0"/>
              <a:pPr/>
              <a:t>28/06/2011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92BB-C5AD-46D4-A539-CF434C0E8D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A911-071E-4238-AD14-29459BD01D47}" type="datetimeFigureOut">
              <a:rPr lang="en-GB" smtClean="0"/>
              <a:pPr/>
              <a:t>28/06/2011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92BB-C5AD-46D4-A539-CF434C0E8D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A911-071E-4238-AD14-29459BD01D47}" type="datetimeFigureOut">
              <a:rPr lang="en-GB" smtClean="0"/>
              <a:pPr/>
              <a:t>28/06/2011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92BB-C5AD-46D4-A539-CF434C0E8D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A911-071E-4238-AD14-29459BD01D47}" type="datetimeFigureOut">
              <a:rPr lang="en-GB" smtClean="0"/>
              <a:pPr/>
              <a:t>28/06/2011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92BB-C5AD-46D4-A539-CF434C0E8D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A911-071E-4238-AD14-29459BD01D47}" type="datetimeFigureOut">
              <a:rPr lang="en-GB" smtClean="0"/>
              <a:pPr/>
              <a:t>28/06/2011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92BB-C5AD-46D4-A539-CF434C0E8D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A911-071E-4238-AD14-29459BD01D47}" type="datetimeFigureOut">
              <a:rPr lang="en-GB" smtClean="0"/>
              <a:pPr/>
              <a:t>28/06/2011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92BB-C5AD-46D4-A539-CF434C0E8D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A911-071E-4238-AD14-29459BD01D47}" type="datetimeFigureOut">
              <a:rPr lang="en-GB" smtClean="0"/>
              <a:pPr/>
              <a:t>28/06/2011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92BB-C5AD-46D4-A539-CF434C0E8D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A911-071E-4238-AD14-29459BD01D47}" type="datetimeFigureOut">
              <a:rPr lang="en-GB" smtClean="0"/>
              <a:pPr/>
              <a:t>28/06/2011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92BB-C5AD-46D4-A539-CF434C0E8D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1A911-071E-4238-AD14-29459BD01D47}" type="datetimeFigureOut">
              <a:rPr lang="en-GB" smtClean="0"/>
              <a:pPr/>
              <a:t>28/06/2011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92BB-C5AD-46D4-A539-CF434C0E8D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1A911-071E-4238-AD14-29459BD01D47}" type="datetimeFigureOut">
              <a:rPr lang="en-GB" smtClean="0"/>
              <a:pPr/>
              <a:t>28/06/2011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A92BB-C5AD-46D4-A539-CF434C0E8D1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2.warwick.ac.uk/fac/cross_fac/ias/networks/drinkingstudies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zon.co.uk/Trinkt-und-singt/dp/B001LDL7AC" TargetMode="External"/><Relationship Id="rId2" Type="http://schemas.openxmlformats.org/officeDocument/2006/relationships/hyperlink" Target="http://www2.warwick.ac.uk/fac/arts/history/undergraduate/modules/hi390/topics/session3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collections.vam.ac.uk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go.warwick.ac.uk/tavern/burford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2088232"/>
          </a:xfrm>
        </p:spPr>
        <p:txBody>
          <a:bodyPr>
            <a:normAutofit fontScale="90000"/>
          </a:bodyPr>
          <a:lstStyle/>
          <a:p>
            <a:r>
              <a:rPr lang="en-GB" sz="2400" dirty="0" smtClean="0"/>
              <a:t>T+L Showcase Theme 1: </a:t>
            </a:r>
            <a:r>
              <a:rPr lang="en-GB" sz="2400" dirty="0" err="1" smtClean="0"/>
              <a:t>Interdisciplinarity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Exploring the early modern </a:t>
            </a:r>
            <a:br>
              <a:rPr lang="en-GB" dirty="0" smtClean="0"/>
            </a:br>
            <a:r>
              <a:rPr lang="en-GB" dirty="0" smtClean="0"/>
              <a:t>‘World of the Tavern’</a:t>
            </a:r>
            <a:br>
              <a:rPr lang="en-GB" dirty="0" smtClean="0"/>
            </a:br>
            <a:r>
              <a:rPr lang="en-GB" sz="2400" dirty="0" smtClean="0"/>
              <a:t>Year 3 Advanced Option</a:t>
            </a:r>
            <a:endParaRPr lang="en-GB" dirty="0"/>
          </a:p>
        </p:txBody>
      </p:sp>
      <p:pic>
        <p:nvPicPr>
          <p:cNvPr id="1026" name="Picture 2" descr="beham-fair-wh-w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924944"/>
            <a:ext cx="3524250" cy="34766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87624" y="5589240"/>
            <a:ext cx="1260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Beat </a:t>
            </a:r>
            <a:r>
              <a:rPr lang="en-GB" dirty="0" err="1" smtClean="0"/>
              <a:t>Kümin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660232" y="5589240"/>
            <a:ext cx="851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History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Tutor Evaluation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8003232" cy="485313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Different dynamic, personal encounters</a:t>
            </a:r>
          </a:p>
          <a:p>
            <a:r>
              <a:rPr lang="en-GB" dirty="0" smtClean="0"/>
              <a:t>Relaxed atmosphere, pretty setting</a:t>
            </a:r>
          </a:p>
          <a:p>
            <a:r>
              <a:rPr lang="en-GB" dirty="0" smtClean="0"/>
              <a:t>Unusual learning environment</a:t>
            </a:r>
          </a:p>
          <a:p>
            <a:r>
              <a:rPr lang="en-GB" dirty="0" smtClean="0"/>
              <a:t>Key variables: students, timing, weather ...</a:t>
            </a:r>
          </a:p>
          <a:p>
            <a:r>
              <a:rPr lang="en-GB" dirty="0" smtClean="0"/>
              <a:t>Some inspiring discussions, others basic</a:t>
            </a:r>
          </a:p>
          <a:p>
            <a:r>
              <a:rPr lang="en-GB" dirty="0" smtClean="0"/>
              <a:t>Tutor’s limitations (style, jargon, theory): historicized ‘informed layman’ approach</a:t>
            </a:r>
          </a:p>
          <a:p>
            <a:r>
              <a:rPr lang="en-GB" dirty="0" smtClean="0"/>
              <a:t>Risk assessment !</a:t>
            </a:r>
          </a:p>
          <a:p>
            <a:r>
              <a:rPr lang="en-GB" dirty="0" smtClean="0"/>
              <a:t>Yet thoroughly worthwhile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Student Evaluation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Average questionnaire score: 4.5 out of 5</a:t>
            </a:r>
          </a:p>
          <a:p>
            <a:r>
              <a:rPr lang="en-GB" dirty="0" smtClean="0"/>
              <a:t>Qualitative feedback: </a:t>
            </a:r>
          </a:p>
          <a:p>
            <a:pPr lvl="1"/>
            <a:r>
              <a:rPr lang="en-GB" dirty="0" smtClean="0"/>
              <a:t>More field trips !</a:t>
            </a:r>
          </a:p>
          <a:p>
            <a:pPr lvl="1"/>
            <a:r>
              <a:rPr lang="en-GB" dirty="0" smtClean="0"/>
              <a:t>Some struggle to understand/see relevance of non-history texts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GB" sz="3600" dirty="0" smtClean="0"/>
              <a:t>Future opportunities?</a:t>
            </a:r>
            <a:br>
              <a:rPr lang="en-GB" sz="3600" dirty="0" smtClean="0"/>
            </a:br>
            <a:r>
              <a:rPr lang="en-GB" sz="3600" dirty="0" smtClean="0">
                <a:hlinkClick r:id="rId2"/>
              </a:rPr>
              <a:t>Warwick Drinking Studies Network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92897"/>
            <a:ext cx="4392488" cy="3600400"/>
          </a:xfrm>
        </p:spPr>
        <p:txBody>
          <a:bodyPr/>
          <a:lstStyle/>
          <a:p>
            <a:r>
              <a:rPr lang="en-GB" dirty="0" smtClean="0"/>
              <a:t>Interdisciplinary</a:t>
            </a:r>
          </a:p>
          <a:p>
            <a:r>
              <a:rPr lang="en-GB" dirty="0" smtClean="0"/>
              <a:t>All periods</a:t>
            </a:r>
          </a:p>
          <a:p>
            <a:r>
              <a:rPr lang="en-GB" dirty="0" smtClean="0"/>
              <a:t>Annual Symposium</a:t>
            </a:r>
          </a:p>
          <a:p>
            <a:r>
              <a:rPr lang="en-GB" dirty="0" smtClean="0"/>
              <a:t>External Conference</a:t>
            </a:r>
          </a:p>
          <a:p>
            <a:r>
              <a:rPr lang="en-GB" dirty="0" smtClean="0"/>
              <a:t>Collaborative research</a:t>
            </a:r>
          </a:p>
          <a:p>
            <a:r>
              <a:rPr lang="en-GB" dirty="0" smtClean="0"/>
              <a:t>Teaching initiatives?</a:t>
            </a:r>
            <a:endParaRPr lang="en-GB" dirty="0"/>
          </a:p>
        </p:txBody>
      </p:sp>
      <p:pic>
        <p:nvPicPr>
          <p:cNvPr id="2050" name="Picture 2" descr="WDSN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1" y="2564904"/>
            <a:ext cx="3579825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r>
              <a:rPr lang="en-GB" dirty="0" smtClean="0"/>
              <a:t>Thanks 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664" y="5517232"/>
            <a:ext cx="6624736" cy="892696"/>
          </a:xfrm>
        </p:spPr>
        <p:txBody>
          <a:bodyPr>
            <a:noAutofit/>
          </a:bodyPr>
          <a:lstStyle/>
          <a:p>
            <a:r>
              <a:rPr lang="en-GB" sz="4000" dirty="0" smtClean="0"/>
              <a:t>Questions, suggestions ...</a:t>
            </a:r>
            <a:endParaRPr lang="en-GB" sz="4000" dirty="0"/>
          </a:p>
        </p:txBody>
      </p:sp>
      <p:pic>
        <p:nvPicPr>
          <p:cNvPr id="4" name="Picture 2" descr="beham-fair-wh-w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700808"/>
            <a:ext cx="3524250" cy="3476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620303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What’s it</a:t>
            </a:r>
            <a:br>
              <a:rPr lang="en-GB" dirty="0" smtClean="0"/>
            </a:br>
            <a:r>
              <a:rPr lang="en-GB" dirty="0" smtClean="0"/>
              <a:t>all about?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4437112"/>
            <a:ext cx="4978896" cy="3124943"/>
          </a:xfrm>
        </p:spPr>
        <p:txBody>
          <a:bodyPr>
            <a:normAutofit/>
          </a:bodyPr>
          <a:lstStyle/>
          <a:p>
            <a:r>
              <a:rPr lang="en-GB" dirty="0" smtClean="0"/>
              <a:t>Hospitality</a:t>
            </a:r>
          </a:p>
          <a:p>
            <a:r>
              <a:rPr lang="en-GB" dirty="0" smtClean="0"/>
              <a:t>Sociability</a:t>
            </a:r>
          </a:p>
          <a:p>
            <a:r>
              <a:rPr lang="en-GB" dirty="0" smtClean="0"/>
              <a:t>Services</a:t>
            </a:r>
          </a:p>
          <a:p>
            <a:endParaRPr lang="en-GB" dirty="0"/>
          </a:p>
        </p:txBody>
      </p:sp>
      <p:pic>
        <p:nvPicPr>
          <p:cNvPr id="4" name="Picture 3" descr="Figure 11.2 Yellow House Stuttga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7" y="188640"/>
            <a:ext cx="6612735" cy="4104456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851920" y="5013176"/>
            <a:ext cx="5112568" cy="1352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/>
              <a:t>Early </a:t>
            </a:r>
            <a:r>
              <a:rPr lang="en-GB" sz="3200" dirty="0"/>
              <a:t>modern ‘golden age’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2924944"/>
            <a:ext cx="324036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sz="1400" dirty="0" smtClean="0"/>
              <a:t>     Trade card of the ‘Yellow House’ inn</a:t>
            </a:r>
          </a:p>
          <a:p>
            <a:r>
              <a:rPr lang="en-GB" sz="1400" dirty="0" smtClean="0"/>
              <a:t>     at Stuttgart (late 18thC)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en-GB" dirty="0" smtClean="0"/>
              <a:t>A conducive theme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060848"/>
            <a:ext cx="7427168" cy="4525963"/>
          </a:xfrm>
        </p:spPr>
        <p:txBody>
          <a:bodyPr/>
          <a:lstStyle/>
          <a:p>
            <a:r>
              <a:rPr lang="en-GB" dirty="0" smtClean="0"/>
              <a:t>Early modern cultural history</a:t>
            </a:r>
          </a:p>
          <a:p>
            <a:r>
              <a:rPr lang="en-GB" dirty="0" smtClean="0"/>
              <a:t>Food studies</a:t>
            </a:r>
          </a:p>
          <a:p>
            <a:r>
              <a:rPr lang="en-GB" dirty="0" smtClean="0"/>
              <a:t>Social status and social exchange</a:t>
            </a:r>
          </a:p>
          <a:p>
            <a:r>
              <a:rPr lang="en-GB" dirty="0" smtClean="0"/>
              <a:t>Politics and economics</a:t>
            </a:r>
          </a:p>
          <a:p>
            <a:r>
              <a:rPr lang="en-GB" dirty="0" smtClean="0"/>
              <a:t>Gender roles</a:t>
            </a:r>
          </a:p>
          <a:p>
            <a:r>
              <a:rPr lang="en-GB" dirty="0" smtClean="0"/>
              <a:t>Written, visual and material evidence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en-GB" dirty="0" smtClean="0"/>
              <a:t>Dilemma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9672" y="2276872"/>
            <a:ext cx="6347048" cy="2764904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GB" dirty="0" smtClean="0"/>
              <a:t>As with fostering ‘skills’: 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integrate seamlessly into all tasks?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highlight in designated sessions?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12576" y="836712"/>
            <a:ext cx="5626968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‘Tavern’ Approach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7211144" cy="3196952"/>
          </a:xfrm>
        </p:spPr>
        <p:txBody>
          <a:bodyPr/>
          <a:lstStyle/>
          <a:p>
            <a:pPr>
              <a:buNone/>
            </a:pPr>
            <a:endParaRPr lang="en-GB" dirty="0" smtClean="0"/>
          </a:p>
          <a:p>
            <a:r>
              <a:rPr lang="en-GB" sz="2800" dirty="0" smtClean="0"/>
              <a:t>2 special sessions </a:t>
            </a:r>
          </a:p>
          <a:p>
            <a:r>
              <a:rPr lang="en-GB" sz="2800" dirty="0" smtClean="0"/>
              <a:t>1 field trip</a:t>
            </a:r>
          </a:p>
          <a:p>
            <a:r>
              <a:rPr lang="en-GB" sz="2800" dirty="0" smtClean="0"/>
              <a:t>Review presentations</a:t>
            </a:r>
          </a:p>
          <a:p>
            <a:endParaRPr lang="en-GB" dirty="0"/>
          </a:p>
        </p:txBody>
      </p:sp>
      <p:pic>
        <p:nvPicPr>
          <p:cNvPr id="1027" name="Picture 3" descr="D:\BK Teaching\WARWICK\Tavern (Adv Opt)\Kellner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2718" y="620688"/>
            <a:ext cx="4605866" cy="5256584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043608" y="5157192"/>
            <a:ext cx="32758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00" dirty="0" smtClean="0"/>
              <a:t>Franz </a:t>
            </a:r>
            <a:r>
              <a:rPr lang="en-GB" sz="1400" dirty="0" err="1" smtClean="0"/>
              <a:t>Niklaus</a:t>
            </a:r>
            <a:r>
              <a:rPr lang="en-GB" sz="1400" dirty="0" smtClean="0"/>
              <a:t> </a:t>
            </a:r>
            <a:r>
              <a:rPr lang="en-GB" sz="1400" dirty="0" err="1" smtClean="0"/>
              <a:t>König</a:t>
            </a:r>
            <a:r>
              <a:rPr lang="en-GB" sz="1400" dirty="0" smtClean="0"/>
              <a:t>, </a:t>
            </a:r>
            <a:br>
              <a:rPr lang="en-GB" sz="1400" dirty="0" smtClean="0"/>
            </a:br>
            <a:r>
              <a:rPr lang="en-GB" sz="1400" dirty="0" smtClean="0"/>
              <a:t>‘Waitress in Bernese Costume’ </a:t>
            </a:r>
            <a:br>
              <a:rPr lang="en-GB" sz="1400" dirty="0" smtClean="0"/>
            </a:br>
            <a:r>
              <a:rPr lang="en-GB" sz="1400" dirty="0" smtClean="0"/>
              <a:t>(coloured etching, 1806) 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4474840" cy="1143000"/>
          </a:xfrm>
        </p:spPr>
        <p:txBody>
          <a:bodyPr>
            <a:noAutofit/>
          </a:bodyPr>
          <a:lstStyle/>
          <a:p>
            <a:r>
              <a:rPr lang="en-GB" sz="3600" dirty="0" smtClean="0">
                <a:hlinkClick r:id="rId2"/>
              </a:rPr>
              <a:t>Early modern voices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/>
          <a:lstStyle/>
          <a:p>
            <a:r>
              <a:rPr lang="en-GB" dirty="0" smtClean="0"/>
              <a:t>Texts</a:t>
            </a:r>
          </a:p>
          <a:p>
            <a:pPr lvl="1"/>
            <a:r>
              <a:rPr lang="en-GB" dirty="0" smtClean="0"/>
              <a:t>normative, administrative, literary</a:t>
            </a:r>
            <a:r>
              <a:rPr lang="en-GB" dirty="0"/>
              <a:t> </a:t>
            </a:r>
            <a:r>
              <a:rPr lang="en-GB" dirty="0" smtClean="0"/>
              <a:t>… </a:t>
            </a:r>
          </a:p>
          <a:p>
            <a:r>
              <a:rPr lang="en-GB" dirty="0" smtClean="0"/>
              <a:t>Images</a:t>
            </a:r>
          </a:p>
          <a:p>
            <a:pPr lvl="1"/>
            <a:r>
              <a:rPr lang="en-GB" dirty="0" smtClean="0"/>
              <a:t>woodcuts, paintings, maps, floor plans …</a:t>
            </a:r>
          </a:p>
          <a:p>
            <a:r>
              <a:rPr lang="en-GB" dirty="0" smtClean="0"/>
              <a:t>Music </a:t>
            </a:r>
          </a:p>
          <a:p>
            <a:pPr lvl="1"/>
            <a:r>
              <a:rPr lang="en-GB" i="1" dirty="0" err="1" smtClean="0"/>
              <a:t>harmonia</a:t>
            </a:r>
            <a:r>
              <a:rPr lang="en-GB" i="1" dirty="0" smtClean="0"/>
              <a:t> mundi</a:t>
            </a:r>
            <a:r>
              <a:rPr lang="en-GB" dirty="0" smtClean="0"/>
              <a:t>:</a:t>
            </a:r>
            <a:r>
              <a:rPr lang="en-GB" i="1" dirty="0" smtClean="0"/>
              <a:t> </a:t>
            </a:r>
            <a:r>
              <a:rPr lang="en-GB" dirty="0" smtClean="0"/>
              <a:t>‘</a:t>
            </a:r>
            <a:r>
              <a:rPr lang="en-GB" dirty="0" err="1" smtClean="0">
                <a:hlinkClick r:id="rId3"/>
              </a:rPr>
              <a:t>Trinkt</a:t>
            </a:r>
            <a:r>
              <a:rPr lang="en-GB" dirty="0" smtClean="0">
                <a:hlinkClick r:id="rId3"/>
              </a:rPr>
              <a:t> und </a:t>
            </a:r>
            <a:r>
              <a:rPr lang="en-GB" dirty="0" err="1" smtClean="0">
                <a:hlinkClick r:id="rId3"/>
              </a:rPr>
              <a:t>singt</a:t>
            </a:r>
            <a:r>
              <a:rPr lang="en-GB" dirty="0" smtClean="0"/>
              <a:t>’ (drink &amp; sing)</a:t>
            </a:r>
          </a:p>
          <a:p>
            <a:r>
              <a:rPr lang="en-GB" dirty="0" smtClean="0"/>
              <a:t>Material culture</a:t>
            </a:r>
          </a:p>
          <a:p>
            <a:pPr lvl="1"/>
            <a:r>
              <a:rPr lang="en-GB" dirty="0" smtClean="0"/>
              <a:t>buildings, signs, </a:t>
            </a:r>
            <a:r>
              <a:rPr lang="en-GB" dirty="0" smtClean="0">
                <a:hlinkClick r:id="rId4"/>
              </a:rPr>
              <a:t>glasses</a:t>
            </a:r>
            <a:r>
              <a:rPr lang="en-GB" dirty="0" smtClean="0"/>
              <a:t>, tables … </a:t>
            </a:r>
            <a:endParaRPr lang="en-GB" dirty="0"/>
          </a:p>
        </p:txBody>
      </p:sp>
      <p:pic>
        <p:nvPicPr>
          <p:cNvPr id="4" name="Picture 3" descr="Brouwer (Peasants Fighting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28855" y="188640"/>
            <a:ext cx="3713761" cy="237626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092280" y="2636912"/>
            <a:ext cx="17819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 err="1" smtClean="0"/>
              <a:t>Adriaen</a:t>
            </a:r>
            <a:r>
              <a:rPr lang="en-US" sz="1400" dirty="0" smtClean="0"/>
              <a:t> </a:t>
            </a:r>
            <a:r>
              <a:rPr lang="en-US" sz="1400" dirty="0" err="1" smtClean="0"/>
              <a:t>Brouwer</a:t>
            </a:r>
            <a:r>
              <a:rPr lang="en-US" sz="1400" dirty="0" smtClean="0"/>
              <a:t>, </a:t>
            </a:r>
            <a:br>
              <a:rPr lang="en-US" sz="1400" dirty="0" smtClean="0"/>
            </a:br>
            <a:r>
              <a:rPr lang="en-US" sz="1400" dirty="0" smtClean="0"/>
              <a:t>‘Peasant Brawl’ </a:t>
            </a:r>
            <a:br>
              <a:rPr lang="en-US" sz="1400" dirty="0" smtClean="0"/>
            </a:br>
            <a:r>
              <a:rPr lang="en-US" sz="1400" dirty="0" smtClean="0"/>
              <a:t>(oil on oak, </a:t>
            </a:r>
            <a:r>
              <a:rPr lang="en-US" sz="1400" i="1" dirty="0" smtClean="0"/>
              <a:t>c</a:t>
            </a:r>
            <a:r>
              <a:rPr lang="en-US" sz="1400" dirty="0" smtClean="0"/>
              <a:t>. 1630)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80" y="404664"/>
            <a:ext cx="3394720" cy="1143000"/>
          </a:xfrm>
        </p:spPr>
        <p:txBody>
          <a:bodyPr/>
          <a:lstStyle/>
          <a:p>
            <a:r>
              <a:rPr lang="en-GB" dirty="0" smtClean="0"/>
              <a:t>Field Trip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44824"/>
            <a:ext cx="7787208" cy="4525963"/>
          </a:xfrm>
        </p:spPr>
        <p:txBody>
          <a:bodyPr/>
          <a:lstStyle/>
          <a:p>
            <a:r>
              <a:rPr lang="en-GB" dirty="0" smtClean="0"/>
              <a:t>Preparation</a:t>
            </a:r>
          </a:p>
          <a:p>
            <a:pPr lvl="1"/>
            <a:r>
              <a:rPr lang="en-GB" dirty="0" smtClean="0"/>
              <a:t>History: Moody, </a:t>
            </a:r>
            <a:r>
              <a:rPr lang="en-GB" i="1" dirty="0" smtClean="0"/>
              <a:t>Inns of </a:t>
            </a:r>
            <a:r>
              <a:rPr lang="en-GB" i="1" dirty="0" err="1" smtClean="0"/>
              <a:t>Burford</a:t>
            </a:r>
            <a:endParaRPr lang="en-GB" i="1" dirty="0" smtClean="0"/>
          </a:p>
          <a:p>
            <a:pPr lvl="2"/>
            <a:r>
              <a:rPr lang="en-GB" dirty="0" smtClean="0"/>
              <a:t>Local facts, figures and trends</a:t>
            </a:r>
          </a:p>
          <a:p>
            <a:pPr lvl="1"/>
            <a:r>
              <a:rPr lang="en-GB" dirty="0" smtClean="0"/>
              <a:t>Sociology: </a:t>
            </a:r>
            <a:r>
              <a:rPr lang="en-GB" dirty="0" err="1" smtClean="0"/>
              <a:t>Gieryn</a:t>
            </a:r>
            <a:r>
              <a:rPr lang="en-GB" dirty="0" smtClean="0"/>
              <a:t>, ‘A space for place’</a:t>
            </a:r>
          </a:p>
          <a:p>
            <a:pPr lvl="2"/>
            <a:r>
              <a:rPr lang="en-GB" dirty="0" smtClean="0"/>
              <a:t>‘</a:t>
            </a:r>
            <a:r>
              <a:rPr lang="en-GB" dirty="0" err="1" smtClean="0"/>
              <a:t>placemakers</a:t>
            </a:r>
            <a:r>
              <a:rPr lang="en-GB" dirty="0" smtClean="0"/>
              <a:t>’ and the social constitution of space</a:t>
            </a:r>
          </a:p>
          <a:p>
            <a:pPr lvl="1"/>
            <a:r>
              <a:rPr lang="en-GB" dirty="0" smtClean="0"/>
              <a:t>Architecture: Pearson &amp; Richards, ‘Perceptions’</a:t>
            </a:r>
          </a:p>
          <a:p>
            <a:pPr lvl="2"/>
            <a:r>
              <a:rPr lang="en-GB" dirty="0" smtClean="0"/>
              <a:t>space syntax (e.g. access analysis)</a:t>
            </a:r>
          </a:p>
          <a:p>
            <a:pPr lvl="2"/>
            <a:r>
              <a:rPr lang="en-GB" dirty="0" smtClean="0"/>
              <a:t>space symbolism (location, threshold, ornaments)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n-GB" dirty="0" smtClean="0"/>
              <a:t>The </a:t>
            </a:r>
            <a:r>
              <a:rPr lang="en-GB" dirty="0" err="1" smtClean="0"/>
              <a:t>Burford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Experience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424936" cy="5184576"/>
          </a:xfrm>
        </p:spPr>
        <p:txBody>
          <a:bodyPr>
            <a:normAutofit/>
          </a:bodyPr>
          <a:lstStyle/>
          <a:p>
            <a:pPr algn="r"/>
            <a:r>
              <a:rPr lang="en-GB" dirty="0" smtClean="0"/>
              <a:t>‘School trip’</a:t>
            </a:r>
          </a:p>
          <a:p>
            <a:pPr algn="r"/>
            <a:endParaRPr lang="en-GB" dirty="0" smtClean="0"/>
          </a:p>
          <a:p>
            <a:pPr algn="r"/>
            <a:endParaRPr lang="en-GB" dirty="0" smtClean="0"/>
          </a:p>
          <a:p>
            <a:pPr algn="r"/>
            <a:endParaRPr lang="en-GB" dirty="0" smtClean="0"/>
          </a:p>
          <a:p>
            <a:pPr algn="r"/>
            <a:endParaRPr lang="en-GB" dirty="0" smtClean="0"/>
          </a:p>
          <a:p>
            <a:pPr algn="r"/>
            <a:r>
              <a:rPr lang="en-GB" dirty="0" smtClean="0"/>
              <a:t>Sightseeing</a:t>
            </a:r>
          </a:p>
          <a:p>
            <a:pPr algn="r"/>
            <a:r>
              <a:rPr lang="en-GB" dirty="0" smtClean="0">
                <a:hlinkClick r:id="rId2"/>
              </a:rPr>
              <a:t>Student perspective</a:t>
            </a:r>
            <a:endParaRPr lang="en-GB" dirty="0" smtClean="0"/>
          </a:p>
          <a:p>
            <a:pPr algn="r"/>
            <a:r>
              <a:rPr lang="en-GB" dirty="0" smtClean="0"/>
              <a:t>Getting a drink!</a:t>
            </a:r>
            <a:endParaRPr lang="en-GB" dirty="0"/>
          </a:p>
        </p:txBody>
      </p:sp>
      <p:pic>
        <p:nvPicPr>
          <p:cNvPr id="4" name="Picture 1" descr="Church for Web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44279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://www.thehalfordbridge.co.uk/images/toplogo_welcome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7824" y="2492896"/>
            <a:ext cx="3712648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040" y="274638"/>
            <a:ext cx="3754760" cy="1143000"/>
          </a:xfrm>
        </p:spPr>
        <p:txBody>
          <a:bodyPr/>
          <a:lstStyle/>
          <a:p>
            <a:r>
              <a:rPr lang="en-GB" dirty="0" smtClean="0"/>
              <a:t>Gastro-Seminar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3717032"/>
            <a:ext cx="8219256" cy="2908920"/>
          </a:xfrm>
        </p:spPr>
        <p:txBody>
          <a:bodyPr/>
          <a:lstStyle/>
          <a:p>
            <a:r>
              <a:rPr lang="en-GB" dirty="0" smtClean="0"/>
              <a:t>Recapitulation of walkabout: location, size, features, layout …</a:t>
            </a:r>
          </a:p>
          <a:p>
            <a:r>
              <a:rPr lang="en-GB" dirty="0" smtClean="0"/>
              <a:t>Wider sociological and architectural insights</a:t>
            </a:r>
          </a:p>
          <a:p>
            <a:r>
              <a:rPr lang="en-GB" dirty="0" smtClean="0"/>
              <a:t>Introduction to spatial theory (from mere container to relational construct; ‘Bear court’)</a:t>
            </a:r>
            <a:endParaRPr lang="en-GB" dirty="0"/>
          </a:p>
        </p:txBody>
      </p:sp>
      <p:pic>
        <p:nvPicPr>
          <p:cNvPr id="4" name="Picture 3" descr="Burford Bull Jan 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4008" cy="34830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91709" y="1556792"/>
            <a:ext cx="415229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 Hands-on experience: </a:t>
            </a:r>
            <a:br>
              <a:rPr lang="en-GB" sz="3200" dirty="0" smtClean="0"/>
            </a:br>
            <a:r>
              <a:rPr lang="en-GB" sz="3200" dirty="0" smtClean="0"/>
              <a:t>   -  building</a:t>
            </a:r>
            <a:br>
              <a:rPr lang="en-GB" sz="3200" dirty="0" smtClean="0"/>
            </a:br>
            <a:r>
              <a:rPr lang="en-GB" sz="3200" dirty="0" smtClean="0"/>
              <a:t>   -  sociability</a:t>
            </a:r>
            <a:br>
              <a:rPr lang="en-GB" sz="3200" dirty="0" smtClean="0"/>
            </a:br>
            <a:r>
              <a:rPr lang="en-GB" sz="3200" dirty="0" smtClean="0"/>
              <a:t>   -  meal ritual</a:t>
            </a:r>
          </a:p>
          <a:p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352</Words>
  <Application>Microsoft Office PowerPoint</Application>
  <PresentationFormat>On-screen Show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T+L Showcase Theme 1: Interdisciplinarity Exploring the early modern  ‘World of the Tavern’ Year 3 Advanced Option</vt:lpstr>
      <vt:lpstr>What’s it all about?</vt:lpstr>
      <vt:lpstr>A conducive theme</vt:lpstr>
      <vt:lpstr>Dilemma</vt:lpstr>
      <vt:lpstr>‘Tavern’ Approach </vt:lpstr>
      <vt:lpstr>Early modern voices</vt:lpstr>
      <vt:lpstr>Field Trip</vt:lpstr>
      <vt:lpstr>The Burford  Experience</vt:lpstr>
      <vt:lpstr>Gastro-Seminar</vt:lpstr>
      <vt:lpstr>Tutor Evaluation</vt:lpstr>
      <vt:lpstr>Student Evaluation</vt:lpstr>
      <vt:lpstr>Future opportunities? Warwick Drinking Studies Network</vt:lpstr>
      <vt:lpstr>Thanks !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 1: Interdisciplinarity The World of the Tavern Year 3 Advanced Option in History</dc:title>
  <dc:creator>hyscd</dc:creator>
  <cp:lastModifiedBy>hyscd</cp:lastModifiedBy>
  <cp:revision>19</cp:revision>
  <dcterms:created xsi:type="dcterms:W3CDTF">2011-06-08T14:58:16Z</dcterms:created>
  <dcterms:modified xsi:type="dcterms:W3CDTF">2011-06-28T08:49:44Z</dcterms:modified>
</cp:coreProperties>
</file>