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29"/>
  </p:handoutMasterIdLst>
  <p:sldIdLst>
    <p:sldId id="256" r:id="rId2"/>
    <p:sldId id="277" r:id="rId3"/>
    <p:sldId id="278" r:id="rId4"/>
    <p:sldId id="270" r:id="rId5"/>
    <p:sldId id="265" r:id="rId6"/>
    <p:sldId id="266" r:id="rId7"/>
    <p:sldId id="279" r:id="rId8"/>
    <p:sldId id="267" r:id="rId9"/>
    <p:sldId id="366" r:id="rId10"/>
    <p:sldId id="262" r:id="rId11"/>
    <p:sldId id="268" r:id="rId12"/>
    <p:sldId id="275" r:id="rId13"/>
    <p:sldId id="360" r:id="rId14"/>
    <p:sldId id="364" r:id="rId15"/>
    <p:sldId id="365" r:id="rId16"/>
    <p:sldId id="271" r:id="rId17"/>
    <p:sldId id="272" r:id="rId18"/>
    <p:sldId id="263" r:id="rId19"/>
    <p:sldId id="264" r:id="rId20"/>
    <p:sldId id="361" r:id="rId21"/>
    <p:sldId id="363" r:id="rId22"/>
    <p:sldId id="257" r:id="rId23"/>
    <p:sldId id="258" r:id="rId24"/>
    <p:sldId id="259" r:id="rId25"/>
    <p:sldId id="261" r:id="rId26"/>
    <p:sldId id="362" r:id="rId27"/>
    <p:sldId id="274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9"/>
    <p:restoredTop sz="94553"/>
  </p:normalViewPr>
  <p:slideViewPr>
    <p:cSldViewPr snapToGrid="0" snapToObjects="1">
      <p:cViewPr varScale="1">
        <p:scale>
          <a:sx n="115" d="100"/>
          <a:sy n="115" d="100"/>
        </p:scale>
        <p:origin x="224" y="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72CCF3-C286-4040-87B6-88C33F8E5261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B0CB63B6-C6C3-479A-9464-FD6998753C26}">
      <dgm:prSet/>
      <dgm:spPr/>
      <dgm:t>
        <a:bodyPr/>
        <a:lstStyle/>
        <a:p>
          <a:r>
            <a:rPr lang="en-US" dirty="0"/>
            <a:t>In what different ways does food matter to humans? </a:t>
          </a:r>
        </a:p>
      </dgm:t>
    </dgm:pt>
    <dgm:pt modelId="{05E731DC-78DE-4D4D-A3F7-43D1429D691B}" type="parTrans" cxnId="{63B7ADC4-B830-4A21-945F-2B96963C94F1}">
      <dgm:prSet/>
      <dgm:spPr/>
      <dgm:t>
        <a:bodyPr/>
        <a:lstStyle/>
        <a:p>
          <a:endParaRPr lang="en-US"/>
        </a:p>
      </dgm:t>
    </dgm:pt>
    <dgm:pt modelId="{F1D2E009-A705-49BA-AA8A-580124DD8640}" type="sibTrans" cxnId="{63B7ADC4-B830-4A21-945F-2B96963C94F1}">
      <dgm:prSet/>
      <dgm:spPr/>
      <dgm:t>
        <a:bodyPr/>
        <a:lstStyle/>
        <a:p>
          <a:endParaRPr lang="en-US"/>
        </a:p>
      </dgm:t>
    </dgm:pt>
    <dgm:pt modelId="{B2608D47-F018-4EAF-8788-86414C0C9F86}">
      <dgm:prSet/>
      <dgm:spPr/>
      <dgm:t>
        <a:bodyPr/>
        <a:lstStyle/>
        <a:p>
          <a:r>
            <a:rPr lang="en-US" dirty="0"/>
            <a:t>If food was a political issue under postwar occupation, what other kinds of questions did hunger pose?</a:t>
          </a:r>
        </a:p>
      </dgm:t>
    </dgm:pt>
    <dgm:pt modelId="{F720A48A-6ACE-4CFE-A7F5-20B4078EDF27}" type="parTrans" cxnId="{2E629E62-2BC4-4200-A21A-8EBEA8859B53}">
      <dgm:prSet/>
      <dgm:spPr/>
      <dgm:t>
        <a:bodyPr/>
        <a:lstStyle/>
        <a:p>
          <a:endParaRPr lang="en-US"/>
        </a:p>
      </dgm:t>
    </dgm:pt>
    <dgm:pt modelId="{EA328E97-AF1C-4B09-BD09-78703A72BCD5}" type="sibTrans" cxnId="{2E629E62-2BC4-4200-A21A-8EBEA8859B53}">
      <dgm:prSet/>
      <dgm:spPr/>
      <dgm:t>
        <a:bodyPr/>
        <a:lstStyle/>
        <a:p>
          <a:endParaRPr lang="en-US"/>
        </a:p>
      </dgm:t>
    </dgm:pt>
    <dgm:pt modelId="{3FB6B785-C3AD-374E-BCC5-63EF242FBF4F}">
      <dgm:prSet/>
      <dgm:spPr/>
      <dgm:t>
        <a:bodyPr/>
        <a:lstStyle/>
        <a:p>
          <a:r>
            <a:rPr lang="en-US" dirty="0"/>
            <a:t>How does the need for nourishment intersect with other fundamental human needs?</a:t>
          </a:r>
        </a:p>
      </dgm:t>
    </dgm:pt>
    <dgm:pt modelId="{6511D8B1-DD18-A144-B773-E8D14248DD18}" type="parTrans" cxnId="{7129D6F1-4AA4-344F-BC77-864526DB21B3}">
      <dgm:prSet/>
      <dgm:spPr/>
    </dgm:pt>
    <dgm:pt modelId="{E4077BAB-CE76-734A-A5B8-8AA9E13CE7CE}" type="sibTrans" cxnId="{7129D6F1-4AA4-344F-BC77-864526DB21B3}">
      <dgm:prSet/>
      <dgm:spPr/>
    </dgm:pt>
    <dgm:pt modelId="{A1F64647-CA64-4547-B437-F164034FE5DD}">
      <dgm:prSet/>
      <dgm:spPr/>
      <dgm:t>
        <a:bodyPr/>
        <a:lstStyle/>
        <a:p>
          <a:r>
            <a:rPr lang="en-US"/>
            <a:t>Why </a:t>
          </a:r>
          <a:r>
            <a:rPr lang="en-US" dirty="0"/>
            <a:t>is hunger such a ‘slippery’ topic?</a:t>
          </a:r>
        </a:p>
      </dgm:t>
    </dgm:pt>
    <dgm:pt modelId="{468ECFB6-D4C5-A140-9DA8-468C009DE3C9}" type="parTrans" cxnId="{994D5F3D-7939-9940-A3AA-9ADBAF429300}">
      <dgm:prSet/>
      <dgm:spPr/>
    </dgm:pt>
    <dgm:pt modelId="{9D086AE0-4459-2C4E-A072-BFB31412BDAC}" type="sibTrans" cxnId="{994D5F3D-7939-9940-A3AA-9ADBAF429300}">
      <dgm:prSet/>
      <dgm:spPr/>
    </dgm:pt>
    <dgm:pt modelId="{89848C21-78F0-0149-A2F2-C647C69E82A2}" type="pres">
      <dgm:prSet presAssocID="{F172CCF3-C286-4040-87B6-88C33F8E5261}" presName="linear" presStyleCnt="0">
        <dgm:presLayoutVars>
          <dgm:animLvl val="lvl"/>
          <dgm:resizeHandles val="exact"/>
        </dgm:presLayoutVars>
      </dgm:prSet>
      <dgm:spPr/>
    </dgm:pt>
    <dgm:pt modelId="{20B779E7-8C70-0D4C-8038-815838D1F565}" type="pres">
      <dgm:prSet presAssocID="{B0CB63B6-C6C3-479A-9464-FD6998753C26}" presName="parentText" presStyleLbl="node1" presStyleIdx="0" presStyleCnt="4" custLinFactNeighborX="3" custLinFactNeighborY="-77440">
        <dgm:presLayoutVars>
          <dgm:chMax val="0"/>
          <dgm:bulletEnabled val="1"/>
        </dgm:presLayoutVars>
      </dgm:prSet>
      <dgm:spPr/>
    </dgm:pt>
    <dgm:pt modelId="{374054C8-B57F-7C42-8488-9D374DB19425}" type="pres">
      <dgm:prSet presAssocID="{F1D2E009-A705-49BA-AA8A-580124DD8640}" presName="spacer" presStyleCnt="0"/>
      <dgm:spPr/>
    </dgm:pt>
    <dgm:pt modelId="{57C0F2ED-FE42-CE48-8FAF-163D3A005684}" type="pres">
      <dgm:prSet presAssocID="{3FB6B785-C3AD-374E-BCC5-63EF242FBF4F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F0C6F33F-67D0-9840-863D-E51BBEB63109}" type="pres">
      <dgm:prSet presAssocID="{E4077BAB-CE76-734A-A5B8-8AA9E13CE7CE}" presName="spacer" presStyleCnt="0"/>
      <dgm:spPr/>
    </dgm:pt>
    <dgm:pt modelId="{7F4AB285-8409-5D40-B6FA-664BCD5FC343}" type="pres">
      <dgm:prSet presAssocID="{B2608D47-F018-4EAF-8788-86414C0C9F86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11C459AA-8648-894C-A71C-D6291CC89ABB}" type="pres">
      <dgm:prSet presAssocID="{EA328E97-AF1C-4B09-BD09-78703A72BCD5}" presName="spacer" presStyleCnt="0"/>
      <dgm:spPr/>
    </dgm:pt>
    <dgm:pt modelId="{84A97615-905A-2E42-9E06-61B35FCEA2AB}" type="pres">
      <dgm:prSet presAssocID="{A1F64647-CA64-4547-B437-F164034FE5DD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14389836-5A64-7F44-B4C2-E4B507C7F2FE}" type="presOf" srcId="{B0CB63B6-C6C3-479A-9464-FD6998753C26}" destId="{20B779E7-8C70-0D4C-8038-815838D1F565}" srcOrd="0" destOrd="0" presId="urn:microsoft.com/office/officeart/2005/8/layout/vList2"/>
    <dgm:cxn modelId="{994D5F3D-7939-9940-A3AA-9ADBAF429300}" srcId="{F172CCF3-C286-4040-87B6-88C33F8E5261}" destId="{A1F64647-CA64-4547-B437-F164034FE5DD}" srcOrd="3" destOrd="0" parTransId="{468ECFB6-D4C5-A140-9DA8-468C009DE3C9}" sibTransId="{9D086AE0-4459-2C4E-A072-BFB31412BDAC}"/>
    <dgm:cxn modelId="{813FD13F-E46D-CE4F-B7C2-93AE92F22C0D}" type="presOf" srcId="{3FB6B785-C3AD-374E-BCC5-63EF242FBF4F}" destId="{57C0F2ED-FE42-CE48-8FAF-163D3A005684}" srcOrd="0" destOrd="0" presId="urn:microsoft.com/office/officeart/2005/8/layout/vList2"/>
    <dgm:cxn modelId="{CF66FF41-A756-4C45-8A01-08CC44CC62EC}" type="presOf" srcId="{B2608D47-F018-4EAF-8788-86414C0C9F86}" destId="{7F4AB285-8409-5D40-B6FA-664BCD5FC343}" srcOrd="0" destOrd="0" presId="urn:microsoft.com/office/officeart/2005/8/layout/vList2"/>
    <dgm:cxn modelId="{2E629E62-2BC4-4200-A21A-8EBEA8859B53}" srcId="{F172CCF3-C286-4040-87B6-88C33F8E5261}" destId="{B2608D47-F018-4EAF-8788-86414C0C9F86}" srcOrd="2" destOrd="0" parTransId="{F720A48A-6ACE-4CFE-A7F5-20B4078EDF27}" sibTransId="{EA328E97-AF1C-4B09-BD09-78703A72BCD5}"/>
    <dgm:cxn modelId="{4D7B4B68-1318-5C4C-91BA-571474B57B10}" type="presOf" srcId="{A1F64647-CA64-4547-B437-F164034FE5DD}" destId="{84A97615-905A-2E42-9E06-61B35FCEA2AB}" srcOrd="0" destOrd="0" presId="urn:microsoft.com/office/officeart/2005/8/layout/vList2"/>
    <dgm:cxn modelId="{63B7ADC4-B830-4A21-945F-2B96963C94F1}" srcId="{F172CCF3-C286-4040-87B6-88C33F8E5261}" destId="{B0CB63B6-C6C3-479A-9464-FD6998753C26}" srcOrd="0" destOrd="0" parTransId="{05E731DC-78DE-4D4D-A3F7-43D1429D691B}" sibTransId="{F1D2E009-A705-49BA-AA8A-580124DD8640}"/>
    <dgm:cxn modelId="{F0AED1DE-FA2C-6940-85EF-3FBB771049E0}" type="presOf" srcId="{F172CCF3-C286-4040-87B6-88C33F8E5261}" destId="{89848C21-78F0-0149-A2F2-C647C69E82A2}" srcOrd="0" destOrd="0" presId="urn:microsoft.com/office/officeart/2005/8/layout/vList2"/>
    <dgm:cxn modelId="{7129D6F1-4AA4-344F-BC77-864526DB21B3}" srcId="{F172CCF3-C286-4040-87B6-88C33F8E5261}" destId="{3FB6B785-C3AD-374E-BCC5-63EF242FBF4F}" srcOrd="1" destOrd="0" parTransId="{6511D8B1-DD18-A144-B773-E8D14248DD18}" sibTransId="{E4077BAB-CE76-734A-A5B8-8AA9E13CE7CE}"/>
    <dgm:cxn modelId="{C12A6E6E-FB78-6042-B452-99938943A814}" type="presParOf" srcId="{89848C21-78F0-0149-A2F2-C647C69E82A2}" destId="{20B779E7-8C70-0D4C-8038-815838D1F565}" srcOrd="0" destOrd="0" presId="urn:microsoft.com/office/officeart/2005/8/layout/vList2"/>
    <dgm:cxn modelId="{4FB7EA98-754B-8342-BACA-B0ADAB7FA2D6}" type="presParOf" srcId="{89848C21-78F0-0149-A2F2-C647C69E82A2}" destId="{374054C8-B57F-7C42-8488-9D374DB19425}" srcOrd="1" destOrd="0" presId="urn:microsoft.com/office/officeart/2005/8/layout/vList2"/>
    <dgm:cxn modelId="{42A1C7D9-409B-A34F-9D48-8F835C2385D9}" type="presParOf" srcId="{89848C21-78F0-0149-A2F2-C647C69E82A2}" destId="{57C0F2ED-FE42-CE48-8FAF-163D3A005684}" srcOrd="2" destOrd="0" presId="urn:microsoft.com/office/officeart/2005/8/layout/vList2"/>
    <dgm:cxn modelId="{3B005A0D-0EA4-8E4A-BE18-6B589DBBBF56}" type="presParOf" srcId="{89848C21-78F0-0149-A2F2-C647C69E82A2}" destId="{F0C6F33F-67D0-9840-863D-E51BBEB63109}" srcOrd="3" destOrd="0" presId="urn:microsoft.com/office/officeart/2005/8/layout/vList2"/>
    <dgm:cxn modelId="{015610A3-0F0F-F04B-A4A2-C6A8F5523523}" type="presParOf" srcId="{89848C21-78F0-0149-A2F2-C647C69E82A2}" destId="{7F4AB285-8409-5D40-B6FA-664BCD5FC343}" srcOrd="4" destOrd="0" presId="urn:microsoft.com/office/officeart/2005/8/layout/vList2"/>
    <dgm:cxn modelId="{F5C60988-109E-C74F-B356-9559EF739921}" type="presParOf" srcId="{89848C21-78F0-0149-A2F2-C647C69E82A2}" destId="{11C459AA-8648-894C-A71C-D6291CC89ABB}" srcOrd="5" destOrd="0" presId="urn:microsoft.com/office/officeart/2005/8/layout/vList2"/>
    <dgm:cxn modelId="{AAB4E7A3-DC18-8240-A9A8-A7E422A4E048}" type="presParOf" srcId="{89848C21-78F0-0149-A2F2-C647C69E82A2}" destId="{84A97615-905A-2E42-9E06-61B35FCEA2AB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B779E7-8C70-0D4C-8038-815838D1F565}">
      <dsp:nvSpPr>
        <dsp:cNvPr id="0" name=""/>
        <dsp:cNvSpPr/>
      </dsp:nvSpPr>
      <dsp:spPr>
        <a:xfrm>
          <a:off x="0" y="1027"/>
          <a:ext cx="10058399" cy="87395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In what different ways does food matter to humans? </a:t>
          </a:r>
        </a:p>
      </dsp:txBody>
      <dsp:txXfrm>
        <a:off x="42663" y="43690"/>
        <a:ext cx="9973073" cy="788627"/>
      </dsp:txXfrm>
    </dsp:sp>
    <dsp:sp modelId="{57C0F2ED-FE42-CE48-8FAF-163D3A005684}">
      <dsp:nvSpPr>
        <dsp:cNvPr id="0" name=""/>
        <dsp:cNvSpPr/>
      </dsp:nvSpPr>
      <dsp:spPr>
        <a:xfrm>
          <a:off x="0" y="987406"/>
          <a:ext cx="10058399" cy="873953"/>
        </a:xfrm>
        <a:prstGeom prst="roundRect">
          <a:avLst/>
        </a:prstGeom>
        <a:solidFill>
          <a:schemeClr val="accent5">
            <a:hueOff val="709040"/>
            <a:satOff val="-7964"/>
            <a:lumOff val="-169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How does the need for nourishment intersect with other fundamental human needs?</a:t>
          </a:r>
        </a:p>
      </dsp:txBody>
      <dsp:txXfrm>
        <a:off x="42663" y="1030069"/>
        <a:ext cx="9973073" cy="788627"/>
      </dsp:txXfrm>
    </dsp:sp>
    <dsp:sp modelId="{7F4AB285-8409-5D40-B6FA-664BCD5FC343}">
      <dsp:nvSpPr>
        <dsp:cNvPr id="0" name=""/>
        <dsp:cNvSpPr/>
      </dsp:nvSpPr>
      <dsp:spPr>
        <a:xfrm>
          <a:off x="0" y="1924719"/>
          <a:ext cx="10058399" cy="873953"/>
        </a:xfrm>
        <a:prstGeom prst="roundRect">
          <a:avLst/>
        </a:prstGeom>
        <a:solidFill>
          <a:schemeClr val="accent5">
            <a:hueOff val="1418080"/>
            <a:satOff val="-15927"/>
            <a:lumOff val="-339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If food was a political issue under postwar occupation, what other kinds of questions did hunger pose?</a:t>
          </a:r>
        </a:p>
      </dsp:txBody>
      <dsp:txXfrm>
        <a:off x="42663" y="1967382"/>
        <a:ext cx="9973073" cy="788627"/>
      </dsp:txXfrm>
    </dsp:sp>
    <dsp:sp modelId="{84A97615-905A-2E42-9E06-61B35FCEA2AB}">
      <dsp:nvSpPr>
        <dsp:cNvPr id="0" name=""/>
        <dsp:cNvSpPr/>
      </dsp:nvSpPr>
      <dsp:spPr>
        <a:xfrm>
          <a:off x="0" y="2862033"/>
          <a:ext cx="10058399" cy="873953"/>
        </a:xfrm>
        <a:prstGeom prst="roundRect">
          <a:avLst/>
        </a:prstGeom>
        <a:solidFill>
          <a:schemeClr val="accent5">
            <a:hueOff val="2127120"/>
            <a:satOff val="-23891"/>
            <a:lumOff val="-509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Why </a:t>
          </a:r>
          <a:r>
            <a:rPr lang="en-US" sz="2200" kern="1200" dirty="0"/>
            <a:t>is hunger such a ‘slippery’ topic?</a:t>
          </a:r>
        </a:p>
      </dsp:txBody>
      <dsp:txXfrm>
        <a:off x="42663" y="2904696"/>
        <a:ext cx="9973073" cy="7886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3B2BD3-0F3C-B144-B4D8-0289B58C095D}" type="datetimeFigureOut">
              <a:rPr lang="en-US" smtClean="0"/>
              <a:t>1/12/25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21A058-2720-244F-90A1-A29F0D419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9930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1/12/25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1/12/25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1/12/25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1/12/25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1/12/25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1/12/25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1/12/25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1/12/25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1/12/25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1/12/25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1/12/25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1/12/25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rchives.gov/publications/prologue/2002/fall/berlin-black-market-1.html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showa.mainichi.jp/photo/2008/06/post-3880.html" TargetMode="External"/><Relationship Id="rId3" Type="http://schemas.openxmlformats.org/officeDocument/2006/relationships/hyperlink" Target="http://en.wikipedia.org/wiki/Ueno,_Tokyo" TargetMode="External"/><Relationship Id="rId7" Type="http://schemas.openxmlformats.org/officeDocument/2006/relationships/hyperlink" Target="http://en.wikipedia.org/wiki/Ameya-Yokoch&#197;&#141;" TargetMode="External"/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ordpress.tokyotimes.org/?p=7984" TargetMode="External"/><Relationship Id="rId5" Type="http://schemas.openxmlformats.org/officeDocument/2006/relationships/hyperlink" Target="http://wordpress.tokyotimes.org/?p=8247" TargetMode="External"/><Relationship Id="rId4" Type="http://schemas.openxmlformats.org/officeDocument/2006/relationships/hyperlink" Target="http://en.wikipedia.org/wiki/Ueno_Park#Cultural_facilities.2C_monuments.2C_and_attractions" TargetMode="External"/><Relationship Id="rId9" Type="http://schemas.openxmlformats.org/officeDocument/2006/relationships/hyperlink" Target="http://wordpress.tokyotimes.org/shadowy-ueno/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munzerfamilyarchives.wordpress.com/2015/01/27/tokyo-buildings-streets-and-bridges-1946-1949/" TargetMode="External"/><Relationship Id="rId2" Type="http://schemas.openxmlformats.org/officeDocument/2006/relationships/image" Target="../media/image29.tif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ritishpathe.com/video/germanys-food-the-truth" TargetMode="External"/><Relationship Id="rId2" Type="http://schemas.openxmlformats.org/officeDocument/2006/relationships/hyperlink" Target="https://books.google.co.uk/books/about/LIFE.html?id=N0EEAAAAMBAJ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politics of hunger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FOOD AND FEEDING IN OCCUPIED GERMANY AND JAPAN</a:t>
            </a:r>
          </a:p>
        </p:txBody>
      </p:sp>
    </p:spTree>
    <p:extLst>
      <p:ext uri="{BB962C8B-B14F-4D97-AF65-F5344CB8AC3E}">
        <p14:creationId xmlns:p14="http://schemas.microsoft.com/office/powerpoint/2010/main" val="12282773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0803" y="254907"/>
            <a:ext cx="4038600" cy="59563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6109" y="99946"/>
            <a:ext cx="4012474" cy="596521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EAE4BA0-919B-2409-8A9F-128A61A874B1}"/>
              </a:ext>
            </a:extLst>
          </p:cNvPr>
          <p:cNvSpPr txBox="1"/>
          <p:nvPr/>
        </p:nvSpPr>
        <p:spPr>
          <a:xfrm>
            <a:off x="10152081" y="5418826"/>
            <a:ext cx="1186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edition,</a:t>
            </a:r>
          </a:p>
          <a:p>
            <a:r>
              <a:rPr lang="en-US" dirty="0"/>
              <a:t>Jan. 1947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2A512B7-E159-D645-9147-E62A0E42090C}"/>
              </a:ext>
            </a:extLst>
          </p:cNvPr>
          <p:cNvSpPr txBox="1"/>
          <p:nvPr/>
        </p:nvSpPr>
        <p:spPr>
          <a:xfrm>
            <a:off x="10183576" y="1427355"/>
            <a:ext cx="167065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Gollancz</a:t>
            </a:r>
          </a:p>
          <a:p>
            <a:r>
              <a:rPr lang="en-US" dirty="0"/>
              <a:t>visits the British</a:t>
            </a:r>
          </a:p>
          <a:p>
            <a:r>
              <a:rPr lang="en-US" dirty="0"/>
              <a:t>Zone of</a:t>
            </a:r>
          </a:p>
          <a:p>
            <a:r>
              <a:rPr lang="en-US" dirty="0"/>
              <a:t>Germany</a:t>
            </a:r>
          </a:p>
          <a:p>
            <a:r>
              <a:rPr lang="en-US" dirty="0"/>
              <a:t>Oct-Nov. 1946</a:t>
            </a:r>
          </a:p>
        </p:txBody>
      </p:sp>
    </p:spTree>
    <p:extLst>
      <p:ext uri="{BB962C8B-B14F-4D97-AF65-F5344CB8AC3E}">
        <p14:creationId xmlns:p14="http://schemas.microsoft.com/office/powerpoint/2010/main" val="8652115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601208" y="735596"/>
            <a:ext cx="4972554" cy="617497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308472" y="-258150"/>
            <a:ext cx="12511326" cy="1450976"/>
          </a:xfrm>
        </p:spPr>
        <p:txBody>
          <a:bodyPr>
            <a:normAutofit/>
          </a:bodyPr>
          <a:lstStyle/>
          <a:p>
            <a:r>
              <a:rPr lang="en-US" sz="3600" dirty="0"/>
              <a:t>Photography as advocacy—the accusatory starved body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8498" y="1336804"/>
            <a:ext cx="5609803" cy="451058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728346" y="5991367"/>
            <a:ext cx="4057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Survivors of </a:t>
            </a:r>
            <a:r>
              <a:rPr lang="en-US" dirty="0" err="1"/>
              <a:t>Ebensee</a:t>
            </a:r>
            <a:r>
              <a:rPr lang="en-US" dirty="0"/>
              <a:t> concentration camp</a:t>
            </a:r>
          </a:p>
        </p:txBody>
      </p:sp>
    </p:spTree>
    <p:extLst>
      <p:ext uri="{BB962C8B-B14F-4D97-AF65-F5344CB8AC3E}">
        <p14:creationId xmlns:p14="http://schemas.microsoft.com/office/powerpoint/2010/main" val="4697000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345679" cy="550925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4044" y="1975758"/>
            <a:ext cx="5792651" cy="43444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11143" y="378823"/>
            <a:ext cx="42877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“Children chosen for a ‘recovery home’ at </a:t>
            </a:r>
          </a:p>
          <a:p>
            <a:r>
              <a:rPr lang="en-US" dirty="0"/>
              <a:t>an elementary school in Hamburg.”</a:t>
            </a:r>
          </a:p>
          <a:p>
            <a:endParaRPr lang="en-US" dirty="0"/>
          </a:p>
          <a:p>
            <a:r>
              <a:rPr lang="en-US" dirty="0"/>
              <a:t>”The same.”</a:t>
            </a:r>
          </a:p>
        </p:txBody>
      </p:sp>
    </p:spTree>
    <p:extLst>
      <p:ext uri="{BB962C8B-B14F-4D97-AF65-F5344CB8AC3E}">
        <p14:creationId xmlns:p14="http://schemas.microsoft.com/office/powerpoint/2010/main" val="18279040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4A90F9D-5DB5-CF4F-AB47-5FCF00536C4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946" y="0"/>
            <a:ext cx="9144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F1817F3-F7BE-A144-9896-089A4B0D3DB0}"/>
              </a:ext>
            </a:extLst>
          </p:cNvPr>
          <p:cNvSpPr txBox="1"/>
          <p:nvPr/>
        </p:nvSpPr>
        <p:spPr>
          <a:xfrm>
            <a:off x="9467387" y="3267308"/>
            <a:ext cx="223150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Children’s </a:t>
            </a:r>
            <a:r>
              <a:rPr lang="en-US" i="1" dirty="0" err="1"/>
              <a:t>kaputten</a:t>
            </a:r>
            <a:endParaRPr lang="en-US" i="1" dirty="0"/>
          </a:p>
          <a:p>
            <a:r>
              <a:rPr lang="en-US" dirty="0"/>
              <a:t>footwear in Hamburg</a:t>
            </a:r>
          </a:p>
          <a:p>
            <a:endParaRPr lang="en-US" dirty="0"/>
          </a:p>
          <a:p>
            <a:r>
              <a:rPr lang="en-US" dirty="0"/>
              <a:t>Gollancz papers</a:t>
            </a:r>
          </a:p>
          <a:p>
            <a:endParaRPr lang="en-US" dirty="0"/>
          </a:p>
          <a:p>
            <a:r>
              <a:rPr lang="en-US" dirty="0"/>
              <a:t>Modern Records</a:t>
            </a:r>
          </a:p>
          <a:p>
            <a:r>
              <a:rPr lang="en-US" dirty="0"/>
              <a:t>Centre,</a:t>
            </a:r>
          </a:p>
          <a:p>
            <a:r>
              <a:rPr lang="en-US" dirty="0"/>
              <a:t>University of Warwick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572E26-4473-014F-BA02-DD16BC08DF9A}"/>
              </a:ext>
            </a:extLst>
          </p:cNvPr>
          <p:cNvSpPr txBox="1"/>
          <p:nvPr/>
        </p:nvSpPr>
        <p:spPr>
          <a:xfrm>
            <a:off x="9467387" y="356839"/>
            <a:ext cx="2143857" cy="3662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‘This Misery </a:t>
            </a:r>
          </a:p>
          <a:p>
            <a:r>
              <a:rPr lang="en-US" sz="2800" b="1" dirty="0"/>
              <a:t>of Boots’</a:t>
            </a:r>
          </a:p>
          <a:p>
            <a:endParaRPr lang="en-US" sz="2800" b="1" dirty="0"/>
          </a:p>
          <a:p>
            <a:r>
              <a:rPr lang="en-US" sz="2800" b="1" dirty="0"/>
              <a:t>The symbolic</a:t>
            </a:r>
          </a:p>
          <a:p>
            <a:r>
              <a:rPr lang="en-US" sz="2800" b="1" dirty="0"/>
              <a:t>potency of </a:t>
            </a:r>
          </a:p>
          <a:p>
            <a:r>
              <a:rPr lang="en-US" sz="2800" b="1" dirty="0"/>
              <a:t>broken</a:t>
            </a:r>
          </a:p>
          <a:p>
            <a:r>
              <a:rPr lang="en-US" sz="2800" b="1" dirty="0"/>
              <a:t>footwear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1266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1D2A490-42BB-3F44-A41F-80CE0EFF22C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674" y="0"/>
            <a:ext cx="51435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70751A6-6C0B-E547-A000-D4FAA4A0731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2384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9886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E16D38A-3391-6846-940D-F6AA750EFBC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C457498-FDF2-DA4E-A469-1F8401A0E31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5734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5482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Abundance amid scarcity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14845" y="1907177"/>
            <a:ext cx="331796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Gollancz’s menus</a:t>
            </a:r>
          </a:p>
          <a:p>
            <a:endParaRPr lang="en-US" sz="2000" dirty="0"/>
          </a:p>
          <a:p>
            <a:r>
              <a:rPr lang="en-US" sz="2000" dirty="0"/>
              <a:t>St. </a:t>
            </a:r>
            <a:r>
              <a:rPr lang="en-US" sz="2000" dirty="0" err="1"/>
              <a:t>Germain</a:t>
            </a:r>
            <a:r>
              <a:rPr lang="en-US" sz="2000" dirty="0"/>
              <a:t> Soup</a:t>
            </a:r>
          </a:p>
          <a:p>
            <a:r>
              <a:rPr lang="en-US" sz="2000" dirty="0"/>
              <a:t>__</a:t>
            </a:r>
          </a:p>
          <a:p>
            <a:r>
              <a:rPr lang="en-US" sz="2000" dirty="0"/>
              <a:t>Braised Beef</a:t>
            </a:r>
          </a:p>
          <a:p>
            <a:r>
              <a:rPr lang="en-US" sz="2000" dirty="0"/>
              <a:t>Cauliflower au Gratin</a:t>
            </a:r>
          </a:p>
          <a:p>
            <a:r>
              <a:rPr lang="en-US" sz="2000" dirty="0"/>
              <a:t>Fondant Potatoes</a:t>
            </a:r>
          </a:p>
          <a:p>
            <a:r>
              <a:rPr lang="en-US" sz="2000" dirty="0"/>
              <a:t>__</a:t>
            </a:r>
          </a:p>
          <a:p>
            <a:r>
              <a:rPr lang="en-US" sz="2000" dirty="0"/>
              <a:t>Apple Tart</a:t>
            </a:r>
          </a:p>
          <a:p>
            <a:r>
              <a:rPr lang="en-US" sz="2000" dirty="0"/>
              <a:t>Cream</a:t>
            </a:r>
          </a:p>
          <a:p>
            <a:r>
              <a:rPr lang="en-US" sz="2000" dirty="0"/>
              <a:t>__</a:t>
            </a:r>
          </a:p>
          <a:p>
            <a:r>
              <a:rPr lang="en-US" sz="2000" dirty="0"/>
              <a:t>Welsh Rarebit</a:t>
            </a:r>
          </a:p>
          <a:p>
            <a:r>
              <a:rPr lang="en-US" sz="2000" dirty="0"/>
              <a:t>__</a:t>
            </a:r>
          </a:p>
          <a:p>
            <a:r>
              <a:rPr lang="en-US" sz="2000" dirty="0"/>
              <a:t>Coffee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2811" y="1798920"/>
            <a:ext cx="6215422" cy="45094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02629" y="5930537"/>
            <a:ext cx="4779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Schloss</a:t>
            </a:r>
            <a:r>
              <a:rPr lang="en-US" dirty="0"/>
              <a:t> </a:t>
            </a:r>
            <a:r>
              <a:rPr lang="en-US" dirty="0" err="1"/>
              <a:t>Friedrichshof-Kronberg</a:t>
            </a:r>
            <a:r>
              <a:rPr lang="en-US" dirty="0"/>
              <a:t>: US officers’ mess</a:t>
            </a:r>
          </a:p>
        </p:txBody>
      </p:sp>
    </p:spTree>
    <p:extLst>
      <p:ext uri="{BB962C8B-B14F-4D97-AF65-F5344CB8AC3E}">
        <p14:creationId xmlns:p14="http://schemas.microsoft.com/office/powerpoint/2010/main" val="16031992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0768" y="484601"/>
            <a:ext cx="11516486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What do motivated Gollancz’s intervention on behalf of hungry Germans?</a:t>
            </a:r>
          </a:p>
          <a:p>
            <a:endParaRPr lang="en-US" sz="2800" dirty="0"/>
          </a:p>
          <a:p>
            <a:r>
              <a:rPr lang="en-US" sz="2800" dirty="0"/>
              <a:t>How effective a piece of advocacy do you consider </a:t>
            </a:r>
            <a:r>
              <a:rPr lang="en-US" sz="2800" i="1" dirty="0"/>
              <a:t>In Darkest Germany?</a:t>
            </a:r>
          </a:p>
          <a:p>
            <a:endParaRPr lang="en-US" sz="2800" dirty="0"/>
          </a:p>
          <a:p>
            <a:r>
              <a:rPr lang="en-US" sz="2800" dirty="0"/>
              <a:t>What does Gollancz’s activism suggest about shifting British attitudes towards</a:t>
            </a:r>
          </a:p>
          <a:p>
            <a:r>
              <a:rPr lang="en-US" sz="2800" dirty="0"/>
              <a:t>‘the Germans’?</a:t>
            </a:r>
          </a:p>
          <a:p>
            <a:endParaRPr lang="en-US" sz="2800" dirty="0"/>
          </a:p>
          <a:p>
            <a:r>
              <a:rPr lang="en-US" sz="2800" dirty="0"/>
              <a:t>Why do you think German hunger seemingly became a much more </a:t>
            </a:r>
          </a:p>
          <a:p>
            <a:r>
              <a:rPr lang="en-US" sz="2800" dirty="0"/>
              <a:t>dominant postwar preoccupation—at least in North America and </a:t>
            </a:r>
          </a:p>
          <a:p>
            <a:r>
              <a:rPr lang="en-US" sz="2800" dirty="0"/>
              <a:t>Western Europe– than Japanese hunger?</a:t>
            </a:r>
          </a:p>
          <a:p>
            <a:endParaRPr lang="en-US" sz="2800" dirty="0"/>
          </a:p>
          <a:p>
            <a:r>
              <a:rPr lang="en-US" sz="2800" dirty="0"/>
              <a:t>What role did food play in sustaining ‘victim narratives’ in postwar Germany?</a:t>
            </a:r>
          </a:p>
          <a:p>
            <a:endParaRPr lang="en-US" sz="28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247445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720" y="0"/>
            <a:ext cx="8395063" cy="629629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065623" y="2246811"/>
            <a:ext cx="2452082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Graffiti in Munich,</a:t>
            </a:r>
          </a:p>
          <a:p>
            <a:r>
              <a:rPr lang="en-US" sz="2400" dirty="0"/>
              <a:t>Winter 1945-46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On display at the</a:t>
            </a:r>
          </a:p>
          <a:p>
            <a:r>
              <a:rPr lang="en-US" dirty="0"/>
              <a:t>National Socialism</a:t>
            </a:r>
          </a:p>
          <a:p>
            <a:r>
              <a:rPr lang="en-US" dirty="0"/>
              <a:t>Documentation Centre,</a:t>
            </a:r>
          </a:p>
          <a:p>
            <a:r>
              <a:rPr lang="en-US" dirty="0"/>
              <a:t>Munich</a:t>
            </a:r>
          </a:p>
        </p:txBody>
      </p:sp>
    </p:spTree>
    <p:extLst>
      <p:ext uri="{BB962C8B-B14F-4D97-AF65-F5344CB8AC3E}">
        <p14:creationId xmlns:p14="http://schemas.microsoft.com/office/powerpoint/2010/main" val="9989991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Illicit economies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53142" y="1959429"/>
            <a:ext cx="11353173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800" dirty="0"/>
              <a:t>What is a black market and how does it work?</a:t>
            </a:r>
          </a:p>
          <a:p>
            <a:pPr marL="285750" indent="-285750">
              <a:buFont typeface="Arial" charset="0"/>
              <a:buChar char="•"/>
            </a:pPr>
            <a:endParaRPr lang="en-US" sz="2800" dirty="0"/>
          </a:p>
          <a:p>
            <a:pPr marL="285750" indent="-285750">
              <a:buFont typeface="Arial" charset="0"/>
              <a:buChar char="•"/>
            </a:pPr>
            <a:r>
              <a:rPr lang="en-US" sz="2800" dirty="0"/>
              <a:t>Why were black markets so pervasive in both Germany and Japan</a:t>
            </a:r>
          </a:p>
          <a:p>
            <a:r>
              <a:rPr lang="en-US" sz="2800" dirty="0"/>
              <a:t> after the war?</a:t>
            </a:r>
          </a:p>
          <a:p>
            <a:pPr marL="285750" indent="-285750">
              <a:buFont typeface="Arial" charset="0"/>
              <a:buChar char="•"/>
            </a:pPr>
            <a:endParaRPr lang="en-US" sz="2800" dirty="0"/>
          </a:p>
          <a:p>
            <a:pPr marL="285750" indent="-285750">
              <a:buFont typeface="Arial" charset="0"/>
              <a:buChar char="•"/>
            </a:pPr>
            <a:r>
              <a:rPr lang="en-US" sz="2800" dirty="0"/>
              <a:t>How are postwar black markets best understood? Immorality vs ingenuity?</a:t>
            </a:r>
          </a:p>
          <a:p>
            <a:pPr marL="285750" indent="-285750">
              <a:buFont typeface="Arial" charset="0"/>
              <a:buChar char="•"/>
            </a:pPr>
            <a:endParaRPr lang="en-US" sz="2800" dirty="0"/>
          </a:p>
          <a:p>
            <a:pPr marL="285750" indent="-285750">
              <a:buFont typeface="Arial" charset="0"/>
              <a:buChar char="•"/>
            </a:pPr>
            <a:r>
              <a:rPr lang="en-US" sz="2800" dirty="0"/>
              <a:t>Why did the occupation authorities in Germany and Japan struggle to</a:t>
            </a:r>
          </a:p>
          <a:p>
            <a:r>
              <a:rPr lang="en-US" sz="2800" dirty="0"/>
              <a:t>eradicate illicit buying and selling?</a:t>
            </a:r>
          </a:p>
        </p:txBody>
      </p:sp>
    </p:spTree>
    <p:extLst>
      <p:ext uri="{BB962C8B-B14F-4D97-AF65-F5344CB8AC3E}">
        <p14:creationId xmlns:p14="http://schemas.microsoft.com/office/powerpoint/2010/main" val="1845325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CED36-68CD-4DF5-3680-AB72F3E17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b="1" dirty="0"/>
              <a:t>FOOD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ABFA789-BAC8-10C5-04D2-FD57D71A52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7101836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15848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E0F189D-02A0-5146-B802-5A1C2FC1493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327" y="114919"/>
            <a:ext cx="7620000" cy="60706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DC0E0A5-5281-8446-9DB6-05493683E703}"/>
              </a:ext>
            </a:extLst>
          </p:cNvPr>
          <p:cNvSpPr/>
          <p:nvPr/>
        </p:nvSpPr>
        <p:spPr>
          <a:xfrm>
            <a:off x="8084633" y="2739626"/>
            <a:ext cx="327845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‘U.S. and Soviet soldiers and German citizens at a Berlin black market, August 15, 1945. Allegations that American military personnel profited from such markets created a serious public relations problem for the military.’ (NARA, 111-SC-209943)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2CE3FC8-43F4-D645-AEFA-DB54E7F24818}"/>
              </a:ext>
            </a:extLst>
          </p:cNvPr>
          <p:cNvSpPr txBox="1"/>
          <p:nvPr/>
        </p:nvSpPr>
        <p:spPr>
          <a:xfrm>
            <a:off x="8173844" y="992459"/>
            <a:ext cx="27357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Berlin black market,</a:t>
            </a:r>
          </a:p>
          <a:p>
            <a:r>
              <a:rPr lang="en-US" sz="2400" b="1" dirty="0"/>
              <a:t>August 1945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67A5A14-2287-DB4F-8BA6-7BD5FC46E3BE}"/>
              </a:ext>
            </a:extLst>
          </p:cNvPr>
          <p:cNvSpPr/>
          <p:nvPr/>
        </p:nvSpPr>
        <p:spPr>
          <a:xfrm>
            <a:off x="8084633" y="5047950"/>
            <a:ext cx="372450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https://www.archives.gov/publications/prologue/2002/fall/berlin-black-market-1.html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46077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3CE46BD-AA19-3E4C-9A78-7E18DC5D149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672992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C7E330F-3FD0-6C48-A9D7-DD3170B97FC8}"/>
              </a:ext>
            </a:extLst>
          </p:cNvPr>
          <p:cNvSpPr/>
          <p:nvPr/>
        </p:nvSpPr>
        <p:spPr>
          <a:xfrm>
            <a:off x="9790771" y="593907"/>
            <a:ext cx="214103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German Civilians Sell Belongings to Allied Soldiers, Berlin 1945</a:t>
            </a:r>
          </a:p>
          <a:p>
            <a:r>
              <a:rPr lang="en-GB" dirty="0"/>
              <a:t>German civilians exchange items such as cameras and watches with allied soldiers for goods such as chocolate and cigarettes on Berlin's black market. </a:t>
            </a:r>
          </a:p>
          <a:p>
            <a:endParaRPr lang="en-GB" dirty="0"/>
          </a:p>
          <a:p>
            <a:r>
              <a:rPr lang="en-GB" dirty="0"/>
              <a:t>(Photo by </a:t>
            </a:r>
            <a:r>
              <a:rPr lang="en-GB" dirty="0" err="1"/>
              <a:t>Hulton</a:t>
            </a:r>
            <a:r>
              <a:rPr lang="en-GB" dirty="0"/>
              <a:t>-Deutsch/</a:t>
            </a:r>
            <a:r>
              <a:rPr lang="en-GB" dirty="0" err="1"/>
              <a:t>Hulton</a:t>
            </a:r>
            <a:r>
              <a:rPr lang="en-GB" dirty="0"/>
              <a:t>-Deutsch Collection/Corbis via Getty Images)</a:t>
            </a:r>
          </a:p>
        </p:txBody>
      </p:sp>
    </p:spTree>
    <p:extLst>
      <p:ext uri="{BB962C8B-B14F-4D97-AF65-F5344CB8AC3E}">
        <p14:creationId xmlns:p14="http://schemas.microsoft.com/office/powerpoint/2010/main" val="6554210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861" y="381427"/>
            <a:ext cx="7413534" cy="562222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728858" y="1293222"/>
            <a:ext cx="424978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Ek Mukta" charset="0"/>
              </a:rPr>
              <a:t>Tokyo’s </a:t>
            </a:r>
            <a:r>
              <a:rPr lang="en-US" dirty="0">
                <a:solidFill>
                  <a:srgbClr val="005689"/>
                </a:solidFill>
                <a:latin typeface="Ek Mukta" charset="0"/>
                <a:hlinkClick r:id="rId3"/>
              </a:rPr>
              <a:t>Ueno district</a:t>
            </a:r>
            <a:r>
              <a:rPr lang="en-US" dirty="0">
                <a:solidFill>
                  <a:srgbClr val="000000"/>
                </a:solidFill>
                <a:latin typeface="Ek Mukta" charset="0"/>
              </a:rPr>
              <a:t> may well be home to some of the city’s </a:t>
            </a:r>
            <a:r>
              <a:rPr lang="en-US" dirty="0">
                <a:solidFill>
                  <a:srgbClr val="005689"/>
                </a:solidFill>
                <a:latin typeface="Ek Mukta" charset="0"/>
                <a:hlinkClick r:id="rId4"/>
              </a:rPr>
              <a:t>most important museums</a:t>
            </a:r>
            <a:r>
              <a:rPr lang="en-US" dirty="0">
                <a:solidFill>
                  <a:srgbClr val="000000"/>
                </a:solidFill>
                <a:latin typeface="Ek Mukta" charset="0"/>
              </a:rPr>
              <a:t>, but it’s also where many of the poorest call home too. The area’s park in particular shelters an increasingly obvious number of the capital’s </a:t>
            </a:r>
            <a:r>
              <a:rPr lang="en-US" dirty="0">
                <a:solidFill>
                  <a:srgbClr val="005689"/>
                </a:solidFill>
                <a:latin typeface="Ek Mukta" charset="0"/>
                <a:hlinkClick r:id="rId5"/>
              </a:rPr>
              <a:t>growing homeless population</a:t>
            </a:r>
            <a:r>
              <a:rPr lang="en-US" dirty="0">
                <a:solidFill>
                  <a:srgbClr val="000000"/>
                </a:solidFill>
                <a:latin typeface="Ek Mukta" charset="0"/>
              </a:rPr>
              <a:t>, creating an odd environment where </a:t>
            </a:r>
            <a:r>
              <a:rPr lang="en-US" dirty="0">
                <a:solidFill>
                  <a:srgbClr val="005689"/>
                </a:solidFill>
                <a:latin typeface="Ek Mukta" charset="0"/>
                <a:hlinkClick r:id="rId6"/>
              </a:rPr>
              <a:t>day-trippers and the destitute show utter indifference to one another</a:t>
            </a:r>
            <a:r>
              <a:rPr lang="en-US" dirty="0">
                <a:solidFill>
                  <a:srgbClr val="000000"/>
                </a:solidFill>
                <a:latin typeface="Ek Mukta" charset="0"/>
              </a:rPr>
              <a:t>.</a:t>
            </a:r>
          </a:p>
          <a:p>
            <a:endParaRPr lang="en-US" dirty="0">
              <a:solidFill>
                <a:srgbClr val="000000"/>
              </a:solidFill>
              <a:latin typeface="Ek Mukta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Ek Mukta" charset="0"/>
              </a:rPr>
              <a:t>Thrown into this unusual mix is also </a:t>
            </a:r>
            <a:r>
              <a:rPr lang="en-US" dirty="0">
                <a:solidFill>
                  <a:srgbClr val="005689"/>
                </a:solidFill>
                <a:latin typeface="Ek Mukta" charset="0"/>
                <a:hlinkClick r:id="rId7"/>
              </a:rPr>
              <a:t>Ameyoko</a:t>
            </a:r>
            <a:r>
              <a:rPr lang="en-US" dirty="0">
                <a:solidFill>
                  <a:srgbClr val="000000"/>
                </a:solidFill>
                <a:latin typeface="Ek Mukta" charset="0"/>
              </a:rPr>
              <a:t>; a decidedly working class shopping district that </a:t>
            </a:r>
            <a:r>
              <a:rPr lang="en-US" dirty="0">
                <a:solidFill>
                  <a:srgbClr val="005689"/>
                </a:solidFill>
                <a:latin typeface="Ek Mukta" charset="0"/>
                <a:hlinkClick r:id="rId8"/>
              </a:rPr>
              <a:t>in post-war Japan was a well-known black market</a:t>
            </a:r>
            <a:r>
              <a:rPr lang="en-US" dirty="0">
                <a:solidFill>
                  <a:srgbClr val="000000"/>
                </a:solidFill>
                <a:latin typeface="Ek Mukta" charset="0"/>
              </a:rPr>
              <a:t> — elements of which are really not hard to imagine even today.</a:t>
            </a:r>
          </a:p>
        </p:txBody>
      </p:sp>
      <p:sp>
        <p:nvSpPr>
          <p:cNvPr id="7" name="Rectangle 6"/>
          <p:cNvSpPr/>
          <p:nvPr/>
        </p:nvSpPr>
        <p:spPr>
          <a:xfrm>
            <a:off x="7154179" y="5982730"/>
            <a:ext cx="48235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9"/>
              </a:rPr>
              <a:t>http://wordpress.tokyotimes.org/shadowy-ueno/</a:t>
            </a:r>
            <a:endParaRPr lang="en-US" dirty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728858" y="505938"/>
            <a:ext cx="2605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Tokyo Times</a:t>
            </a:r>
            <a:r>
              <a:rPr lang="en-US" dirty="0"/>
              <a:t>, Nov. 7, 2002</a:t>
            </a:r>
          </a:p>
        </p:txBody>
      </p:sp>
    </p:spTree>
    <p:extLst>
      <p:ext uri="{BB962C8B-B14F-4D97-AF65-F5344CB8AC3E}">
        <p14:creationId xmlns:p14="http://schemas.microsoft.com/office/powerpoint/2010/main" val="660432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194" y="0"/>
            <a:ext cx="6740434" cy="674043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438606" y="1907177"/>
            <a:ext cx="20420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John </a:t>
            </a:r>
            <a:r>
              <a:rPr lang="en-US" sz="2400" dirty="0" err="1"/>
              <a:t>Florea</a:t>
            </a:r>
            <a:r>
              <a:rPr lang="en-US" sz="2400" dirty="0"/>
              <a:t> for</a:t>
            </a:r>
          </a:p>
          <a:p>
            <a:r>
              <a:rPr lang="en-US" sz="2400" i="1" dirty="0"/>
              <a:t>Life</a:t>
            </a:r>
            <a:r>
              <a:rPr lang="en-US" sz="2400" dirty="0"/>
              <a:t>, 1946</a:t>
            </a:r>
          </a:p>
        </p:txBody>
      </p:sp>
    </p:spTree>
    <p:extLst>
      <p:ext uri="{BB962C8B-B14F-4D97-AF65-F5344CB8AC3E}">
        <p14:creationId xmlns:p14="http://schemas.microsoft.com/office/powerpoint/2010/main" val="7240863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7">
            <a:extLst>
              <a:ext uri="{FF2B5EF4-FFF2-40B4-BE49-F238E27FC236}">
                <a16:creationId xmlns:a16="http://schemas.microsoft.com/office/drawing/2014/main" id="{5014DE1B-FD50-40B1-A8A5-304666E7C6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91B41FE9-4F8F-4675-8668-D3330B371A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BDE9EFE-A599-837C-8E8E-DC291F82448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745" y="870127"/>
            <a:ext cx="5136388" cy="5136388"/>
          </a:xfrm>
          <a:prstGeom prst="rect">
            <a:avLst/>
          </a:prstGeom>
        </p:spPr>
      </p:pic>
      <p:cxnSp>
        <p:nvCxnSpPr>
          <p:cNvPr id="16" name="Straight Connector 11">
            <a:extLst>
              <a:ext uri="{FF2B5EF4-FFF2-40B4-BE49-F238E27FC236}">
                <a16:creationId xmlns:a16="http://schemas.microsoft.com/office/drawing/2014/main" id="{E230929C-760C-4746-B0AE-0D09A78A88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038225"/>
            <a:ext cx="0" cy="476250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6866" y="870127"/>
            <a:ext cx="5136388" cy="5136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587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961" y="0"/>
            <a:ext cx="8064500" cy="6477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956764" y="3720185"/>
            <a:ext cx="279980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777777"/>
                </a:solidFill>
                <a:latin typeface="Helvetica Neue" charset="0"/>
              </a:rPr>
              <a:t>Tokyo, Photograph by Jesse W. Scott, “Junction Ginza and 2nd avenue. The PX has been moved to a large building. It gets shot over and over a ‘landmark’ for Ginza prowlers”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850570" y="5705344"/>
            <a:ext cx="66794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hlinkClick r:id="rId3"/>
              </a:rPr>
              <a:t>https://munzerfamilyarchives.wordpress.com/2015/01/27/tokyo-buildings-streets-and-bridges-1946-1949/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6675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3AF7673-1D21-CF46-AB4A-E8A802D373BC}"/>
              </a:ext>
            </a:extLst>
          </p:cNvPr>
          <p:cNvSpPr/>
          <p:nvPr/>
        </p:nvSpPr>
        <p:spPr>
          <a:xfrm>
            <a:off x="735980" y="237068"/>
            <a:ext cx="10404088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/>
              <a:t>Further questions:</a:t>
            </a:r>
          </a:p>
          <a:p>
            <a:endParaRPr lang="en-US" sz="3200" dirty="0"/>
          </a:p>
          <a:p>
            <a:r>
              <a:rPr lang="en-US" sz="3200" dirty="0"/>
              <a:t>1) Drawing on all the readings, how much </a:t>
            </a:r>
            <a:r>
              <a:rPr lang="en-US" sz="3200" b="1" dirty="0"/>
              <a:t>agency</a:t>
            </a:r>
            <a:r>
              <a:rPr lang="en-US" sz="3200" dirty="0"/>
              <a:t> do you think ‘ordinary’ Germans and Japanese enjoyed in securing access to basic necessities in the immediate postwar years?</a:t>
            </a:r>
          </a:p>
          <a:p>
            <a:endParaRPr lang="en-US" sz="3200" dirty="0"/>
          </a:p>
          <a:p>
            <a:r>
              <a:rPr lang="en-US" sz="3200" dirty="0"/>
              <a:t>2) In what ways was </a:t>
            </a:r>
            <a:r>
              <a:rPr lang="en-US" sz="3200" b="1" dirty="0"/>
              <a:t>gender</a:t>
            </a:r>
            <a:r>
              <a:rPr lang="en-US" sz="3200" dirty="0"/>
              <a:t> implicated in the politics of food?</a:t>
            </a:r>
          </a:p>
          <a:p>
            <a:endParaRPr lang="en-US" sz="3200" dirty="0"/>
          </a:p>
          <a:p>
            <a:pPr marL="514350" indent="-514350">
              <a:buAutoNum type="arabicParenR" startAt="3"/>
            </a:pPr>
            <a:r>
              <a:rPr lang="en-US" sz="3200" dirty="0"/>
              <a:t>How does the topic of food– and this week’s sources—</a:t>
            </a:r>
          </a:p>
          <a:p>
            <a:r>
              <a:rPr lang="en-US" sz="3200" dirty="0"/>
              <a:t>resonate with </a:t>
            </a:r>
            <a:r>
              <a:rPr lang="en-US" sz="3200" b="1" dirty="0"/>
              <a:t>earlier sources </a:t>
            </a:r>
            <a:r>
              <a:rPr lang="en-US" sz="3200" dirty="0"/>
              <a:t>we’ve encountered?</a:t>
            </a:r>
          </a:p>
        </p:txBody>
      </p:sp>
    </p:spTree>
    <p:extLst>
      <p:ext uri="{BB962C8B-B14F-4D97-AF65-F5344CB8AC3E}">
        <p14:creationId xmlns:p14="http://schemas.microsoft.com/office/powerpoint/2010/main" val="19324059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3042" y="975464"/>
            <a:ext cx="9803188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More primary sources:</a:t>
            </a:r>
          </a:p>
          <a:p>
            <a:endParaRPr lang="en-US" sz="2800" dirty="0"/>
          </a:p>
          <a:p>
            <a:r>
              <a:rPr lang="en-US" sz="2400" dirty="0"/>
              <a:t>NB: Google has digitized </a:t>
            </a:r>
            <a:r>
              <a:rPr lang="en-US" sz="2400" b="1" i="1" dirty="0"/>
              <a:t>Life</a:t>
            </a:r>
            <a:r>
              <a:rPr lang="en-US" sz="2400" b="1" dirty="0"/>
              <a:t> magazine</a:t>
            </a:r>
            <a:r>
              <a:rPr lang="en-US" sz="2400" dirty="0"/>
              <a:t>, which ran</a:t>
            </a:r>
          </a:p>
          <a:p>
            <a:r>
              <a:rPr lang="en-US" sz="2400" dirty="0"/>
              <a:t>many illustrated photo-stories about the postwar occupations:</a:t>
            </a:r>
          </a:p>
          <a:p>
            <a:r>
              <a:rPr lang="en-US" sz="2400" dirty="0">
                <a:hlinkClick r:id="rId2"/>
              </a:rPr>
              <a:t>https://books.google.co.uk/books/about/LIFE.html?id=N0EEAAAAMBAJ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b="1" dirty="0" err="1"/>
              <a:t>Pathe</a:t>
            </a:r>
            <a:r>
              <a:rPr lang="en-US" sz="2400" b="1" dirty="0"/>
              <a:t> newsreel:</a:t>
            </a:r>
          </a:p>
          <a:p>
            <a:r>
              <a:rPr lang="en-US" sz="2400" dirty="0"/>
              <a:t>“Germany’s Food: The Truth” (1946):</a:t>
            </a:r>
          </a:p>
          <a:p>
            <a:r>
              <a:rPr lang="en-US" sz="2400" dirty="0">
                <a:hlinkClick r:id="rId3"/>
              </a:rPr>
              <a:t>https://www.britishpathe.com/video/germanys-food-the-truth</a:t>
            </a:r>
            <a:endParaRPr lang="en-US" sz="2400" dirty="0"/>
          </a:p>
          <a:p>
            <a:endParaRPr lang="en-US" sz="2400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487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ermany: Map of the Occupied Areas. Karte der Besatzungs-Zonen. - Main View">
            <a:extLst>
              <a:ext uri="{FF2B5EF4-FFF2-40B4-BE49-F238E27FC236}">
                <a16:creationId xmlns:a16="http://schemas.microsoft.com/office/drawing/2014/main" id="{DB105686-4E20-A8E5-880B-6B9EAD356C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8429625" cy="6891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C22F185-E185-7644-3CFD-5F3B3588F512}"/>
              </a:ext>
            </a:extLst>
          </p:cNvPr>
          <p:cNvSpPr txBox="1"/>
          <p:nvPr/>
        </p:nvSpPr>
        <p:spPr>
          <a:xfrm>
            <a:off x="8692307" y="1338576"/>
            <a:ext cx="307198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From </a:t>
            </a:r>
            <a:r>
              <a:rPr lang="en-US" sz="2000" b="1" dirty="0"/>
              <a:t>1 January 1947 </a:t>
            </a:r>
            <a:r>
              <a:rPr lang="en-US" sz="2000" dirty="0"/>
              <a:t>the US and British zones merged to become the </a:t>
            </a:r>
            <a:r>
              <a:rPr lang="en-US" sz="2000" dirty="0" err="1"/>
              <a:t>Bizone</a:t>
            </a:r>
            <a:r>
              <a:rPr lang="en-US" sz="2000" dirty="0"/>
              <a:t> (or </a:t>
            </a:r>
            <a:r>
              <a:rPr lang="en-US" sz="2000" dirty="0" err="1"/>
              <a:t>Bizonia</a:t>
            </a:r>
            <a:r>
              <a:rPr lang="en-US" sz="2000" dirty="0"/>
              <a:t>), joined by the </a:t>
            </a:r>
            <a:r>
              <a:rPr lang="en-GB" sz="2000" b="0" i="0" u="none" strike="noStrike" dirty="0">
                <a:solidFill>
                  <a:srgbClr val="202124"/>
                </a:solidFill>
                <a:effectLst/>
              </a:rPr>
              <a:t>French occupation zone on 1 August 1948.</a:t>
            </a:r>
          </a:p>
          <a:p>
            <a:endParaRPr lang="en-GB" sz="2000" dirty="0">
              <a:solidFill>
                <a:srgbClr val="202124"/>
              </a:solidFill>
            </a:endParaRPr>
          </a:p>
          <a:p>
            <a:r>
              <a:rPr lang="en-GB" sz="2000" b="0" i="0" u="none" strike="noStrike" dirty="0">
                <a:solidFill>
                  <a:srgbClr val="202124"/>
                </a:solidFill>
                <a:effectLst/>
              </a:rPr>
              <a:t>This area became the </a:t>
            </a:r>
            <a:r>
              <a:rPr lang="en-GB" sz="2000" b="1" i="0" u="none" strike="noStrike" dirty="0">
                <a:solidFill>
                  <a:srgbClr val="202124"/>
                </a:solidFill>
                <a:effectLst/>
              </a:rPr>
              <a:t>Federal Republic of Germany </a:t>
            </a:r>
            <a:r>
              <a:rPr lang="en-GB" sz="2000" b="0" i="0" u="none" strike="noStrike" dirty="0">
                <a:solidFill>
                  <a:srgbClr val="202124"/>
                </a:solidFill>
                <a:effectLst/>
              </a:rPr>
              <a:t>(West Germany) on </a:t>
            </a:r>
            <a:r>
              <a:rPr lang="en-GB" sz="2000" b="1" i="0" u="none" strike="noStrike" dirty="0">
                <a:solidFill>
                  <a:srgbClr val="202124"/>
                </a:solidFill>
                <a:effectLst/>
              </a:rPr>
              <a:t>23 May 1949</a:t>
            </a:r>
            <a:r>
              <a:rPr lang="en-GB" sz="2000" b="0" i="0" u="none" strike="noStrike" dirty="0">
                <a:solidFill>
                  <a:srgbClr val="202124"/>
                </a:solidFill>
                <a:effectLst/>
              </a:rPr>
              <a:t> with the passage of the Basic Law.</a:t>
            </a:r>
          </a:p>
          <a:p>
            <a:endParaRPr lang="en-GB" sz="2000" dirty="0">
              <a:solidFill>
                <a:srgbClr val="202124"/>
              </a:solidFill>
            </a:endParaRPr>
          </a:p>
          <a:p>
            <a:r>
              <a:rPr lang="en-GB" sz="2000" dirty="0">
                <a:solidFill>
                  <a:srgbClr val="202124"/>
                </a:solidFill>
              </a:rPr>
              <a:t>Germany’s division</a:t>
            </a:r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E6349C-8EAE-BD48-9709-CC7693301211}"/>
              </a:ext>
            </a:extLst>
          </p:cNvPr>
          <p:cNvSpPr txBox="1"/>
          <p:nvPr/>
        </p:nvSpPr>
        <p:spPr>
          <a:xfrm>
            <a:off x="8692307" y="138247"/>
            <a:ext cx="28093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The Occupation and Division of Postwar Germany</a:t>
            </a:r>
          </a:p>
        </p:txBody>
      </p:sp>
    </p:spTree>
    <p:extLst>
      <p:ext uri="{BB962C8B-B14F-4D97-AF65-F5344CB8AC3E}">
        <p14:creationId xmlns:p14="http://schemas.microsoft.com/office/powerpoint/2010/main" val="1688268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52994" y="-392521"/>
            <a:ext cx="10058400" cy="1450975"/>
          </a:xfrm>
        </p:spPr>
        <p:txBody>
          <a:bodyPr/>
          <a:lstStyle/>
          <a:p>
            <a:r>
              <a:rPr lang="en-US" b="1" dirty="0"/>
              <a:t>Training for occupation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286" y="1058454"/>
            <a:ext cx="7362371" cy="56795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151948" y="1750423"/>
            <a:ext cx="3206441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Officer trainees study</a:t>
            </a:r>
          </a:p>
          <a:p>
            <a:r>
              <a:rPr lang="en-US" sz="2400" dirty="0"/>
              <a:t>a map of Japan</a:t>
            </a:r>
          </a:p>
          <a:p>
            <a:r>
              <a:rPr lang="en-US" sz="2400" dirty="0"/>
              <a:t>at the </a:t>
            </a:r>
            <a:r>
              <a:rPr lang="en-US" sz="2400" b="1" dirty="0"/>
              <a:t>School of </a:t>
            </a:r>
          </a:p>
          <a:p>
            <a:r>
              <a:rPr lang="en-US" sz="2400" b="1" dirty="0"/>
              <a:t>Military Government</a:t>
            </a:r>
            <a:r>
              <a:rPr lang="en-US" sz="2400" dirty="0"/>
              <a:t>,</a:t>
            </a:r>
          </a:p>
          <a:p>
            <a:r>
              <a:rPr lang="en-US" sz="2400" dirty="0"/>
              <a:t>University of Virginia,</a:t>
            </a:r>
          </a:p>
          <a:p>
            <a:r>
              <a:rPr lang="en-US" sz="2400" dirty="0"/>
              <a:t>Charlottesville, VA</a:t>
            </a:r>
          </a:p>
          <a:p>
            <a:endParaRPr lang="en-US" sz="24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OWI</a:t>
            </a:r>
          </a:p>
          <a:p>
            <a:r>
              <a:rPr lang="en-US" dirty="0"/>
              <a:t>Library of Congress</a:t>
            </a:r>
          </a:p>
        </p:txBody>
      </p:sp>
    </p:spTree>
    <p:extLst>
      <p:ext uri="{BB962C8B-B14F-4D97-AF65-F5344CB8AC3E}">
        <p14:creationId xmlns:p14="http://schemas.microsoft.com/office/powerpoint/2010/main" val="705090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286603"/>
            <a:ext cx="11194869" cy="1450757"/>
          </a:xfrm>
        </p:spPr>
        <p:txBody>
          <a:bodyPr/>
          <a:lstStyle/>
          <a:p>
            <a:r>
              <a:rPr lang="en-US" b="1" dirty="0"/>
              <a:t>‘Expert knowledge’ in total war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97388" y="1980777"/>
            <a:ext cx="10565265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400" dirty="0"/>
              <a:t>Propaganda and psychological warfare: Ministry of Information (UK); </a:t>
            </a:r>
          </a:p>
          <a:p>
            <a:r>
              <a:rPr lang="en-US" sz="2400" dirty="0"/>
              <a:t>	Office of War Information; SHAEF/PWD (Psychological Warfare Division)</a:t>
            </a:r>
          </a:p>
          <a:p>
            <a:pPr marL="285750" indent="-285750">
              <a:buFont typeface="Arial" charset="0"/>
              <a:buChar char="•"/>
            </a:pPr>
            <a:endParaRPr lang="en-US" sz="2400" dirty="0"/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‘Knowing the enemy’– the better to manipulate psychological susceptibilities </a:t>
            </a:r>
          </a:p>
          <a:p>
            <a:r>
              <a:rPr lang="en-US" sz="2400" dirty="0"/>
              <a:t>	and encourage defeatism</a:t>
            </a:r>
          </a:p>
          <a:p>
            <a:pPr marL="285750" indent="-285750">
              <a:buFont typeface="Arial" charset="0"/>
              <a:buChar char="•"/>
            </a:pPr>
            <a:endParaRPr lang="en-US" sz="2400" dirty="0"/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Understanding allies and enemy-occupied territories the better to </a:t>
            </a:r>
          </a:p>
          <a:p>
            <a:r>
              <a:rPr lang="en-US" sz="2400" dirty="0"/>
              <a:t>	manage the anticipated ‘chaos’ following Axis military defeat</a:t>
            </a:r>
          </a:p>
          <a:p>
            <a:pPr marL="285750" indent="-285750">
              <a:buFont typeface="Arial" charset="0"/>
              <a:buChar char="•"/>
            </a:pPr>
            <a:endParaRPr lang="en-US" sz="2400" dirty="0"/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Knowledge as key to postwar control of liberated [</a:t>
            </a:r>
            <a:r>
              <a:rPr lang="en-US" sz="2400" dirty="0" err="1"/>
              <a:t>ie</a:t>
            </a:r>
            <a:r>
              <a:rPr lang="en-US" sz="2400" dirty="0"/>
              <a:t> formerly Axis occupied] and </a:t>
            </a:r>
          </a:p>
          <a:p>
            <a:r>
              <a:rPr lang="en-US" sz="2400" dirty="0"/>
              <a:t>	defeated enemy territories</a:t>
            </a:r>
          </a:p>
        </p:txBody>
      </p:sp>
    </p:spTree>
    <p:extLst>
      <p:ext uri="{BB962C8B-B14F-4D97-AF65-F5344CB8AC3E}">
        <p14:creationId xmlns:p14="http://schemas.microsoft.com/office/powerpoint/2010/main" val="4251005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43989" y="-223383"/>
            <a:ext cx="10398034" cy="1449387"/>
          </a:xfrm>
        </p:spPr>
        <p:txBody>
          <a:bodyPr/>
          <a:lstStyle/>
          <a:p>
            <a:r>
              <a:rPr lang="en-US" b="1" dirty="0"/>
              <a:t>Margaret Mead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4247" y="424203"/>
            <a:ext cx="4660900" cy="5715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08247" y="1226004"/>
            <a:ext cx="6096000" cy="467820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born Dec. 16, 1901, Philadelphia, U.S.—died Nov. 15, 1978, New York</a:t>
            </a:r>
          </a:p>
          <a:p>
            <a:endParaRPr lang="en-US" sz="2000" dirty="0">
              <a:solidFill>
                <a:srgbClr val="00000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a student of Franz Boas and Ruth Benedict</a:t>
            </a:r>
          </a:p>
          <a:p>
            <a:pPr marL="285750" indent="-285750">
              <a:buFont typeface="Arial" charset="0"/>
              <a:buChar char="•"/>
            </a:pPr>
            <a:endParaRPr lang="en-US" sz="2000" dirty="0">
              <a:solidFill>
                <a:srgbClr val="00000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author of 23 books, several earlier volumes based on field work/observation undertaken in the South Pacific</a:t>
            </a:r>
          </a:p>
          <a:p>
            <a:pPr marL="285750" indent="-285750">
              <a:buFont typeface="Arial" charset="0"/>
              <a:buChar char="•"/>
            </a:pPr>
            <a:endParaRPr lang="en-US" sz="2000" dirty="0">
              <a:solidFill>
                <a:srgbClr val="00000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i="1" dirty="0"/>
              <a:t>Coming of Age in Samoa </a:t>
            </a:r>
            <a:r>
              <a:rPr lang="en-US" sz="2000" dirty="0"/>
              <a:t>(1928)</a:t>
            </a:r>
            <a:endParaRPr lang="en-US" sz="2000" dirty="0">
              <a:solidFill>
                <a:srgbClr val="000000"/>
              </a:solidFill>
            </a:endParaRPr>
          </a:p>
          <a:p>
            <a:endParaRPr lang="en-US" sz="2000" dirty="0">
              <a:solidFill>
                <a:srgbClr val="000000"/>
              </a:solidFill>
              <a:latin typeface="Montserrat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b="1" dirty="0">
                <a:solidFill>
                  <a:srgbClr val="000000"/>
                </a:solidFill>
              </a:rPr>
              <a:t>‘The most famous anthropologist who ever lived’</a:t>
            </a:r>
            <a:r>
              <a:rPr lang="en-US" sz="2000" dirty="0">
                <a:solidFill>
                  <a:srgbClr val="000000"/>
                </a:solidFill>
              </a:rPr>
              <a:t>, Peter </a:t>
            </a:r>
            <a:r>
              <a:rPr lang="en-US" sz="2000" dirty="0" err="1">
                <a:solidFill>
                  <a:srgbClr val="000000"/>
                </a:solidFill>
              </a:rPr>
              <a:t>Mandler</a:t>
            </a:r>
            <a:r>
              <a:rPr lang="en-US" sz="2000" dirty="0">
                <a:solidFill>
                  <a:srgbClr val="000000"/>
                </a:solidFill>
              </a:rPr>
              <a:t>, </a:t>
            </a:r>
            <a:r>
              <a:rPr lang="en-US" sz="2000" i="1" dirty="0">
                <a:solidFill>
                  <a:srgbClr val="000000"/>
                </a:solidFill>
              </a:rPr>
              <a:t>Return from the Natives: How Margaret Mead Won the Second World War and Lost the Cold War </a:t>
            </a:r>
            <a:r>
              <a:rPr lang="en-US" sz="2000" dirty="0">
                <a:solidFill>
                  <a:srgbClr val="000000"/>
                </a:solidFill>
              </a:rPr>
              <a:t>(Yale University Press, 2013)</a:t>
            </a:r>
            <a:endParaRPr lang="en-US" sz="2000" dirty="0">
              <a:solidFill>
                <a:srgbClr val="000000"/>
              </a:solidFill>
              <a:latin typeface="Montserrat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140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839551-BF6D-A8D2-E6B6-DC3AA2E88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Victor Gollancz </a:t>
            </a:r>
            <a:br>
              <a:rPr lang="en-US" dirty="0"/>
            </a:br>
            <a:r>
              <a:rPr lang="en-US" dirty="0"/>
              <a:t>(1893-1967)</a:t>
            </a:r>
          </a:p>
        </p:txBody>
      </p:sp>
      <p:pic>
        <p:nvPicPr>
          <p:cNvPr id="2050" name="Picture 2" descr="NPG x47296; Sir Victor Gollancz - Portrait - National Portrait Gallery">
            <a:extLst>
              <a:ext uri="{FF2B5EF4-FFF2-40B4-BE49-F238E27FC236}">
                <a16:creationId xmlns:a16="http://schemas.microsoft.com/office/drawing/2014/main" id="{23C1E40A-B9B2-0BFF-A288-92B6740308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6838" y="0"/>
            <a:ext cx="52974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E3A61B8-B943-E0FE-6416-4C03FD59546B}"/>
              </a:ext>
            </a:extLst>
          </p:cNvPr>
          <p:cNvSpPr txBox="1"/>
          <p:nvPr/>
        </p:nvSpPr>
        <p:spPr>
          <a:xfrm>
            <a:off x="3765014" y="5120641"/>
            <a:ext cx="332984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="1" i="0" u="none" strike="noStrike" dirty="0">
                <a:solidFill>
                  <a:srgbClr val="262727"/>
                </a:solidFill>
                <a:effectLst/>
                <a:latin typeface="FSAlbertRegular"/>
              </a:rPr>
              <a:t>Sir Victor Gollancz</a:t>
            </a:r>
          </a:p>
          <a:p>
            <a:pPr algn="l"/>
            <a:r>
              <a:rPr lang="en-GB" b="0" i="0" u="none" strike="noStrike" dirty="0">
                <a:solidFill>
                  <a:srgbClr val="262727"/>
                </a:solidFill>
                <a:effectLst/>
                <a:latin typeface="FSAlbertRegular"/>
              </a:rPr>
              <a:t>by John Gay</a:t>
            </a:r>
            <a:br>
              <a:rPr lang="en-GB" b="0" i="0" u="none" strike="noStrike" dirty="0">
                <a:solidFill>
                  <a:srgbClr val="262727"/>
                </a:solidFill>
                <a:effectLst/>
                <a:latin typeface="FSAlbertRegular"/>
              </a:rPr>
            </a:br>
            <a:r>
              <a:rPr lang="en-GB" b="0" i="0" u="none" strike="noStrike" dirty="0">
                <a:solidFill>
                  <a:srgbClr val="262727"/>
                </a:solidFill>
                <a:effectLst/>
                <a:latin typeface="FSAlbertRegular"/>
              </a:rPr>
              <a:t>bromide fibre print, 1947</a:t>
            </a:r>
          </a:p>
          <a:p>
            <a:pPr algn="l"/>
            <a:r>
              <a:rPr lang="en-GB" dirty="0">
                <a:solidFill>
                  <a:srgbClr val="262727"/>
                </a:solidFill>
                <a:latin typeface="FSAlbertRegular"/>
              </a:rPr>
              <a:t>National Portrait Gallery</a:t>
            </a:r>
            <a:endParaRPr lang="en-GB" b="0" i="0" u="none" strike="noStrike" dirty="0">
              <a:solidFill>
                <a:srgbClr val="262727"/>
              </a:solidFill>
              <a:effectLst/>
              <a:latin typeface="FSAlbertRegular"/>
            </a:endParaRPr>
          </a:p>
        </p:txBody>
      </p:sp>
      <p:pic>
        <p:nvPicPr>
          <p:cNvPr id="2052" name="Picture 4" descr="Victor Gollancz">
            <a:extLst>
              <a:ext uri="{FF2B5EF4-FFF2-40B4-BE49-F238E27FC236}">
                <a16:creationId xmlns:a16="http://schemas.microsoft.com/office/drawing/2014/main" id="{80C75D24-D69C-704A-8743-9FC4F65EE3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280" y="1903266"/>
            <a:ext cx="2306648" cy="3420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85630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13805" y="-435617"/>
            <a:ext cx="10058400" cy="1449387"/>
          </a:xfrm>
        </p:spPr>
        <p:txBody>
          <a:bodyPr/>
          <a:lstStyle/>
          <a:p>
            <a:r>
              <a:rPr lang="en-US" b="1" dirty="0"/>
              <a:t>Save Europe Now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3657" y="34030"/>
            <a:ext cx="3873067" cy="58225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76903" y="5856540"/>
            <a:ext cx="3850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 plea against Germans’ collective guilt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6795" y="925093"/>
            <a:ext cx="7363097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 fierce opponent of ‘</a:t>
            </a:r>
            <a:r>
              <a:rPr lang="en-US" sz="2400" dirty="0" err="1"/>
              <a:t>Vansittartism</a:t>
            </a:r>
            <a:r>
              <a:rPr lang="en-US" sz="2400" dirty="0"/>
              <a:t>’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September 1945: starts </a:t>
            </a:r>
            <a:r>
              <a:rPr lang="en-US" sz="2400" b="1" dirty="0"/>
              <a:t>‘Save Europe Now’– </a:t>
            </a:r>
            <a:r>
              <a:rPr lang="en-US" sz="2400" dirty="0"/>
              <a:t>supported by prominent figures including George Orwell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Later campaigns against poverty &amp; capital punishment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And on behalf of Palestinian refugees after 1948</a:t>
            </a:r>
          </a:p>
          <a:p>
            <a:endParaRPr lang="en-US" sz="3200" dirty="0"/>
          </a:p>
          <a:p>
            <a:endParaRPr lang="en-US" sz="3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861" y="2884502"/>
            <a:ext cx="4455160" cy="3341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0005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905F514-1F34-AB47-B8EE-2C19A6416C5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6A15232-4A62-7840-9443-1BE750E874D5}"/>
              </a:ext>
            </a:extLst>
          </p:cNvPr>
          <p:cNvSpPr txBox="1"/>
          <p:nvPr/>
        </p:nvSpPr>
        <p:spPr>
          <a:xfrm>
            <a:off x="9333571" y="4661211"/>
            <a:ext cx="237699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Gollancz taking notes</a:t>
            </a:r>
          </a:p>
          <a:p>
            <a:r>
              <a:rPr lang="en-US" dirty="0"/>
              <a:t>on his visit to Germany,</a:t>
            </a:r>
          </a:p>
          <a:p>
            <a:r>
              <a:rPr lang="en-US" dirty="0"/>
              <a:t>Autumn 1946</a:t>
            </a:r>
          </a:p>
          <a:p>
            <a:endParaRPr lang="en-US" dirty="0"/>
          </a:p>
          <a:p>
            <a:r>
              <a:rPr lang="en-US" dirty="0"/>
              <a:t>Gollancz papers, MRC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CC9A3CD-98DD-4D42-A323-29AD37CEC4DE}"/>
              </a:ext>
            </a:extLst>
          </p:cNvPr>
          <p:cNvSpPr/>
          <p:nvPr/>
        </p:nvSpPr>
        <p:spPr>
          <a:xfrm>
            <a:off x="9255512" y="346798"/>
            <a:ext cx="278780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kern="5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‘I find myself loving the Germans in general’, </a:t>
            </a:r>
            <a:r>
              <a:rPr lang="en-GB" sz="2400" kern="5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Gollancz wrote home to his wife on day one of the trip, </a:t>
            </a:r>
            <a:r>
              <a:rPr lang="en-GB" sz="2400" b="1" kern="50" dirty="0">
                <a:ea typeface="Arial Unicode MS" panose="020B0604020202020204" pitchFamily="34" charset="-128"/>
                <a:cs typeface="Arial Unicode MS" panose="020B0604020202020204" pitchFamily="34" charset="-128"/>
              </a:rPr>
              <a:t>‘just because they're despised and rejected’.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01034056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1304</TotalTime>
  <Words>1152</Words>
  <Application>Microsoft Macintosh PowerPoint</Application>
  <PresentationFormat>Widescreen</PresentationFormat>
  <Paragraphs>180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6" baseType="lpstr">
      <vt:lpstr>Arial Unicode MS</vt:lpstr>
      <vt:lpstr>Arial</vt:lpstr>
      <vt:lpstr>Calibri</vt:lpstr>
      <vt:lpstr>Calibri Light</vt:lpstr>
      <vt:lpstr>Ek Mukta</vt:lpstr>
      <vt:lpstr>FSAlbertRegular</vt:lpstr>
      <vt:lpstr>Helvetica Neue</vt:lpstr>
      <vt:lpstr>Montserrat</vt:lpstr>
      <vt:lpstr>Retrospect</vt:lpstr>
      <vt:lpstr>The politics of hunger</vt:lpstr>
      <vt:lpstr>FOOD</vt:lpstr>
      <vt:lpstr>PowerPoint Presentation</vt:lpstr>
      <vt:lpstr>Training for occupation</vt:lpstr>
      <vt:lpstr>‘Expert knowledge’ in total war</vt:lpstr>
      <vt:lpstr>Margaret Mead</vt:lpstr>
      <vt:lpstr>Victor Gollancz  (1893-1967)</vt:lpstr>
      <vt:lpstr>Save Europe Now</vt:lpstr>
      <vt:lpstr>PowerPoint Presentation</vt:lpstr>
      <vt:lpstr>PowerPoint Presentation</vt:lpstr>
      <vt:lpstr>Photography as advocacy—the accusatory starved body</vt:lpstr>
      <vt:lpstr>PowerPoint Presentation</vt:lpstr>
      <vt:lpstr>PowerPoint Presentation</vt:lpstr>
      <vt:lpstr>PowerPoint Presentation</vt:lpstr>
      <vt:lpstr>PowerPoint Presentation</vt:lpstr>
      <vt:lpstr>Abundance amid scarcity</vt:lpstr>
      <vt:lpstr>PowerPoint Presentation</vt:lpstr>
      <vt:lpstr>PowerPoint Presentation</vt:lpstr>
      <vt:lpstr>Illicit economies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politics of hunger</dc:title>
  <dc:creator>Susan Carruthers</dc:creator>
  <cp:lastModifiedBy>Susan Carruthers</cp:lastModifiedBy>
  <cp:revision>36</cp:revision>
  <cp:lastPrinted>2018-01-11T09:04:16Z</cp:lastPrinted>
  <dcterms:created xsi:type="dcterms:W3CDTF">2018-01-08T18:02:55Z</dcterms:created>
  <dcterms:modified xsi:type="dcterms:W3CDTF">2025-01-12T10:58:02Z</dcterms:modified>
</cp:coreProperties>
</file>