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7" r:id="rId5"/>
    <p:sldId id="259" r:id="rId6"/>
    <p:sldId id="263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A63D6-460D-DAA1-6085-E78B9AFC9D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C5DBE3-C95E-C853-70FC-63B129EDF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19522F-A99E-3B22-9F42-020FD67BC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82D3-87A7-42DC-BDC9-E198B5B3E1B0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918D15-731A-96CE-79B1-44967BB63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F53D47-5779-27E0-9CDC-2CCE66345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689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72022-80D0-A3CF-B75B-BABBE2A20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2E274B-CEFB-DCA8-39CC-10D05416D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19939-10FF-28D7-170A-107AAD994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82D3-87A7-42DC-BDC9-E198B5B3E1B0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EC9543-B15A-29F6-0A31-7675BDB1F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F6AB49-354F-D6A3-244D-56934D983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31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8E4475-4D52-8FF1-08DF-6D1CA4BFBF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D4FC4E-C99A-FC7D-FF05-A4F9CF2F69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388B3D-BB15-B8D7-E823-08D649544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82D3-87A7-42DC-BDC9-E198B5B3E1B0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63AE4-F7A6-6AE4-3BD2-80DD0699C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7EA2D0-3003-15A0-49F0-930D604DD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781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87C25-33E8-4BDE-FC31-E8E51DD9B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0A8CEB-9026-AF65-36B4-FBCA7B9385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797120-5355-E475-26EB-B15366378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82D3-87A7-42DC-BDC9-E198B5B3E1B0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D812C1-2DFB-3207-07EF-7772C7D77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CB6A1D-EE13-5D5D-B541-2854C493E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981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3C19B-329F-4A6B-9C7D-1C432FDFC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89069E-CBBE-D189-704A-08922404C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F60515-0B25-64E5-C681-D33611854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82D3-87A7-42DC-BDC9-E198B5B3E1B0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89508E-CF2B-86D9-832B-4093B89AD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5BBA41-F586-7EC6-93A9-D7FDB4550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629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C7A06-2A54-10E2-C5DD-23A16E245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AB0081-7E3B-ACEB-82A0-2308BE4419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B63EC4-1457-9D45-9239-8000A13648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4A4CF1-D69B-E82D-0973-9ED74234E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82D3-87A7-42DC-BDC9-E198B5B3E1B0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C4692A-0E5D-7E36-2B86-D4BC04DDE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DC1645-1B55-92BA-BCB8-0F8A0A027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703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55938-2013-C3B7-06DB-E4EAEFA46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BB211F-D039-0F3D-EB83-C713EE9112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A09948-0A65-4DE8-F47F-BC405F6A58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983C53-A626-4C99-A9C1-5590634BF5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BB0764-8EF5-99B2-8E38-AACE6542A4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07B9E4-6F36-6029-03CE-5407C30F5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82D3-87A7-42DC-BDC9-E198B5B3E1B0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50EAB7-552C-D2FA-E19F-7582A8969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0C2561-75DE-65D5-2761-F0F23C444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065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EB35A-7FF4-43CD-841A-0B71F8C95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429EBF-2FA3-EE27-E1DD-736B40BB7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82D3-87A7-42DC-BDC9-E198B5B3E1B0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0E7A6E-7935-B8F4-0AAB-4C3F79AA3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88E35-3D65-B670-DB3A-821D5F637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958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F97B16-9CF3-80E6-A33E-3B30B31A2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82D3-87A7-42DC-BDC9-E198B5B3E1B0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03B278-5A6D-E6F8-D382-C4A43841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FDB328-78F1-2DF8-84D0-42098AEDC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514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C8E5D-26B6-7649-004C-F0EC02419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2665CD-3BA4-59FA-BCCF-79214F8A1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4A7925-E8AD-17D9-5CFE-52CD80B221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DC6D07-5802-1064-4C96-2A5FA797F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82D3-87A7-42DC-BDC9-E198B5B3E1B0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B82C94-A8FC-E723-3636-C13E58E32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9BA9A1-78B0-5935-E12A-8BF3B5BB1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07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9068C-0D35-7C69-08A9-AD06FDA52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EB6388-6AA2-9E20-8920-5A570A4E16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378AED-1541-51C6-7EBA-412BFA29BE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CC33BE-74C9-5A4A-8C38-AE92142F0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82D3-87A7-42DC-BDC9-E198B5B3E1B0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DB036B-F073-803E-879D-8552A11E8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515B7F-B06C-4C44-E233-F03268A41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949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EBD056-FBF8-2AD4-3AC9-BE67A711E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581122-B1F8-3295-8841-6366F70FA7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1824D-8E08-5279-FC70-9150EA73D6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B82D3-87A7-42DC-BDC9-E198B5B3E1B0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C3407-E497-0FF1-4391-8404B2B252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BA4B36-3792-79AB-6719-EC10120BEB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93E1A-6023-40D9-9ACF-024E1716B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326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mbridge.org/core/books/afrolatin-american-studies/AB7B6E0280841F36CD93912A091645A4" TargetMode="External"/><Relationship Id="rId2" Type="http://schemas.openxmlformats.org/officeDocument/2006/relationships/hyperlink" Target="https://www.cambridge.org/core/services/aop-cambridge-core/content/view/83C1492A4C551A463FBDAFAADE23E56E/9781107177628c13_486-534.pdf/environment_space_and_place_cultural_geographies_of_colonial_afrolatin_america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0-academic-oup-com.pugwash.lib.warwick.ac.uk/book/41417" TargetMode="External"/><Relationship Id="rId5" Type="http://schemas.openxmlformats.org/officeDocument/2006/relationships/hyperlink" Target="https://warwick.summon.serialssolutions.com/#!/search/document?ho=t&amp;include.ft.matches=f&amp;fvf=ContentType,Book%20%2F%20eBook,f%7CContentType,Newspaper%20Article,t%7CContentType,Book%20Review,t&amp;l=en-UK&amp;q=kevin%20dawson&amp;id=FETCHMERGED-warwick_catalog_b344349023" TargetMode="External"/><Relationship Id="rId4" Type="http://schemas.openxmlformats.org/officeDocument/2006/relationships/hyperlink" Target="https://0-www-cambridge-org.pugwash.lib.warwick.ac.uk/core/books/frontiers-of-citizenship/fleeing-into-slavery/56224E0C6B0B40B6B22088E39C51C3E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vingbetweenhurricanes.org/the-book/" TargetMode="External"/><Relationship Id="rId2" Type="http://schemas.openxmlformats.org/officeDocument/2006/relationships/hyperlink" Target="https://www.livingbetweenhurricanes.org/the-film/film-in-3-parts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D006A-82C9-8D98-DF93-8696DDD6B5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Week 7: Slavery and Environmental History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DAB04E-0E1A-6BA4-0B84-4D83137635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028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4CAFC-6F7D-4563-6DD5-7D0ED4414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DFE79-AF5A-464D-FB9B-94D059B717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Karl Offen, "</a:t>
            </a:r>
            <a:r>
              <a:rPr lang="en-GB" dirty="0">
                <a:hlinkClick r:id="rId2"/>
              </a:rPr>
              <a:t>Environment, Space, and Place: Cultural Geographies of Colonial Afro-Latin America,</a:t>
            </a:r>
            <a:r>
              <a:rPr lang="en-GB" dirty="0"/>
              <a:t>" in </a:t>
            </a:r>
            <a:r>
              <a:rPr lang="en-GB" dirty="0">
                <a:hlinkClick r:id="rId3"/>
              </a:rPr>
              <a:t>Afro-Latin American Studies: An Introduction</a:t>
            </a:r>
            <a:r>
              <a:rPr lang="en-GB" dirty="0"/>
              <a:t>, eds. Alejandro de la Fuente and George Reid Andrews, CUP, 2018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Yuko Miki, </a:t>
            </a:r>
            <a:r>
              <a:rPr lang="en-GB" b="0" i="1" dirty="0">
                <a:solidFill>
                  <a:srgbClr val="393A3B"/>
                </a:solidFill>
                <a:effectLst/>
                <a:latin typeface="Lato" panose="020F0502020204030203" pitchFamily="34" charset="0"/>
                <a:hlinkClick r:id="rId4"/>
              </a:rPr>
              <a:t>Frontiers of Citizenship: A Black and Indigenous History of Postcolonial Brazil</a:t>
            </a:r>
            <a:r>
              <a:rPr lang="en-GB" b="0" i="1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. </a:t>
            </a:r>
            <a:r>
              <a:rPr lang="en-GB" b="0" i="0" dirty="0" err="1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ch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 5, "Fleeing into Slavery."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Kevin Dawson, </a:t>
            </a:r>
            <a:r>
              <a:rPr lang="en-GB" b="0" i="1" dirty="0">
                <a:solidFill>
                  <a:srgbClr val="393A3B"/>
                </a:solidFill>
                <a:effectLst/>
                <a:latin typeface="Lato" panose="020F0502020204030203" pitchFamily="34" charset="0"/>
                <a:hlinkClick r:id="rId5"/>
              </a:rPr>
              <a:t>Undercurrents of Power: Aquatic Culture in the African Diaspora</a:t>
            </a:r>
            <a:r>
              <a:rPr lang="en-GB" b="0" i="1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(University of Pennsylvania Press, 2018), Introduction (or whichever chapters take your interest)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David </a:t>
            </a:r>
            <a:r>
              <a:rPr lang="en-GB" b="0" i="0" dirty="0" err="1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Silkenat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, </a:t>
            </a:r>
            <a:r>
              <a:rPr lang="en-GB" b="0" i="0" dirty="0">
                <a:solidFill>
                  <a:srgbClr val="393A3B"/>
                </a:solidFill>
                <a:effectLst/>
                <a:latin typeface="Lato" panose="020F0502020204030203" pitchFamily="34" charset="0"/>
                <a:hlinkClick r:id="rId6"/>
              </a:rPr>
              <a:t>Scars on the Land: An environmental history of Slavery in the American South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(OUP 2022), Introduction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983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849A1-8E34-9A2E-1FD1-4734D5233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9E977-2389-17E1-A6AF-DF98B04502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What connections are historians drawing between slavery and environmental history?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How did enslavers and enslaved interpret or ‘live’ natural or built environments differently?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How might natural or built environmental features become tools of resistance?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How might the kinds of sources used by environmental historians help shed light on enslaved lives?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5541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037EB-74CD-1416-74E2-3CEB48401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Film: </a:t>
            </a:r>
            <a:r>
              <a:rPr lang="en-GB" i="1" dirty="0"/>
              <a:t>Living Between Hurricanes: Climate, Commodities, and Sustainability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B8E0DC-571F-11F9-71AE-B83B91A2A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Dir. Michael Chanan, written by Jean Stubbs, Jonathan Curry-Machado </a:t>
            </a:r>
          </a:p>
          <a:p>
            <a:r>
              <a:rPr lang="en-GB" dirty="0">
                <a:hlinkClick r:id="rId2"/>
              </a:rPr>
              <a:t>https://www.livingbetweenhurricanes.org/the-film/film-in-3-parts/</a:t>
            </a:r>
            <a:r>
              <a:rPr lang="en-GB" dirty="0"/>
              <a:t> </a:t>
            </a:r>
          </a:p>
          <a:p>
            <a:r>
              <a:rPr lang="en-GB" dirty="0"/>
              <a:t>Film available online &amp; accompanying open-access book: </a:t>
            </a:r>
            <a:r>
              <a:rPr lang="en-GB" dirty="0">
                <a:hlinkClick r:id="rId3"/>
              </a:rPr>
              <a:t>https://www.livingbetweenhurricanes.org/the-book/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9859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61819-44C9-DE25-6837-B273AB1D0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Please complete your NSS survey!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4FCDE-5B22-2162-B9FD-80F46BE604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sz="44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Finalists’ feedback ha</a:t>
            </a:r>
            <a:r>
              <a:rPr lang="en-GB" sz="4400" b="1" dirty="0">
                <a:ea typeface="Times New Roman" panose="02020603050405020304" pitchFamily="18" charset="0"/>
                <a:cs typeface="Arial" panose="020B0604020202020204" pitchFamily="34" charset="0"/>
              </a:rPr>
              <a:t>s led to:</a:t>
            </a:r>
            <a:endParaRPr lang="en-GB" sz="4400" dirty="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4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Increased study spaces in the FAB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4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Changes to assessment: more applied tasks, focus on research skills, spread workload over the year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4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Improved module allocation process so that finalists get their first or second choice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4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Projects to diversify and decolonise the curriculum 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4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Appointment of a Director of Student Experience for History and Politics</a:t>
            </a:r>
          </a:p>
          <a:p>
            <a:pPr marL="0" indent="0">
              <a:buNone/>
            </a:pPr>
            <a:endParaRPr lang="en-GB" sz="4400" dirty="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44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Incentives!</a:t>
            </a:r>
          </a:p>
          <a:p>
            <a:pPr marL="0" indent="0">
              <a:buNone/>
            </a:pPr>
            <a:r>
              <a:rPr lang="en-GB" sz="4400" b="1" dirty="0">
                <a:ea typeface="Times New Roman" panose="02020603050405020304" pitchFamily="18" charset="0"/>
                <a:cs typeface="Arial" panose="020B0604020202020204" pitchFamily="34" charset="0"/>
              </a:rPr>
              <a:t>* </a:t>
            </a:r>
            <a:r>
              <a:rPr lang="en-GB" sz="4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University prize draw!</a:t>
            </a:r>
          </a:p>
          <a:p>
            <a:r>
              <a:rPr lang="en-GB" sz="4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History Department prize draw: </a:t>
            </a:r>
            <a:r>
              <a:rPr lang="en-GB" sz="4400" dirty="0" err="1">
                <a:ea typeface="Times New Roman" panose="02020603050405020304" pitchFamily="18" charset="0"/>
                <a:cs typeface="Arial" panose="020B0604020202020204" pitchFamily="34" charset="0"/>
              </a:rPr>
              <a:t>EdenRed</a:t>
            </a:r>
            <a:r>
              <a:rPr lang="en-GB" sz="4400" dirty="0">
                <a:ea typeface="Times New Roman" panose="02020603050405020304" pitchFamily="18" charset="0"/>
                <a:cs typeface="Arial" panose="020B0604020202020204" pitchFamily="34" charset="0"/>
              </a:rPr>
              <a:t> vouchers</a:t>
            </a:r>
            <a:r>
              <a:rPr lang="en-GB" sz="4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. The Department contribution per student will increase if we can get completion over the rates of 50% and then 75%. </a:t>
            </a:r>
          </a:p>
          <a:p>
            <a:endParaRPr lang="en-GB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924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A949C-8A49-58DB-42BF-6D68607FE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840" y="101600"/>
            <a:ext cx="4274185" cy="497840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pic>
        <p:nvPicPr>
          <p:cNvPr id="1026" name="Picture 2" descr="Profile">
            <a:extLst>
              <a:ext uri="{FF2B5EF4-FFF2-40B4-BE49-F238E27FC236}">
                <a16:creationId xmlns:a16="http://schemas.microsoft.com/office/drawing/2014/main" id="{B1AA1BA5-771B-8F52-2D59-B8DB414E3BA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6865" y="209867"/>
            <a:ext cx="1867535" cy="200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18B3E2-403E-F612-53E5-1FC939A894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1760" y="772160"/>
            <a:ext cx="4736466" cy="5984240"/>
          </a:xfrm>
        </p:spPr>
        <p:txBody>
          <a:bodyPr>
            <a:noAutofit/>
          </a:bodyPr>
          <a:lstStyle/>
          <a:p>
            <a:r>
              <a:rPr lang="en-GB" sz="1900" b="1" dirty="0"/>
              <a:t>75%: Dr Anca Cretu will show you what she’s learned from decades of Eurovision choreographies</a:t>
            </a:r>
          </a:p>
          <a:p>
            <a:r>
              <a:rPr lang="en-GB" sz="1900" b="1" dirty="0"/>
              <a:t>80%: Pierre </a:t>
            </a:r>
            <a:r>
              <a:rPr lang="en-GB" sz="1900" b="1" dirty="0" err="1"/>
              <a:t>Purseigle</a:t>
            </a:r>
            <a:r>
              <a:rPr lang="en-GB" sz="1900" b="1" dirty="0"/>
              <a:t> will summon the spirit of French </a:t>
            </a:r>
            <a:r>
              <a:rPr lang="en-GB" sz="1900" b="1" i="1" dirty="0"/>
              <a:t>guinguettes </a:t>
            </a:r>
            <a:r>
              <a:rPr lang="en-GB" sz="1900" b="1" dirty="0"/>
              <a:t>and </a:t>
            </a:r>
            <a:r>
              <a:rPr lang="en-GB" sz="1900" b="1" i="1" dirty="0" err="1"/>
              <a:t>flonflons</a:t>
            </a:r>
            <a:endParaRPr lang="en-GB" sz="1900" b="1" dirty="0"/>
          </a:p>
          <a:p>
            <a:r>
              <a:rPr lang="en-GB" sz="1900" b="1" dirty="0"/>
              <a:t>At 85%: Prof Penny Roberts will put the great back into </a:t>
            </a:r>
            <a:r>
              <a:rPr lang="en-GB" sz="1900" b="1" i="1" dirty="0"/>
              <a:t>Grand Siècle</a:t>
            </a:r>
            <a:r>
              <a:rPr lang="en-GB" sz="1900" b="1" dirty="0"/>
              <a:t>… </a:t>
            </a:r>
          </a:p>
          <a:p>
            <a:r>
              <a:rPr lang="en-GB" sz="1900" b="1" dirty="0"/>
              <a:t>90%: Prof Ben Smith will show Bad Bunny’s dancers what’s what</a:t>
            </a:r>
          </a:p>
          <a:p>
            <a:r>
              <a:rPr lang="en-GB" sz="1900" b="1" dirty="0"/>
              <a:t>Joint Honours: at 85%: Dr Rebecca Stone will reveal why the White House really needs a new ballroom</a:t>
            </a:r>
          </a:p>
          <a:p>
            <a:r>
              <a:rPr lang="en-GB" sz="1900" b="1" dirty="0"/>
              <a:t>Renaissance finalists 95%: you will be treated to a double act by Dr Liana Valerio and Dr Jonathan Davies. This may or may not be performed on a gondola. </a:t>
            </a:r>
          </a:p>
          <a:p>
            <a:r>
              <a:rPr lang="en-GB" sz="1900" b="1" dirty="0"/>
              <a:t>When the Department hits 100% or comes top across the University, Professor Tim Lockley, our Head of Department, will bring out his best dad moves</a:t>
            </a:r>
          </a:p>
          <a:p>
            <a:endParaRPr lang="en-GB" sz="1900" dirty="0"/>
          </a:p>
        </p:txBody>
      </p:sp>
      <p:sp>
        <p:nvSpPr>
          <p:cNvPr id="5" name="AutoShape 4" descr="Pierre Purseigle">
            <a:extLst>
              <a:ext uri="{FF2B5EF4-FFF2-40B4-BE49-F238E27FC236}">
                <a16:creationId xmlns:a16="http://schemas.microsoft.com/office/drawing/2014/main" id="{09D4E71E-249F-490A-216A-DCE32166893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Pierre Purseigle">
            <a:extLst>
              <a:ext uri="{FF2B5EF4-FFF2-40B4-BE49-F238E27FC236}">
                <a16:creationId xmlns:a16="http://schemas.microsoft.com/office/drawing/2014/main" id="{B0D43B7F-916B-63B2-86E9-32255F0A64F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2" name="Picture 8" descr="Headshot of Pierre Purseigle">
            <a:extLst>
              <a:ext uri="{FF2B5EF4-FFF2-40B4-BE49-F238E27FC236}">
                <a16:creationId xmlns:a16="http://schemas.microsoft.com/office/drawing/2014/main" id="{AC77F3AE-7D42-158E-F077-61F77275E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0" y="378460"/>
            <a:ext cx="1625600" cy="175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F513A75D-15ED-DC79-119B-110F106B8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6765" y="209867"/>
            <a:ext cx="1763395" cy="226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Prof Benjamin Smith">
            <a:extLst>
              <a:ext uri="{FF2B5EF4-FFF2-40B4-BE49-F238E27FC236}">
                <a16:creationId xmlns:a16="http://schemas.microsoft.com/office/drawing/2014/main" id="{E3F5AA0E-1D62-97B5-BDC3-31559AA05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650" y="2581275"/>
            <a:ext cx="1790700" cy="169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FA8BDC96-8A0E-4AB8-9275-20965ED22B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9841" y="2367280"/>
            <a:ext cx="1790700" cy="1909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Dr Liana Beatrice Valerio">
            <a:extLst>
              <a:ext uri="{FF2B5EF4-FFF2-40B4-BE49-F238E27FC236}">
                <a16:creationId xmlns:a16="http://schemas.microsoft.com/office/drawing/2014/main" id="{ACD75FA7-8680-8E56-7689-01AB0094EB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450" y="4581525"/>
            <a:ext cx="19431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Dr Jonathan Davies">
            <a:extLst>
              <a:ext uri="{FF2B5EF4-FFF2-40B4-BE49-F238E27FC236}">
                <a16:creationId xmlns:a16="http://schemas.microsoft.com/office/drawing/2014/main" id="{24F2F840-0AED-1A5E-B68D-A2B4A0391C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7441" y="4650740"/>
            <a:ext cx="19431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tim lockley warwick from warwick.ac.uk">
            <a:extLst>
              <a:ext uri="{FF2B5EF4-FFF2-40B4-BE49-F238E27FC236}">
                <a16:creationId xmlns:a16="http://schemas.microsoft.com/office/drawing/2014/main" id="{7447F241-5272-657D-A2AA-E0A2B793C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5366" y="3921760"/>
            <a:ext cx="1656714" cy="2042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580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20B70-634C-8AF2-4444-74C78878F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BB3C138-5ACD-4C30-DB46-F8B7BB3C38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40" y="243840"/>
            <a:ext cx="11247120" cy="648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331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</TotalTime>
  <Words>477</Words>
  <Application>Microsoft Office PowerPoint</Application>
  <PresentationFormat>Widescreen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Lato</vt:lpstr>
      <vt:lpstr>Symbol</vt:lpstr>
      <vt:lpstr>Times New Roman</vt:lpstr>
      <vt:lpstr>Office Theme</vt:lpstr>
      <vt:lpstr>Week 7: Slavery and Environmental History</vt:lpstr>
      <vt:lpstr>Reading</vt:lpstr>
      <vt:lpstr>Questions</vt:lpstr>
      <vt:lpstr>Film: Living Between Hurricanes: Climate, Commodities, and Sustainability</vt:lpstr>
      <vt:lpstr>Please complete your NSS survey!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7: Slavery and Environmental History</dc:title>
  <dc:creator>camillia Cowling</dc:creator>
  <cp:lastModifiedBy>camillia Cowling</cp:lastModifiedBy>
  <cp:revision>9</cp:revision>
  <dcterms:created xsi:type="dcterms:W3CDTF">2024-02-19T08:49:09Z</dcterms:created>
  <dcterms:modified xsi:type="dcterms:W3CDTF">2026-02-23T16:49:34Z</dcterms:modified>
</cp:coreProperties>
</file>