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311" r:id="rId4"/>
    <p:sldId id="310" r:id="rId5"/>
    <p:sldId id="316" r:id="rId6"/>
    <p:sldId id="269" r:id="rId7"/>
    <p:sldId id="313" r:id="rId8"/>
    <p:sldId id="312" r:id="rId9"/>
    <p:sldId id="257" r:id="rId10"/>
    <p:sldId id="306" r:id="rId11"/>
    <p:sldId id="297" r:id="rId12"/>
    <p:sldId id="319" r:id="rId13"/>
    <p:sldId id="296" r:id="rId14"/>
    <p:sldId id="298" r:id="rId15"/>
    <p:sldId id="299" r:id="rId16"/>
    <p:sldId id="294" r:id="rId17"/>
    <p:sldId id="271" r:id="rId18"/>
    <p:sldId id="274" r:id="rId19"/>
    <p:sldId id="317" r:id="rId20"/>
    <p:sldId id="288" r:id="rId21"/>
    <p:sldId id="267" r:id="rId22"/>
    <p:sldId id="397" r:id="rId23"/>
    <p:sldId id="402" r:id="rId24"/>
    <p:sldId id="260" r:id="rId25"/>
    <p:sldId id="321" r:id="rId26"/>
    <p:sldId id="304" r:id="rId27"/>
    <p:sldId id="349" r:id="rId28"/>
    <p:sldId id="358" r:id="rId29"/>
    <p:sldId id="320" r:id="rId30"/>
    <p:sldId id="376" r:id="rId31"/>
    <p:sldId id="396" r:id="rId32"/>
    <p:sldId id="398" r:id="rId33"/>
    <p:sldId id="399" r:id="rId34"/>
    <p:sldId id="400" r:id="rId35"/>
    <p:sldId id="401" r:id="rId36"/>
    <p:sldId id="40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6AC79F-9493-C740-B8FE-0F1F14A573B6}" v="62" dt="2025-10-13T12:00:52.7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77"/>
    <p:restoredTop sz="94692"/>
  </p:normalViewPr>
  <p:slideViewPr>
    <p:cSldViewPr snapToGrid="0">
      <p:cViewPr>
        <p:scale>
          <a:sx n="90" d="100"/>
          <a:sy n="90" d="100"/>
        </p:scale>
        <p:origin x="144" y="5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4364F-1AC6-1D78-3C2C-1070F97D04A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5826423-7DCA-2056-8FE2-F967174CF4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1B644E3-0E91-D8D5-6B60-9732AC59AD80}"/>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5" name="Footer Placeholder 4">
            <a:extLst>
              <a:ext uri="{FF2B5EF4-FFF2-40B4-BE49-F238E27FC236}">
                <a16:creationId xmlns:a16="http://schemas.microsoft.com/office/drawing/2014/main" id="{A2E27C17-5980-47E8-5BB9-50173A5D08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E17529-070F-A9CA-93C4-D35EFFB00812}"/>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4152265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CD24E-78F5-2FEF-3F6F-20D9380D5A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4128760-4B43-0BFB-38C2-77784276F58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C3819-FF31-C5E3-9FAB-9221C04517C1}"/>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5" name="Footer Placeholder 4">
            <a:extLst>
              <a:ext uri="{FF2B5EF4-FFF2-40B4-BE49-F238E27FC236}">
                <a16:creationId xmlns:a16="http://schemas.microsoft.com/office/drawing/2014/main" id="{1023C57A-47D8-151F-0D1F-4BE9ACE8A2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006EC0-EAE9-833B-A14B-A6512511922B}"/>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2049152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D84573-2155-2A84-A0CC-C9AFDB49E4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CED63DE-DFBF-F430-AE48-1C0C53DF6C8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387AE8B-F997-C0BB-BE16-0D02D8A140A7}"/>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5" name="Footer Placeholder 4">
            <a:extLst>
              <a:ext uri="{FF2B5EF4-FFF2-40B4-BE49-F238E27FC236}">
                <a16:creationId xmlns:a16="http://schemas.microsoft.com/office/drawing/2014/main" id="{F1C4D1B0-EB63-06B4-F3EE-B71C517127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564C0D-4F3C-4F16-1946-7A2727AD569B}"/>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656708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AA597-AA21-D8A4-50FB-A1791C12D61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ECBCB9C-68F7-064D-60A9-910CF1CF341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8E9C0B7-CC86-CC3B-24E6-65DBB12D40B1}"/>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5" name="Footer Placeholder 4">
            <a:extLst>
              <a:ext uri="{FF2B5EF4-FFF2-40B4-BE49-F238E27FC236}">
                <a16:creationId xmlns:a16="http://schemas.microsoft.com/office/drawing/2014/main" id="{78915486-3446-CAA6-A913-970473692A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5A49CF-7814-9CE2-BA33-E32033D926E7}"/>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81006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9D8C0-AEE0-26DB-78C6-B21BCB58246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723CAB4-AF0F-0DEA-CF48-77C8E0BFC71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AE27F4C-6CDF-B4A1-3F3C-D8FBAA13461D}"/>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5" name="Footer Placeholder 4">
            <a:extLst>
              <a:ext uri="{FF2B5EF4-FFF2-40B4-BE49-F238E27FC236}">
                <a16:creationId xmlns:a16="http://schemas.microsoft.com/office/drawing/2014/main" id="{67496926-AB6C-0790-D658-D950ED09B0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076709-28D3-9D6A-1941-0189848748C8}"/>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583827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AB63C-1D71-8163-0057-197FA7FDBDA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BBF89C1-1DFD-BB1D-8AD6-849EA0E2014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6CE90A5-3BAC-F29A-079C-613331EA84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D09AA22-D48A-8DA2-DBD2-E37E729EF05A}"/>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6" name="Footer Placeholder 5">
            <a:extLst>
              <a:ext uri="{FF2B5EF4-FFF2-40B4-BE49-F238E27FC236}">
                <a16:creationId xmlns:a16="http://schemas.microsoft.com/office/drawing/2014/main" id="{1E452D6A-F789-B893-24A6-5D9D9E0D95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1DA3C2-08B9-5CBF-0EB2-1FAD0E13FAD6}"/>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98803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3B182-72D6-51DA-EFFA-8F8E662F7BD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72F5E33-F207-85A6-4598-F1FC36D477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FDDB8E2-F13B-FC61-AFF7-FF6AB6F9C71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3E9FB22-E05E-2BE1-172C-502F27139C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5F2C4BB-BE4A-8DB0-71F5-D9E47349449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25C5835-9222-DAE7-A948-DBF31AD90D2F}"/>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8" name="Footer Placeholder 7">
            <a:extLst>
              <a:ext uri="{FF2B5EF4-FFF2-40B4-BE49-F238E27FC236}">
                <a16:creationId xmlns:a16="http://schemas.microsoft.com/office/drawing/2014/main" id="{C9788B68-62B0-39A0-D0CF-64127A93DB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0914F0-F4AE-FAEE-C3E0-5C234A0AEE0B}"/>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104748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3681D-FF02-1330-861F-BF61E0929F6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2804EF-A741-24A3-A9B5-DF27BF420B6C}"/>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4" name="Footer Placeholder 3">
            <a:extLst>
              <a:ext uri="{FF2B5EF4-FFF2-40B4-BE49-F238E27FC236}">
                <a16:creationId xmlns:a16="http://schemas.microsoft.com/office/drawing/2014/main" id="{F26B0833-9A78-D290-6E35-A16B31ED682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E696DDD-4074-A1E9-90EE-9393A65927EE}"/>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864277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197D5F-8AFE-631F-3A3B-86EDC6D7A165}"/>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3" name="Footer Placeholder 2">
            <a:extLst>
              <a:ext uri="{FF2B5EF4-FFF2-40B4-BE49-F238E27FC236}">
                <a16:creationId xmlns:a16="http://schemas.microsoft.com/office/drawing/2014/main" id="{2C9600F1-D0CB-C4E5-3FB0-D89C9C0D14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C9D48B-211D-98B5-575B-0CD7F85824D9}"/>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84107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30EF0-3C15-D94F-8559-538264814AE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EDD71F0-39F4-FB65-F26A-7D08A3220A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0C739E7-3C2F-0DCA-42C0-B426D2E353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4ADD815-3D90-4001-8DB2-043D03CC7F15}"/>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6" name="Footer Placeholder 5">
            <a:extLst>
              <a:ext uri="{FF2B5EF4-FFF2-40B4-BE49-F238E27FC236}">
                <a16:creationId xmlns:a16="http://schemas.microsoft.com/office/drawing/2014/main" id="{C505ACF7-5798-E048-1F8A-58FFD81044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0E2142-497E-F972-360A-7A0884662430}"/>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713087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DD67D-2A55-C3B1-34CB-0D7F2E409B8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6A6ED48-9A23-6D57-FD86-4DC7D56563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4416A6F-03F2-4E0B-200B-02CEE9053E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6A6A47C-0B9C-DB16-404E-8AD9B298B37F}"/>
              </a:ext>
            </a:extLst>
          </p:cNvPr>
          <p:cNvSpPr>
            <a:spLocks noGrp="1"/>
          </p:cNvSpPr>
          <p:nvPr>
            <p:ph type="dt" sz="half" idx="10"/>
          </p:nvPr>
        </p:nvSpPr>
        <p:spPr/>
        <p:txBody>
          <a:bodyPr/>
          <a:lstStyle/>
          <a:p>
            <a:fld id="{2C43DB5A-BDF9-7949-8D11-F704DE526721}" type="datetimeFigureOut">
              <a:rPr lang="en-US" smtClean="0"/>
              <a:t>10/10/25</a:t>
            </a:fld>
            <a:endParaRPr lang="en-US"/>
          </a:p>
        </p:txBody>
      </p:sp>
      <p:sp>
        <p:nvSpPr>
          <p:cNvPr id="6" name="Footer Placeholder 5">
            <a:extLst>
              <a:ext uri="{FF2B5EF4-FFF2-40B4-BE49-F238E27FC236}">
                <a16:creationId xmlns:a16="http://schemas.microsoft.com/office/drawing/2014/main" id="{FC4391DA-4602-FDA4-CBAF-B5D2D45847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64EFD2-D45A-BE6C-A1B8-2659E9A56341}"/>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635771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201C4A-C019-D630-F6C7-BB4CCA181D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18651FD-8175-9E4B-064A-5E45A0259C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915A376-5083-8D0A-73AD-F4FBA086B8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C43DB5A-BDF9-7949-8D11-F704DE526721}" type="datetimeFigureOut">
              <a:rPr lang="en-US" smtClean="0"/>
              <a:t>10/10/25</a:t>
            </a:fld>
            <a:endParaRPr lang="en-US"/>
          </a:p>
        </p:txBody>
      </p:sp>
      <p:sp>
        <p:nvSpPr>
          <p:cNvPr id="5" name="Footer Placeholder 4">
            <a:extLst>
              <a:ext uri="{FF2B5EF4-FFF2-40B4-BE49-F238E27FC236}">
                <a16:creationId xmlns:a16="http://schemas.microsoft.com/office/drawing/2014/main" id="{93679C6F-6215-F09E-99FE-C09A2E3B29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9F3CF27-C0F4-699B-7380-79A83563B7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661ED0-19A1-BC4F-BDD4-85211A524B3A}" type="slidenum">
              <a:rPr lang="en-US" smtClean="0"/>
              <a:t>‹#›</a:t>
            </a:fld>
            <a:endParaRPr lang="en-US"/>
          </a:p>
        </p:txBody>
      </p:sp>
    </p:spTree>
    <p:extLst>
      <p:ext uri="{BB962C8B-B14F-4D97-AF65-F5344CB8AC3E}">
        <p14:creationId xmlns:p14="http://schemas.microsoft.com/office/powerpoint/2010/main" val="489166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The image “http://upload.wikimedia.org/wikipedia/commons/f/fc/Karl_Marx.jpg” cannot be displayed, because it contains errors.">
            <a:extLst>
              <a:ext uri="{FF2B5EF4-FFF2-40B4-BE49-F238E27FC236}">
                <a16:creationId xmlns:a16="http://schemas.microsoft.com/office/drawing/2014/main" id="{331F032F-DE4E-E152-94E4-A53B0EFDEC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4549" y="730425"/>
            <a:ext cx="4572000"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6ABB052F-8B21-E795-25FB-482284417395}"/>
              </a:ext>
            </a:extLst>
          </p:cNvPr>
          <p:cNvSpPr txBox="1"/>
          <p:nvPr/>
        </p:nvSpPr>
        <p:spPr>
          <a:xfrm flipH="1">
            <a:off x="7358741" y="6342743"/>
            <a:ext cx="2931887" cy="369332"/>
          </a:xfrm>
          <a:prstGeom prst="rect">
            <a:avLst/>
          </a:prstGeom>
          <a:noFill/>
        </p:spPr>
        <p:txBody>
          <a:bodyPr wrap="square" rtlCol="0">
            <a:spAutoFit/>
          </a:bodyPr>
          <a:lstStyle/>
          <a:p>
            <a:r>
              <a:rPr lang="en-US" b="1" dirty="0"/>
              <a:t>Karl Marx, 1818-1883</a:t>
            </a:r>
          </a:p>
        </p:txBody>
      </p:sp>
      <p:pic>
        <p:nvPicPr>
          <p:cNvPr id="6" name="Picture 5" descr="url.jpg">
            <a:extLst>
              <a:ext uri="{FF2B5EF4-FFF2-40B4-BE49-F238E27FC236}">
                <a16:creationId xmlns:a16="http://schemas.microsoft.com/office/drawing/2014/main" id="{0A67A7BB-033E-B221-6A95-154248CC0495}"/>
              </a:ext>
            </a:extLst>
          </p:cNvPr>
          <p:cNvPicPr>
            <a:picLocks noChangeAspect="1"/>
          </p:cNvPicPr>
          <p:nvPr/>
        </p:nvPicPr>
        <p:blipFill>
          <a:blip r:embed="rId3"/>
          <a:stretch>
            <a:fillRect/>
          </a:stretch>
        </p:blipFill>
        <p:spPr>
          <a:xfrm>
            <a:off x="493486" y="765000"/>
            <a:ext cx="3812533" cy="5328000"/>
          </a:xfrm>
          <a:prstGeom prst="rect">
            <a:avLst/>
          </a:prstGeom>
        </p:spPr>
      </p:pic>
      <p:sp>
        <p:nvSpPr>
          <p:cNvPr id="7" name="TextBox 6">
            <a:extLst>
              <a:ext uri="{FF2B5EF4-FFF2-40B4-BE49-F238E27FC236}">
                <a16:creationId xmlns:a16="http://schemas.microsoft.com/office/drawing/2014/main" id="{D536F045-0614-3A0B-F6FE-C25D523FB52E}"/>
              </a:ext>
            </a:extLst>
          </p:cNvPr>
          <p:cNvSpPr txBox="1"/>
          <p:nvPr/>
        </p:nvSpPr>
        <p:spPr>
          <a:xfrm>
            <a:off x="1001486" y="261257"/>
            <a:ext cx="8954567" cy="369332"/>
          </a:xfrm>
          <a:prstGeom prst="rect">
            <a:avLst/>
          </a:prstGeom>
          <a:noFill/>
        </p:spPr>
        <p:txBody>
          <a:bodyPr wrap="none" rtlCol="0">
            <a:spAutoFit/>
          </a:bodyPr>
          <a:lstStyle/>
          <a:p>
            <a:r>
              <a:rPr lang="en-US" b="1" dirty="0"/>
              <a:t>Two Germans scholars who shaped history writing in fundamental ways….until today</a:t>
            </a:r>
          </a:p>
        </p:txBody>
      </p:sp>
      <p:sp>
        <p:nvSpPr>
          <p:cNvPr id="8" name="TextBox 7">
            <a:extLst>
              <a:ext uri="{FF2B5EF4-FFF2-40B4-BE49-F238E27FC236}">
                <a16:creationId xmlns:a16="http://schemas.microsoft.com/office/drawing/2014/main" id="{7DD321DD-EE23-2045-B987-43703F9121A7}"/>
              </a:ext>
            </a:extLst>
          </p:cNvPr>
          <p:cNvSpPr txBox="1"/>
          <p:nvPr/>
        </p:nvSpPr>
        <p:spPr>
          <a:xfrm>
            <a:off x="493487" y="6227411"/>
            <a:ext cx="3582672" cy="369332"/>
          </a:xfrm>
          <a:prstGeom prst="rect">
            <a:avLst/>
          </a:prstGeom>
          <a:noFill/>
        </p:spPr>
        <p:txBody>
          <a:bodyPr wrap="square" rtlCol="0">
            <a:spAutoFit/>
          </a:bodyPr>
          <a:lstStyle/>
          <a:p>
            <a:r>
              <a:rPr lang="en-US" b="1" dirty="0"/>
              <a:t>Leopold von Rank, 1795-1886</a:t>
            </a:r>
          </a:p>
        </p:txBody>
      </p:sp>
    </p:spTree>
    <p:extLst>
      <p:ext uri="{BB962C8B-B14F-4D97-AF65-F5344CB8AC3E}">
        <p14:creationId xmlns:p14="http://schemas.microsoft.com/office/powerpoint/2010/main" val="2187832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jpg"/>
          <p:cNvPicPr>
            <a:picLocks noChangeAspect="1"/>
          </p:cNvPicPr>
          <p:nvPr/>
        </p:nvPicPr>
        <p:blipFill>
          <a:blip r:embed="rId2"/>
          <a:stretch>
            <a:fillRect/>
          </a:stretch>
        </p:blipFill>
        <p:spPr>
          <a:xfrm>
            <a:off x="675971" y="767983"/>
            <a:ext cx="3529173" cy="4932000"/>
          </a:xfrm>
          <a:prstGeom prst="rect">
            <a:avLst/>
          </a:prstGeom>
        </p:spPr>
      </p:pic>
      <p:sp>
        <p:nvSpPr>
          <p:cNvPr id="5" name="TextBox 4"/>
          <p:cNvSpPr txBox="1"/>
          <p:nvPr/>
        </p:nvSpPr>
        <p:spPr>
          <a:xfrm>
            <a:off x="314325" y="5857874"/>
            <a:ext cx="7024321" cy="923330"/>
          </a:xfrm>
          <a:prstGeom prst="rect">
            <a:avLst/>
          </a:prstGeom>
          <a:noFill/>
        </p:spPr>
        <p:txBody>
          <a:bodyPr wrap="square" rtlCol="0">
            <a:spAutoFit/>
          </a:bodyPr>
          <a:lstStyle/>
          <a:p>
            <a:endParaRPr lang="en-US" dirty="0"/>
          </a:p>
          <a:p>
            <a:endParaRPr lang="en-US" dirty="0"/>
          </a:p>
          <a:p>
            <a:r>
              <a:rPr lang="en-US" dirty="0"/>
              <a:t>Leopold von Ranke (1795-1886) </a:t>
            </a:r>
          </a:p>
        </p:txBody>
      </p:sp>
      <p:sp>
        <p:nvSpPr>
          <p:cNvPr id="2" name="TextBox 1">
            <a:extLst>
              <a:ext uri="{FF2B5EF4-FFF2-40B4-BE49-F238E27FC236}">
                <a16:creationId xmlns:a16="http://schemas.microsoft.com/office/drawing/2014/main" id="{24E50B31-E144-E243-997A-CDBD25C70E55}"/>
              </a:ext>
            </a:extLst>
          </p:cNvPr>
          <p:cNvSpPr txBox="1"/>
          <p:nvPr/>
        </p:nvSpPr>
        <p:spPr>
          <a:xfrm>
            <a:off x="4800600" y="1237656"/>
            <a:ext cx="5850918" cy="5078313"/>
          </a:xfrm>
          <a:prstGeom prst="rect">
            <a:avLst/>
          </a:prstGeom>
          <a:noFill/>
        </p:spPr>
        <p:txBody>
          <a:bodyPr wrap="square" rtlCol="0">
            <a:spAutoFit/>
          </a:bodyPr>
          <a:lstStyle/>
          <a:p>
            <a:r>
              <a:rPr lang="en-US" dirty="0"/>
              <a:t>The so-called ‘father’ of modern history writing. He invents  history’s ‘critical method’ (e.g. the empirical collection of sources and their critical analysis) and he turned history into a rigorous  academic discipline, studied at research universities (first in Germany, then all over the world). </a:t>
            </a:r>
          </a:p>
          <a:p>
            <a:endParaRPr lang="en-US" dirty="0"/>
          </a:p>
          <a:p>
            <a:r>
              <a:rPr lang="en-GB" b="1" dirty="0"/>
              <a:t>Early life and education</a:t>
            </a:r>
            <a:r>
              <a:rPr lang="en-GB" dirty="0"/>
              <a:t>: </a:t>
            </a:r>
          </a:p>
          <a:p>
            <a:r>
              <a:rPr lang="en-GB" dirty="0"/>
              <a:t>Ranke is born in 1795 in Thuringia into a family with a strong Lutheran background. He studied theology and philology at the University of Leipzig but rejected a career as a protestant minister. He decided to become a school teacher and began to think about the nature of history writing, while reading through the entire school library. </a:t>
            </a:r>
          </a:p>
          <a:p>
            <a:endParaRPr lang="en-US" dirty="0"/>
          </a:p>
          <a:p>
            <a:r>
              <a:rPr lang="en-US" dirty="0"/>
              <a:t>He is a romantic and strong believer in God’s power to govern human life in the present and past. </a:t>
            </a:r>
          </a:p>
          <a:p>
            <a:endParaRPr lang="en-US" dirty="0"/>
          </a:p>
        </p:txBody>
      </p:sp>
      <p:sp>
        <p:nvSpPr>
          <p:cNvPr id="3" name="TextBox 2">
            <a:extLst>
              <a:ext uri="{FF2B5EF4-FFF2-40B4-BE49-F238E27FC236}">
                <a16:creationId xmlns:a16="http://schemas.microsoft.com/office/drawing/2014/main" id="{907D0762-B81F-5B44-81C1-D1ADE007BEB4}"/>
              </a:ext>
            </a:extLst>
          </p:cNvPr>
          <p:cNvSpPr txBox="1"/>
          <p:nvPr/>
        </p:nvSpPr>
        <p:spPr>
          <a:xfrm>
            <a:off x="4800599" y="314325"/>
            <a:ext cx="5743575" cy="923330"/>
          </a:xfrm>
          <a:prstGeom prst="rect">
            <a:avLst/>
          </a:prstGeom>
          <a:noFill/>
        </p:spPr>
        <p:txBody>
          <a:bodyPr wrap="square" rtlCol="0">
            <a:spAutoFit/>
          </a:bodyPr>
          <a:lstStyle/>
          <a:p>
            <a:r>
              <a:rPr lang="en-US" b="1" dirty="0"/>
              <a:t>All this is important when we talk about Leopold von Ranke......</a:t>
            </a:r>
          </a:p>
          <a:p>
            <a:endParaRPr lang="en-US" b="1" dirty="0"/>
          </a:p>
        </p:txBody>
      </p:sp>
    </p:spTree>
    <p:extLst>
      <p:ext uri="{BB962C8B-B14F-4D97-AF65-F5344CB8AC3E}">
        <p14:creationId xmlns:p14="http://schemas.microsoft.com/office/powerpoint/2010/main" val="443393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jpg"/>
          <p:cNvPicPr>
            <a:picLocks noChangeAspect="1"/>
          </p:cNvPicPr>
          <p:nvPr/>
        </p:nvPicPr>
        <p:blipFill>
          <a:blip r:embed="rId2"/>
          <a:stretch>
            <a:fillRect/>
          </a:stretch>
        </p:blipFill>
        <p:spPr>
          <a:xfrm>
            <a:off x="400050" y="940088"/>
            <a:ext cx="3996141" cy="4977823"/>
          </a:xfrm>
          <a:prstGeom prst="rect">
            <a:avLst/>
          </a:prstGeom>
        </p:spPr>
      </p:pic>
      <p:pic>
        <p:nvPicPr>
          <p:cNvPr id="5" name="Picture 4" descr="url-1.jpg"/>
          <p:cNvPicPr>
            <a:picLocks noChangeAspect="1"/>
          </p:cNvPicPr>
          <p:nvPr/>
        </p:nvPicPr>
        <p:blipFill>
          <a:blip r:embed="rId3"/>
          <a:stretch>
            <a:fillRect/>
          </a:stretch>
        </p:blipFill>
        <p:spPr>
          <a:xfrm>
            <a:off x="7454900" y="1528763"/>
            <a:ext cx="3302000" cy="4483100"/>
          </a:xfrm>
          <a:prstGeom prst="rect">
            <a:avLst/>
          </a:prstGeom>
        </p:spPr>
      </p:pic>
      <p:sp>
        <p:nvSpPr>
          <p:cNvPr id="6" name="TextBox 5"/>
          <p:cNvSpPr txBox="1"/>
          <p:nvPr/>
        </p:nvSpPr>
        <p:spPr>
          <a:xfrm>
            <a:off x="400050" y="6218482"/>
            <a:ext cx="3557588" cy="369332"/>
          </a:xfrm>
          <a:prstGeom prst="rect">
            <a:avLst/>
          </a:prstGeom>
          <a:noFill/>
        </p:spPr>
        <p:txBody>
          <a:bodyPr wrap="square" rtlCol="0">
            <a:spAutoFit/>
          </a:bodyPr>
          <a:lstStyle/>
          <a:p>
            <a:r>
              <a:rPr lang="en-US" dirty="0"/>
              <a:t>Sir Walter Scott  (1771-1832)</a:t>
            </a:r>
          </a:p>
        </p:txBody>
      </p:sp>
      <p:sp>
        <p:nvSpPr>
          <p:cNvPr id="2" name="TextBox 1">
            <a:extLst>
              <a:ext uri="{FF2B5EF4-FFF2-40B4-BE49-F238E27FC236}">
                <a16:creationId xmlns:a16="http://schemas.microsoft.com/office/drawing/2014/main" id="{B557A43B-427A-B24E-973A-E2B8BB1B88FD}"/>
              </a:ext>
            </a:extLst>
          </p:cNvPr>
          <p:cNvSpPr txBox="1"/>
          <p:nvPr/>
        </p:nvSpPr>
        <p:spPr>
          <a:xfrm>
            <a:off x="400050" y="214313"/>
            <a:ext cx="9245089" cy="646331"/>
          </a:xfrm>
          <a:prstGeom prst="rect">
            <a:avLst/>
          </a:prstGeom>
          <a:noFill/>
        </p:spPr>
        <p:txBody>
          <a:bodyPr wrap="square" rtlCol="0">
            <a:spAutoFit/>
          </a:bodyPr>
          <a:lstStyle/>
          <a:p>
            <a:r>
              <a:rPr lang="en-US" b="1" dirty="0"/>
              <a:t>Two popular forms of history writing particularly upset Ranke: </a:t>
            </a:r>
          </a:p>
          <a:p>
            <a:r>
              <a:rPr lang="en-US" b="1" dirty="0"/>
              <a:t>1. Historical novels</a:t>
            </a:r>
          </a:p>
        </p:txBody>
      </p:sp>
      <p:sp>
        <p:nvSpPr>
          <p:cNvPr id="3" name="TextBox 2">
            <a:extLst>
              <a:ext uri="{FF2B5EF4-FFF2-40B4-BE49-F238E27FC236}">
                <a16:creationId xmlns:a16="http://schemas.microsoft.com/office/drawing/2014/main" id="{62D03A74-14F3-F343-ACFF-C27DA25E01D8}"/>
              </a:ext>
            </a:extLst>
          </p:cNvPr>
          <p:cNvSpPr txBox="1"/>
          <p:nvPr/>
        </p:nvSpPr>
        <p:spPr>
          <a:xfrm>
            <a:off x="5029200" y="2228850"/>
            <a:ext cx="1900238" cy="923330"/>
          </a:xfrm>
          <a:prstGeom prst="rect">
            <a:avLst/>
          </a:prstGeom>
          <a:noFill/>
        </p:spPr>
        <p:txBody>
          <a:bodyPr wrap="square" rtlCol="0">
            <a:spAutoFit/>
          </a:bodyPr>
          <a:lstStyle/>
          <a:p>
            <a:r>
              <a:rPr lang="en-US" b="1" dirty="0"/>
              <a:t>Ranke loves historical fiction BUT........</a:t>
            </a:r>
          </a:p>
        </p:txBody>
      </p:sp>
      <p:sp>
        <p:nvSpPr>
          <p:cNvPr id="8" name="TextBox 7">
            <a:extLst>
              <a:ext uri="{FF2B5EF4-FFF2-40B4-BE49-F238E27FC236}">
                <a16:creationId xmlns:a16="http://schemas.microsoft.com/office/drawing/2014/main" id="{280E5DF0-92FA-8530-2CED-44C550478B4F}"/>
              </a:ext>
            </a:extLst>
          </p:cNvPr>
          <p:cNvSpPr txBox="1"/>
          <p:nvPr/>
        </p:nvSpPr>
        <p:spPr>
          <a:xfrm>
            <a:off x="4706465" y="3957638"/>
            <a:ext cx="2936890" cy="1477328"/>
          </a:xfrm>
          <a:prstGeom prst="rect">
            <a:avLst/>
          </a:prstGeom>
          <a:noFill/>
        </p:spPr>
        <p:txBody>
          <a:bodyPr wrap="square" rtlCol="0">
            <a:spAutoFit/>
          </a:bodyPr>
          <a:lstStyle/>
          <a:p>
            <a:r>
              <a:rPr lang="en-US" b="1" dirty="0"/>
              <a:t>He strongly dislikes that</a:t>
            </a:r>
          </a:p>
          <a:p>
            <a:r>
              <a:rPr lang="en-US" b="1" dirty="0"/>
              <a:t>such bestselling novels were often not based on ‘real’ facts or the wrong ‘facts’ as he figured out</a:t>
            </a:r>
          </a:p>
        </p:txBody>
      </p:sp>
    </p:spTree>
    <p:extLst>
      <p:ext uri="{BB962C8B-B14F-4D97-AF65-F5344CB8AC3E}">
        <p14:creationId xmlns:p14="http://schemas.microsoft.com/office/powerpoint/2010/main" val="3615114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rl-1.jpg"/>
          <p:cNvPicPr>
            <a:picLocks noChangeAspect="1"/>
          </p:cNvPicPr>
          <p:nvPr/>
        </p:nvPicPr>
        <p:blipFill>
          <a:blip r:embed="rId2"/>
          <a:stretch>
            <a:fillRect/>
          </a:stretch>
        </p:blipFill>
        <p:spPr>
          <a:xfrm>
            <a:off x="-76361" y="1069418"/>
            <a:ext cx="2884199" cy="3579091"/>
          </a:xfrm>
          <a:prstGeom prst="rect">
            <a:avLst/>
          </a:prstGeom>
        </p:spPr>
      </p:pic>
      <p:sp>
        <p:nvSpPr>
          <p:cNvPr id="8" name="TextBox 7"/>
          <p:cNvSpPr txBox="1"/>
          <p:nvPr/>
        </p:nvSpPr>
        <p:spPr>
          <a:xfrm>
            <a:off x="1" y="4648510"/>
            <a:ext cx="2914650" cy="646331"/>
          </a:xfrm>
          <a:prstGeom prst="rect">
            <a:avLst/>
          </a:prstGeom>
          <a:noFill/>
        </p:spPr>
        <p:txBody>
          <a:bodyPr wrap="square" rtlCol="0">
            <a:spAutoFit/>
          </a:bodyPr>
          <a:lstStyle/>
          <a:p>
            <a:r>
              <a:rPr lang="en-US" dirty="0"/>
              <a:t>Georg Friedrich Hegel (1770-1831)</a:t>
            </a:r>
          </a:p>
        </p:txBody>
      </p:sp>
      <p:pic>
        <p:nvPicPr>
          <p:cNvPr id="9" name="Picture 8" descr="397px-Hegel_sibree.jpg"/>
          <p:cNvPicPr>
            <a:picLocks noChangeAspect="1"/>
          </p:cNvPicPr>
          <p:nvPr/>
        </p:nvPicPr>
        <p:blipFill>
          <a:blip r:embed="rId3"/>
          <a:stretch>
            <a:fillRect/>
          </a:stretch>
        </p:blipFill>
        <p:spPr>
          <a:xfrm>
            <a:off x="8859950" y="1692463"/>
            <a:ext cx="3423570" cy="5165537"/>
          </a:xfrm>
          <a:prstGeom prst="rect">
            <a:avLst/>
          </a:prstGeom>
        </p:spPr>
      </p:pic>
      <p:sp>
        <p:nvSpPr>
          <p:cNvPr id="3" name="TextBox 2"/>
          <p:cNvSpPr txBox="1"/>
          <p:nvPr/>
        </p:nvSpPr>
        <p:spPr>
          <a:xfrm>
            <a:off x="3028950" y="1069418"/>
            <a:ext cx="5800725" cy="6463308"/>
          </a:xfrm>
          <a:prstGeom prst="rect">
            <a:avLst/>
          </a:prstGeom>
          <a:noFill/>
        </p:spPr>
        <p:txBody>
          <a:bodyPr wrap="square" rtlCol="0">
            <a:spAutoFit/>
          </a:bodyPr>
          <a:lstStyle/>
          <a:p>
            <a:r>
              <a:rPr lang="en-US" dirty="0"/>
              <a:t>Ranke object here that Hegel puts a philosophical idea first (universal idea) and then sets out to search for the facts to prove that. </a:t>
            </a:r>
          </a:p>
          <a:p>
            <a:endParaRPr lang="en-US" dirty="0"/>
          </a:p>
          <a:p>
            <a:endParaRPr lang="en-US" dirty="0"/>
          </a:p>
          <a:p>
            <a:r>
              <a:rPr lang="en-US" dirty="0"/>
              <a:t>Ranke begins to think that Hegel needs to be turned around: </a:t>
            </a:r>
          </a:p>
          <a:p>
            <a:endParaRPr lang="en-US" dirty="0"/>
          </a:p>
          <a:p>
            <a:r>
              <a:rPr lang="en-US" dirty="0"/>
              <a:t>Historians need to look for the facts (the particulars) first and on the basis of all their collected facts, offers a philosophical view of a historical period (universal claims). </a:t>
            </a:r>
          </a:p>
          <a:p>
            <a:endParaRPr lang="en-US" dirty="0"/>
          </a:p>
          <a:p>
            <a:endParaRPr lang="en-US" dirty="0"/>
          </a:p>
          <a:p>
            <a:r>
              <a:rPr lang="en-US" dirty="0"/>
              <a:t>Note: Ranke retains Ranke Hegel’s idea of the spirit of an historical age BUT: historians get at this spirit by empirically collecting facts first. On the basis of such facts they will then be able ‘divine’ the spirit of a historical period or age. </a:t>
            </a:r>
          </a:p>
          <a:p>
            <a:endParaRPr lang="en-US" dirty="0"/>
          </a:p>
          <a:p>
            <a:endParaRPr lang="en-US" dirty="0"/>
          </a:p>
          <a:p>
            <a:endParaRPr lang="en-US" dirty="0"/>
          </a:p>
          <a:p>
            <a:endParaRPr lang="en-US" dirty="0"/>
          </a:p>
        </p:txBody>
      </p:sp>
      <p:sp>
        <p:nvSpPr>
          <p:cNvPr id="6" name="TextBox 5">
            <a:extLst>
              <a:ext uri="{FF2B5EF4-FFF2-40B4-BE49-F238E27FC236}">
                <a16:creationId xmlns:a16="http://schemas.microsoft.com/office/drawing/2014/main" id="{968A119C-5F1B-6AE4-12EB-2BE2CCC1AE1A}"/>
              </a:ext>
            </a:extLst>
          </p:cNvPr>
          <p:cNvSpPr txBox="1"/>
          <p:nvPr/>
        </p:nvSpPr>
        <p:spPr>
          <a:xfrm>
            <a:off x="228600" y="185738"/>
            <a:ext cx="12772868" cy="369332"/>
          </a:xfrm>
          <a:prstGeom prst="rect">
            <a:avLst/>
          </a:prstGeom>
          <a:noFill/>
        </p:spPr>
        <p:txBody>
          <a:bodyPr wrap="square" rtlCol="0">
            <a:spAutoFit/>
          </a:bodyPr>
          <a:lstStyle/>
          <a:p>
            <a:r>
              <a:rPr lang="en-US" b="1" dirty="0"/>
              <a:t>2. The second view of history, he disliked, was popular among academics at the time:  Hegel’s </a:t>
            </a:r>
            <a:r>
              <a:rPr lang="en-US" b="1" i="1" dirty="0"/>
              <a:t>philosophical history </a:t>
            </a:r>
          </a:p>
        </p:txBody>
      </p:sp>
    </p:spTree>
    <p:extLst>
      <p:ext uri="{BB962C8B-B14F-4D97-AF65-F5344CB8AC3E}">
        <p14:creationId xmlns:p14="http://schemas.microsoft.com/office/powerpoint/2010/main" val="2179893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80px-BartholdNiebuhr.jpg"/>
          <p:cNvPicPr>
            <a:picLocks noChangeAspect="1"/>
          </p:cNvPicPr>
          <p:nvPr/>
        </p:nvPicPr>
        <p:blipFill>
          <a:blip r:embed="rId2"/>
          <a:stretch>
            <a:fillRect/>
          </a:stretch>
        </p:blipFill>
        <p:spPr>
          <a:xfrm>
            <a:off x="1666861" y="891743"/>
            <a:ext cx="2414443" cy="3590636"/>
          </a:xfrm>
          <a:prstGeom prst="rect">
            <a:avLst/>
          </a:prstGeom>
        </p:spPr>
      </p:pic>
      <p:sp>
        <p:nvSpPr>
          <p:cNvPr id="5" name="TextBox 4"/>
          <p:cNvSpPr txBox="1"/>
          <p:nvPr/>
        </p:nvSpPr>
        <p:spPr>
          <a:xfrm>
            <a:off x="1085850" y="4843463"/>
            <a:ext cx="3414713" cy="1200329"/>
          </a:xfrm>
          <a:prstGeom prst="rect">
            <a:avLst/>
          </a:prstGeom>
          <a:noFill/>
        </p:spPr>
        <p:txBody>
          <a:bodyPr wrap="square" rtlCol="0">
            <a:spAutoFit/>
          </a:bodyPr>
          <a:lstStyle/>
          <a:p>
            <a:r>
              <a:rPr lang="en-US" dirty="0" err="1"/>
              <a:t>Barthold</a:t>
            </a:r>
            <a:r>
              <a:rPr lang="en-US" dirty="0"/>
              <a:t> Georg Niebuhr ( 1776-1831), </a:t>
            </a:r>
          </a:p>
          <a:p>
            <a:r>
              <a:rPr lang="en-US" dirty="0"/>
              <a:t>historian of antiquity and classical languages</a:t>
            </a:r>
          </a:p>
        </p:txBody>
      </p:sp>
      <p:sp>
        <p:nvSpPr>
          <p:cNvPr id="3" name="TextBox 2"/>
          <p:cNvSpPr txBox="1"/>
          <p:nvPr/>
        </p:nvSpPr>
        <p:spPr>
          <a:xfrm>
            <a:off x="4971144" y="1941286"/>
            <a:ext cx="5696856" cy="2862322"/>
          </a:xfrm>
          <a:prstGeom prst="rect">
            <a:avLst/>
          </a:prstGeom>
          <a:noFill/>
        </p:spPr>
        <p:txBody>
          <a:bodyPr wrap="square" rtlCol="0">
            <a:spAutoFit/>
          </a:bodyPr>
          <a:lstStyle/>
          <a:p>
            <a:r>
              <a:rPr lang="en-US" b="1" dirty="0"/>
              <a:t>Philology (lat. love for languages; study of language)</a:t>
            </a:r>
            <a:endParaRPr lang="en-US" dirty="0"/>
          </a:p>
          <a:p>
            <a:endParaRPr lang="en-US" dirty="0"/>
          </a:p>
          <a:p>
            <a:r>
              <a:rPr lang="en-US" dirty="0"/>
              <a:t>the study of language in written historical sources. It is a combination of literary criticism, history, and linguistics. It is more commonly defined as the study of literary texts and written records, the establishment of their authenticity and their original form, and the determination of their meaning; it aims to produce ‘critical editions’ full of footnotes so the reader can follow the reasoning of the author</a:t>
            </a:r>
          </a:p>
        </p:txBody>
      </p:sp>
      <p:sp>
        <p:nvSpPr>
          <p:cNvPr id="2" name="TextBox 1">
            <a:extLst>
              <a:ext uri="{FF2B5EF4-FFF2-40B4-BE49-F238E27FC236}">
                <a16:creationId xmlns:a16="http://schemas.microsoft.com/office/drawing/2014/main" id="{71178DCD-350A-C64C-A904-5FBF8F03642A}"/>
              </a:ext>
            </a:extLst>
          </p:cNvPr>
          <p:cNvSpPr txBox="1"/>
          <p:nvPr/>
        </p:nvSpPr>
        <p:spPr>
          <a:xfrm>
            <a:off x="100013" y="157164"/>
            <a:ext cx="11801475" cy="646331"/>
          </a:xfrm>
          <a:prstGeom prst="rect">
            <a:avLst/>
          </a:prstGeom>
          <a:noFill/>
        </p:spPr>
        <p:txBody>
          <a:bodyPr wrap="square" rtlCol="0">
            <a:spAutoFit/>
          </a:bodyPr>
          <a:lstStyle/>
          <a:p>
            <a:r>
              <a:rPr lang="en-US" b="1" dirty="0"/>
              <a:t>Ranke rejects both ways of doing history and invents a new method of doing it. He calls it his  ‘critical method’  and he takes it from the from the study of languages at his time </a:t>
            </a:r>
          </a:p>
        </p:txBody>
      </p:sp>
      <p:sp>
        <p:nvSpPr>
          <p:cNvPr id="7" name="TextBox 6">
            <a:extLst>
              <a:ext uri="{FF2B5EF4-FFF2-40B4-BE49-F238E27FC236}">
                <a16:creationId xmlns:a16="http://schemas.microsoft.com/office/drawing/2014/main" id="{8B04E6F9-1DB1-0A4C-AA93-31B32DB2F2B2}"/>
              </a:ext>
            </a:extLst>
          </p:cNvPr>
          <p:cNvSpPr txBox="1"/>
          <p:nvPr/>
        </p:nvSpPr>
        <p:spPr>
          <a:xfrm>
            <a:off x="4843463" y="5109389"/>
            <a:ext cx="6902840" cy="646331"/>
          </a:xfrm>
          <a:prstGeom prst="rect">
            <a:avLst/>
          </a:prstGeom>
          <a:noFill/>
        </p:spPr>
        <p:txBody>
          <a:bodyPr wrap="square" rtlCol="0">
            <a:spAutoFit/>
          </a:bodyPr>
          <a:lstStyle/>
          <a:p>
            <a:r>
              <a:rPr lang="en-US" dirty="0"/>
              <a:t>He then transfers this ‘</a:t>
            </a:r>
            <a:r>
              <a:rPr lang="en-US" b="1" dirty="0"/>
              <a:t>critical method’ </a:t>
            </a:r>
            <a:r>
              <a:rPr lang="en-US" dirty="0"/>
              <a:t>to the study of history, to test whether sources are genuine or fake. </a:t>
            </a:r>
          </a:p>
        </p:txBody>
      </p:sp>
    </p:spTree>
    <p:extLst>
      <p:ext uri="{BB962C8B-B14F-4D97-AF65-F5344CB8AC3E}">
        <p14:creationId xmlns:p14="http://schemas.microsoft.com/office/powerpoint/2010/main" val="4033089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jpg"/>
          <p:cNvPicPr>
            <a:picLocks noChangeAspect="1"/>
          </p:cNvPicPr>
          <p:nvPr/>
        </p:nvPicPr>
        <p:blipFill>
          <a:blip r:embed="rId2"/>
          <a:stretch>
            <a:fillRect/>
          </a:stretch>
        </p:blipFill>
        <p:spPr>
          <a:xfrm>
            <a:off x="608710" y="1735364"/>
            <a:ext cx="2909454" cy="3798454"/>
          </a:xfrm>
          <a:prstGeom prst="rect">
            <a:avLst/>
          </a:prstGeom>
        </p:spPr>
      </p:pic>
      <p:sp>
        <p:nvSpPr>
          <p:cNvPr id="2" name="TextBox 1"/>
          <p:cNvSpPr txBox="1"/>
          <p:nvPr/>
        </p:nvSpPr>
        <p:spPr>
          <a:xfrm>
            <a:off x="4914901" y="1735364"/>
            <a:ext cx="5789448" cy="923330"/>
          </a:xfrm>
          <a:prstGeom prst="rect">
            <a:avLst/>
          </a:prstGeom>
          <a:noFill/>
        </p:spPr>
        <p:txBody>
          <a:bodyPr wrap="square" rtlCol="0">
            <a:spAutoFit/>
          </a:bodyPr>
          <a:lstStyle/>
          <a:p>
            <a:r>
              <a:rPr lang="en-US" dirty="0"/>
              <a:t>‘The strict presentation of facts, no matter how condition and unattractive they might be is  undoubtedly the supreme law of any historian.’</a:t>
            </a:r>
          </a:p>
        </p:txBody>
      </p:sp>
      <p:sp>
        <p:nvSpPr>
          <p:cNvPr id="3" name="TextBox 2">
            <a:extLst>
              <a:ext uri="{FF2B5EF4-FFF2-40B4-BE49-F238E27FC236}">
                <a16:creationId xmlns:a16="http://schemas.microsoft.com/office/drawing/2014/main" id="{F76C7849-3B5F-C74F-9869-AD968A565A1F}"/>
              </a:ext>
            </a:extLst>
          </p:cNvPr>
          <p:cNvSpPr txBox="1"/>
          <p:nvPr/>
        </p:nvSpPr>
        <p:spPr>
          <a:xfrm>
            <a:off x="842963" y="0"/>
            <a:ext cx="8301038" cy="1384995"/>
          </a:xfrm>
          <a:prstGeom prst="rect">
            <a:avLst/>
          </a:prstGeom>
          <a:noFill/>
        </p:spPr>
        <p:txBody>
          <a:bodyPr wrap="square" rtlCol="0">
            <a:spAutoFit/>
          </a:bodyPr>
          <a:lstStyle/>
          <a:p>
            <a:r>
              <a:rPr lang="en-US" sz="2800" b="1" dirty="0"/>
              <a:t>History is neither fiction nor is it the fulfillment of an abstract philosophical idea (e.g. Hegel’s freedom). Historians need facts, facts, facts…</a:t>
            </a:r>
          </a:p>
        </p:txBody>
      </p:sp>
      <p:sp>
        <p:nvSpPr>
          <p:cNvPr id="5" name="TextBox 4">
            <a:extLst>
              <a:ext uri="{FF2B5EF4-FFF2-40B4-BE49-F238E27FC236}">
                <a16:creationId xmlns:a16="http://schemas.microsoft.com/office/drawing/2014/main" id="{C64E51C8-2A21-AA4A-BC88-E3DAC526C7A6}"/>
              </a:ext>
            </a:extLst>
          </p:cNvPr>
          <p:cNvSpPr txBox="1"/>
          <p:nvPr/>
        </p:nvSpPr>
        <p:spPr>
          <a:xfrm>
            <a:off x="1071563" y="5657850"/>
            <a:ext cx="2695855" cy="369332"/>
          </a:xfrm>
          <a:prstGeom prst="rect">
            <a:avLst/>
          </a:prstGeom>
          <a:noFill/>
        </p:spPr>
        <p:txBody>
          <a:bodyPr wrap="square" rtlCol="0">
            <a:spAutoFit/>
          </a:bodyPr>
          <a:lstStyle/>
          <a:p>
            <a:r>
              <a:rPr lang="en-US" dirty="0"/>
              <a:t>1824</a:t>
            </a:r>
          </a:p>
        </p:txBody>
      </p:sp>
      <p:sp>
        <p:nvSpPr>
          <p:cNvPr id="6" name="TextBox 5">
            <a:extLst>
              <a:ext uri="{FF2B5EF4-FFF2-40B4-BE49-F238E27FC236}">
                <a16:creationId xmlns:a16="http://schemas.microsoft.com/office/drawing/2014/main" id="{8D871AEA-F29F-3B48-B4E9-11312B0F2B6D}"/>
              </a:ext>
            </a:extLst>
          </p:cNvPr>
          <p:cNvSpPr txBox="1"/>
          <p:nvPr/>
        </p:nvSpPr>
        <p:spPr>
          <a:xfrm>
            <a:off x="4657725" y="3214688"/>
            <a:ext cx="6766418" cy="3416320"/>
          </a:xfrm>
          <a:prstGeom prst="rect">
            <a:avLst/>
          </a:prstGeom>
          <a:noFill/>
        </p:spPr>
        <p:txBody>
          <a:bodyPr wrap="square" rtlCol="0">
            <a:spAutoFit/>
          </a:bodyPr>
          <a:lstStyle/>
          <a:p>
            <a:r>
              <a:rPr lang="en-US" dirty="0"/>
              <a:t>The book was a major success and earned him </a:t>
            </a:r>
          </a:p>
          <a:p>
            <a:r>
              <a:rPr lang="en-US" dirty="0"/>
              <a:t>a professorship at the world’s most prestigious university </a:t>
            </a:r>
          </a:p>
          <a:p>
            <a:r>
              <a:rPr lang="en-US" dirty="0"/>
              <a:t>of Berlin in 1824</a:t>
            </a:r>
          </a:p>
          <a:p>
            <a:endParaRPr lang="en-US" dirty="0"/>
          </a:p>
          <a:p>
            <a:endParaRPr lang="en-US" dirty="0"/>
          </a:p>
          <a:p>
            <a:r>
              <a:rPr lang="en-US" dirty="0"/>
              <a:t>In Berlin he institutionalized history writing:</a:t>
            </a:r>
          </a:p>
          <a:p>
            <a:pPr marL="285750" indent="-285750">
              <a:buFont typeface="Arial" panose="020B0604020202020204" pitchFamily="34" charset="0"/>
              <a:buChar char="•"/>
            </a:pPr>
            <a:r>
              <a:rPr lang="en-US" dirty="0"/>
              <a:t>Set up lectures and seminars in which students and professors discuss their findings and </a:t>
            </a:r>
            <a:r>
              <a:rPr lang="en-US" dirty="0" err="1"/>
              <a:t>analyse</a:t>
            </a:r>
            <a:r>
              <a:rPr lang="en-US" dirty="0"/>
              <a:t> ‘historical facts – history as an academic research discipline</a:t>
            </a:r>
          </a:p>
          <a:p>
            <a:pPr marL="285750" indent="-285750">
              <a:buFont typeface="Arial" panose="020B0604020202020204" pitchFamily="34" charset="0"/>
              <a:buChar char="•"/>
            </a:pPr>
            <a:r>
              <a:rPr lang="en-US" dirty="0"/>
              <a:t>‘critical method’ becomes the method of all academic history writing </a:t>
            </a:r>
          </a:p>
          <a:p>
            <a:pPr marL="285750" indent="-285750">
              <a:buFont typeface="Arial" panose="020B0604020202020204" pitchFamily="34" charset="0"/>
              <a:buChar char="•"/>
            </a:pPr>
            <a:r>
              <a:rPr lang="en-US" dirty="0"/>
              <a:t>He invents ‘the footnote’ in history. </a:t>
            </a:r>
          </a:p>
        </p:txBody>
      </p:sp>
    </p:spTree>
    <p:extLst>
      <p:ext uri="{BB962C8B-B14F-4D97-AF65-F5344CB8AC3E}">
        <p14:creationId xmlns:p14="http://schemas.microsoft.com/office/powerpoint/2010/main" val="2550822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21183" y="1223818"/>
            <a:ext cx="5645726" cy="3077766"/>
          </a:xfrm>
          <a:prstGeom prst="rect">
            <a:avLst/>
          </a:prstGeom>
        </p:spPr>
        <p:txBody>
          <a:bodyPr wrap="square">
            <a:spAutoFit/>
          </a:bodyPr>
          <a:lstStyle/>
          <a:p>
            <a:endParaRPr lang="en-GB" sz="2400" i="1" dirty="0"/>
          </a:p>
          <a:p>
            <a:endParaRPr lang="en-GB" sz="2400" i="1" dirty="0"/>
          </a:p>
          <a:p>
            <a:endParaRPr lang="en-GB" sz="2400" i="1" dirty="0"/>
          </a:p>
          <a:p>
            <a:endParaRPr lang="en-GB" sz="2400" dirty="0"/>
          </a:p>
          <a:p>
            <a:r>
              <a:rPr lang="en-GB" sz="2000" dirty="0"/>
              <a:t>… to such high office the present work does not presume; it seeks to only show the past </a:t>
            </a:r>
            <a:r>
              <a:rPr lang="en-GB" sz="2000" i="1" dirty="0"/>
              <a:t>‘</a:t>
            </a:r>
            <a:r>
              <a:rPr lang="en-GB" sz="2000" b="1" i="1" dirty="0"/>
              <a:t>how it essentially was’ (German: ‘</a:t>
            </a:r>
            <a:r>
              <a:rPr lang="en-GB" sz="2000" b="1" i="1" dirty="0" err="1"/>
              <a:t>wie</a:t>
            </a:r>
            <a:r>
              <a:rPr lang="en-GB" sz="2000" b="1" i="1" dirty="0"/>
              <a:t> es </a:t>
            </a:r>
            <a:r>
              <a:rPr lang="en-GB" sz="2000" b="1" i="1" dirty="0" err="1"/>
              <a:t>eigentlich</a:t>
            </a:r>
            <a:r>
              <a:rPr lang="en-GB" sz="2000" b="1" i="1" dirty="0"/>
              <a:t> </a:t>
            </a:r>
            <a:r>
              <a:rPr lang="en-GB" sz="2000" b="1" i="1" dirty="0" err="1"/>
              <a:t>gewesen</a:t>
            </a:r>
            <a:r>
              <a:rPr lang="en-GB" sz="2000" b="1" i="1" dirty="0"/>
              <a:t>’)</a:t>
            </a:r>
            <a:r>
              <a:rPr lang="en-GB" sz="2000" b="1" dirty="0"/>
              <a:t> </a:t>
            </a:r>
          </a:p>
          <a:p>
            <a:r>
              <a:rPr lang="en-GB" sz="1600" dirty="0"/>
              <a:t>(History of the Latin and Teutonic Peoples, 1824</a:t>
            </a:r>
            <a:r>
              <a:rPr lang="en-GB" dirty="0"/>
              <a:t>) </a:t>
            </a:r>
            <a:endParaRPr lang="en-US" dirty="0"/>
          </a:p>
        </p:txBody>
      </p:sp>
      <p:sp>
        <p:nvSpPr>
          <p:cNvPr id="2" name="TextBox 1"/>
          <p:cNvSpPr txBox="1"/>
          <p:nvPr/>
        </p:nvSpPr>
        <p:spPr>
          <a:xfrm>
            <a:off x="1863970" y="5287108"/>
            <a:ext cx="6459375" cy="923330"/>
          </a:xfrm>
          <a:prstGeom prst="rect">
            <a:avLst/>
          </a:prstGeom>
          <a:noFill/>
        </p:spPr>
        <p:txBody>
          <a:bodyPr wrap="square" rtlCol="0">
            <a:spAutoFit/>
          </a:bodyPr>
          <a:lstStyle/>
          <a:p>
            <a:endParaRPr lang="en-US" dirty="0"/>
          </a:p>
          <a:p>
            <a:endParaRPr lang="en-US" dirty="0"/>
          </a:p>
          <a:p>
            <a:r>
              <a:rPr lang="en-US" dirty="0"/>
              <a:t>				</a:t>
            </a:r>
          </a:p>
        </p:txBody>
      </p:sp>
      <p:sp>
        <p:nvSpPr>
          <p:cNvPr id="3" name="TextBox 2">
            <a:extLst>
              <a:ext uri="{FF2B5EF4-FFF2-40B4-BE49-F238E27FC236}">
                <a16:creationId xmlns:a16="http://schemas.microsoft.com/office/drawing/2014/main" id="{FD3D1B27-F69E-C446-8B9B-04B358AD709B}"/>
              </a:ext>
            </a:extLst>
          </p:cNvPr>
          <p:cNvSpPr txBox="1"/>
          <p:nvPr/>
        </p:nvSpPr>
        <p:spPr>
          <a:xfrm>
            <a:off x="1000126" y="457200"/>
            <a:ext cx="9819428" cy="1815882"/>
          </a:xfrm>
          <a:prstGeom prst="rect">
            <a:avLst/>
          </a:prstGeom>
          <a:noFill/>
        </p:spPr>
        <p:txBody>
          <a:bodyPr wrap="square" rtlCol="0">
            <a:spAutoFit/>
          </a:bodyPr>
          <a:lstStyle/>
          <a:p>
            <a:endParaRPr lang="en-US" sz="2400" b="1" dirty="0"/>
          </a:p>
          <a:p>
            <a:endParaRPr lang="en-US" sz="2400" b="1" dirty="0"/>
          </a:p>
          <a:p>
            <a:endParaRPr lang="en-US" sz="2400" b="1" dirty="0"/>
          </a:p>
          <a:p>
            <a:r>
              <a:rPr lang="en-US" sz="2000" dirty="0"/>
              <a:t>The most famous sentence ever uttered about the purpose history writing is also the most widely misunderstood in the English-speaking world!</a:t>
            </a:r>
          </a:p>
        </p:txBody>
      </p:sp>
      <p:sp>
        <p:nvSpPr>
          <p:cNvPr id="4" name="TextBox 3">
            <a:extLst>
              <a:ext uri="{FF2B5EF4-FFF2-40B4-BE49-F238E27FC236}">
                <a16:creationId xmlns:a16="http://schemas.microsoft.com/office/drawing/2014/main" id="{53E0DF3A-2E0F-BF4C-9AD6-EA6C15929E23}"/>
              </a:ext>
            </a:extLst>
          </p:cNvPr>
          <p:cNvSpPr txBox="1"/>
          <p:nvPr/>
        </p:nvSpPr>
        <p:spPr>
          <a:xfrm>
            <a:off x="1156771" y="319489"/>
            <a:ext cx="8580747" cy="1077218"/>
          </a:xfrm>
          <a:prstGeom prst="rect">
            <a:avLst/>
          </a:prstGeom>
          <a:noFill/>
        </p:spPr>
        <p:txBody>
          <a:bodyPr wrap="none" rtlCol="0">
            <a:spAutoFit/>
          </a:bodyPr>
          <a:lstStyle/>
          <a:p>
            <a:endParaRPr lang="en-US" b="1" dirty="0"/>
          </a:p>
          <a:p>
            <a:endParaRPr lang="en-US" b="1" dirty="0"/>
          </a:p>
          <a:p>
            <a:r>
              <a:rPr lang="en-US" sz="2800" b="1" dirty="0"/>
              <a:t>Ranke’s history writing and its underlying assumptions...</a:t>
            </a:r>
          </a:p>
        </p:txBody>
      </p:sp>
      <p:sp>
        <p:nvSpPr>
          <p:cNvPr id="5" name="TextBox 4">
            <a:extLst>
              <a:ext uri="{FF2B5EF4-FFF2-40B4-BE49-F238E27FC236}">
                <a16:creationId xmlns:a16="http://schemas.microsoft.com/office/drawing/2014/main" id="{823C5644-3445-42C7-B910-13D964FC1548}"/>
              </a:ext>
            </a:extLst>
          </p:cNvPr>
          <p:cNvSpPr txBox="1"/>
          <p:nvPr/>
        </p:nvSpPr>
        <p:spPr>
          <a:xfrm>
            <a:off x="357188" y="4811171"/>
            <a:ext cx="11830080" cy="1754326"/>
          </a:xfrm>
          <a:prstGeom prst="rect">
            <a:avLst/>
          </a:prstGeom>
          <a:noFill/>
        </p:spPr>
        <p:txBody>
          <a:bodyPr wrap="square" rtlCol="0">
            <a:spAutoFit/>
          </a:bodyPr>
          <a:lstStyle/>
          <a:p>
            <a:r>
              <a:rPr lang="en-US" dirty="0"/>
              <a:t>What Ranke means is: Historians do the humble job of  empirically collecting what happened in the past in the </a:t>
            </a:r>
          </a:p>
          <a:p>
            <a:r>
              <a:rPr lang="en-US" dirty="0"/>
              <a:t>archive</a:t>
            </a:r>
          </a:p>
          <a:p>
            <a:r>
              <a:rPr lang="en-US" dirty="0"/>
              <a:t>But: he believes that when a historian collected a large amount of facts, she will then be able to understand or</a:t>
            </a:r>
          </a:p>
          <a:p>
            <a:r>
              <a:rPr lang="en-US" dirty="0"/>
              <a:t>as he says ‘divines’ the past. Via the particular fact the historian will come to understand the spirit of a time. He </a:t>
            </a:r>
          </a:p>
          <a:p>
            <a:r>
              <a:rPr lang="en-US" dirty="0"/>
              <a:t>Will understand the overarching essential spirit of a time. He will, as Ranke believed, understand God’s will </a:t>
            </a:r>
          </a:p>
          <a:p>
            <a:r>
              <a:rPr lang="en-US" dirty="0"/>
              <a:t>for that particular period of time. (He relies on Hegel here)</a:t>
            </a:r>
          </a:p>
        </p:txBody>
      </p:sp>
    </p:spTree>
    <p:extLst>
      <p:ext uri="{BB962C8B-B14F-4D97-AF65-F5344CB8AC3E}">
        <p14:creationId xmlns:p14="http://schemas.microsoft.com/office/powerpoint/2010/main" val="18062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75641DB-1E2B-9847-8D36-4836FFAD7666}"/>
              </a:ext>
            </a:extLst>
          </p:cNvPr>
          <p:cNvSpPr txBox="1"/>
          <p:nvPr/>
        </p:nvSpPr>
        <p:spPr>
          <a:xfrm>
            <a:off x="2883877" y="1230924"/>
            <a:ext cx="7291754" cy="6186309"/>
          </a:xfrm>
          <a:prstGeom prst="rect">
            <a:avLst/>
          </a:prstGeom>
          <a:noFill/>
        </p:spPr>
        <p:txBody>
          <a:bodyPr wrap="square" rtlCol="0">
            <a:spAutoFit/>
          </a:bodyPr>
          <a:lstStyle/>
          <a:p>
            <a:r>
              <a:rPr lang="en-US" b="1" dirty="0"/>
              <a:t>How does the historian reach beyond the empirically collected facts according to Ranke?</a:t>
            </a:r>
          </a:p>
          <a:p>
            <a:endParaRPr lang="en-US" b="1" dirty="0"/>
          </a:p>
          <a:p>
            <a:r>
              <a:rPr lang="en-US" dirty="0"/>
              <a:t>Through the special power of ‘divination’ and human empathy.  </a:t>
            </a:r>
          </a:p>
          <a:p>
            <a:r>
              <a:rPr lang="en-US" dirty="0"/>
              <a:t>Historians is not after empirical ‘laws’ but to divine the connection and grasp the epoch as a whole. </a:t>
            </a:r>
          </a:p>
          <a:p>
            <a:endParaRPr lang="en-US" dirty="0"/>
          </a:p>
          <a:p>
            <a:endParaRPr lang="en-US" dirty="0"/>
          </a:p>
          <a:p>
            <a:endParaRPr lang="en-US" dirty="0"/>
          </a:p>
          <a:p>
            <a:r>
              <a:rPr lang="en-US" b="1" dirty="0"/>
              <a:t>This begs the question: What is the difference between a philosopher of history and a </a:t>
            </a:r>
            <a:r>
              <a:rPr lang="en-US" b="1" dirty="0" err="1"/>
              <a:t>Rankean</a:t>
            </a:r>
            <a:r>
              <a:rPr lang="en-US" b="1" dirty="0"/>
              <a:t> historian?</a:t>
            </a:r>
          </a:p>
          <a:p>
            <a:endParaRPr lang="en-US" dirty="0"/>
          </a:p>
          <a:p>
            <a:r>
              <a:rPr lang="en-US" dirty="0"/>
              <a:t>The historian moves from individual facts (‘particulars’ collected by empirical research) to a grant thesis (universal thesis). The philosopher, moves the other way round: from a grant universals, not sustained by  empirical evidence to empirical facts which support it (‘particulars’) </a:t>
            </a:r>
          </a:p>
          <a:p>
            <a:endParaRPr lang="en-US" dirty="0"/>
          </a:p>
          <a:p>
            <a:r>
              <a:rPr lang="en-US" dirty="0" err="1"/>
              <a:t>Rankean</a:t>
            </a:r>
            <a:r>
              <a:rPr lang="en-US" dirty="0"/>
              <a:t> historians ‘feels’ themselves into the past and becomes part of it due to her knowledge of the facts. </a:t>
            </a:r>
          </a:p>
          <a:p>
            <a:endParaRPr lang="en-US" dirty="0"/>
          </a:p>
          <a:p>
            <a:endParaRPr lang="en-US" dirty="0"/>
          </a:p>
          <a:p>
            <a:endParaRPr lang="en-US" dirty="0"/>
          </a:p>
        </p:txBody>
      </p:sp>
      <p:sp>
        <p:nvSpPr>
          <p:cNvPr id="2" name="TextBox 1">
            <a:extLst>
              <a:ext uri="{FF2B5EF4-FFF2-40B4-BE49-F238E27FC236}">
                <a16:creationId xmlns:a16="http://schemas.microsoft.com/office/drawing/2014/main" id="{5D2D347B-ACD0-414D-AB44-DE38D6AE2D62}"/>
              </a:ext>
            </a:extLst>
          </p:cNvPr>
          <p:cNvSpPr txBox="1"/>
          <p:nvPr/>
        </p:nvSpPr>
        <p:spPr>
          <a:xfrm>
            <a:off x="928689" y="314325"/>
            <a:ext cx="10989380" cy="369332"/>
          </a:xfrm>
          <a:prstGeom prst="rect">
            <a:avLst/>
          </a:prstGeom>
          <a:noFill/>
        </p:spPr>
        <p:txBody>
          <a:bodyPr wrap="square" rtlCol="0">
            <a:spAutoFit/>
          </a:bodyPr>
          <a:lstStyle/>
          <a:p>
            <a:r>
              <a:rPr lang="en-US" b="1" dirty="0"/>
              <a:t>Now, what is the difference between a philosopher of history and a historian according to Ranke</a:t>
            </a:r>
          </a:p>
        </p:txBody>
      </p:sp>
    </p:spTree>
    <p:extLst>
      <p:ext uri="{BB962C8B-B14F-4D97-AF65-F5344CB8AC3E}">
        <p14:creationId xmlns:p14="http://schemas.microsoft.com/office/powerpoint/2010/main" val="1182785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28950" y="1056638"/>
            <a:ext cx="6244004" cy="3970318"/>
          </a:xfrm>
          <a:prstGeom prst="rect">
            <a:avLst/>
          </a:prstGeom>
        </p:spPr>
        <p:txBody>
          <a:bodyPr wrap="square">
            <a:spAutoFit/>
          </a:bodyPr>
          <a:lstStyle/>
          <a:p>
            <a:endParaRPr lang="en-GB" dirty="0"/>
          </a:p>
          <a:p>
            <a:endParaRPr lang="en-GB" dirty="0"/>
          </a:p>
          <a:p>
            <a:r>
              <a:rPr lang="en-GB" dirty="0"/>
              <a:t>‘</a:t>
            </a:r>
            <a:r>
              <a:rPr lang="en-GB" b="1" dirty="0"/>
              <a:t>Every epoch is immediate to God </a:t>
            </a:r>
            <a:r>
              <a:rPr lang="en-GB" dirty="0"/>
              <a:t>and its worth is not at all based on what derives from it but rests in its own existence, in its own self’</a:t>
            </a:r>
          </a:p>
          <a:p>
            <a:endParaRPr lang="en-GB" dirty="0"/>
          </a:p>
          <a:p>
            <a:r>
              <a:rPr lang="en-GB" dirty="0"/>
              <a:t>‘</a:t>
            </a:r>
            <a:r>
              <a:rPr lang="en-GB" b="1" dirty="0"/>
              <a:t>Every human being, something eternal, comes from God</a:t>
            </a:r>
            <a:r>
              <a:rPr lang="en-GB" dirty="0"/>
              <a:t>, and this is a vital principle.’ </a:t>
            </a:r>
          </a:p>
          <a:p>
            <a:endParaRPr lang="en-GB" dirty="0"/>
          </a:p>
          <a:p>
            <a:r>
              <a:rPr lang="en-GB" dirty="0"/>
              <a:t>‘It is not necessary for us to prove at length that the eternal dwells in the individual. This is the religious foundation in which our efforts rest. </a:t>
            </a:r>
            <a:r>
              <a:rPr lang="en-GB" b="1" dirty="0"/>
              <a:t>We believe that there is nothing without God, and nothing lives except through God</a:t>
            </a:r>
            <a:r>
              <a:rPr lang="en-GB" dirty="0"/>
              <a:t>.’ </a:t>
            </a:r>
            <a:endParaRPr lang="en-US" dirty="0"/>
          </a:p>
          <a:p>
            <a:endParaRPr lang="en-US" dirty="0"/>
          </a:p>
        </p:txBody>
      </p:sp>
      <p:sp>
        <p:nvSpPr>
          <p:cNvPr id="3" name="TextBox 2"/>
          <p:cNvSpPr txBox="1"/>
          <p:nvPr/>
        </p:nvSpPr>
        <p:spPr>
          <a:xfrm>
            <a:off x="2151137" y="410308"/>
            <a:ext cx="5749851" cy="923330"/>
          </a:xfrm>
          <a:prstGeom prst="rect">
            <a:avLst/>
          </a:prstGeom>
          <a:noFill/>
        </p:spPr>
        <p:txBody>
          <a:bodyPr wrap="square" rtlCol="0">
            <a:spAutoFit/>
          </a:bodyPr>
          <a:lstStyle/>
          <a:p>
            <a:endParaRPr lang="en-US" b="1" dirty="0"/>
          </a:p>
          <a:p>
            <a:endParaRPr lang="en-US" b="1" dirty="0"/>
          </a:p>
          <a:p>
            <a:r>
              <a:rPr lang="en-US" b="1" dirty="0"/>
              <a:t>As a Protestant he had a strong belief in Providence </a:t>
            </a:r>
          </a:p>
        </p:txBody>
      </p:sp>
      <p:sp>
        <p:nvSpPr>
          <p:cNvPr id="2" name="TextBox 1">
            <a:extLst>
              <a:ext uri="{FF2B5EF4-FFF2-40B4-BE49-F238E27FC236}">
                <a16:creationId xmlns:a16="http://schemas.microsoft.com/office/drawing/2014/main" id="{298F58C0-CD46-774A-B8D6-0B67E96D39AA}"/>
              </a:ext>
            </a:extLst>
          </p:cNvPr>
          <p:cNvSpPr txBox="1"/>
          <p:nvPr/>
        </p:nvSpPr>
        <p:spPr>
          <a:xfrm>
            <a:off x="571500" y="5281301"/>
            <a:ext cx="1292098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never judge the past from one’s own standpoint but to grasp its uniqueness via divination or intuition </a:t>
            </a:r>
          </a:p>
          <a:p>
            <a:r>
              <a:rPr lang="en-US" dirty="0"/>
              <a:t>      (because that is defying God’s will!)</a:t>
            </a:r>
          </a:p>
          <a:p>
            <a:pPr marL="285750" indent="-285750">
              <a:buFont typeface="Arial" panose="020B0604020202020204" pitchFamily="34" charset="0"/>
              <a:buChar char="•"/>
            </a:pPr>
            <a:r>
              <a:rPr lang="en-US" dirty="0"/>
              <a:t>there is no progress in history to a higher state of civilization in history because every historical period </a:t>
            </a:r>
          </a:p>
          <a:p>
            <a:r>
              <a:rPr lang="en-US" dirty="0"/>
              <a:t>      is equal to God</a:t>
            </a:r>
          </a:p>
          <a:p>
            <a:r>
              <a:rPr lang="en-US" dirty="0"/>
              <a:t>       </a:t>
            </a:r>
          </a:p>
        </p:txBody>
      </p:sp>
      <p:sp>
        <p:nvSpPr>
          <p:cNvPr id="5" name="TextBox 4">
            <a:extLst>
              <a:ext uri="{FF2B5EF4-FFF2-40B4-BE49-F238E27FC236}">
                <a16:creationId xmlns:a16="http://schemas.microsoft.com/office/drawing/2014/main" id="{DF148770-04EA-1543-99DA-157EBA031C6A}"/>
              </a:ext>
            </a:extLst>
          </p:cNvPr>
          <p:cNvSpPr txBox="1"/>
          <p:nvPr/>
        </p:nvSpPr>
        <p:spPr>
          <a:xfrm>
            <a:off x="571500" y="4857750"/>
            <a:ext cx="2918786" cy="369332"/>
          </a:xfrm>
          <a:prstGeom prst="rect">
            <a:avLst/>
          </a:prstGeom>
          <a:noFill/>
        </p:spPr>
        <p:txBody>
          <a:bodyPr wrap="square" rtlCol="0">
            <a:spAutoFit/>
          </a:bodyPr>
          <a:lstStyle/>
          <a:p>
            <a:r>
              <a:rPr lang="en-US" b="1" dirty="0"/>
              <a:t>For Ranke then follows</a:t>
            </a:r>
            <a:r>
              <a:rPr lang="en-US" dirty="0"/>
              <a:t>: </a:t>
            </a:r>
          </a:p>
        </p:txBody>
      </p:sp>
      <p:sp>
        <p:nvSpPr>
          <p:cNvPr id="4" name="TextBox 3">
            <a:extLst>
              <a:ext uri="{FF2B5EF4-FFF2-40B4-BE49-F238E27FC236}">
                <a16:creationId xmlns:a16="http://schemas.microsoft.com/office/drawing/2014/main" id="{CED6913A-DA8F-434C-A7A8-CAA209D0B66C}"/>
              </a:ext>
            </a:extLst>
          </p:cNvPr>
          <p:cNvSpPr txBox="1"/>
          <p:nvPr/>
        </p:nvSpPr>
        <p:spPr>
          <a:xfrm>
            <a:off x="385763" y="128588"/>
            <a:ext cx="12259606" cy="830997"/>
          </a:xfrm>
          <a:prstGeom prst="rect">
            <a:avLst/>
          </a:prstGeom>
          <a:noFill/>
        </p:spPr>
        <p:txBody>
          <a:bodyPr wrap="square" rtlCol="0">
            <a:spAutoFit/>
          </a:bodyPr>
          <a:lstStyle/>
          <a:p>
            <a:r>
              <a:rPr lang="en-US" sz="2400" b="1" dirty="0"/>
              <a:t>The unity of a historical period was for Ranke ultimately provided by God; human </a:t>
            </a:r>
          </a:p>
          <a:p>
            <a:r>
              <a:rPr lang="en-US" sz="2400" b="1" dirty="0"/>
              <a:t>agency and historical change derive from God</a:t>
            </a:r>
          </a:p>
        </p:txBody>
      </p:sp>
    </p:spTree>
    <p:extLst>
      <p:ext uri="{BB962C8B-B14F-4D97-AF65-F5344CB8AC3E}">
        <p14:creationId xmlns:p14="http://schemas.microsoft.com/office/powerpoint/2010/main" val="1046697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71446" y="2532185"/>
            <a:ext cx="5310554" cy="1477328"/>
          </a:xfrm>
          <a:prstGeom prst="rect">
            <a:avLst/>
          </a:prstGeom>
        </p:spPr>
        <p:txBody>
          <a:bodyPr wrap="square">
            <a:spAutoFit/>
          </a:bodyPr>
          <a:lstStyle/>
          <a:p>
            <a:endParaRPr lang="en-GB" dirty="0"/>
          </a:p>
          <a:p>
            <a:r>
              <a:rPr lang="en-GB" dirty="0"/>
              <a:t>‘A nation must feel independent in order to develop freely… It is necessary  for the state to organise all its international resources for the purpose of self-preservation.’ </a:t>
            </a:r>
            <a:endParaRPr lang="en-US" dirty="0"/>
          </a:p>
        </p:txBody>
      </p:sp>
      <p:sp>
        <p:nvSpPr>
          <p:cNvPr id="9" name="Rectangle 8"/>
          <p:cNvSpPr/>
          <p:nvPr/>
        </p:nvSpPr>
        <p:spPr>
          <a:xfrm>
            <a:off x="3810000" y="2365728"/>
            <a:ext cx="5264726" cy="646331"/>
          </a:xfrm>
          <a:prstGeom prst="rect">
            <a:avLst/>
          </a:prstGeom>
        </p:spPr>
        <p:txBody>
          <a:bodyPr wrap="square">
            <a:spAutoFit/>
          </a:bodyPr>
          <a:lstStyle/>
          <a:p>
            <a:endParaRPr lang="en-GB" dirty="0"/>
          </a:p>
          <a:p>
            <a:endParaRPr lang="en-GB" dirty="0"/>
          </a:p>
        </p:txBody>
      </p:sp>
      <p:sp>
        <p:nvSpPr>
          <p:cNvPr id="2" name="TextBox 1"/>
          <p:cNvSpPr txBox="1"/>
          <p:nvPr/>
        </p:nvSpPr>
        <p:spPr>
          <a:xfrm>
            <a:off x="1014413" y="1135865"/>
            <a:ext cx="8797803" cy="923330"/>
          </a:xfrm>
          <a:prstGeom prst="rect">
            <a:avLst/>
          </a:prstGeom>
          <a:noFill/>
        </p:spPr>
        <p:txBody>
          <a:bodyPr wrap="square" rtlCol="0">
            <a:spAutoFit/>
          </a:bodyPr>
          <a:lstStyle/>
          <a:p>
            <a:r>
              <a:rPr lang="en-US" dirty="0"/>
              <a:t>The state, Ranke preferred constitutional monarchies -- were also God-given and </a:t>
            </a:r>
          </a:p>
          <a:p>
            <a:r>
              <a:rPr lang="en-GB" b="1" dirty="0"/>
              <a:t>Ranke’s considers the state  an individual and a living being, driven by an inner life force </a:t>
            </a:r>
          </a:p>
        </p:txBody>
      </p:sp>
      <p:sp>
        <p:nvSpPr>
          <p:cNvPr id="3" name="TextBox 2">
            <a:extLst>
              <a:ext uri="{FF2B5EF4-FFF2-40B4-BE49-F238E27FC236}">
                <a16:creationId xmlns:a16="http://schemas.microsoft.com/office/drawing/2014/main" id="{DF7B21CD-0E73-484F-9F00-E09187073A28}"/>
              </a:ext>
            </a:extLst>
          </p:cNvPr>
          <p:cNvSpPr txBox="1"/>
          <p:nvPr/>
        </p:nvSpPr>
        <p:spPr>
          <a:xfrm>
            <a:off x="668216" y="4747846"/>
            <a:ext cx="11494176" cy="923330"/>
          </a:xfrm>
          <a:prstGeom prst="rect">
            <a:avLst/>
          </a:prstGeom>
          <a:noFill/>
        </p:spPr>
        <p:txBody>
          <a:bodyPr wrap="square" rtlCol="0">
            <a:spAutoFit/>
          </a:bodyPr>
          <a:lstStyle/>
          <a:p>
            <a:r>
              <a:rPr lang="en-US" b="1" dirty="0"/>
              <a:t>Consequence: H</a:t>
            </a:r>
            <a:r>
              <a:rPr lang="en-US" dirty="0"/>
              <a:t>e and his followers in the later 19</a:t>
            </a:r>
            <a:r>
              <a:rPr lang="en-US" baseline="30000" dirty="0"/>
              <a:t>th</a:t>
            </a:r>
            <a:r>
              <a:rPr lang="en-US" dirty="0"/>
              <a:t> century welcome war as necessary for a state’s self-preservation and self-development (which also relies on Hegel’s </a:t>
            </a:r>
            <a:r>
              <a:rPr lang="en-US" dirty="0" err="1"/>
              <a:t>continous</a:t>
            </a:r>
            <a:r>
              <a:rPr lang="en-US" dirty="0"/>
              <a:t> influence). After WWII Ranke’s history writing and that of his nationalistic followers falls entirely ‘out of fashion’ – for understandable reasons. </a:t>
            </a:r>
          </a:p>
        </p:txBody>
      </p:sp>
    </p:spTree>
    <p:extLst>
      <p:ext uri="{BB962C8B-B14F-4D97-AF65-F5344CB8AC3E}">
        <p14:creationId xmlns:p14="http://schemas.microsoft.com/office/powerpoint/2010/main" val="9068705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9CF6148-9177-E240-9C91-4AEF97E28076}"/>
              </a:ext>
            </a:extLst>
          </p:cNvPr>
          <p:cNvSpPr txBox="1"/>
          <p:nvPr/>
        </p:nvSpPr>
        <p:spPr>
          <a:xfrm>
            <a:off x="300038" y="971549"/>
            <a:ext cx="9829800" cy="5078313"/>
          </a:xfrm>
          <a:prstGeom prst="rect">
            <a:avLst/>
          </a:prstGeom>
          <a:noFill/>
        </p:spPr>
        <p:txBody>
          <a:bodyPr wrap="square" rtlCol="0">
            <a:spAutoFit/>
          </a:bodyPr>
          <a:lstStyle/>
          <a:p>
            <a:r>
              <a:rPr lang="en-US" dirty="0"/>
              <a:t>English-speaking world often understands Ranke’s ‘critical method’ </a:t>
            </a:r>
            <a:r>
              <a:rPr lang="en-US" i="1" dirty="0"/>
              <a:t>simply as empiricist collection of facts</a:t>
            </a:r>
            <a:r>
              <a:rPr lang="en-US" dirty="0"/>
              <a:t> that has to be neutrally and objectively </a:t>
            </a:r>
          </a:p>
          <a:p>
            <a:endParaRPr lang="en-US" dirty="0"/>
          </a:p>
          <a:p>
            <a:r>
              <a:rPr lang="en-US" dirty="0"/>
              <a:t>Why? Due to translation error of his famous motto: </a:t>
            </a:r>
          </a:p>
          <a:p>
            <a:endParaRPr lang="en-US" dirty="0"/>
          </a:p>
          <a:p>
            <a:r>
              <a:rPr lang="en-GB" dirty="0"/>
              <a:t>… to such high office the present work does not presume; it seeks to only show the past </a:t>
            </a:r>
            <a:r>
              <a:rPr lang="en-GB" i="1" dirty="0"/>
              <a:t>‘</a:t>
            </a:r>
            <a:r>
              <a:rPr lang="en-GB" b="1" i="1" dirty="0" err="1"/>
              <a:t>wie</a:t>
            </a:r>
            <a:r>
              <a:rPr lang="en-GB" b="1" i="1" dirty="0"/>
              <a:t> es </a:t>
            </a:r>
            <a:r>
              <a:rPr lang="en-GB" b="1" i="1" dirty="0" err="1"/>
              <a:t>eigentlich</a:t>
            </a:r>
            <a:r>
              <a:rPr lang="en-GB" b="1" i="1" dirty="0"/>
              <a:t> </a:t>
            </a:r>
            <a:r>
              <a:rPr lang="en-GB" b="1" i="1" dirty="0" err="1"/>
              <a:t>gewesen</a:t>
            </a:r>
            <a:r>
              <a:rPr lang="en-GB" b="1" i="1" dirty="0"/>
              <a:t>’ </a:t>
            </a:r>
            <a:r>
              <a:rPr lang="en-GB" b="1" dirty="0"/>
              <a:t> </a:t>
            </a:r>
          </a:p>
          <a:p>
            <a:r>
              <a:rPr lang="en-GB" sz="1400" dirty="0"/>
              <a:t>(History of the Latin and Teutonic Peoples, 1824</a:t>
            </a:r>
            <a:r>
              <a:rPr lang="en-GB" dirty="0"/>
              <a:t>) </a:t>
            </a:r>
            <a:endParaRPr lang="en-US" dirty="0"/>
          </a:p>
          <a:p>
            <a:endParaRPr lang="en-US" dirty="0"/>
          </a:p>
          <a:p>
            <a:r>
              <a:rPr lang="en-GB" dirty="0"/>
              <a:t>‘</a:t>
            </a:r>
            <a:r>
              <a:rPr lang="en-GB" dirty="0" err="1"/>
              <a:t>Eigentlich</a:t>
            </a:r>
            <a:r>
              <a:rPr lang="en-GB" dirty="0"/>
              <a:t>’ continues to be translated as ‘really’ but it needs to be translated as ’essentially’ – ‘how it essentially was’</a:t>
            </a:r>
          </a:p>
          <a:p>
            <a:endParaRPr lang="en-GB" dirty="0"/>
          </a:p>
          <a:p>
            <a:r>
              <a:rPr lang="en-GB" dirty="0"/>
              <a:t>Ranke hopes to get at ‘the essential’ characteristics of an age (its spirit) by collecting the facts first! To reduce him to an empiricists is not getting at the philosophical and religious aim of what he considers history writing to be.  </a:t>
            </a:r>
          </a:p>
          <a:p>
            <a:endParaRPr lang="en-GB" dirty="0"/>
          </a:p>
          <a:p>
            <a:endParaRPr lang="en-US" dirty="0"/>
          </a:p>
          <a:p>
            <a:endParaRPr lang="en-US" dirty="0"/>
          </a:p>
        </p:txBody>
      </p:sp>
      <p:sp>
        <p:nvSpPr>
          <p:cNvPr id="6" name="TextBox 5">
            <a:extLst>
              <a:ext uri="{FF2B5EF4-FFF2-40B4-BE49-F238E27FC236}">
                <a16:creationId xmlns:a16="http://schemas.microsoft.com/office/drawing/2014/main" id="{F101C481-F0F1-1E4A-A323-70C07989A2E2}"/>
              </a:ext>
            </a:extLst>
          </p:cNvPr>
          <p:cNvSpPr txBox="1"/>
          <p:nvPr/>
        </p:nvSpPr>
        <p:spPr>
          <a:xfrm>
            <a:off x="1528763" y="314325"/>
            <a:ext cx="9338006" cy="369332"/>
          </a:xfrm>
          <a:prstGeom prst="rect">
            <a:avLst/>
          </a:prstGeom>
          <a:noFill/>
        </p:spPr>
        <p:txBody>
          <a:bodyPr wrap="none" rtlCol="0">
            <a:spAutoFit/>
          </a:bodyPr>
          <a:lstStyle/>
          <a:p>
            <a:r>
              <a:rPr lang="en-US" b="1" dirty="0"/>
              <a:t>A warning! Ranke is probably the most misunderstood historian in the anglophone world</a:t>
            </a:r>
          </a:p>
        </p:txBody>
      </p:sp>
    </p:spTree>
    <p:extLst>
      <p:ext uri="{BB962C8B-B14F-4D97-AF65-F5344CB8AC3E}">
        <p14:creationId xmlns:p14="http://schemas.microsoft.com/office/powerpoint/2010/main" val="4252666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A2B7E-1508-DEB9-A565-092D5351473B}"/>
            </a:ext>
          </a:extLst>
        </p:cNvPr>
        <p:cNvGrpSpPr/>
        <p:nvPr/>
      </p:nvGrpSpPr>
      <p:grpSpPr>
        <a:xfrm>
          <a:off x="0" y="0"/>
          <a:ext cx="0" cy="0"/>
          <a:chOff x="0" y="0"/>
          <a:chExt cx="0" cy="0"/>
        </a:xfrm>
      </p:grpSpPr>
      <p:pic>
        <p:nvPicPr>
          <p:cNvPr id="4" name="Picture 5" descr="The image “http://upload.wikimedia.org/wikipedia/commons/f/fc/Karl_Marx.jpg” cannot be displayed, because it contains errors.">
            <a:extLst>
              <a:ext uri="{FF2B5EF4-FFF2-40B4-BE49-F238E27FC236}">
                <a16:creationId xmlns:a16="http://schemas.microsoft.com/office/drawing/2014/main" id="{52D1CE76-F3F5-3302-0755-E613558E2C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5038" y="744083"/>
            <a:ext cx="2988000" cy="350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35C5D06A-FC59-14D6-9339-26FD67BB2C0B}"/>
              </a:ext>
            </a:extLst>
          </p:cNvPr>
          <p:cNvSpPr txBox="1"/>
          <p:nvPr/>
        </p:nvSpPr>
        <p:spPr>
          <a:xfrm flipH="1">
            <a:off x="7837714" y="4361574"/>
            <a:ext cx="2452913" cy="369332"/>
          </a:xfrm>
          <a:prstGeom prst="rect">
            <a:avLst/>
          </a:prstGeom>
          <a:noFill/>
        </p:spPr>
        <p:txBody>
          <a:bodyPr wrap="square" rtlCol="0">
            <a:spAutoFit/>
          </a:bodyPr>
          <a:lstStyle/>
          <a:p>
            <a:r>
              <a:rPr lang="en-US" b="1" dirty="0"/>
              <a:t>Karl Marx, 1818-1883</a:t>
            </a:r>
          </a:p>
        </p:txBody>
      </p:sp>
      <p:pic>
        <p:nvPicPr>
          <p:cNvPr id="6" name="Picture 5" descr="url.jpg">
            <a:extLst>
              <a:ext uri="{FF2B5EF4-FFF2-40B4-BE49-F238E27FC236}">
                <a16:creationId xmlns:a16="http://schemas.microsoft.com/office/drawing/2014/main" id="{79768218-AED7-99B9-5E41-B74B0DBA47CC}"/>
              </a:ext>
            </a:extLst>
          </p:cNvPr>
          <p:cNvPicPr>
            <a:picLocks noChangeAspect="1"/>
          </p:cNvPicPr>
          <p:nvPr/>
        </p:nvPicPr>
        <p:blipFill>
          <a:blip r:embed="rId3"/>
          <a:stretch>
            <a:fillRect/>
          </a:stretch>
        </p:blipFill>
        <p:spPr>
          <a:xfrm>
            <a:off x="416350" y="528988"/>
            <a:ext cx="2628000" cy="3672601"/>
          </a:xfrm>
          <a:prstGeom prst="rect">
            <a:avLst/>
          </a:prstGeom>
        </p:spPr>
      </p:pic>
      <p:sp>
        <p:nvSpPr>
          <p:cNvPr id="8" name="TextBox 7">
            <a:extLst>
              <a:ext uri="{FF2B5EF4-FFF2-40B4-BE49-F238E27FC236}">
                <a16:creationId xmlns:a16="http://schemas.microsoft.com/office/drawing/2014/main" id="{C2E646B2-48DD-5BDA-9E38-F933EDCA84FD}"/>
              </a:ext>
            </a:extLst>
          </p:cNvPr>
          <p:cNvSpPr txBox="1"/>
          <p:nvPr/>
        </p:nvSpPr>
        <p:spPr>
          <a:xfrm>
            <a:off x="-1" y="4229100"/>
            <a:ext cx="4644571" cy="2585323"/>
          </a:xfrm>
          <a:prstGeom prst="rect">
            <a:avLst/>
          </a:prstGeom>
          <a:noFill/>
        </p:spPr>
        <p:txBody>
          <a:bodyPr wrap="square" rtlCol="0">
            <a:spAutoFit/>
          </a:bodyPr>
          <a:lstStyle/>
          <a:p>
            <a:r>
              <a:rPr lang="en-US" b="1" dirty="0"/>
              <a:t>Leopold von Ranke, 1795-1886</a:t>
            </a:r>
          </a:p>
          <a:p>
            <a:pPr marL="285750" indent="-285750">
              <a:buFont typeface="Arial" panose="020B0604020202020204" pitchFamily="34" charset="0"/>
              <a:buChar char="•"/>
            </a:pPr>
            <a:r>
              <a:rPr lang="en-US" dirty="0"/>
              <a:t>Provided the field  with a method, based on empirical collection of sources and their critique</a:t>
            </a:r>
          </a:p>
          <a:p>
            <a:pPr marL="285750" indent="-285750">
              <a:buFont typeface="Arial" panose="020B0604020202020204" pitchFamily="34" charset="0"/>
              <a:buChar char="•"/>
            </a:pPr>
            <a:r>
              <a:rPr lang="en-US" dirty="0" err="1"/>
              <a:t>Institutionalised</a:t>
            </a:r>
            <a:r>
              <a:rPr lang="en-US" dirty="0"/>
              <a:t> history writing</a:t>
            </a:r>
          </a:p>
          <a:p>
            <a:r>
              <a:rPr lang="en-US" dirty="0"/>
              <a:t>      as a university ‘discipline’, first in  </a:t>
            </a:r>
          </a:p>
          <a:p>
            <a:r>
              <a:rPr lang="en-US" dirty="0"/>
              <a:t>       Berlin (then across the world).</a:t>
            </a:r>
          </a:p>
          <a:p>
            <a:pPr marL="285750" indent="-285750">
              <a:buFont typeface="Arial" panose="020B0604020202020204" pitchFamily="34" charset="0"/>
              <a:buChar char="•"/>
            </a:pPr>
            <a:r>
              <a:rPr lang="en-US" dirty="0"/>
              <a:t>His ideas of history and historical  change are not longer used in history writing today</a:t>
            </a:r>
            <a:endParaRPr lang="en-US" b="1" dirty="0"/>
          </a:p>
        </p:txBody>
      </p:sp>
      <p:sp>
        <p:nvSpPr>
          <p:cNvPr id="2" name="TextBox 1">
            <a:extLst>
              <a:ext uri="{FF2B5EF4-FFF2-40B4-BE49-F238E27FC236}">
                <a16:creationId xmlns:a16="http://schemas.microsoft.com/office/drawing/2014/main" id="{EE1B8ED1-659D-00F8-7D50-CAE21F17F417}"/>
              </a:ext>
            </a:extLst>
          </p:cNvPr>
          <p:cNvSpPr txBox="1"/>
          <p:nvPr/>
        </p:nvSpPr>
        <p:spPr>
          <a:xfrm>
            <a:off x="1872343" y="159656"/>
            <a:ext cx="7709441" cy="369332"/>
          </a:xfrm>
          <a:prstGeom prst="rect">
            <a:avLst/>
          </a:prstGeom>
          <a:noFill/>
        </p:spPr>
        <p:txBody>
          <a:bodyPr wrap="square" rtlCol="0">
            <a:spAutoFit/>
          </a:bodyPr>
          <a:lstStyle/>
          <a:p>
            <a:r>
              <a:rPr lang="en-US" b="1" dirty="0"/>
              <a:t>Why are these two Germans still important to the discipline of history?  </a:t>
            </a:r>
          </a:p>
        </p:txBody>
      </p:sp>
      <p:sp>
        <p:nvSpPr>
          <p:cNvPr id="3" name="TextBox 2">
            <a:extLst>
              <a:ext uri="{FF2B5EF4-FFF2-40B4-BE49-F238E27FC236}">
                <a16:creationId xmlns:a16="http://schemas.microsoft.com/office/drawing/2014/main" id="{BEE537EC-5B5D-A211-8F6E-1552BD64CDE6}"/>
              </a:ext>
            </a:extLst>
          </p:cNvPr>
          <p:cNvSpPr txBox="1"/>
          <p:nvPr/>
        </p:nvSpPr>
        <p:spPr>
          <a:xfrm>
            <a:off x="7010401" y="4730906"/>
            <a:ext cx="4644572" cy="2308324"/>
          </a:xfrm>
          <a:prstGeom prst="rect">
            <a:avLst/>
          </a:prstGeom>
          <a:noFill/>
        </p:spPr>
        <p:txBody>
          <a:bodyPr wrap="square" rtlCol="0">
            <a:spAutoFit/>
          </a:bodyPr>
          <a:lstStyle/>
          <a:p>
            <a:r>
              <a:rPr lang="en-GB" dirty="0"/>
              <a:t>Marx work as a philosopher, political theorist, political economist, journalist and revolutionary socialist shaped the modern world not only in intellectual ways. Marx’ ‘historical materialism’ were not simply a theory of society and historical change, but it did change the world! And his ideas continue to do so…</a:t>
            </a:r>
          </a:p>
        </p:txBody>
      </p:sp>
    </p:spTree>
    <p:extLst>
      <p:ext uri="{BB962C8B-B14F-4D97-AF65-F5344CB8AC3E}">
        <p14:creationId xmlns:p14="http://schemas.microsoft.com/office/powerpoint/2010/main" val="1093121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78805" y="374572"/>
            <a:ext cx="8023811" cy="2862322"/>
          </a:xfrm>
          <a:prstGeom prst="rect">
            <a:avLst/>
          </a:prstGeom>
          <a:noFill/>
        </p:spPr>
        <p:txBody>
          <a:bodyPr wrap="square" rtlCol="0">
            <a:spAutoFit/>
          </a:bodyPr>
          <a:lstStyle/>
          <a:p>
            <a:r>
              <a:rPr lang="en-GB" sz="2400" b="1" dirty="0"/>
              <a:t>Another major misunderstanding due to another major translation error</a:t>
            </a:r>
          </a:p>
          <a:p>
            <a:endParaRPr lang="en-GB" sz="2400" b="1" dirty="0"/>
          </a:p>
          <a:p>
            <a:r>
              <a:rPr lang="en-GB" dirty="0"/>
              <a:t>‘The historians task, however, is </a:t>
            </a:r>
            <a:r>
              <a:rPr lang="en-GB" b="1" dirty="0"/>
              <a:t>at once art and science</a:t>
            </a:r>
            <a:r>
              <a:rPr lang="en-GB" dirty="0"/>
              <a:t>. It has to fulfil all the demands of criticism and scholarship to the same degree as a philosophical work; but at the same time it is supposed to give the same pleasure to the educated mind as the most perfect literary creation. </a:t>
            </a:r>
          </a:p>
          <a:p>
            <a:r>
              <a:rPr lang="en-GB" dirty="0"/>
              <a:t>(Ranke, </a:t>
            </a:r>
            <a:r>
              <a:rPr lang="en-GB" i="1" dirty="0" err="1"/>
              <a:t>Wissenschaft</a:t>
            </a:r>
            <a:r>
              <a:rPr lang="en-GB" i="1" dirty="0"/>
              <a:t> und </a:t>
            </a:r>
            <a:r>
              <a:rPr lang="en-GB" i="1" dirty="0" err="1"/>
              <a:t>Kunst</a:t>
            </a:r>
            <a:r>
              <a:rPr lang="en-GB" dirty="0"/>
              <a:t>)</a:t>
            </a:r>
            <a:endParaRPr lang="en-US" dirty="0"/>
          </a:p>
          <a:p>
            <a:r>
              <a:rPr lang="en-GB" dirty="0"/>
              <a:t> </a:t>
            </a:r>
            <a:endParaRPr lang="en-US" dirty="0"/>
          </a:p>
        </p:txBody>
      </p:sp>
      <p:sp>
        <p:nvSpPr>
          <p:cNvPr id="2" name="TextBox 1">
            <a:extLst>
              <a:ext uri="{FF2B5EF4-FFF2-40B4-BE49-F238E27FC236}">
                <a16:creationId xmlns:a16="http://schemas.microsoft.com/office/drawing/2014/main" id="{8933A4AC-13D2-E940-84A2-AE5F540DB5B9}"/>
              </a:ext>
            </a:extLst>
          </p:cNvPr>
          <p:cNvSpPr txBox="1"/>
          <p:nvPr/>
        </p:nvSpPr>
        <p:spPr>
          <a:xfrm>
            <a:off x="300038" y="3621107"/>
            <a:ext cx="11127415" cy="646331"/>
          </a:xfrm>
          <a:prstGeom prst="rect">
            <a:avLst/>
          </a:prstGeom>
          <a:noFill/>
        </p:spPr>
        <p:txBody>
          <a:bodyPr wrap="square" rtlCol="0">
            <a:spAutoFit/>
          </a:bodyPr>
          <a:lstStyle/>
          <a:p>
            <a:r>
              <a:rPr lang="en-US" b="1" dirty="0"/>
              <a:t>How can that be? Can history be an art AND a science at the same time? This confused already Ranke’s English-speaking students....</a:t>
            </a:r>
          </a:p>
        </p:txBody>
      </p:sp>
    </p:spTree>
    <p:extLst>
      <p:ext uri="{BB962C8B-B14F-4D97-AF65-F5344CB8AC3E}">
        <p14:creationId xmlns:p14="http://schemas.microsoft.com/office/powerpoint/2010/main" val="4235217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8614" y="1408295"/>
            <a:ext cx="8780218" cy="3785652"/>
          </a:xfrm>
          <a:prstGeom prst="rect">
            <a:avLst/>
          </a:prstGeom>
        </p:spPr>
        <p:txBody>
          <a:bodyPr wrap="square">
            <a:spAutoFit/>
          </a:bodyPr>
          <a:lstStyle/>
          <a:p>
            <a:endParaRPr lang="en-US" sz="2400" i="1" dirty="0"/>
          </a:p>
          <a:p>
            <a:r>
              <a:rPr lang="en-US" sz="2400" i="1" dirty="0"/>
              <a:t>Wissenschaft(</a:t>
            </a:r>
            <a:r>
              <a:rPr lang="en-US" sz="2400" i="1" dirty="0" err="1"/>
              <a:t>en</a:t>
            </a:r>
            <a:r>
              <a:rPr lang="en-US" sz="2400" i="1" dirty="0"/>
              <a:t>) (</a:t>
            </a:r>
            <a:r>
              <a:rPr lang="en-US" sz="2400" dirty="0" err="1"/>
              <a:t>engl</a:t>
            </a:r>
            <a:r>
              <a:rPr lang="en-US" sz="2400" i="1" dirty="0" err="1"/>
              <a:t>.</a:t>
            </a:r>
            <a:r>
              <a:rPr lang="en-US" sz="2400" i="1" dirty="0"/>
              <a:t> </a:t>
            </a:r>
            <a:r>
              <a:rPr lang="en-US" sz="2400" dirty="0"/>
              <a:t>science(s)): any scholarship that follows a systematic methodology. </a:t>
            </a:r>
          </a:p>
          <a:p>
            <a:endParaRPr lang="en-US" sz="2400" dirty="0"/>
          </a:p>
          <a:p>
            <a:r>
              <a:rPr lang="en-US" sz="2400" dirty="0"/>
              <a:t>So, history with its ‘critical method’ is a </a:t>
            </a:r>
            <a:r>
              <a:rPr lang="en-US" sz="2400" i="1" dirty="0"/>
              <a:t>science </a:t>
            </a:r>
            <a:r>
              <a:rPr lang="en-US" sz="2400" dirty="0"/>
              <a:t>according to  Ranke’s understanding of science.</a:t>
            </a:r>
          </a:p>
          <a:p>
            <a:endParaRPr lang="en-US" sz="2400" dirty="0"/>
          </a:p>
          <a:p>
            <a:endParaRPr lang="en-US" sz="2400" dirty="0"/>
          </a:p>
          <a:p>
            <a:r>
              <a:rPr lang="en-US" sz="2400" dirty="0"/>
              <a:t>And History is also </a:t>
            </a:r>
            <a:r>
              <a:rPr lang="en-US" sz="2400" b="1" dirty="0"/>
              <a:t>an art </a:t>
            </a:r>
            <a:r>
              <a:rPr lang="en-US" sz="2400" dirty="0"/>
              <a:t>because it requires literary skills, writing skills, narrative skills to express one’s findings in a story. </a:t>
            </a:r>
          </a:p>
        </p:txBody>
      </p:sp>
      <p:sp>
        <p:nvSpPr>
          <p:cNvPr id="5" name="TextBox 4">
            <a:extLst>
              <a:ext uri="{FF2B5EF4-FFF2-40B4-BE49-F238E27FC236}">
                <a16:creationId xmlns:a16="http://schemas.microsoft.com/office/drawing/2014/main" id="{3524AF52-3984-6A46-901F-BEB8DEEECA78}"/>
              </a:ext>
            </a:extLst>
          </p:cNvPr>
          <p:cNvSpPr txBox="1"/>
          <p:nvPr/>
        </p:nvSpPr>
        <p:spPr>
          <a:xfrm>
            <a:off x="554282" y="207966"/>
            <a:ext cx="10832324" cy="1200329"/>
          </a:xfrm>
          <a:prstGeom prst="rect">
            <a:avLst/>
          </a:prstGeom>
          <a:noFill/>
        </p:spPr>
        <p:txBody>
          <a:bodyPr wrap="none" rtlCol="0">
            <a:spAutoFit/>
          </a:bodyPr>
          <a:lstStyle/>
          <a:p>
            <a:r>
              <a:rPr lang="en-US" sz="2400" b="1" dirty="0"/>
              <a:t>Yes, history can be a science and an art if we understand the German term for</a:t>
            </a:r>
          </a:p>
          <a:p>
            <a:r>
              <a:rPr lang="en-US" sz="2400" b="1" dirty="0"/>
              <a:t>Science</a:t>
            </a:r>
          </a:p>
          <a:p>
            <a:r>
              <a:rPr lang="en-US" sz="2400" b="1" dirty="0"/>
              <a:t>   </a:t>
            </a:r>
          </a:p>
        </p:txBody>
      </p:sp>
    </p:spTree>
    <p:extLst>
      <p:ext uri="{BB962C8B-B14F-4D97-AF65-F5344CB8AC3E}">
        <p14:creationId xmlns:p14="http://schemas.microsoft.com/office/powerpoint/2010/main" val="4243937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F6E7337-BD6E-F588-943E-BD7A58E31737}"/>
              </a:ext>
            </a:extLst>
          </p:cNvPr>
          <p:cNvSpPr txBox="1"/>
          <p:nvPr/>
        </p:nvSpPr>
        <p:spPr>
          <a:xfrm>
            <a:off x="800101" y="1378039"/>
            <a:ext cx="8781782" cy="2031325"/>
          </a:xfrm>
          <a:prstGeom prst="rect">
            <a:avLst/>
          </a:prstGeom>
          <a:noFill/>
        </p:spPr>
        <p:txBody>
          <a:bodyPr wrap="square" rtlCol="0">
            <a:spAutoFit/>
          </a:bodyPr>
          <a:lstStyle/>
          <a:p>
            <a:endParaRPr lang="en-US" dirty="0"/>
          </a:p>
          <a:p>
            <a:r>
              <a:rPr lang="en-US" dirty="0"/>
              <a:t>What does Ranke say about human agency, human experience and historical change? What are experiences for Ranke and is he interested in human experience?  </a:t>
            </a:r>
          </a:p>
          <a:p>
            <a:endParaRPr lang="en-US" dirty="0"/>
          </a:p>
          <a:p>
            <a:r>
              <a:rPr lang="en-US" dirty="0"/>
              <a:t>How does historical change occur according to Ranke? </a:t>
            </a:r>
          </a:p>
          <a:p>
            <a:endParaRPr lang="en-US" dirty="0"/>
          </a:p>
          <a:p>
            <a:endParaRPr lang="en-US" dirty="0"/>
          </a:p>
        </p:txBody>
      </p:sp>
      <p:sp>
        <p:nvSpPr>
          <p:cNvPr id="5" name="TextBox 4">
            <a:extLst>
              <a:ext uri="{FF2B5EF4-FFF2-40B4-BE49-F238E27FC236}">
                <a16:creationId xmlns:a16="http://schemas.microsoft.com/office/drawing/2014/main" id="{1112B1BB-99D3-1F48-0681-B2BB7B0231E5}"/>
              </a:ext>
            </a:extLst>
          </p:cNvPr>
          <p:cNvSpPr txBox="1"/>
          <p:nvPr/>
        </p:nvSpPr>
        <p:spPr>
          <a:xfrm>
            <a:off x="3992451" y="412124"/>
            <a:ext cx="2252540" cy="369332"/>
          </a:xfrm>
          <a:prstGeom prst="rect">
            <a:avLst/>
          </a:prstGeom>
          <a:noFill/>
        </p:spPr>
        <p:txBody>
          <a:bodyPr wrap="none" rtlCol="0">
            <a:spAutoFit/>
          </a:bodyPr>
          <a:lstStyle/>
          <a:p>
            <a:r>
              <a:rPr lang="en-US" b="1" dirty="0"/>
              <a:t>Seminar discussion</a:t>
            </a:r>
          </a:p>
        </p:txBody>
      </p:sp>
    </p:spTree>
    <p:extLst>
      <p:ext uri="{BB962C8B-B14F-4D97-AF65-F5344CB8AC3E}">
        <p14:creationId xmlns:p14="http://schemas.microsoft.com/office/powerpoint/2010/main" val="1796408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529620-85F8-CE54-8269-2F4AC902907D}"/>
              </a:ext>
            </a:extLst>
          </p:cNvPr>
          <p:cNvSpPr txBox="1"/>
          <p:nvPr/>
        </p:nvSpPr>
        <p:spPr>
          <a:xfrm>
            <a:off x="171450" y="1271589"/>
            <a:ext cx="12539548" cy="1569660"/>
          </a:xfrm>
          <a:prstGeom prst="rect">
            <a:avLst/>
          </a:prstGeom>
          <a:noFill/>
        </p:spPr>
        <p:txBody>
          <a:bodyPr wrap="square" rtlCol="0">
            <a:spAutoFit/>
          </a:bodyPr>
          <a:lstStyle/>
          <a:p>
            <a:endParaRPr lang="en-US" sz="2400" b="1" dirty="0"/>
          </a:p>
          <a:p>
            <a:endParaRPr lang="en-US" sz="2400" b="1" dirty="0"/>
          </a:p>
          <a:p>
            <a:endParaRPr lang="en-US" sz="2400" b="1" dirty="0"/>
          </a:p>
          <a:p>
            <a:r>
              <a:rPr lang="en-US" sz="2400" b="1" dirty="0"/>
              <a:t>Part III: Marx’s life and work – notion of history, historical change and human agency </a:t>
            </a:r>
          </a:p>
        </p:txBody>
      </p:sp>
    </p:spTree>
    <p:extLst>
      <p:ext uri="{BB962C8B-B14F-4D97-AF65-F5344CB8AC3E}">
        <p14:creationId xmlns:p14="http://schemas.microsoft.com/office/powerpoint/2010/main" val="21360983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4029559" y="397525"/>
            <a:ext cx="7658451" cy="7196645"/>
          </a:xfrm>
        </p:spPr>
        <p:txBody>
          <a:bodyPr>
            <a:noAutofit/>
          </a:bodyPr>
          <a:lstStyle/>
          <a:p>
            <a:r>
              <a:rPr lang="en-GB" sz="2400" dirty="0"/>
              <a:t>1818-35: childhood and early youth in a liberal bourgeois family in Trier. Exposed to Enlightenment, Romantic, liberal and radical world-views through family and acquaintances. </a:t>
            </a:r>
          </a:p>
          <a:p>
            <a:r>
              <a:rPr lang="en-GB" sz="2400" dirty="0"/>
              <a:t>1835-36: University of Bonn. Heavy drinking, gambling, etc. – father intervenes to move him to Berlin.</a:t>
            </a:r>
          </a:p>
          <a:p>
            <a:r>
              <a:rPr lang="en-GB" sz="2400" dirty="0"/>
              <a:t>1836-42: University of Berlin. Develops wide range of intellectual interests: jurisprudence, history, and especially philosophy. Involved in ‘Left-Hegelian’ circles.</a:t>
            </a:r>
          </a:p>
          <a:p>
            <a:r>
              <a:rPr lang="en-GB" sz="2400" dirty="0"/>
              <a:t>1842-49: Cologne, Paris, Brussels, Paris, Cologne, Paris. Years of revolution and counter-revolution: for Marx, constant political exile and flight. Years of intense political agitation, radical political journalism (heavily censored). Marx begins studying political economy. Develops lifelong friendship with Friedrich Engels (son of wealthy manufacturer).</a:t>
            </a:r>
          </a:p>
          <a:p>
            <a:r>
              <a:rPr lang="en-GB" sz="2400" dirty="0"/>
              <a:t>1849-1883: London. </a:t>
            </a:r>
          </a:p>
          <a:p>
            <a:endParaRPr lang="en-GB" sz="2400" dirty="0"/>
          </a:p>
        </p:txBody>
      </p:sp>
      <p:sp>
        <p:nvSpPr>
          <p:cNvPr id="5" name="Title 4"/>
          <p:cNvSpPr>
            <a:spLocks noGrp="1"/>
          </p:cNvSpPr>
          <p:nvPr>
            <p:ph type="title"/>
          </p:nvPr>
        </p:nvSpPr>
        <p:spPr>
          <a:xfrm>
            <a:off x="576317" y="247973"/>
            <a:ext cx="3932237" cy="848532"/>
          </a:xfrm>
        </p:spPr>
        <p:txBody>
          <a:bodyPr>
            <a:noAutofit/>
          </a:bodyPr>
          <a:lstStyle/>
          <a:p>
            <a:r>
              <a:rPr lang="en-GB" sz="3600" dirty="0"/>
              <a:t>Marx’s Life</a:t>
            </a:r>
          </a:p>
        </p:txBody>
      </p:sp>
      <p:pic>
        <p:nvPicPr>
          <p:cNvPr id="2" name="Picture Placeholder 6" descr="marx_3.jpg">
            <a:extLst>
              <a:ext uri="{FF2B5EF4-FFF2-40B4-BE49-F238E27FC236}">
                <a16:creationId xmlns:a16="http://schemas.microsoft.com/office/drawing/2014/main" id="{7D884A60-2D6A-36C6-5A7D-D76D66D97FD8}"/>
              </a:ext>
            </a:extLst>
          </p:cNvPr>
          <p:cNvPicPr>
            <a:picLocks noChangeAspect="1"/>
          </p:cNvPicPr>
          <p:nvPr/>
        </p:nvPicPr>
        <p:blipFill>
          <a:blip r:embed="rId2">
            <a:extLst>
              <a:ext uri="{28A0092B-C50C-407E-A947-70E740481C1C}">
                <a14:useLocalDpi xmlns:a14="http://schemas.microsoft.com/office/drawing/2010/main" val="0"/>
              </a:ext>
            </a:extLst>
          </a:blip>
          <a:srcRect l="-28800" r="-28800"/>
          <a:stretch>
            <a:fillRect/>
          </a:stretch>
        </p:blipFill>
        <p:spPr>
          <a:xfrm>
            <a:off x="-236039" y="1444490"/>
            <a:ext cx="4947524" cy="4571763"/>
          </a:xfrm>
          <a:prstGeom prst="rect">
            <a:avLst/>
          </a:prstGeom>
        </p:spPr>
      </p:pic>
    </p:spTree>
    <p:extLst>
      <p:ext uri="{BB962C8B-B14F-4D97-AF65-F5344CB8AC3E}">
        <p14:creationId xmlns:p14="http://schemas.microsoft.com/office/powerpoint/2010/main" val="1156079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dirty="0"/>
              <a:t>Most famous works</a:t>
            </a:r>
          </a:p>
        </p:txBody>
      </p:sp>
      <p:pic>
        <p:nvPicPr>
          <p:cNvPr id="13" name="Content Placeholder 12" descr="11057943283_d5f2134334_b.jpg"/>
          <p:cNvPicPr>
            <a:picLocks noGrp="1" noChangeAspect="1"/>
          </p:cNvPicPr>
          <p:nvPr>
            <p:ph sz="half" idx="1"/>
          </p:nvPr>
        </p:nvPicPr>
        <p:blipFill>
          <a:blip r:embed="rId2">
            <a:extLst>
              <a:ext uri="{28A0092B-C50C-407E-A947-70E740481C1C}">
                <a14:useLocalDpi xmlns:a14="http://schemas.microsoft.com/office/drawing/2010/main" val="0"/>
              </a:ext>
            </a:extLst>
          </a:blip>
          <a:srcRect t="10568" b="10568"/>
          <a:stretch>
            <a:fillRect/>
          </a:stretch>
        </p:blipFill>
        <p:spPr>
          <a:xfrm>
            <a:off x="1223962" y="1524000"/>
            <a:ext cx="4059936" cy="4305905"/>
          </a:xfrm>
        </p:spPr>
      </p:pic>
      <p:pic>
        <p:nvPicPr>
          <p:cNvPr id="14" name="Content Placeholder 13" descr="download.jpg"/>
          <p:cNvPicPr>
            <a:picLocks noGrp="1" noChangeAspect="1"/>
          </p:cNvPicPr>
          <p:nvPr>
            <p:ph sz="half" idx="2"/>
          </p:nvPr>
        </p:nvPicPr>
        <p:blipFill>
          <a:blip r:embed="rId3">
            <a:extLst>
              <a:ext uri="{28A0092B-C50C-407E-A947-70E740481C1C}">
                <a14:useLocalDpi xmlns:a14="http://schemas.microsoft.com/office/drawing/2010/main" val="0"/>
              </a:ext>
            </a:extLst>
          </a:blip>
          <a:srcRect l="-15520" r="-15520"/>
          <a:stretch>
            <a:fillRect/>
          </a:stretch>
        </p:blipFill>
        <p:spPr>
          <a:xfrm>
            <a:off x="6172200" y="1524001"/>
            <a:ext cx="4059936" cy="4305905"/>
          </a:xfrm>
        </p:spPr>
      </p:pic>
      <p:sp>
        <p:nvSpPr>
          <p:cNvPr id="15" name="TextBox 14"/>
          <p:cNvSpPr txBox="1"/>
          <p:nvPr/>
        </p:nvSpPr>
        <p:spPr>
          <a:xfrm>
            <a:off x="2271714" y="5921216"/>
            <a:ext cx="2153728" cy="522140"/>
          </a:xfrm>
          <a:prstGeom prst="rect">
            <a:avLst/>
          </a:prstGeom>
          <a:noFill/>
        </p:spPr>
        <p:txBody>
          <a:bodyPr wrap="square" rtlCol="0">
            <a:spAutoFit/>
          </a:bodyPr>
          <a:lstStyle/>
          <a:p>
            <a:r>
              <a:rPr lang="en-GB" sz="2800" dirty="0"/>
              <a:t>1848</a:t>
            </a:r>
          </a:p>
        </p:txBody>
      </p:sp>
      <p:sp>
        <p:nvSpPr>
          <p:cNvPr id="16" name="TextBox 15"/>
          <p:cNvSpPr txBox="1"/>
          <p:nvPr/>
        </p:nvSpPr>
        <p:spPr>
          <a:xfrm>
            <a:off x="7470099" y="5921216"/>
            <a:ext cx="1586588" cy="830997"/>
          </a:xfrm>
          <a:prstGeom prst="rect">
            <a:avLst/>
          </a:prstGeom>
          <a:noFill/>
        </p:spPr>
        <p:txBody>
          <a:bodyPr wrap="none" rtlCol="0">
            <a:spAutoFit/>
          </a:bodyPr>
          <a:lstStyle/>
          <a:p>
            <a:r>
              <a:rPr lang="en-GB" sz="2400" dirty="0"/>
              <a:t>Vol. 1-3</a:t>
            </a:r>
          </a:p>
          <a:p>
            <a:r>
              <a:rPr lang="en-GB" sz="2400" dirty="0"/>
              <a:t>1867-1894</a:t>
            </a:r>
          </a:p>
        </p:txBody>
      </p:sp>
    </p:spTree>
    <p:extLst>
      <p:ext uri="{BB962C8B-B14F-4D97-AF65-F5344CB8AC3E}">
        <p14:creationId xmlns:p14="http://schemas.microsoft.com/office/powerpoint/2010/main" val="2713819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8435D-36E5-70A9-A72F-A258168FD7DB}"/>
              </a:ext>
            </a:extLst>
          </p:cNvPr>
          <p:cNvSpPr>
            <a:spLocks noGrp="1"/>
          </p:cNvSpPr>
          <p:nvPr>
            <p:ph type="title"/>
          </p:nvPr>
        </p:nvSpPr>
        <p:spPr/>
        <p:txBody>
          <a:bodyPr>
            <a:normAutofit/>
          </a:bodyPr>
          <a:lstStyle/>
          <a:p>
            <a:r>
              <a:rPr lang="en-US" dirty="0"/>
              <a:t>Karl Marx – influential works for historians</a:t>
            </a:r>
          </a:p>
        </p:txBody>
      </p:sp>
      <p:pic>
        <p:nvPicPr>
          <p:cNvPr id="6" name="Content Placeholder 5" descr="A book cover with red and white text&#10;&#10;Description automatically generated">
            <a:extLst>
              <a:ext uri="{FF2B5EF4-FFF2-40B4-BE49-F238E27FC236}">
                <a16:creationId xmlns:a16="http://schemas.microsoft.com/office/drawing/2014/main" id="{A93C408A-DCB7-35FA-AB7C-0ADA45A1B60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75986" y="1309687"/>
            <a:ext cx="2955167" cy="4572000"/>
          </a:xfrm>
        </p:spPr>
      </p:pic>
      <p:pic>
        <p:nvPicPr>
          <p:cNvPr id="8" name="Content Placeholder 7" descr="A book cover of a person&#10;&#10;Description automatically generated">
            <a:extLst>
              <a:ext uri="{FF2B5EF4-FFF2-40B4-BE49-F238E27FC236}">
                <a16:creationId xmlns:a16="http://schemas.microsoft.com/office/drawing/2014/main" id="{8EEA7719-2678-5142-1ED8-F34BEA94CF9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723539" y="1534510"/>
            <a:ext cx="2956560" cy="4572000"/>
          </a:xfrm>
        </p:spPr>
      </p:pic>
      <p:sp>
        <p:nvSpPr>
          <p:cNvPr id="3" name="TextBox 2">
            <a:extLst>
              <a:ext uri="{FF2B5EF4-FFF2-40B4-BE49-F238E27FC236}">
                <a16:creationId xmlns:a16="http://schemas.microsoft.com/office/drawing/2014/main" id="{788D4C0F-9068-6E79-E682-D9C05964A40E}"/>
              </a:ext>
            </a:extLst>
          </p:cNvPr>
          <p:cNvSpPr txBox="1"/>
          <p:nvPr/>
        </p:nvSpPr>
        <p:spPr>
          <a:xfrm>
            <a:off x="1928813" y="6229350"/>
            <a:ext cx="678391" cy="369332"/>
          </a:xfrm>
          <a:prstGeom prst="rect">
            <a:avLst/>
          </a:prstGeom>
          <a:noFill/>
        </p:spPr>
        <p:txBody>
          <a:bodyPr wrap="none" rtlCol="0">
            <a:spAutoFit/>
          </a:bodyPr>
          <a:lstStyle/>
          <a:p>
            <a:r>
              <a:rPr lang="en-US" dirty="0"/>
              <a:t>1844</a:t>
            </a:r>
          </a:p>
        </p:txBody>
      </p:sp>
      <p:sp>
        <p:nvSpPr>
          <p:cNvPr id="5" name="TextBox 4">
            <a:extLst>
              <a:ext uri="{FF2B5EF4-FFF2-40B4-BE49-F238E27FC236}">
                <a16:creationId xmlns:a16="http://schemas.microsoft.com/office/drawing/2014/main" id="{167D07BD-7136-E0DC-141A-8479EC004061}"/>
              </a:ext>
            </a:extLst>
          </p:cNvPr>
          <p:cNvSpPr txBox="1"/>
          <p:nvPr/>
        </p:nvSpPr>
        <p:spPr>
          <a:xfrm>
            <a:off x="7559899" y="6272011"/>
            <a:ext cx="678391" cy="369332"/>
          </a:xfrm>
          <a:prstGeom prst="rect">
            <a:avLst/>
          </a:prstGeom>
          <a:noFill/>
        </p:spPr>
        <p:txBody>
          <a:bodyPr wrap="none" rtlCol="0">
            <a:spAutoFit/>
          </a:bodyPr>
          <a:lstStyle/>
          <a:p>
            <a:r>
              <a:rPr lang="en-US" dirty="0"/>
              <a:t>1852</a:t>
            </a:r>
          </a:p>
        </p:txBody>
      </p:sp>
    </p:spTree>
    <p:extLst>
      <p:ext uri="{BB962C8B-B14F-4D97-AF65-F5344CB8AC3E}">
        <p14:creationId xmlns:p14="http://schemas.microsoft.com/office/powerpoint/2010/main" val="3714468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3" descr="The image “http://upload.wikimedia.org/wikipedia/en/0/0f/Engelss56fe1.jpg” cannot be displayed, because it contains errors.">
            <a:extLst>
              <a:ext uri="{FF2B5EF4-FFF2-40B4-BE49-F238E27FC236}">
                <a16:creationId xmlns:a16="http://schemas.microsoft.com/office/drawing/2014/main" id="{F84B0E65-FB55-12F9-CF73-BACD76B09A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25" y="311150"/>
            <a:ext cx="451485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Text Box 4">
            <a:extLst>
              <a:ext uri="{FF2B5EF4-FFF2-40B4-BE49-F238E27FC236}">
                <a16:creationId xmlns:a16="http://schemas.microsoft.com/office/drawing/2014/main" id="{5EA5ECAE-29B6-EC29-E77C-69D7F4F0CD27}"/>
              </a:ext>
            </a:extLst>
          </p:cNvPr>
          <p:cNvSpPr txBox="1">
            <a:spLocks noChangeArrowheads="1"/>
          </p:cNvSpPr>
          <p:nvPr/>
        </p:nvSpPr>
        <p:spPr bwMode="auto">
          <a:xfrm>
            <a:off x="6456363" y="6237288"/>
            <a:ext cx="37449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buFontTx/>
              <a:buNone/>
            </a:pPr>
            <a:r>
              <a:rPr lang="de-DE" altLang="en-US" sz="1800"/>
              <a:t>Friedrich Engels (1820-1895)</a:t>
            </a:r>
            <a:endParaRPr lang="en-GB" altLang="en-US" sz="1800"/>
          </a:p>
        </p:txBody>
      </p:sp>
      <p:pic>
        <p:nvPicPr>
          <p:cNvPr id="24579" name="Picture 9" descr="The image “http://www.marxists.org/archive/marx/works/cw/volume04/04-299.gif” cannot be displayed, because it contains errors.">
            <a:extLst>
              <a:ext uri="{FF2B5EF4-FFF2-40B4-BE49-F238E27FC236}">
                <a16:creationId xmlns:a16="http://schemas.microsoft.com/office/drawing/2014/main" id="{951225F1-5D04-73C8-D6A1-C8E27B15B3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0364" y="0"/>
            <a:ext cx="3957637" cy="616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C0BF012F-D64B-9365-F995-9E566A90ABEE}"/>
              </a:ext>
            </a:extLst>
          </p:cNvPr>
          <p:cNvSpPr txBox="1"/>
          <p:nvPr/>
        </p:nvSpPr>
        <p:spPr>
          <a:xfrm>
            <a:off x="4514851" y="414338"/>
            <a:ext cx="2085974" cy="1754326"/>
          </a:xfrm>
          <a:prstGeom prst="rect">
            <a:avLst/>
          </a:prstGeom>
          <a:noFill/>
        </p:spPr>
        <p:txBody>
          <a:bodyPr wrap="square" rtlCol="0">
            <a:spAutoFit/>
          </a:bodyPr>
          <a:lstStyle/>
          <a:p>
            <a:r>
              <a:rPr lang="en-US" b="1" dirty="0"/>
              <a:t>Marx has a lifelong </a:t>
            </a:r>
          </a:p>
          <a:p>
            <a:r>
              <a:rPr lang="en-US" b="1" dirty="0"/>
              <a:t>friendship and working</a:t>
            </a:r>
          </a:p>
          <a:p>
            <a:r>
              <a:rPr lang="en-US" b="1" dirty="0"/>
              <a:t>relationship with </a:t>
            </a:r>
          </a:p>
          <a:p>
            <a:r>
              <a:rPr lang="en-US" b="1" dirty="0"/>
              <a:t>Friedrich Engels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92" name="Text Box 32">
            <a:extLst>
              <a:ext uri="{FF2B5EF4-FFF2-40B4-BE49-F238E27FC236}">
                <a16:creationId xmlns:a16="http://schemas.microsoft.com/office/drawing/2014/main" id="{8CE50C0D-10C0-5EB0-820E-C5F88269D8EA}"/>
              </a:ext>
            </a:extLst>
          </p:cNvPr>
          <p:cNvSpPr txBox="1">
            <a:spLocks noChangeArrowheads="1"/>
          </p:cNvSpPr>
          <p:nvPr/>
        </p:nvSpPr>
        <p:spPr bwMode="auto">
          <a:xfrm>
            <a:off x="1314450" y="5949950"/>
            <a:ext cx="4565650"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Primitive Communism</a:t>
            </a:r>
          </a:p>
          <a:p>
            <a:pPr algn="ctr" eaLnBrk="1" hangingPunct="1">
              <a:spcBef>
                <a:spcPct val="50000"/>
              </a:spcBef>
            </a:pPr>
            <a:r>
              <a:rPr lang="en-GB" altLang="en-US" sz="1800"/>
              <a:t>Hunter-gatherer societies</a:t>
            </a:r>
          </a:p>
        </p:txBody>
      </p:sp>
      <p:sp>
        <p:nvSpPr>
          <p:cNvPr id="424993" name="Text Box 33">
            <a:extLst>
              <a:ext uri="{FF2B5EF4-FFF2-40B4-BE49-F238E27FC236}">
                <a16:creationId xmlns:a16="http://schemas.microsoft.com/office/drawing/2014/main" id="{8C11A64D-9E40-49ED-9157-092F8E30C1F2}"/>
              </a:ext>
            </a:extLst>
          </p:cNvPr>
          <p:cNvSpPr txBox="1">
            <a:spLocks noChangeArrowheads="1"/>
          </p:cNvSpPr>
          <p:nvPr/>
        </p:nvSpPr>
        <p:spPr bwMode="auto">
          <a:xfrm>
            <a:off x="2566988" y="5013325"/>
            <a:ext cx="4176712"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Slaveholder Society</a:t>
            </a:r>
          </a:p>
          <a:p>
            <a:pPr algn="ctr" eaLnBrk="1" hangingPunct="1">
              <a:spcBef>
                <a:spcPct val="50000"/>
              </a:spcBef>
            </a:pPr>
            <a:r>
              <a:rPr lang="de-DE" altLang="en-US" sz="1800"/>
              <a:t>Slaveholders against Slaves</a:t>
            </a:r>
            <a:endParaRPr lang="en-GB" altLang="en-US" sz="1800"/>
          </a:p>
        </p:txBody>
      </p:sp>
      <p:sp>
        <p:nvSpPr>
          <p:cNvPr id="424994" name="Text Box 34">
            <a:extLst>
              <a:ext uri="{FF2B5EF4-FFF2-40B4-BE49-F238E27FC236}">
                <a16:creationId xmlns:a16="http://schemas.microsoft.com/office/drawing/2014/main" id="{AEFD70A3-AFEF-454C-9911-3F8E6B148DEA}"/>
              </a:ext>
            </a:extLst>
          </p:cNvPr>
          <p:cNvSpPr txBox="1">
            <a:spLocks noChangeArrowheads="1"/>
          </p:cNvSpPr>
          <p:nvPr/>
        </p:nvSpPr>
        <p:spPr bwMode="auto">
          <a:xfrm>
            <a:off x="3575051" y="4076700"/>
            <a:ext cx="4176713"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Feudalism</a:t>
            </a:r>
          </a:p>
          <a:p>
            <a:pPr algn="ctr" eaLnBrk="1" hangingPunct="1">
              <a:spcBef>
                <a:spcPct val="50000"/>
              </a:spcBef>
            </a:pPr>
            <a:r>
              <a:rPr lang="de-DE" altLang="en-US" sz="1800"/>
              <a:t>Feudal lords against Peasants</a:t>
            </a:r>
            <a:endParaRPr lang="en-GB" altLang="en-US" sz="1800"/>
          </a:p>
        </p:txBody>
      </p:sp>
      <p:sp>
        <p:nvSpPr>
          <p:cNvPr id="424995" name="Text Box 35">
            <a:extLst>
              <a:ext uri="{FF2B5EF4-FFF2-40B4-BE49-F238E27FC236}">
                <a16:creationId xmlns:a16="http://schemas.microsoft.com/office/drawing/2014/main" id="{D4BE10DF-4981-EDF2-657E-67236A54B66C}"/>
              </a:ext>
            </a:extLst>
          </p:cNvPr>
          <p:cNvSpPr txBox="1">
            <a:spLocks noChangeArrowheads="1"/>
          </p:cNvSpPr>
          <p:nvPr/>
        </p:nvSpPr>
        <p:spPr bwMode="auto">
          <a:xfrm>
            <a:off x="4440238" y="3141664"/>
            <a:ext cx="4176712" cy="788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Capitalism</a:t>
            </a:r>
          </a:p>
          <a:p>
            <a:pPr algn="ctr" eaLnBrk="1" hangingPunct="1">
              <a:spcBef>
                <a:spcPct val="50000"/>
              </a:spcBef>
            </a:pPr>
            <a:r>
              <a:rPr lang="de-DE" altLang="en-US" sz="1800"/>
              <a:t>Bourgeoisie against Proletariat</a:t>
            </a:r>
            <a:endParaRPr lang="en-GB" altLang="en-US" sz="1800"/>
          </a:p>
        </p:txBody>
      </p:sp>
      <p:sp>
        <p:nvSpPr>
          <p:cNvPr id="424996" name="Text Box 36">
            <a:extLst>
              <a:ext uri="{FF2B5EF4-FFF2-40B4-BE49-F238E27FC236}">
                <a16:creationId xmlns:a16="http://schemas.microsoft.com/office/drawing/2014/main" id="{27D54E1D-DD6D-2F92-ADAC-02A6378945E6}"/>
              </a:ext>
            </a:extLst>
          </p:cNvPr>
          <p:cNvSpPr txBox="1">
            <a:spLocks noChangeArrowheads="1"/>
          </p:cNvSpPr>
          <p:nvPr/>
        </p:nvSpPr>
        <p:spPr bwMode="auto">
          <a:xfrm>
            <a:off x="1703388" y="2133601"/>
            <a:ext cx="4176712"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solidFill>
                  <a:srgbClr val="FF0000"/>
                </a:solidFill>
              </a:rPr>
              <a:t>SOCIALIST REVOLUTION</a:t>
            </a:r>
          </a:p>
          <a:p>
            <a:pPr algn="ctr" eaLnBrk="1" hangingPunct="1">
              <a:spcBef>
                <a:spcPct val="50000"/>
              </a:spcBef>
            </a:pPr>
            <a:r>
              <a:rPr lang="de-DE" altLang="en-US" sz="1800" b="1">
                <a:solidFill>
                  <a:srgbClr val="FF0000"/>
                </a:solidFill>
              </a:rPr>
              <a:t>Expropriation of Expropriators</a:t>
            </a:r>
            <a:endParaRPr lang="en-GB" altLang="en-US" sz="1800">
              <a:solidFill>
                <a:srgbClr val="FF0000"/>
              </a:solidFill>
            </a:endParaRPr>
          </a:p>
        </p:txBody>
      </p:sp>
      <p:sp>
        <p:nvSpPr>
          <p:cNvPr id="424997" name="Text Box 37">
            <a:extLst>
              <a:ext uri="{FF2B5EF4-FFF2-40B4-BE49-F238E27FC236}">
                <a16:creationId xmlns:a16="http://schemas.microsoft.com/office/drawing/2014/main" id="{311EEBE9-FF12-146D-B09A-74DBBB778D49}"/>
              </a:ext>
            </a:extLst>
          </p:cNvPr>
          <p:cNvSpPr txBox="1">
            <a:spLocks noChangeArrowheads="1"/>
          </p:cNvSpPr>
          <p:nvPr/>
        </p:nvSpPr>
        <p:spPr bwMode="auto">
          <a:xfrm>
            <a:off x="6095999" y="1350963"/>
            <a:ext cx="3889375" cy="7794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Socialism</a:t>
            </a:r>
          </a:p>
          <a:p>
            <a:pPr algn="ctr" eaLnBrk="1" hangingPunct="1">
              <a:spcBef>
                <a:spcPct val="50000"/>
              </a:spcBef>
            </a:pPr>
            <a:r>
              <a:rPr lang="de-DE" altLang="en-US" sz="1800"/>
              <a:t>Dictatorship of the Proletariat</a:t>
            </a:r>
            <a:endParaRPr lang="en-GB" altLang="en-US" sz="1800"/>
          </a:p>
        </p:txBody>
      </p:sp>
      <p:sp>
        <p:nvSpPr>
          <p:cNvPr id="424999" name="Text Box 39">
            <a:extLst>
              <a:ext uri="{FF2B5EF4-FFF2-40B4-BE49-F238E27FC236}">
                <a16:creationId xmlns:a16="http://schemas.microsoft.com/office/drawing/2014/main" id="{CCB2B63B-C6A2-E656-591C-96B5E768F83F}"/>
              </a:ext>
            </a:extLst>
          </p:cNvPr>
          <p:cNvSpPr txBox="1">
            <a:spLocks noChangeArrowheads="1"/>
          </p:cNvSpPr>
          <p:nvPr/>
        </p:nvSpPr>
        <p:spPr bwMode="auto">
          <a:xfrm>
            <a:off x="7329488" y="260350"/>
            <a:ext cx="3338512" cy="788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dirty="0"/>
              <a:t>Communism</a:t>
            </a:r>
          </a:p>
          <a:p>
            <a:pPr algn="ctr" eaLnBrk="1" hangingPunct="1">
              <a:spcBef>
                <a:spcPct val="50000"/>
              </a:spcBef>
            </a:pPr>
            <a:r>
              <a:rPr lang="de-DE" altLang="en-US" sz="1800" dirty="0" err="1"/>
              <a:t>Classless</a:t>
            </a:r>
            <a:r>
              <a:rPr lang="de-DE" altLang="en-US" sz="1800" dirty="0"/>
              <a:t> </a:t>
            </a:r>
            <a:r>
              <a:rPr lang="de-DE" altLang="en-US" sz="1800" dirty="0" err="1"/>
              <a:t>society</a:t>
            </a:r>
            <a:endParaRPr lang="en-GB" altLang="en-US" sz="1800" dirty="0"/>
          </a:p>
        </p:txBody>
      </p:sp>
      <p:sp>
        <p:nvSpPr>
          <p:cNvPr id="4" name="TextBox 3">
            <a:extLst>
              <a:ext uri="{FF2B5EF4-FFF2-40B4-BE49-F238E27FC236}">
                <a16:creationId xmlns:a16="http://schemas.microsoft.com/office/drawing/2014/main" id="{A87BA3FB-4D8C-A026-9123-BDC4313B641D}"/>
              </a:ext>
            </a:extLst>
          </p:cNvPr>
          <p:cNvSpPr txBox="1"/>
          <p:nvPr/>
        </p:nvSpPr>
        <p:spPr>
          <a:xfrm>
            <a:off x="77272" y="244698"/>
            <a:ext cx="6666428" cy="400110"/>
          </a:xfrm>
          <a:prstGeom prst="rect">
            <a:avLst/>
          </a:prstGeom>
          <a:noFill/>
        </p:spPr>
        <p:txBody>
          <a:bodyPr wrap="square" rtlCol="0">
            <a:spAutoFit/>
          </a:bodyPr>
          <a:lstStyle/>
          <a:p>
            <a:r>
              <a:rPr lang="en-US" sz="2000" b="1" dirty="0"/>
              <a:t>Stages of history according to ‘historical materialism</a:t>
            </a:r>
            <a:r>
              <a:rPr lang="en-US" b="1" dirty="0"/>
              <a:t>’ </a:t>
            </a:r>
          </a:p>
        </p:txBody>
      </p:sp>
    </p:spTree>
    <p:extLst>
      <p:ext uri="{BB962C8B-B14F-4D97-AF65-F5344CB8AC3E}">
        <p14:creationId xmlns:p14="http://schemas.microsoft.com/office/powerpoint/2010/main" val="3378368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4992"/>
                                        </p:tgtEl>
                                        <p:attrNameLst>
                                          <p:attrName>style.visibility</p:attrName>
                                        </p:attrNameLst>
                                      </p:cBhvr>
                                      <p:to>
                                        <p:strVal val="visible"/>
                                      </p:to>
                                    </p:set>
                                    <p:animEffect transition="in" filter="blinds(horizontal)">
                                      <p:cBhvr>
                                        <p:cTn id="7" dur="500"/>
                                        <p:tgtEl>
                                          <p:spTgt spid="4249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24993"/>
                                        </p:tgtEl>
                                        <p:attrNameLst>
                                          <p:attrName>style.visibility</p:attrName>
                                        </p:attrNameLst>
                                      </p:cBhvr>
                                      <p:to>
                                        <p:strVal val="visible"/>
                                      </p:to>
                                    </p:set>
                                    <p:animEffect transition="in" filter="blinds(horizontal)">
                                      <p:cBhvr>
                                        <p:cTn id="12" dur="500"/>
                                        <p:tgtEl>
                                          <p:spTgt spid="42499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24994"/>
                                        </p:tgtEl>
                                        <p:attrNameLst>
                                          <p:attrName>style.visibility</p:attrName>
                                        </p:attrNameLst>
                                      </p:cBhvr>
                                      <p:to>
                                        <p:strVal val="visible"/>
                                      </p:to>
                                    </p:set>
                                    <p:animEffect transition="in" filter="blinds(horizontal)">
                                      <p:cBhvr>
                                        <p:cTn id="17" dur="500"/>
                                        <p:tgtEl>
                                          <p:spTgt spid="4249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24995"/>
                                        </p:tgtEl>
                                        <p:attrNameLst>
                                          <p:attrName>style.visibility</p:attrName>
                                        </p:attrNameLst>
                                      </p:cBhvr>
                                      <p:to>
                                        <p:strVal val="visible"/>
                                      </p:to>
                                    </p:set>
                                    <p:animEffect transition="in" filter="blinds(horizontal)">
                                      <p:cBhvr>
                                        <p:cTn id="22" dur="500"/>
                                        <p:tgtEl>
                                          <p:spTgt spid="42499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24996"/>
                                        </p:tgtEl>
                                        <p:attrNameLst>
                                          <p:attrName>style.visibility</p:attrName>
                                        </p:attrNameLst>
                                      </p:cBhvr>
                                      <p:to>
                                        <p:strVal val="visible"/>
                                      </p:to>
                                    </p:set>
                                    <p:anim calcmode="lin" valueType="num">
                                      <p:cBhvr additive="base">
                                        <p:cTn id="27" dur="500" fill="hold"/>
                                        <p:tgtEl>
                                          <p:spTgt spid="424996"/>
                                        </p:tgtEl>
                                        <p:attrNameLst>
                                          <p:attrName>ppt_x</p:attrName>
                                        </p:attrNameLst>
                                      </p:cBhvr>
                                      <p:tavLst>
                                        <p:tav tm="0">
                                          <p:val>
                                            <p:strVal val="#ppt_x"/>
                                          </p:val>
                                        </p:tav>
                                        <p:tav tm="100000">
                                          <p:val>
                                            <p:strVal val="#ppt_x"/>
                                          </p:val>
                                        </p:tav>
                                      </p:tavLst>
                                    </p:anim>
                                    <p:anim calcmode="lin" valueType="num">
                                      <p:cBhvr additive="base">
                                        <p:cTn id="28" dur="500" fill="hold"/>
                                        <p:tgtEl>
                                          <p:spTgt spid="424996"/>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424997"/>
                                        </p:tgtEl>
                                        <p:attrNameLst>
                                          <p:attrName>style.visibility</p:attrName>
                                        </p:attrNameLst>
                                      </p:cBhvr>
                                      <p:to>
                                        <p:strVal val="visible"/>
                                      </p:to>
                                    </p:set>
                                    <p:animEffect transition="in" filter="blinds(horizontal)">
                                      <p:cBhvr>
                                        <p:cTn id="33" dur="500"/>
                                        <p:tgtEl>
                                          <p:spTgt spid="42499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24999"/>
                                        </p:tgtEl>
                                        <p:attrNameLst>
                                          <p:attrName>style.visibility</p:attrName>
                                        </p:attrNameLst>
                                      </p:cBhvr>
                                      <p:to>
                                        <p:strVal val="visible"/>
                                      </p:to>
                                    </p:set>
                                    <p:animEffect transition="in" filter="blinds(horizontal)">
                                      <p:cBhvr>
                                        <p:cTn id="38" dur="500"/>
                                        <p:tgtEl>
                                          <p:spTgt spid="4249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92" grpId="0" animBg="1"/>
      <p:bldP spid="424993" grpId="0" animBg="1"/>
      <p:bldP spid="424994" grpId="0" animBg="1"/>
      <p:bldP spid="424995" grpId="0" animBg="1"/>
      <p:bldP spid="424996" grpId="0"/>
      <p:bldP spid="424997" grpId="0" animBg="1"/>
      <p:bldP spid="42499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C70C45C-EA3B-7BBE-CC7C-7D33691F121D}"/>
              </a:ext>
            </a:extLst>
          </p:cNvPr>
          <p:cNvSpPr txBox="1"/>
          <p:nvPr/>
        </p:nvSpPr>
        <p:spPr>
          <a:xfrm>
            <a:off x="1042988" y="542925"/>
            <a:ext cx="8258175" cy="4862870"/>
          </a:xfrm>
          <a:prstGeom prst="rect">
            <a:avLst/>
          </a:prstGeom>
          <a:noFill/>
        </p:spPr>
        <p:txBody>
          <a:bodyPr wrap="square" rtlCol="0">
            <a:spAutoFit/>
          </a:bodyPr>
          <a:lstStyle/>
          <a:p>
            <a:r>
              <a:rPr lang="en-US" b="1" dirty="0"/>
              <a:t>	Historical Materialism (note: Marx never used the term himself!)</a:t>
            </a:r>
          </a:p>
          <a:p>
            <a:endParaRPr lang="en-US" b="1" dirty="0"/>
          </a:p>
          <a:p>
            <a:r>
              <a:rPr lang="en-GB" sz="2000" dirty="0"/>
              <a:t>Historical materialism is Karl Marx's theory of history, which argues that economic conditions (the "mode of production") are the primary drivers of social, political, and intellectual change throughout history. </a:t>
            </a:r>
          </a:p>
          <a:p>
            <a:endParaRPr lang="en-GB" dirty="0"/>
          </a:p>
          <a:p>
            <a:r>
              <a:rPr lang="en-GB" sz="2000" dirty="0"/>
              <a:t>It posits that all societal institutions, from government and law to religion, family, and culture, are shaped by the underlying economic system and the resulting class struggles between those who own the means of production and those who do not. </a:t>
            </a:r>
          </a:p>
          <a:p>
            <a:r>
              <a:rPr lang="en-GB" sz="2000" dirty="0"/>
              <a:t>Social change (and historical change) occur as contradictions within the mode of production lead to a new system, progressing history from one stage to the next.</a:t>
            </a:r>
          </a:p>
          <a:p>
            <a:endParaRPr lang="en-GB" sz="2000" b="1" dirty="0"/>
          </a:p>
          <a:p>
            <a:endParaRPr lang="en-GB" b="1" dirty="0"/>
          </a:p>
          <a:p>
            <a:r>
              <a:rPr lang="en-GB" b="1" dirty="0"/>
              <a:t>	</a:t>
            </a:r>
            <a:endParaRPr lang="en-US" b="1" dirty="0"/>
          </a:p>
        </p:txBody>
      </p:sp>
    </p:spTree>
    <p:extLst>
      <p:ext uri="{BB962C8B-B14F-4D97-AF65-F5344CB8AC3E}">
        <p14:creationId xmlns:p14="http://schemas.microsoft.com/office/powerpoint/2010/main" val="249780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693B691-F55B-9F44-B27E-709B19C38DA2}"/>
              </a:ext>
            </a:extLst>
          </p:cNvPr>
          <p:cNvSpPr txBox="1"/>
          <p:nvPr/>
        </p:nvSpPr>
        <p:spPr>
          <a:xfrm>
            <a:off x="1436914" y="1683657"/>
            <a:ext cx="8766629" cy="3416320"/>
          </a:xfrm>
          <a:prstGeom prst="rect">
            <a:avLst/>
          </a:prstGeom>
          <a:noFill/>
        </p:spPr>
        <p:txBody>
          <a:bodyPr wrap="square" rtlCol="0">
            <a:spAutoFit/>
          </a:bodyPr>
          <a:lstStyle/>
          <a:p>
            <a:r>
              <a:rPr lang="en-US" b="1" dirty="0"/>
              <a:t>Claim: Despite being radically different in character and intellectual interests, their ‘Germanness’ shaped their thinking and working fundamental ways</a:t>
            </a:r>
          </a:p>
          <a:p>
            <a:endParaRPr lang="en-US" b="1" dirty="0"/>
          </a:p>
          <a:p>
            <a:r>
              <a:rPr lang="en-US" b="1" dirty="0"/>
              <a:t>Lecture outline: </a:t>
            </a:r>
          </a:p>
          <a:p>
            <a:endParaRPr lang="en-US" b="1" dirty="0"/>
          </a:p>
          <a:p>
            <a:pPr marL="342900" indent="-342900">
              <a:buAutoNum type="arabicPeriod"/>
            </a:pPr>
            <a:r>
              <a:rPr lang="en-US" dirty="0"/>
              <a:t>Explore ‘their Germanness’ – political, social-cultural situation of German lands in the first half of 19</a:t>
            </a:r>
            <a:r>
              <a:rPr lang="en-US" baseline="30000" dirty="0"/>
              <a:t>th</a:t>
            </a:r>
            <a:r>
              <a:rPr lang="en-US" dirty="0"/>
              <a:t> century; a key intellectual figure that shaped both of their work: the philosopher Hegel; </a:t>
            </a:r>
            <a:r>
              <a:rPr lang="en-US" b="1" dirty="0"/>
              <a:t>without Hegel no Ranke and no Marx</a:t>
            </a:r>
          </a:p>
          <a:p>
            <a:pPr marL="342900" indent="-342900">
              <a:buAutoNum type="arabicPeriod"/>
            </a:pPr>
            <a:endParaRPr lang="en-US" dirty="0"/>
          </a:p>
          <a:p>
            <a:pPr marL="342900" indent="-342900">
              <a:buAutoNum type="arabicPeriod"/>
            </a:pPr>
            <a:r>
              <a:rPr lang="en-US" dirty="0"/>
              <a:t>Ranke’s life and work – human agency and historical change </a:t>
            </a:r>
          </a:p>
          <a:p>
            <a:pPr marL="342900" indent="-342900">
              <a:buAutoNum type="arabicPeriod"/>
            </a:pPr>
            <a:endParaRPr lang="en-US" dirty="0"/>
          </a:p>
          <a:p>
            <a:pPr marL="342900" indent="-342900">
              <a:buAutoNum type="arabicPeriod"/>
            </a:pPr>
            <a:r>
              <a:rPr lang="en-US" dirty="0"/>
              <a:t>Marx’s life and work   - human agency and historical change</a:t>
            </a:r>
          </a:p>
        </p:txBody>
      </p:sp>
    </p:spTree>
    <p:extLst>
      <p:ext uri="{BB962C8B-B14F-4D97-AF65-F5344CB8AC3E}">
        <p14:creationId xmlns:p14="http://schemas.microsoft.com/office/powerpoint/2010/main" val="14310947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15">
            <a:extLst>
              <a:ext uri="{FF2B5EF4-FFF2-40B4-BE49-F238E27FC236}">
                <a16:creationId xmlns:a16="http://schemas.microsoft.com/office/drawing/2014/main" id="{BE78A4C5-B488-4F47-861E-1203EFAABC0A}"/>
              </a:ext>
            </a:extLst>
          </p:cNvPr>
          <p:cNvGrpSpPr>
            <a:grpSpLocks noChangeAspect="1"/>
          </p:cNvGrpSpPr>
          <p:nvPr/>
        </p:nvGrpSpPr>
        <p:grpSpPr bwMode="auto">
          <a:xfrm>
            <a:off x="0" y="-734748"/>
            <a:ext cx="10470438" cy="7403836"/>
            <a:chOff x="1467" y="744"/>
            <a:chExt cx="2782" cy="2776"/>
          </a:xfrm>
        </p:grpSpPr>
        <p:sp>
          <p:nvSpPr>
            <p:cNvPr id="34819" name="AutoShape 14">
              <a:extLst>
                <a:ext uri="{FF2B5EF4-FFF2-40B4-BE49-F238E27FC236}">
                  <a16:creationId xmlns:a16="http://schemas.microsoft.com/office/drawing/2014/main" id="{B7001957-14D2-5A55-E8FF-781D330B444A}"/>
                </a:ext>
              </a:extLst>
            </p:cNvPr>
            <p:cNvSpPr>
              <a:spLocks noChangeAspect="1" noChangeArrowheads="1" noTextEdit="1"/>
            </p:cNvSpPr>
            <p:nvPr/>
          </p:nvSpPr>
          <p:spPr bwMode="auto">
            <a:xfrm>
              <a:off x="1467" y="744"/>
              <a:ext cx="2782" cy="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820" name="_s436240">
              <a:extLst>
                <a:ext uri="{FF2B5EF4-FFF2-40B4-BE49-F238E27FC236}">
                  <a16:creationId xmlns:a16="http://schemas.microsoft.com/office/drawing/2014/main" id="{451A5643-18F5-9D66-2572-09C5446EA6C6}"/>
                </a:ext>
              </a:extLst>
            </p:cNvPr>
            <p:cNvSpPr>
              <a:spLocks noChangeArrowheads="1"/>
            </p:cNvSpPr>
            <p:nvPr/>
          </p:nvSpPr>
          <p:spPr bwMode="auto">
            <a:xfrm flipV="1">
              <a:off x="2405" y="956"/>
              <a:ext cx="906" cy="78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191 h 21600"/>
                <a:gd name="T14" fmla="*/ 14400 w 21600"/>
                <a:gd name="T15" fmla="*/ 14409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solidFill>
              <a:schemeClr val="accent1"/>
            </a:solidFill>
            <a:ln w="4670">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2000" dirty="0"/>
            </a:p>
            <a:p>
              <a:pPr algn="ctr" eaLnBrk="1" hangingPunct="1"/>
              <a:endParaRPr lang="en-GB" altLang="en-US" sz="2000" dirty="0"/>
            </a:p>
            <a:p>
              <a:pPr algn="ctr" eaLnBrk="1" hangingPunct="1"/>
              <a:r>
                <a:rPr lang="en-GB" altLang="en-US" sz="1400" b="1" dirty="0"/>
                <a:t>Superstructure:</a:t>
              </a:r>
            </a:p>
          </p:txBody>
        </p:sp>
        <p:sp>
          <p:nvSpPr>
            <p:cNvPr id="34821" name="_s436241">
              <a:extLst>
                <a:ext uri="{FF2B5EF4-FFF2-40B4-BE49-F238E27FC236}">
                  <a16:creationId xmlns:a16="http://schemas.microsoft.com/office/drawing/2014/main" id="{F34B8ED0-A12C-A7F2-B5A4-A20DBBBCBE8F}"/>
                </a:ext>
              </a:extLst>
            </p:cNvPr>
            <p:cNvSpPr>
              <a:spLocks noChangeArrowheads="1"/>
            </p:cNvSpPr>
            <p:nvPr/>
          </p:nvSpPr>
          <p:spPr bwMode="auto">
            <a:xfrm flipV="1">
              <a:off x="1953" y="1740"/>
              <a:ext cx="1810" cy="78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99 w 21600"/>
                <a:gd name="T13" fmla="*/ 4491 h 21600"/>
                <a:gd name="T14" fmla="*/ 17101 w 21600"/>
                <a:gd name="T15" fmla="*/ 1710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r>
                <a:rPr lang="en-GB" altLang="en-US" sz="1600" b="1" dirty="0"/>
                <a:t>Relations of Production</a:t>
              </a:r>
            </a:p>
            <a:p>
              <a:pPr algn="ctr" eaLnBrk="1" hangingPunct="1"/>
              <a:endParaRPr lang="en-GB" altLang="en-US" sz="2000" dirty="0"/>
            </a:p>
            <a:p>
              <a:pPr algn="ctr" eaLnBrk="1" hangingPunct="1"/>
              <a:endParaRPr lang="en-GB" altLang="en-US" sz="1700" dirty="0"/>
            </a:p>
          </p:txBody>
        </p:sp>
        <p:sp>
          <p:nvSpPr>
            <p:cNvPr id="34822" name="_s436242">
              <a:extLst>
                <a:ext uri="{FF2B5EF4-FFF2-40B4-BE49-F238E27FC236}">
                  <a16:creationId xmlns:a16="http://schemas.microsoft.com/office/drawing/2014/main" id="{CF0EDB4D-8129-6F22-E278-73D7DC6D158E}"/>
                </a:ext>
              </a:extLst>
            </p:cNvPr>
            <p:cNvSpPr>
              <a:spLocks noChangeArrowheads="1"/>
            </p:cNvSpPr>
            <p:nvPr/>
          </p:nvSpPr>
          <p:spPr bwMode="auto">
            <a:xfrm flipV="1">
              <a:off x="1500" y="2524"/>
              <a:ext cx="2716" cy="784"/>
            </a:xfrm>
            <a:custGeom>
              <a:avLst/>
              <a:gdLst>
                <a:gd name="T0" fmla="*/ 1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603 w 21600"/>
                <a:gd name="T13" fmla="*/ 3609 h 21600"/>
                <a:gd name="T14" fmla="*/ 17997 w 21600"/>
                <a:gd name="T15" fmla="*/ 17991 h 21600"/>
              </a:gdLst>
              <a:ahLst/>
              <a:cxnLst>
                <a:cxn ang="T8">
                  <a:pos x="T0" y="T1"/>
                </a:cxn>
                <a:cxn ang="T9">
                  <a:pos x="T2" y="T3"/>
                </a:cxn>
                <a:cxn ang="T10">
                  <a:pos x="T4" y="T5"/>
                </a:cxn>
                <a:cxn ang="T11">
                  <a:pos x="T6" y="T7"/>
                </a:cxn>
              </a:cxnLst>
              <a:rect l="T12" t="T13" r="T14" b="T15"/>
              <a:pathLst>
                <a:path w="21600" h="21600">
                  <a:moveTo>
                    <a:pt x="0" y="0"/>
                  </a:moveTo>
                  <a:lnTo>
                    <a:pt x="3600" y="21600"/>
                  </a:lnTo>
                  <a:lnTo>
                    <a:pt x="180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1800" b="1" dirty="0"/>
                <a:t>Forces of Production</a:t>
              </a:r>
              <a:endParaRPr lang="en-GB" altLang="en-US" sz="1800" dirty="0"/>
            </a:p>
          </p:txBody>
        </p:sp>
      </p:grpSp>
      <p:sp>
        <p:nvSpPr>
          <p:cNvPr id="2" name="TextBox 1">
            <a:extLst>
              <a:ext uri="{FF2B5EF4-FFF2-40B4-BE49-F238E27FC236}">
                <a16:creationId xmlns:a16="http://schemas.microsoft.com/office/drawing/2014/main" id="{F1D09862-4ACC-A7E9-975A-A012F5400D7F}"/>
              </a:ext>
            </a:extLst>
          </p:cNvPr>
          <p:cNvSpPr txBox="1"/>
          <p:nvPr/>
        </p:nvSpPr>
        <p:spPr>
          <a:xfrm>
            <a:off x="-115910" y="188912"/>
            <a:ext cx="4417454" cy="1077218"/>
          </a:xfrm>
          <a:prstGeom prst="rect">
            <a:avLst/>
          </a:prstGeom>
          <a:noFill/>
        </p:spPr>
        <p:txBody>
          <a:bodyPr wrap="square" rtlCol="0">
            <a:spAutoFit/>
          </a:bodyPr>
          <a:lstStyle/>
          <a:p>
            <a:r>
              <a:rPr lang="en-US" sz="1600" b="1" dirty="0"/>
              <a:t>Societies in each stage are organized from the bottom up. The ‘modes of production’ produce social reality of people (superstructure)</a:t>
            </a:r>
            <a:endParaRPr lang="en-US" b="1" dirty="0"/>
          </a:p>
        </p:txBody>
      </p:sp>
      <p:sp>
        <p:nvSpPr>
          <p:cNvPr id="4" name="TextBox 3">
            <a:extLst>
              <a:ext uri="{FF2B5EF4-FFF2-40B4-BE49-F238E27FC236}">
                <a16:creationId xmlns:a16="http://schemas.microsoft.com/office/drawing/2014/main" id="{49840C1E-1C1F-F38B-5383-53E1C5922D81}"/>
              </a:ext>
            </a:extLst>
          </p:cNvPr>
          <p:cNvSpPr txBox="1"/>
          <p:nvPr/>
        </p:nvSpPr>
        <p:spPr>
          <a:xfrm>
            <a:off x="7546934" y="0"/>
            <a:ext cx="4056932" cy="3046988"/>
          </a:xfrm>
          <a:prstGeom prst="rect">
            <a:avLst/>
          </a:prstGeom>
          <a:noFill/>
        </p:spPr>
        <p:txBody>
          <a:bodyPr wrap="square" rtlCol="0">
            <a:spAutoFit/>
          </a:bodyPr>
          <a:lstStyle/>
          <a:p>
            <a:r>
              <a:rPr lang="en-US" sz="1600" b="1" dirty="0"/>
              <a:t>Superstructure:   </a:t>
            </a:r>
          </a:p>
          <a:p>
            <a:r>
              <a:rPr lang="en-GB" sz="1600" dirty="0"/>
              <a:t>comprises the cultural, ideological, political, legal, and social institutions (like governmental agencies, culture, family, or religion, ideology, etc.) that are shaped and determined by the economic base (the mode of production and class relations). The superstructure's primary function is to reproduce and legitimize the interests of the ruling class by promoting ideologies that obscure class conflict and maintain the existing power structure. </a:t>
            </a:r>
            <a:endParaRPr lang="en-US" sz="1600" dirty="0"/>
          </a:p>
        </p:txBody>
      </p:sp>
      <p:sp>
        <p:nvSpPr>
          <p:cNvPr id="5" name="TextBox 4">
            <a:extLst>
              <a:ext uri="{FF2B5EF4-FFF2-40B4-BE49-F238E27FC236}">
                <a16:creationId xmlns:a16="http://schemas.microsoft.com/office/drawing/2014/main" id="{35422EFC-742C-288E-81D9-CF3D82EB67E6}"/>
              </a:ext>
            </a:extLst>
          </p:cNvPr>
          <p:cNvSpPr txBox="1"/>
          <p:nvPr/>
        </p:nvSpPr>
        <p:spPr>
          <a:xfrm>
            <a:off x="0" y="1777230"/>
            <a:ext cx="2537139" cy="3293209"/>
          </a:xfrm>
          <a:prstGeom prst="rect">
            <a:avLst/>
          </a:prstGeom>
          <a:noFill/>
        </p:spPr>
        <p:txBody>
          <a:bodyPr wrap="square" rtlCol="0">
            <a:spAutoFit/>
          </a:bodyPr>
          <a:lstStyle/>
          <a:p>
            <a:r>
              <a:rPr lang="en-US" sz="1600" b="1" dirty="0"/>
              <a:t>Relations of production</a:t>
            </a:r>
            <a:r>
              <a:rPr lang="en-US" sz="1600" dirty="0"/>
              <a:t>: </a:t>
            </a:r>
            <a:r>
              <a:rPr lang="en-GB" sz="1600" dirty="0"/>
              <a:t>the social relationships that emerge between people during the process of production, distribution, and exchange of material wealth, fundamentally based on the owner-</a:t>
            </a:r>
          </a:p>
          <a:p>
            <a:r>
              <a:rPr lang="en-GB" sz="1600" dirty="0"/>
              <a:t>ship or lack of owner-</a:t>
            </a:r>
          </a:p>
          <a:p>
            <a:r>
              <a:rPr lang="en-GB" sz="1600" dirty="0"/>
              <a:t>ship of the </a:t>
            </a:r>
          </a:p>
          <a:p>
            <a:r>
              <a:rPr lang="en-GB" sz="1600" dirty="0"/>
              <a:t>means of </a:t>
            </a:r>
          </a:p>
          <a:p>
            <a:r>
              <a:rPr lang="en-GB" sz="1600" dirty="0"/>
              <a:t>production</a:t>
            </a:r>
            <a:endParaRPr lang="en-US" sz="1600" dirty="0"/>
          </a:p>
        </p:txBody>
      </p:sp>
      <p:sp>
        <p:nvSpPr>
          <p:cNvPr id="6" name="TextBox 5">
            <a:extLst>
              <a:ext uri="{FF2B5EF4-FFF2-40B4-BE49-F238E27FC236}">
                <a16:creationId xmlns:a16="http://schemas.microsoft.com/office/drawing/2014/main" id="{5911B809-54FC-34F8-39EE-3F3838D16933}"/>
              </a:ext>
            </a:extLst>
          </p:cNvPr>
          <p:cNvSpPr txBox="1"/>
          <p:nvPr/>
        </p:nvSpPr>
        <p:spPr>
          <a:xfrm>
            <a:off x="1493949" y="6201986"/>
            <a:ext cx="9362941" cy="646331"/>
          </a:xfrm>
          <a:prstGeom prst="rect">
            <a:avLst/>
          </a:prstGeom>
          <a:noFill/>
        </p:spPr>
        <p:txBody>
          <a:bodyPr wrap="square" rtlCol="0">
            <a:spAutoFit/>
          </a:bodyPr>
          <a:lstStyle/>
          <a:p>
            <a:r>
              <a:rPr lang="en-US" b="1" dirty="0"/>
              <a:t>Forces and means of production</a:t>
            </a:r>
            <a:r>
              <a:rPr lang="en-US" dirty="0"/>
              <a:t>: </a:t>
            </a:r>
            <a:r>
              <a:rPr lang="en-GB" dirty="0"/>
              <a:t>These are the tools, technology, and raw materials society uses to produce goods, as well as the collective labour and knowledge of the </a:t>
            </a:r>
            <a:r>
              <a:rPr lang="en-GB" dirty="0" err="1"/>
              <a:t>laboring</a:t>
            </a:r>
            <a:r>
              <a:rPr lang="en-GB" dirty="0"/>
              <a:t> people. </a:t>
            </a:r>
            <a:endParaRPr lang="en-US" dirty="0"/>
          </a:p>
        </p:txBody>
      </p:sp>
      <p:sp>
        <p:nvSpPr>
          <p:cNvPr id="8" name="TextBox 7">
            <a:extLst>
              <a:ext uri="{FF2B5EF4-FFF2-40B4-BE49-F238E27FC236}">
                <a16:creationId xmlns:a16="http://schemas.microsoft.com/office/drawing/2014/main" id="{3C01D1E4-1F7B-A85A-7348-21690D713DA6}"/>
              </a:ext>
            </a:extLst>
          </p:cNvPr>
          <p:cNvSpPr txBox="1"/>
          <p:nvPr/>
        </p:nvSpPr>
        <p:spPr>
          <a:xfrm>
            <a:off x="9551534" y="3286124"/>
            <a:ext cx="2412938" cy="2062103"/>
          </a:xfrm>
          <a:prstGeom prst="rect">
            <a:avLst/>
          </a:prstGeom>
          <a:noFill/>
        </p:spPr>
        <p:txBody>
          <a:bodyPr wrap="square" rtlCol="0">
            <a:spAutoFit/>
          </a:bodyPr>
          <a:lstStyle/>
          <a:p>
            <a:r>
              <a:rPr lang="en-US" sz="1600" b="1" dirty="0"/>
              <a:t>Class</a:t>
            </a:r>
            <a:r>
              <a:rPr lang="en-US" sz="1600" dirty="0"/>
              <a:t>: </a:t>
            </a:r>
            <a:r>
              <a:rPr lang="en-GB" sz="1600" dirty="0"/>
              <a:t>class is defined by a person’s/groups relationship to the forces of production—either owning them or selling their labour to survive (in </a:t>
            </a:r>
            <a:r>
              <a:rPr lang="en-GB" sz="1600" dirty="0" err="1"/>
              <a:t>capitalism:proletaria</a:t>
            </a:r>
            <a:r>
              <a:rPr lang="en-GB" sz="1600" dirty="0"/>
              <a:t> -</a:t>
            </a:r>
          </a:p>
          <a:p>
            <a:r>
              <a:rPr lang="en-GB" sz="1600" dirty="0"/>
              <a:t>bourgeoisie)</a:t>
            </a:r>
            <a:endParaRPr lang="en-US" sz="1600" dirty="0"/>
          </a:p>
        </p:txBody>
      </p:sp>
    </p:spTree>
    <p:extLst>
      <p:ext uri="{BB962C8B-B14F-4D97-AF65-F5344CB8AC3E}">
        <p14:creationId xmlns:p14="http://schemas.microsoft.com/office/powerpoint/2010/main" val="33793796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2EE9A69-E104-B6F6-B8D5-AA44081DD4F1}"/>
              </a:ext>
            </a:extLst>
          </p:cNvPr>
          <p:cNvSpPr txBox="1"/>
          <p:nvPr/>
        </p:nvSpPr>
        <p:spPr>
          <a:xfrm>
            <a:off x="1300163" y="1928813"/>
            <a:ext cx="7612017" cy="4524315"/>
          </a:xfrm>
          <a:prstGeom prst="rect">
            <a:avLst/>
          </a:prstGeom>
          <a:noFill/>
        </p:spPr>
        <p:txBody>
          <a:bodyPr wrap="square" rtlCol="0">
            <a:spAutoFit/>
          </a:bodyPr>
          <a:lstStyle/>
          <a:p>
            <a:endParaRPr lang="en-GB" b="1" dirty="0"/>
          </a:p>
          <a:p>
            <a:r>
              <a:rPr lang="en-GB" b="1" dirty="0"/>
              <a:t>‘</a:t>
            </a:r>
            <a:r>
              <a:rPr lang="en-GB" dirty="0"/>
              <a:t>In direct contrast to German philosophy, which descends from heaven to earth, here we ascend from earth to heaven. That is to say, we do not set out from what men imagine, conceive, nor from men as narrated, thought of, in order to arrive to men in flesh. </a:t>
            </a:r>
            <a:r>
              <a:rPr lang="en-GB" b="1" i="1" dirty="0"/>
              <a:t>We set out from real, active men and on the basis of their real life process we demonstrate the development of the ideological reflexes and echoes of this life process.’ (German Ideology, p. 7)</a:t>
            </a:r>
          </a:p>
          <a:p>
            <a:endParaRPr lang="en-GB" b="1" i="1" dirty="0"/>
          </a:p>
          <a:p>
            <a:endParaRPr lang="en-GB" b="1" i="1" dirty="0"/>
          </a:p>
          <a:p>
            <a:endParaRPr lang="en-GB" b="1" i="1" dirty="0"/>
          </a:p>
          <a:p>
            <a:r>
              <a:rPr lang="en-GB" i="1" dirty="0"/>
              <a:t>Note: Marx does not consider capitalism to be outcome of some sort of essential human nature and the motivation of man in capitalism to be universal motivation within Man </a:t>
            </a:r>
            <a:r>
              <a:rPr lang="en-GB" dirty="0"/>
              <a:t>(as many intellectuals of his time did, including those who came to believe in Darwinism which spread at his time</a:t>
            </a:r>
            <a:r>
              <a:rPr lang="en-GB" i="1" dirty="0"/>
              <a:t>). </a:t>
            </a:r>
            <a:endParaRPr lang="en-US" dirty="0"/>
          </a:p>
        </p:txBody>
      </p:sp>
      <p:sp>
        <p:nvSpPr>
          <p:cNvPr id="7" name="TextBox 6">
            <a:extLst>
              <a:ext uri="{FF2B5EF4-FFF2-40B4-BE49-F238E27FC236}">
                <a16:creationId xmlns:a16="http://schemas.microsoft.com/office/drawing/2014/main" id="{71DF6BD6-2663-ED34-DC86-46CBC7D0F379}"/>
              </a:ext>
            </a:extLst>
          </p:cNvPr>
          <p:cNvSpPr txBox="1"/>
          <p:nvPr/>
        </p:nvSpPr>
        <p:spPr>
          <a:xfrm>
            <a:off x="442913" y="342900"/>
            <a:ext cx="11572063" cy="1200329"/>
          </a:xfrm>
          <a:prstGeom prst="rect">
            <a:avLst/>
          </a:prstGeom>
          <a:noFill/>
        </p:spPr>
        <p:txBody>
          <a:bodyPr wrap="square" rtlCol="0">
            <a:spAutoFit/>
          </a:bodyPr>
          <a:lstStyle/>
          <a:p>
            <a:r>
              <a:rPr lang="en-US" dirty="0"/>
              <a:t>Marx reacted against Hegel’s philosophical history that traces the development of thought and spirit.</a:t>
            </a:r>
          </a:p>
          <a:p>
            <a:endParaRPr lang="en-US" dirty="0"/>
          </a:p>
          <a:p>
            <a:r>
              <a:rPr lang="en-US" b="1" dirty="0"/>
              <a:t>He and Engels argue: </a:t>
            </a:r>
          </a:p>
          <a:p>
            <a:r>
              <a:rPr lang="en-US" b="1" dirty="0"/>
              <a:t>‘Men make their own history! And all human ‘thinking’ is the outcome of their active real lives!’</a:t>
            </a:r>
          </a:p>
        </p:txBody>
      </p:sp>
      <p:sp>
        <p:nvSpPr>
          <p:cNvPr id="8" name="TextBox 7">
            <a:extLst>
              <a:ext uri="{FF2B5EF4-FFF2-40B4-BE49-F238E27FC236}">
                <a16:creationId xmlns:a16="http://schemas.microsoft.com/office/drawing/2014/main" id="{416C1D64-B559-92B5-A439-7AF040947B5A}"/>
              </a:ext>
            </a:extLst>
          </p:cNvPr>
          <p:cNvSpPr txBox="1"/>
          <p:nvPr/>
        </p:nvSpPr>
        <p:spPr>
          <a:xfrm>
            <a:off x="314325" y="1443039"/>
            <a:ext cx="26522969" cy="646331"/>
          </a:xfrm>
          <a:prstGeom prst="rect">
            <a:avLst/>
          </a:prstGeom>
          <a:noFill/>
        </p:spPr>
        <p:txBody>
          <a:bodyPr wrap="square" rtlCol="0">
            <a:spAutoFit/>
          </a:bodyPr>
          <a:lstStyle/>
          <a:p>
            <a:r>
              <a:rPr lang="en-US" b="1" i="0" u="none" strike="noStrike" dirty="0">
                <a:solidFill>
                  <a:srgbClr val="1F1F1F"/>
                </a:solidFill>
                <a:effectLst/>
                <a:latin typeface="Google Sans"/>
              </a:rPr>
              <a:t>‘</a:t>
            </a:r>
            <a:r>
              <a:rPr lang="en-GB" b="1" i="0" u="none" strike="noStrike" dirty="0">
                <a:solidFill>
                  <a:srgbClr val="1F1F1F"/>
                </a:solidFill>
                <a:effectLst/>
                <a:latin typeface="Google Sans"/>
              </a:rPr>
              <a:t>The philosophers have only interpreted the world in various ways; the point, however, is to change it’ (</a:t>
            </a:r>
            <a:r>
              <a:rPr lang="en-GB" sz="1600" b="0" i="0" u="none" strike="noStrike" dirty="0">
                <a:solidFill>
                  <a:srgbClr val="4D5156"/>
                </a:solidFill>
                <a:effectLst/>
                <a:latin typeface="Arial" panose="020B0604020202020204" pitchFamily="34" charset="0"/>
              </a:rPr>
              <a:t>11</a:t>
            </a:r>
            <a:r>
              <a:rPr lang="en-GB" sz="1600" b="0" i="0" u="none" strike="noStrike" baseline="30000" dirty="0">
                <a:solidFill>
                  <a:srgbClr val="4D5156"/>
                </a:solidFill>
                <a:effectLst/>
                <a:latin typeface="Arial" panose="020B0604020202020204" pitchFamily="34" charset="0"/>
              </a:rPr>
              <a:t>th</a:t>
            </a:r>
            <a:r>
              <a:rPr lang="en-GB" sz="1600" b="0" i="0" u="none" strike="noStrike" dirty="0">
                <a:solidFill>
                  <a:srgbClr val="4D5156"/>
                </a:solidFill>
                <a:effectLst/>
                <a:latin typeface="Arial" panose="020B0604020202020204" pitchFamily="34" charset="0"/>
              </a:rPr>
              <a:t> thesis on Feuerbach</a:t>
            </a:r>
            <a:r>
              <a:rPr lang="en-GB" b="0" i="0" u="none" strike="noStrike" dirty="0">
                <a:solidFill>
                  <a:srgbClr val="4D5156"/>
                </a:solidFill>
                <a:effectLst/>
                <a:latin typeface="Arial" panose="020B0604020202020204" pitchFamily="34" charset="0"/>
              </a:rPr>
              <a:t>)</a:t>
            </a:r>
            <a:endParaRPr lang="en-US" dirty="0"/>
          </a:p>
          <a:p>
            <a:endParaRPr lang="en-US" dirty="0"/>
          </a:p>
        </p:txBody>
      </p:sp>
    </p:spTree>
    <p:extLst>
      <p:ext uri="{BB962C8B-B14F-4D97-AF65-F5344CB8AC3E}">
        <p14:creationId xmlns:p14="http://schemas.microsoft.com/office/powerpoint/2010/main" val="20234460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51F015A-4D54-BC13-0F6E-3C4873977BB8}"/>
              </a:ext>
            </a:extLst>
          </p:cNvPr>
          <p:cNvSpPr txBox="1"/>
          <p:nvPr/>
        </p:nvSpPr>
        <p:spPr>
          <a:xfrm>
            <a:off x="1635617" y="850006"/>
            <a:ext cx="7328077" cy="5632311"/>
          </a:xfrm>
          <a:prstGeom prst="rect">
            <a:avLst/>
          </a:prstGeom>
          <a:noFill/>
        </p:spPr>
        <p:txBody>
          <a:bodyPr wrap="square" rtlCol="0">
            <a:spAutoFit/>
          </a:bodyPr>
          <a:lstStyle/>
          <a:p>
            <a:r>
              <a:rPr lang="en-US" b="1" dirty="0"/>
              <a:t>		Marx’s understanding of ‘Man’</a:t>
            </a:r>
          </a:p>
          <a:p>
            <a:endParaRPr lang="en-US" b="1" dirty="0"/>
          </a:p>
          <a:p>
            <a:r>
              <a:rPr lang="en-US" b="1" dirty="0"/>
              <a:t>What is man ? </a:t>
            </a:r>
            <a:r>
              <a:rPr lang="en-US" dirty="0"/>
              <a:t>(He uses the term ‘man’ (germ. Mensch); </a:t>
            </a:r>
            <a:r>
              <a:rPr lang="en-US" dirty="0" err="1"/>
              <a:t>stsnds</a:t>
            </a:r>
            <a:r>
              <a:rPr lang="en-US" dirty="0"/>
              <a:t> for mankind or we would now say humankind.) </a:t>
            </a:r>
          </a:p>
          <a:p>
            <a:endParaRPr lang="en-US" dirty="0"/>
          </a:p>
          <a:p>
            <a:r>
              <a:rPr lang="en-US" dirty="0"/>
              <a:t>For Marx, man (which includes all human beings) is born with an inner invisible </a:t>
            </a:r>
            <a:r>
              <a:rPr lang="en-US" i="1" dirty="0"/>
              <a:t>potential</a:t>
            </a:r>
            <a:r>
              <a:rPr lang="en-US" dirty="0"/>
              <a:t> which differs from its </a:t>
            </a:r>
            <a:r>
              <a:rPr lang="en-US" i="1" dirty="0"/>
              <a:t>raw material </a:t>
            </a:r>
            <a:r>
              <a:rPr lang="en-US" dirty="0"/>
              <a:t>(we might say today human biology), which, as such, cannot be changed. </a:t>
            </a:r>
          </a:p>
          <a:p>
            <a:endParaRPr lang="en-US" dirty="0"/>
          </a:p>
          <a:p>
            <a:r>
              <a:rPr lang="en-US" dirty="0"/>
              <a:t>Yet, man do change in the course of history, Marx argues, he develops himself and transform himself. Man is a product of history. </a:t>
            </a:r>
          </a:p>
          <a:p>
            <a:endParaRPr lang="en-US" dirty="0"/>
          </a:p>
          <a:p>
            <a:r>
              <a:rPr lang="en-US" dirty="0"/>
              <a:t>Since he makes his history, man is his very own product.   </a:t>
            </a:r>
          </a:p>
          <a:p>
            <a:endParaRPr lang="en-US" dirty="0"/>
          </a:p>
          <a:p>
            <a:r>
              <a:rPr lang="en-US" dirty="0"/>
              <a:t>History, is the history of man’s very own self-realization. All humans are born with this potential of </a:t>
            </a:r>
            <a:r>
              <a:rPr lang="en-US" dirty="0" err="1"/>
              <a:t>self-realisation</a:t>
            </a:r>
            <a:r>
              <a:rPr lang="en-US" dirty="0"/>
              <a:t> and they activate this inherent potential through their labor, work and production. </a:t>
            </a:r>
          </a:p>
          <a:p>
            <a:endParaRPr lang="en-US" dirty="0"/>
          </a:p>
          <a:p>
            <a:r>
              <a:rPr lang="en-US" b="1" dirty="0"/>
              <a:t>History is nothing but the self-creation of man through the process of his labor. </a:t>
            </a:r>
          </a:p>
        </p:txBody>
      </p:sp>
    </p:spTree>
    <p:extLst>
      <p:ext uri="{BB962C8B-B14F-4D97-AF65-F5344CB8AC3E}">
        <p14:creationId xmlns:p14="http://schemas.microsoft.com/office/powerpoint/2010/main" val="4063686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CF752CD-425D-AEB2-51F4-9B70F6F887C9}"/>
              </a:ext>
            </a:extLst>
          </p:cNvPr>
          <p:cNvSpPr txBox="1"/>
          <p:nvPr/>
        </p:nvSpPr>
        <p:spPr>
          <a:xfrm>
            <a:off x="373488" y="927279"/>
            <a:ext cx="10830426" cy="4801314"/>
          </a:xfrm>
          <a:prstGeom prst="rect">
            <a:avLst/>
          </a:prstGeom>
          <a:noFill/>
        </p:spPr>
        <p:txBody>
          <a:bodyPr wrap="square" rtlCol="0">
            <a:spAutoFit/>
          </a:bodyPr>
          <a:lstStyle/>
          <a:p>
            <a:r>
              <a:rPr lang="en-US" dirty="0"/>
              <a:t>Labor is the self-expression of man, an expression of his individual physical and mental power.</a:t>
            </a:r>
          </a:p>
          <a:p>
            <a:r>
              <a:rPr lang="en-US" dirty="0"/>
              <a:t>in this process of genuine activity man develops himself, becomes himself; work is not only a means to an end – the product – but an end in itself, the meaningful expression of human energy; hence, work, is enjoyable. </a:t>
            </a:r>
          </a:p>
          <a:p>
            <a:endParaRPr lang="en-US" dirty="0"/>
          </a:p>
          <a:p>
            <a:r>
              <a:rPr lang="en-US" dirty="0"/>
              <a:t>Marx critiques of  capitalism is not the injustice in the distribution of wealth; </a:t>
            </a:r>
            <a:r>
              <a:rPr lang="en-US" b="1" dirty="0"/>
              <a:t>it is the perversion of labor into forced, meaningless labor, hence the transformation of man into a ‘crippled </a:t>
            </a:r>
            <a:r>
              <a:rPr lang="en-US" b="1" dirty="0" err="1"/>
              <a:t>monstrocity</a:t>
            </a:r>
            <a:r>
              <a:rPr lang="en-US" b="1" dirty="0"/>
              <a:t>’. </a:t>
            </a:r>
          </a:p>
          <a:p>
            <a:endParaRPr lang="en-US" b="1" dirty="0"/>
          </a:p>
          <a:p>
            <a:r>
              <a:rPr lang="en-US" dirty="0"/>
              <a:t>					</a:t>
            </a:r>
            <a:r>
              <a:rPr lang="en-US" b="1" dirty="0"/>
              <a:t>Alienation </a:t>
            </a:r>
          </a:p>
          <a:p>
            <a:endParaRPr lang="en-US" dirty="0"/>
          </a:p>
          <a:p>
            <a:r>
              <a:rPr lang="en-US" dirty="0"/>
              <a:t>Alienation (or estrangement) means that man does not experience himself as the acting agent in his grasp of the world but that the world (nature, others, and he himself) remain </a:t>
            </a:r>
            <a:r>
              <a:rPr lang="en-US" i="1" dirty="0"/>
              <a:t>alien </a:t>
            </a:r>
            <a:r>
              <a:rPr lang="en-US" dirty="0"/>
              <a:t>to himself. They stand above and against him as objects, even through they may be objects of his own creation. Alienation mean that man  essentially experiences  the world and himself passively, receptively. </a:t>
            </a:r>
          </a:p>
          <a:p>
            <a:r>
              <a:rPr lang="en-US" dirty="0"/>
              <a:t>To be in an alienated state allows no grows, not development; man doesn’t make his own history. </a:t>
            </a:r>
          </a:p>
          <a:p>
            <a:endParaRPr lang="en-US" dirty="0"/>
          </a:p>
          <a:p>
            <a:r>
              <a:rPr lang="en-US" dirty="0"/>
              <a:t> </a:t>
            </a:r>
          </a:p>
        </p:txBody>
      </p:sp>
      <p:sp>
        <p:nvSpPr>
          <p:cNvPr id="7" name="TextBox 6">
            <a:extLst>
              <a:ext uri="{FF2B5EF4-FFF2-40B4-BE49-F238E27FC236}">
                <a16:creationId xmlns:a16="http://schemas.microsoft.com/office/drawing/2014/main" id="{646A5792-FA1A-39D6-8355-91556A82FAAD}"/>
              </a:ext>
            </a:extLst>
          </p:cNvPr>
          <p:cNvSpPr txBox="1"/>
          <p:nvPr/>
        </p:nvSpPr>
        <p:spPr>
          <a:xfrm>
            <a:off x="3863662" y="412124"/>
            <a:ext cx="4261551" cy="369332"/>
          </a:xfrm>
          <a:prstGeom prst="rect">
            <a:avLst/>
          </a:prstGeom>
          <a:noFill/>
        </p:spPr>
        <p:txBody>
          <a:bodyPr wrap="none" rtlCol="0">
            <a:spAutoFit/>
          </a:bodyPr>
          <a:lstStyle/>
          <a:p>
            <a:r>
              <a:rPr lang="en-US" b="1" dirty="0"/>
              <a:t>Concept of Labor and Man’s Alienation </a:t>
            </a:r>
          </a:p>
        </p:txBody>
      </p:sp>
    </p:spTree>
    <p:extLst>
      <p:ext uri="{BB962C8B-B14F-4D97-AF65-F5344CB8AC3E}">
        <p14:creationId xmlns:p14="http://schemas.microsoft.com/office/powerpoint/2010/main" val="22642656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466AE6A-83CE-EA6D-E7EB-407334A057CE}"/>
              </a:ext>
            </a:extLst>
          </p:cNvPr>
          <p:cNvSpPr txBox="1"/>
          <p:nvPr/>
        </p:nvSpPr>
        <p:spPr>
          <a:xfrm>
            <a:off x="2099256" y="978794"/>
            <a:ext cx="6318268" cy="369332"/>
          </a:xfrm>
          <a:prstGeom prst="rect">
            <a:avLst/>
          </a:prstGeom>
          <a:noFill/>
        </p:spPr>
        <p:txBody>
          <a:bodyPr wrap="none" rtlCol="0">
            <a:spAutoFit/>
          </a:bodyPr>
          <a:lstStyle/>
          <a:p>
            <a:r>
              <a:rPr lang="en-US" b="1" dirty="0"/>
              <a:t>Alienation in capitalism – state of alienation in capitalism </a:t>
            </a:r>
          </a:p>
        </p:txBody>
      </p:sp>
      <p:sp>
        <p:nvSpPr>
          <p:cNvPr id="6" name="TextBox 5">
            <a:extLst>
              <a:ext uri="{FF2B5EF4-FFF2-40B4-BE49-F238E27FC236}">
                <a16:creationId xmlns:a16="http://schemas.microsoft.com/office/drawing/2014/main" id="{22087E19-2B4B-4C5E-5DAD-EFFB38FF4F9E}"/>
              </a:ext>
            </a:extLst>
          </p:cNvPr>
          <p:cNvSpPr txBox="1"/>
          <p:nvPr/>
        </p:nvSpPr>
        <p:spPr>
          <a:xfrm>
            <a:off x="360608" y="1906073"/>
            <a:ext cx="10867717" cy="2585323"/>
          </a:xfrm>
          <a:prstGeom prst="rect">
            <a:avLst/>
          </a:prstGeom>
          <a:noFill/>
        </p:spPr>
        <p:txBody>
          <a:bodyPr wrap="square" rtlCol="0">
            <a:spAutoFit/>
          </a:bodyPr>
          <a:lstStyle/>
          <a:p>
            <a:r>
              <a:rPr lang="en-US" dirty="0"/>
              <a:t>As private property and division of labor develop in capitalism (machinery, industries) , labor loses its character of being an expression of man’</a:t>
            </a:r>
          </a:p>
          <a:p>
            <a:r>
              <a:rPr lang="en-US" dirty="0"/>
              <a:t>Power labor and his products assume an existence separate from man, his will and his planning. </a:t>
            </a:r>
          </a:p>
          <a:p>
            <a:endParaRPr lang="en-US" dirty="0"/>
          </a:p>
          <a:p>
            <a:r>
              <a:rPr lang="en-US" dirty="0"/>
              <a:t>Labor is alienated because the work has ceased to be a part of the worker’s nature </a:t>
            </a:r>
          </a:p>
          <a:p>
            <a:r>
              <a:rPr lang="en-US" dirty="0"/>
              <a:t> ‘and consequently, he does not fulfill himself in his work but denies himself, has a feeling of misery rather than well-being, does not develop freely his mental and physical energies but is physically exhausted and mentally debased. The worker therefore feels himself at home only during his leisure time, whereas at work he feels homeless’.  </a:t>
            </a:r>
          </a:p>
        </p:txBody>
      </p:sp>
    </p:spTree>
    <p:extLst>
      <p:ext uri="{BB962C8B-B14F-4D97-AF65-F5344CB8AC3E}">
        <p14:creationId xmlns:p14="http://schemas.microsoft.com/office/powerpoint/2010/main" val="14145213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2FE5B32-A44B-29C1-CDB2-22289220E3B3}"/>
              </a:ext>
            </a:extLst>
          </p:cNvPr>
          <p:cNvSpPr txBox="1"/>
          <p:nvPr/>
        </p:nvSpPr>
        <p:spPr>
          <a:xfrm>
            <a:off x="1906073" y="940158"/>
            <a:ext cx="10340229" cy="5909310"/>
          </a:xfrm>
          <a:prstGeom prst="rect">
            <a:avLst/>
          </a:prstGeom>
          <a:noFill/>
        </p:spPr>
        <p:txBody>
          <a:bodyPr wrap="square" rtlCol="0">
            <a:spAutoFit/>
          </a:bodyPr>
          <a:lstStyle/>
          <a:p>
            <a:r>
              <a:rPr lang="en-US" dirty="0"/>
              <a:t>			</a:t>
            </a:r>
            <a:r>
              <a:rPr lang="en-US" b="1" dirty="0"/>
              <a:t>The aim of socialism (and communism)</a:t>
            </a:r>
          </a:p>
          <a:p>
            <a:endParaRPr lang="en-US" dirty="0"/>
          </a:p>
          <a:p>
            <a:r>
              <a:rPr lang="en-US" dirty="0"/>
              <a:t>Marx looked at socialism as </a:t>
            </a:r>
            <a:r>
              <a:rPr lang="en-US" i="1" dirty="0"/>
              <a:t>the condition </a:t>
            </a:r>
            <a:r>
              <a:rPr lang="en-US" dirty="0"/>
              <a:t>of human freedom and creativity, not as in itself</a:t>
            </a:r>
          </a:p>
          <a:p>
            <a:r>
              <a:rPr lang="en-US" dirty="0"/>
              <a:t>the goal of man’s life. </a:t>
            </a:r>
          </a:p>
          <a:p>
            <a:endParaRPr lang="en-US" dirty="0"/>
          </a:p>
          <a:p>
            <a:r>
              <a:rPr lang="en-US" dirty="0"/>
              <a:t>It is the first real emergence, the genuine actualization of man’s nature as something real. Socialism </a:t>
            </a:r>
          </a:p>
          <a:p>
            <a:r>
              <a:rPr lang="en-US" dirty="0"/>
              <a:t>or communism is a society which permits the </a:t>
            </a:r>
            <a:r>
              <a:rPr lang="en-US" i="1" dirty="0"/>
              <a:t>actualization</a:t>
            </a:r>
            <a:r>
              <a:rPr lang="en-US" dirty="0"/>
              <a:t> of man’s inherent essence, by overcoming</a:t>
            </a:r>
          </a:p>
          <a:p>
            <a:r>
              <a:rPr lang="en-US" dirty="0"/>
              <a:t>his alienation. It is nothing less than creating the conditions for the truly free, rational, active and </a:t>
            </a:r>
          </a:p>
          <a:p>
            <a:r>
              <a:rPr lang="en-US" dirty="0"/>
              <a:t>independent man. </a:t>
            </a:r>
          </a:p>
          <a:p>
            <a:endParaRPr lang="en-US" dirty="0"/>
          </a:p>
          <a:p>
            <a:r>
              <a:rPr lang="en-US" dirty="0"/>
              <a:t>It is a society that </a:t>
            </a:r>
            <a:r>
              <a:rPr lang="en-US" i="1" dirty="0"/>
              <a:t>serves the needs of man. </a:t>
            </a:r>
          </a:p>
          <a:p>
            <a:endParaRPr lang="en-US" dirty="0"/>
          </a:p>
          <a:p>
            <a:r>
              <a:rPr lang="en-US" dirty="0"/>
              <a:t>Question: Well, doesn’t modern capitalism serve our </a:t>
            </a:r>
            <a:r>
              <a:rPr lang="en-US" i="1" dirty="0"/>
              <a:t>needs</a:t>
            </a:r>
            <a:r>
              <a:rPr lang="en-US" dirty="0"/>
              <a:t>? </a:t>
            </a:r>
          </a:p>
          <a:p>
            <a:r>
              <a:rPr lang="en-US" dirty="0"/>
              <a:t>Aren’t big cooperation serving our needs  (e.g. consumption)? Aren’t political elites endlessly trying to find out what  our needs are, to understand us, and serve our needs? Or does religion serves our real needs? </a:t>
            </a:r>
          </a:p>
          <a:p>
            <a:endParaRPr lang="en-US" dirty="0"/>
          </a:p>
          <a:p>
            <a:r>
              <a:rPr lang="en-US" dirty="0"/>
              <a:t>Well, no, Marx would argue </a:t>
            </a:r>
          </a:p>
          <a:p>
            <a:endParaRPr lang="en-US" dirty="0"/>
          </a:p>
          <a:p>
            <a:r>
              <a:rPr lang="en-US" dirty="0"/>
              <a:t>Marx believed in </a:t>
            </a:r>
            <a:r>
              <a:rPr lang="en-US" i="1" dirty="0"/>
              <a:t>true</a:t>
            </a:r>
            <a:r>
              <a:rPr lang="en-US" dirty="0"/>
              <a:t> needs of humans and </a:t>
            </a:r>
            <a:r>
              <a:rPr lang="en-US" i="1" dirty="0"/>
              <a:t>artificially produced </a:t>
            </a:r>
            <a:r>
              <a:rPr lang="en-US" dirty="0"/>
              <a:t>needs of man (as capitalism does). Capitalism makes humans forget their </a:t>
            </a:r>
            <a:r>
              <a:rPr lang="en-US" i="1" dirty="0"/>
              <a:t>true </a:t>
            </a:r>
            <a:r>
              <a:rPr lang="en-US" dirty="0"/>
              <a:t>needs.</a:t>
            </a:r>
          </a:p>
        </p:txBody>
      </p:sp>
    </p:spTree>
    <p:extLst>
      <p:ext uri="{BB962C8B-B14F-4D97-AF65-F5344CB8AC3E}">
        <p14:creationId xmlns:p14="http://schemas.microsoft.com/office/powerpoint/2010/main" val="6587479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8AC2F77-98C3-9A29-783A-78226BFECC3B}"/>
              </a:ext>
            </a:extLst>
          </p:cNvPr>
          <p:cNvSpPr txBox="1"/>
          <p:nvPr/>
        </p:nvSpPr>
        <p:spPr>
          <a:xfrm>
            <a:off x="2343150" y="1585913"/>
            <a:ext cx="7938071" cy="1200329"/>
          </a:xfrm>
          <a:prstGeom prst="rect">
            <a:avLst/>
          </a:prstGeom>
          <a:noFill/>
        </p:spPr>
        <p:txBody>
          <a:bodyPr wrap="none" rtlCol="0">
            <a:spAutoFit/>
          </a:bodyPr>
          <a:lstStyle/>
          <a:p>
            <a:r>
              <a:rPr lang="en-US" b="1" dirty="0"/>
              <a:t>Seminar questions: </a:t>
            </a:r>
          </a:p>
          <a:p>
            <a:endParaRPr lang="en-US" dirty="0"/>
          </a:p>
          <a:p>
            <a:r>
              <a:rPr lang="en-US" dirty="0"/>
              <a:t>How does Marx understand human experience, agency and historical change? </a:t>
            </a:r>
          </a:p>
          <a:p>
            <a:r>
              <a:rPr lang="en-US" dirty="0"/>
              <a:t>How does he differ from Ranke? </a:t>
            </a:r>
          </a:p>
        </p:txBody>
      </p:sp>
    </p:spTree>
    <p:extLst>
      <p:ext uri="{BB962C8B-B14F-4D97-AF65-F5344CB8AC3E}">
        <p14:creationId xmlns:p14="http://schemas.microsoft.com/office/powerpoint/2010/main" val="935320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BE261C4-57D3-F042-889A-7E03B35B50FF}"/>
              </a:ext>
            </a:extLst>
          </p:cNvPr>
          <p:cNvSpPr txBox="1"/>
          <p:nvPr/>
        </p:nvSpPr>
        <p:spPr>
          <a:xfrm>
            <a:off x="4557486" y="543504"/>
            <a:ext cx="6515327" cy="7294305"/>
          </a:xfrm>
          <a:prstGeom prst="rect">
            <a:avLst/>
          </a:prstGeom>
          <a:noFill/>
        </p:spPr>
        <p:txBody>
          <a:bodyPr wrap="square" rtlCol="0">
            <a:spAutoFit/>
          </a:bodyPr>
          <a:lstStyle/>
          <a:p>
            <a:pPr marL="285750" indent="-285750">
              <a:buFont typeface="Arial" panose="020B0604020202020204" pitchFamily="34" charset="0"/>
              <a:buChar char="•"/>
            </a:pPr>
            <a:r>
              <a:rPr lang="en-GB" dirty="0"/>
              <a:t>There was no single German political nation; instead, there was a collection of separate states with different rulers, laws, religions, and customs. Industrialisation – like in Britain is still relatively unknown in most German territories (takes of in the last 3</a:t>
            </a:r>
            <a:r>
              <a:rPr lang="en-GB" baseline="30000" dirty="0"/>
              <a:t>rd</a:t>
            </a:r>
            <a:r>
              <a:rPr lang="en-GB" dirty="0"/>
              <a:t> of 19</a:t>
            </a:r>
            <a:r>
              <a:rPr lang="en-GB" baseline="30000" dirty="0"/>
              <a:t>th</a:t>
            </a:r>
            <a:r>
              <a:rPr lang="en-GB" dirty="0"/>
              <a:t> century).</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There was enthusiasms for Enlightenment ideas and the achievements of the French Revolution but majority of German rulers and their subjects were hesitant to embrace ideologies of the French; reliance on the importance of religion and traditional political powers to provide peace and societal order.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GB" dirty="0"/>
              <a:t>But: Sparked by economic hardship, mass poverty, and political discontent, these were a series of protests and rebellions across the German states demanding national unity, individual freedoms like freedom of the press, and a unified German nation-state. While the initial phase saw rulers make concessions, including the formation of a national assembly, ‘the revolutions’ in the 1840s/50s ultimately failed as internal divisions between middle-class liberals and working-class radicals grew, and conservative forces reasserted control. (e.g. restauration)</a:t>
            </a:r>
            <a:endParaRPr lang="en-US" dirty="0"/>
          </a:p>
          <a:p>
            <a:pPr marL="285750" indent="-285750">
              <a:buFont typeface="Arial" panose="020B0604020202020204" pitchFamily="34" charset="0"/>
              <a:buChar char="•"/>
            </a:pPr>
            <a:endParaRPr lang="en-US" dirty="0"/>
          </a:p>
          <a:p>
            <a:endParaRPr lang="en-US" dirty="0"/>
          </a:p>
        </p:txBody>
      </p:sp>
      <p:sp>
        <p:nvSpPr>
          <p:cNvPr id="6" name="TextBox 5">
            <a:extLst>
              <a:ext uri="{FF2B5EF4-FFF2-40B4-BE49-F238E27FC236}">
                <a16:creationId xmlns:a16="http://schemas.microsoft.com/office/drawing/2014/main" id="{27856E73-39BE-4A4D-83D7-082CA2E8C761}"/>
              </a:ext>
            </a:extLst>
          </p:cNvPr>
          <p:cNvSpPr txBox="1"/>
          <p:nvPr/>
        </p:nvSpPr>
        <p:spPr>
          <a:xfrm>
            <a:off x="-116113" y="174171"/>
            <a:ext cx="11946164" cy="369332"/>
          </a:xfrm>
          <a:prstGeom prst="rect">
            <a:avLst/>
          </a:prstGeom>
          <a:noFill/>
        </p:spPr>
        <p:txBody>
          <a:bodyPr wrap="square" rtlCol="0">
            <a:spAutoFit/>
          </a:bodyPr>
          <a:lstStyle/>
          <a:p>
            <a:r>
              <a:rPr lang="en-US" b="1" dirty="0"/>
              <a:t>		Wider political, social-cultural, economic context until 1871…</a:t>
            </a:r>
          </a:p>
        </p:txBody>
      </p:sp>
      <p:pic>
        <p:nvPicPr>
          <p:cNvPr id="2" name="Picture 1">
            <a:extLst>
              <a:ext uri="{FF2B5EF4-FFF2-40B4-BE49-F238E27FC236}">
                <a16:creationId xmlns:a16="http://schemas.microsoft.com/office/drawing/2014/main" id="{E691B99D-8394-ECB2-11AC-426F6E47D3D6}"/>
              </a:ext>
            </a:extLst>
          </p:cNvPr>
          <p:cNvPicPr>
            <a:picLocks noChangeAspect="1"/>
          </p:cNvPicPr>
          <p:nvPr/>
        </p:nvPicPr>
        <p:blipFill>
          <a:blip r:embed="rId2"/>
          <a:stretch>
            <a:fillRect/>
          </a:stretch>
        </p:blipFill>
        <p:spPr>
          <a:xfrm>
            <a:off x="0" y="1152944"/>
            <a:ext cx="4275457" cy="4320000"/>
          </a:xfrm>
          <a:prstGeom prst="rect">
            <a:avLst/>
          </a:prstGeom>
        </p:spPr>
      </p:pic>
    </p:spTree>
    <p:extLst>
      <p:ext uri="{BB962C8B-B14F-4D97-AF65-F5344CB8AC3E}">
        <p14:creationId xmlns:p14="http://schemas.microsoft.com/office/powerpoint/2010/main" val="193259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A8AE9-3451-DBA3-6BA4-F4D7C5E8B331}"/>
            </a:ext>
          </a:extLst>
        </p:cNvPr>
        <p:cNvGrpSpPr/>
        <p:nvPr/>
      </p:nvGrpSpPr>
      <p:grpSpPr>
        <a:xfrm>
          <a:off x="0" y="0"/>
          <a:ext cx="0" cy="0"/>
          <a:chOff x="0" y="0"/>
          <a:chExt cx="0" cy="0"/>
        </a:xfrm>
      </p:grpSpPr>
      <p:pic>
        <p:nvPicPr>
          <p:cNvPr id="5" name="Picture 4" descr="url.gif">
            <a:extLst>
              <a:ext uri="{FF2B5EF4-FFF2-40B4-BE49-F238E27FC236}">
                <a16:creationId xmlns:a16="http://schemas.microsoft.com/office/drawing/2014/main" id="{C8A14930-9BCA-8CC8-7CC7-E6CE2E02C8E5}"/>
              </a:ext>
            </a:extLst>
          </p:cNvPr>
          <p:cNvPicPr>
            <a:picLocks noChangeAspect="1"/>
          </p:cNvPicPr>
          <p:nvPr/>
        </p:nvPicPr>
        <p:blipFill>
          <a:blip r:embed="rId2"/>
          <a:stretch>
            <a:fillRect/>
          </a:stretch>
        </p:blipFill>
        <p:spPr>
          <a:xfrm>
            <a:off x="3145971" y="791647"/>
            <a:ext cx="4851400" cy="2832100"/>
          </a:xfrm>
          <a:prstGeom prst="rect">
            <a:avLst/>
          </a:prstGeom>
        </p:spPr>
      </p:pic>
      <p:sp>
        <p:nvSpPr>
          <p:cNvPr id="6" name="TextBox 5">
            <a:extLst>
              <a:ext uri="{FF2B5EF4-FFF2-40B4-BE49-F238E27FC236}">
                <a16:creationId xmlns:a16="http://schemas.microsoft.com/office/drawing/2014/main" id="{4D1113F5-FCCF-956E-A57E-7B03A4A9EE24}"/>
              </a:ext>
            </a:extLst>
          </p:cNvPr>
          <p:cNvSpPr txBox="1"/>
          <p:nvPr/>
        </p:nvSpPr>
        <p:spPr>
          <a:xfrm>
            <a:off x="3342410" y="3623747"/>
            <a:ext cx="7296561" cy="369332"/>
          </a:xfrm>
          <a:prstGeom prst="rect">
            <a:avLst/>
          </a:prstGeom>
          <a:noFill/>
        </p:spPr>
        <p:txBody>
          <a:bodyPr wrap="square" rtlCol="0">
            <a:spAutoFit/>
          </a:bodyPr>
          <a:lstStyle/>
          <a:p>
            <a:r>
              <a:rPr lang="en-US" dirty="0"/>
              <a:t>Humboldt University, Berlin  (founded 1811)</a:t>
            </a:r>
          </a:p>
        </p:txBody>
      </p:sp>
      <p:sp>
        <p:nvSpPr>
          <p:cNvPr id="9" name="TextBox 8">
            <a:extLst>
              <a:ext uri="{FF2B5EF4-FFF2-40B4-BE49-F238E27FC236}">
                <a16:creationId xmlns:a16="http://schemas.microsoft.com/office/drawing/2014/main" id="{4169B102-3F57-405B-3B10-6209EAFE3D1D}"/>
              </a:ext>
            </a:extLst>
          </p:cNvPr>
          <p:cNvSpPr txBox="1"/>
          <p:nvPr/>
        </p:nvSpPr>
        <p:spPr>
          <a:xfrm>
            <a:off x="9147628" y="3993079"/>
            <a:ext cx="2541463" cy="923330"/>
          </a:xfrm>
          <a:prstGeom prst="rect">
            <a:avLst/>
          </a:prstGeom>
          <a:noFill/>
        </p:spPr>
        <p:txBody>
          <a:bodyPr wrap="square" rtlCol="0">
            <a:spAutoFit/>
          </a:bodyPr>
          <a:lstStyle/>
          <a:p>
            <a:r>
              <a:rPr lang="en-US" dirty="0"/>
              <a:t>Wilhelm von Humboldt (1767-1835); minister of education in Prussia</a:t>
            </a:r>
          </a:p>
        </p:txBody>
      </p:sp>
      <p:sp>
        <p:nvSpPr>
          <p:cNvPr id="7" name="TextBox 6">
            <a:extLst>
              <a:ext uri="{FF2B5EF4-FFF2-40B4-BE49-F238E27FC236}">
                <a16:creationId xmlns:a16="http://schemas.microsoft.com/office/drawing/2014/main" id="{4A01A5BE-A787-E01D-EDB4-4F1E9BF2B090}"/>
              </a:ext>
            </a:extLst>
          </p:cNvPr>
          <p:cNvSpPr txBox="1"/>
          <p:nvPr/>
        </p:nvSpPr>
        <p:spPr>
          <a:xfrm>
            <a:off x="3145971" y="4197165"/>
            <a:ext cx="4851399" cy="2585323"/>
          </a:xfrm>
          <a:prstGeom prst="rect">
            <a:avLst/>
          </a:prstGeom>
          <a:noFill/>
        </p:spPr>
        <p:txBody>
          <a:bodyPr wrap="square" rtlCol="0">
            <a:spAutoFit/>
          </a:bodyPr>
          <a:lstStyle/>
          <a:p>
            <a:r>
              <a:rPr lang="en-US" b="1" dirty="0"/>
              <a:t>‘</a:t>
            </a:r>
            <a:r>
              <a:rPr lang="en-US" b="1" dirty="0" err="1"/>
              <a:t>Bildung</a:t>
            </a:r>
            <a:r>
              <a:rPr lang="en-US" b="1" dirty="0"/>
              <a:t>’: </a:t>
            </a:r>
            <a:r>
              <a:rPr lang="en-US" b="1" dirty="0" err="1"/>
              <a:t>engl.</a:t>
            </a:r>
            <a:r>
              <a:rPr lang="en-US" b="1" dirty="0"/>
              <a:t> ‘education’/’formation’ but has a much broader humanistic meaning</a:t>
            </a:r>
          </a:p>
          <a:p>
            <a:r>
              <a:rPr lang="en-GB" dirty="0"/>
              <a:t>Humboldt believed that the university (and education in general, as in the Prussian education system) should enable students to become autonomous individuals and world citizens by developing their own reasoning powers in an environment of academic freedom. </a:t>
            </a:r>
            <a:r>
              <a:rPr lang="en-US" dirty="0"/>
              <a:t>(e.g. </a:t>
            </a:r>
            <a:r>
              <a:rPr lang="en-US" i="1" dirty="0" err="1"/>
              <a:t>Bildungsbürger</a:t>
            </a:r>
            <a:r>
              <a:rPr lang="en-US" i="1" dirty="0"/>
              <a:t> u</a:t>
            </a:r>
            <a:r>
              <a:rPr lang="en-US" dirty="0"/>
              <a:t>nd </a:t>
            </a:r>
            <a:r>
              <a:rPr lang="en-US" i="1" dirty="0" err="1"/>
              <a:t>Weltbürger</a:t>
            </a:r>
            <a:r>
              <a:rPr lang="en-US" dirty="0"/>
              <a:t>)</a:t>
            </a:r>
          </a:p>
        </p:txBody>
      </p:sp>
      <p:pic>
        <p:nvPicPr>
          <p:cNvPr id="2" name="Picture 1">
            <a:extLst>
              <a:ext uri="{FF2B5EF4-FFF2-40B4-BE49-F238E27FC236}">
                <a16:creationId xmlns:a16="http://schemas.microsoft.com/office/drawing/2014/main" id="{79E7C580-E1FE-22A8-BA80-D71DB84243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9591" y="265382"/>
            <a:ext cx="2839500" cy="3600000"/>
          </a:xfrm>
          <a:prstGeom prst="rect">
            <a:avLst/>
          </a:prstGeom>
        </p:spPr>
      </p:pic>
      <p:sp>
        <p:nvSpPr>
          <p:cNvPr id="3" name="TextBox 2">
            <a:extLst>
              <a:ext uri="{FF2B5EF4-FFF2-40B4-BE49-F238E27FC236}">
                <a16:creationId xmlns:a16="http://schemas.microsoft.com/office/drawing/2014/main" id="{E996A985-B4B5-ACBB-F6C5-7D096253ECEF}"/>
              </a:ext>
            </a:extLst>
          </p:cNvPr>
          <p:cNvSpPr txBox="1"/>
          <p:nvPr/>
        </p:nvSpPr>
        <p:spPr>
          <a:xfrm>
            <a:off x="290286" y="218229"/>
            <a:ext cx="7707084" cy="646331"/>
          </a:xfrm>
          <a:prstGeom prst="rect">
            <a:avLst/>
          </a:prstGeom>
          <a:noFill/>
        </p:spPr>
        <p:txBody>
          <a:bodyPr wrap="square" rtlCol="0">
            <a:spAutoFit/>
          </a:bodyPr>
          <a:lstStyle/>
          <a:p>
            <a:r>
              <a:rPr lang="en-US" b="1" dirty="0"/>
              <a:t>While German states lack modern political representation, they develop a world-famous education system ….particularly Prussia </a:t>
            </a:r>
          </a:p>
        </p:txBody>
      </p:sp>
      <p:sp>
        <p:nvSpPr>
          <p:cNvPr id="8" name="TextBox 7">
            <a:extLst>
              <a:ext uri="{FF2B5EF4-FFF2-40B4-BE49-F238E27FC236}">
                <a16:creationId xmlns:a16="http://schemas.microsoft.com/office/drawing/2014/main" id="{2BF8640E-A5EF-87DF-38D9-8A6706B39CC0}"/>
              </a:ext>
            </a:extLst>
          </p:cNvPr>
          <p:cNvSpPr txBox="1"/>
          <p:nvPr/>
        </p:nvSpPr>
        <p:spPr>
          <a:xfrm>
            <a:off x="0" y="1187726"/>
            <a:ext cx="2438400" cy="5078313"/>
          </a:xfrm>
          <a:prstGeom prst="rect">
            <a:avLst/>
          </a:prstGeom>
          <a:noFill/>
        </p:spPr>
        <p:txBody>
          <a:bodyPr wrap="square">
            <a:spAutoFit/>
          </a:bodyPr>
          <a:lstStyle/>
          <a:p>
            <a:r>
              <a:rPr lang="en-GB" dirty="0"/>
              <a:t>The German states in the 19th century were world leaders in prestigious education and Prussia set the pace.  The modern university system emerged from the 19</a:t>
            </a:r>
            <a:r>
              <a:rPr lang="en-GB" baseline="30000" dirty="0"/>
              <a:t>th</a:t>
            </a:r>
            <a:r>
              <a:rPr lang="en-GB" dirty="0"/>
              <a:t>- century German universities, especially Friedrich Wilhelm University (now named </a:t>
            </a:r>
            <a:r>
              <a:rPr lang="en-GB" i="1" dirty="0"/>
              <a:t>Humboldt University </a:t>
            </a:r>
            <a:r>
              <a:rPr lang="en-GB" dirty="0"/>
              <a:t>of Berlin. It pioneered the model of the research university with well-defined career tracks for professors.</a:t>
            </a:r>
            <a:endParaRPr lang="en-US" dirty="0"/>
          </a:p>
        </p:txBody>
      </p:sp>
    </p:spTree>
    <p:extLst>
      <p:ext uri="{BB962C8B-B14F-4D97-AF65-F5344CB8AC3E}">
        <p14:creationId xmlns:p14="http://schemas.microsoft.com/office/powerpoint/2010/main" val="4116240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rl-1.jpg"/>
          <p:cNvPicPr>
            <a:picLocks noChangeAspect="1"/>
          </p:cNvPicPr>
          <p:nvPr/>
        </p:nvPicPr>
        <p:blipFill>
          <a:blip r:embed="rId2"/>
          <a:stretch>
            <a:fillRect/>
          </a:stretch>
        </p:blipFill>
        <p:spPr>
          <a:xfrm>
            <a:off x="-76361" y="1069418"/>
            <a:ext cx="2884199" cy="3579091"/>
          </a:xfrm>
          <a:prstGeom prst="rect">
            <a:avLst/>
          </a:prstGeom>
        </p:spPr>
      </p:pic>
      <p:sp>
        <p:nvSpPr>
          <p:cNvPr id="8" name="TextBox 7"/>
          <p:cNvSpPr txBox="1"/>
          <p:nvPr/>
        </p:nvSpPr>
        <p:spPr>
          <a:xfrm>
            <a:off x="1" y="4648510"/>
            <a:ext cx="2914650" cy="646331"/>
          </a:xfrm>
          <a:prstGeom prst="rect">
            <a:avLst/>
          </a:prstGeom>
          <a:noFill/>
        </p:spPr>
        <p:txBody>
          <a:bodyPr wrap="square" rtlCol="0">
            <a:spAutoFit/>
          </a:bodyPr>
          <a:lstStyle/>
          <a:p>
            <a:r>
              <a:rPr lang="en-US" dirty="0"/>
              <a:t>Georg Friedrich Hegel (1770-1831)</a:t>
            </a:r>
          </a:p>
        </p:txBody>
      </p:sp>
      <p:pic>
        <p:nvPicPr>
          <p:cNvPr id="9" name="Picture 8" descr="397px-Hegel_sibree.jpg"/>
          <p:cNvPicPr>
            <a:picLocks noChangeAspect="1"/>
          </p:cNvPicPr>
          <p:nvPr/>
        </p:nvPicPr>
        <p:blipFill>
          <a:blip r:embed="rId3"/>
          <a:stretch>
            <a:fillRect/>
          </a:stretch>
        </p:blipFill>
        <p:spPr>
          <a:xfrm>
            <a:off x="8768429" y="1548063"/>
            <a:ext cx="3423570" cy="5165537"/>
          </a:xfrm>
          <a:prstGeom prst="rect">
            <a:avLst/>
          </a:prstGeom>
        </p:spPr>
      </p:pic>
      <p:sp>
        <p:nvSpPr>
          <p:cNvPr id="2" name="TextBox 1"/>
          <p:cNvSpPr txBox="1"/>
          <p:nvPr/>
        </p:nvSpPr>
        <p:spPr>
          <a:xfrm>
            <a:off x="3600450" y="3785655"/>
            <a:ext cx="3796811" cy="369332"/>
          </a:xfrm>
          <a:prstGeom prst="rect">
            <a:avLst/>
          </a:prstGeom>
          <a:noFill/>
        </p:spPr>
        <p:txBody>
          <a:bodyPr wrap="square" rtlCol="0">
            <a:spAutoFit/>
          </a:bodyPr>
          <a:lstStyle/>
          <a:p>
            <a:r>
              <a:rPr lang="en-US" dirty="0"/>
              <a:t> </a:t>
            </a:r>
          </a:p>
        </p:txBody>
      </p:sp>
      <p:sp>
        <p:nvSpPr>
          <p:cNvPr id="3" name="TextBox 2"/>
          <p:cNvSpPr txBox="1"/>
          <p:nvPr/>
        </p:nvSpPr>
        <p:spPr>
          <a:xfrm>
            <a:off x="2914652" y="1200332"/>
            <a:ext cx="4714873" cy="2585323"/>
          </a:xfrm>
          <a:prstGeom prst="rect">
            <a:avLst/>
          </a:prstGeom>
          <a:noFill/>
        </p:spPr>
        <p:txBody>
          <a:bodyPr wrap="square" rtlCol="0">
            <a:spAutoFit/>
          </a:bodyPr>
          <a:lstStyle/>
          <a:p>
            <a:r>
              <a:rPr lang="en-GB" dirty="0"/>
              <a:t>Hegel’s calls his own project </a:t>
            </a:r>
            <a:r>
              <a:rPr lang="en-GB" i="1" dirty="0"/>
              <a:t>philosophical history</a:t>
            </a:r>
            <a:r>
              <a:rPr lang="en-GB" dirty="0"/>
              <a:t>. He maintains that with philosophical history the historian cannot be content with finding expressions of past experiences (e.g. the archival sources). </a:t>
            </a:r>
          </a:p>
          <a:p>
            <a:r>
              <a:rPr lang="en-GB" dirty="0"/>
              <a:t>His task is to find the overall sense and the hidden ideas that created and drove such expressions (and the sources thereof) in the first place. </a:t>
            </a:r>
            <a:endParaRPr lang="en-US" b="1" dirty="0"/>
          </a:p>
        </p:txBody>
      </p:sp>
      <p:sp>
        <p:nvSpPr>
          <p:cNvPr id="5" name="TextBox 4">
            <a:extLst>
              <a:ext uri="{FF2B5EF4-FFF2-40B4-BE49-F238E27FC236}">
                <a16:creationId xmlns:a16="http://schemas.microsoft.com/office/drawing/2014/main" id="{E8A1845A-45FE-5340-8EA1-25BD72DBA66C}"/>
              </a:ext>
            </a:extLst>
          </p:cNvPr>
          <p:cNvSpPr txBox="1"/>
          <p:nvPr/>
        </p:nvSpPr>
        <p:spPr>
          <a:xfrm>
            <a:off x="485775" y="0"/>
            <a:ext cx="10801350" cy="1200329"/>
          </a:xfrm>
          <a:prstGeom prst="rect">
            <a:avLst/>
          </a:prstGeom>
          <a:noFill/>
        </p:spPr>
        <p:txBody>
          <a:bodyPr wrap="square" rtlCol="0">
            <a:spAutoFit/>
          </a:bodyPr>
          <a:lstStyle/>
          <a:p>
            <a:endParaRPr lang="en-US" dirty="0"/>
          </a:p>
          <a:p>
            <a:r>
              <a:rPr lang="en-US" b="1" dirty="0"/>
              <a:t>The superstar of German intellectual life at Berlin University who’s views on history and historical change dominated the academic and public spheres in the German-speaking lands</a:t>
            </a:r>
          </a:p>
          <a:p>
            <a:endParaRPr lang="en-US" dirty="0"/>
          </a:p>
        </p:txBody>
      </p:sp>
      <p:sp>
        <p:nvSpPr>
          <p:cNvPr id="6" name="TextBox 5">
            <a:extLst>
              <a:ext uri="{FF2B5EF4-FFF2-40B4-BE49-F238E27FC236}">
                <a16:creationId xmlns:a16="http://schemas.microsoft.com/office/drawing/2014/main" id="{700DA672-8F27-C376-57AA-747256E98ECE}"/>
              </a:ext>
            </a:extLst>
          </p:cNvPr>
          <p:cNvSpPr txBox="1"/>
          <p:nvPr/>
        </p:nvSpPr>
        <p:spPr>
          <a:xfrm>
            <a:off x="3043238" y="3785655"/>
            <a:ext cx="5486400" cy="923330"/>
          </a:xfrm>
          <a:prstGeom prst="rect">
            <a:avLst/>
          </a:prstGeom>
          <a:noFill/>
        </p:spPr>
        <p:txBody>
          <a:bodyPr wrap="square" rtlCol="0">
            <a:spAutoFit/>
          </a:bodyPr>
          <a:lstStyle/>
          <a:p>
            <a:r>
              <a:rPr lang="en-US" dirty="0"/>
              <a:t>The philosophical historian has to relate the evidence/facts to the unique ‘</a:t>
            </a:r>
            <a:r>
              <a:rPr lang="en-US" b="1" dirty="0"/>
              <a:t>spirit’ (Geist) </a:t>
            </a:r>
            <a:r>
              <a:rPr lang="en-US" dirty="0"/>
              <a:t>of a historical period.  </a:t>
            </a:r>
          </a:p>
        </p:txBody>
      </p:sp>
      <p:sp>
        <p:nvSpPr>
          <p:cNvPr id="10" name="TextBox 9">
            <a:extLst>
              <a:ext uri="{FF2B5EF4-FFF2-40B4-BE49-F238E27FC236}">
                <a16:creationId xmlns:a16="http://schemas.microsoft.com/office/drawing/2014/main" id="{BE0E7F1D-CACE-264A-2F9F-7E1730FF4C6F}"/>
              </a:ext>
            </a:extLst>
          </p:cNvPr>
          <p:cNvSpPr txBox="1"/>
          <p:nvPr/>
        </p:nvSpPr>
        <p:spPr>
          <a:xfrm>
            <a:off x="3043239" y="5057775"/>
            <a:ext cx="5486400" cy="1477328"/>
          </a:xfrm>
          <a:prstGeom prst="rect">
            <a:avLst/>
          </a:prstGeom>
          <a:noFill/>
        </p:spPr>
        <p:txBody>
          <a:bodyPr wrap="square" rtlCol="0">
            <a:spAutoFit/>
          </a:bodyPr>
          <a:lstStyle/>
          <a:p>
            <a:r>
              <a:rPr lang="en-GB" dirty="0"/>
              <a:t>The </a:t>
            </a:r>
            <a:r>
              <a:rPr lang="en-GB" i="1" dirty="0"/>
              <a:t>Geist</a:t>
            </a:r>
            <a:r>
              <a:rPr lang="en-GB" dirty="0"/>
              <a:t> (spirit) is similar to the culture of people at a time and is constantly reworking itself to keep up with the changes of that culture, while at the same time working to produce changes in the culture (moving history on towards its aim of ‘freedom’. </a:t>
            </a:r>
            <a:endParaRPr lang="en-US" dirty="0"/>
          </a:p>
        </p:txBody>
      </p:sp>
    </p:spTree>
    <p:extLst>
      <p:ext uri="{BB962C8B-B14F-4D97-AF65-F5344CB8AC3E}">
        <p14:creationId xmlns:p14="http://schemas.microsoft.com/office/powerpoint/2010/main" val="1117578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4C1DC08-0A9D-192D-E4BC-1E1AA38E9162}"/>
              </a:ext>
            </a:extLst>
          </p:cNvPr>
          <p:cNvSpPr txBox="1"/>
          <p:nvPr/>
        </p:nvSpPr>
        <p:spPr>
          <a:xfrm>
            <a:off x="606625" y="1702536"/>
            <a:ext cx="11223426" cy="1200329"/>
          </a:xfrm>
          <a:prstGeom prst="rect">
            <a:avLst/>
          </a:prstGeom>
          <a:noFill/>
        </p:spPr>
        <p:txBody>
          <a:bodyPr wrap="square" rtlCol="0">
            <a:spAutoFit/>
          </a:bodyPr>
          <a:lstStyle/>
          <a:p>
            <a:r>
              <a:rPr lang="en-US" dirty="0"/>
              <a:t>"World history... represents the development of the spirit's consciousness of its own freedom and of the consequent realization of this freedom.” </a:t>
            </a:r>
          </a:p>
          <a:p>
            <a:r>
              <a:rPr lang="en-US" dirty="0"/>
              <a:t>Hegel, </a:t>
            </a:r>
            <a:r>
              <a:rPr lang="en-US" i="1" dirty="0"/>
              <a:t>Lectures on the Philosophy of History</a:t>
            </a:r>
            <a:r>
              <a:rPr lang="en-US" dirty="0"/>
              <a:t>, 1831)</a:t>
            </a:r>
          </a:p>
          <a:p>
            <a:endParaRPr lang="en-US" dirty="0"/>
          </a:p>
        </p:txBody>
      </p:sp>
      <p:sp>
        <p:nvSpPr>
          <p:cNvPr id="9" name="TextBox 8">
            <a:extLst>
              <a:ext uri="{FF2B5EF4-FFF2-40B4-BE49-F238E27FC236}">
                <a16:creationId xmlns:a16="http://schemas.microsoft.com/office/drawing/2014/main" id="{261059FB-5B59-5F25-46FE-DB015E790BC3}"/>
              </a:ext>
            </a:extLst>
          </p:cNvPr>
          <p:cNvSpPr txBox="1"/>
          <p:nvPr/>
        </p:nvSpPr>
        <p:spPr>
          <a:xfrm>
            <a:off x="857250" y="400050"/>
            <a:ext cx="8010142" cy="369332"/>
          </a:xfrm>
          <a:prstGeom prst="rect">
            <a:avLst/>
          </a:prstGeom>
          <a:noFill/>
        </p:spPr>
        <p:txBody>
          <a:bodyPr wrap="none" rtlCol="0">
            <a:spAutoFit/>
          </a:bodyPr>
          <a:lstStyle/>
          <a:p>
            <a:r>
              <a:rPr lang="en-US" b="1" dirty="0"/>
              <a:t>The development of spirit is progressive, aiming to achieve its own freedom</a:t>
            </a:r>
          </a:p>
        </p:txBody>
      </p:sp>
      <p:sp>
        <p:nvSpPr>
          <p:cNvPr id="11" name="TextBox 10">
            <a:extLst>
              <a:ext uri="{FF2B5EF4-FFF2-40B4-BE49-F238E27FC236}">
                <a16:creationId xmlns:a16="http://schemas.microsoft.com/office/drawing/2014/main" id="{D895C7B7-775F-B13E-42EE-D22029642AD4}"/>
              </a:ext>
            </a:extLst>
          </p:cNvPr>
          <p:cNvSpPr txBox="1"/>
          <p:nvPr/>
        </p:nvSpPr>
        <p:spPr>
          <a:xfrm>
            <a:off x="857250" y="3843338"/>
            <a:ext cx="9286876" cy="1477328"/>
          </a:xfrm>
          <a:prstGeom prst="rect">
            <a:avLst/>
          </a:prstGeom>
          <a:noFill/>
        </p:spPr>
        <p:txBody>
          <a:bodyPr wrap="square" rtlCol="0">
            <a:spAutoFit/>
          </a:bodyPr>
          <a:lstStyle/>
          <a:p>
            <a:r>
              <a:rPr lang="en-GB" dirty="0"/>
              <a:t>Hegel maintains that the consciousness of freedom in history moves from despotism to a sense that freedom is a privilege of a few, to a robust notion that humanity is free in and of itself. </a:t>
            </a:r>
            <a:r>
              <a:rPr lang="en-GB" b="1" dirty="0"/>
              <a:t>Hegel believes that the spirit of human freedom is best nurtured within a constitutional monarchy  in which the monarch embodies the spirit and desires of the governed, </a:t>
            </a:r>
            <a:endParaRPr lang="en-US" b="1" dirty="0"/>
          </a:p>
        </p:txBody>
      </p:sp>
    </p:spTree>
    <p:extLst>
      <p:ext uri="{BB962C8B-B14F-4D97-AF65-F5344CB8AC3E}">
        <p14:creationId xmlns:p14="http://schemas.microsoft.com/office/powerpoint/2010/main" val="60403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D34B35D-E07B-94B9-1364-1F1E4E0DD35B}"/>
              </a:ext>
            </a:extLst>
          </p:cNvPr>
          <p:cNvSpPr txBox="1"/>
          <p:nvPr/>
        </p:nvSpPr>
        <p:spPr>
          <a:xfrm rot="10800000" flipV="1">
            <a:off x="528638" y="751187"/>
            <a:ext cx="9444037" cy="3416320"/>
          </a:xfrm>
          <a:prstGeom prst="rect">
            <a:avLst/>
          </a:prstGeom>
          <a:noFill/>
        </p:spPr>
        <p:txBody>
          <a:bodyPr wrap="square" rtlCol="0">
            <a:spAutoFit/>
          </a:bodyPr>
          <a:lstStyle/>
          <a:p>
            <a:r>
              <a:rPr lang="en-US" b="1" dirty="0"/>
              <a:t>Now, how does the spirit of a people move from one historical stage to its next, more sophisticated stage? </a:t>
            </a:r>
          </a:p>
          <a:p>
            <a:endParaRPr lang="en-US" dirty="0"/>
          </a:p>
          <a:p>
            <a:r>
              <a:rPr lang="en-US" dirty="0"/>
              <a:t>Hegel’s </a:t>
            </a:r>
            <a:r>
              <a:rPr lang="en-US" b="1" dirty="0"/>
              <a:t>dialectic method </a:t>
            </a:r>
            <a:r>
              <a:rPr lang="en-US" dirty="0"/>
              <a:t>of historical development (</a:t>
            </a:r>
            <a:r>
              <a:rPr lang="en-US" b="1" dirty="0"/>
              <a:t>important to Ranke and particularly Marx!)</a:t>
            </a:r>
          </a:p>
          <a:p>
            <a:endParaRPr lang="en-US" dirty="0"/>
          </a:p>
          <a:p>
            <a:r>
              <a:rPr lang="en-GB" dirty="0"/>
              <a:t>Hegel's dialectic is a philosophical method of development and reasoning that involves a process of thesis, antithesis, and synthesis, where an initial idea (thesis) generates a contradictory opposing idea (antithesis), and their tension is resolved in a higher, more complex concept (synthesis) that preserves aspects of both. This cycle drives progress and understanding in history, thought, and consciousness, moving from less sophisticated to more sophisticated forms</a:t>
            </a:r>
            <a:endParaRPr lang="en-US" dirty="0"/>
          </a:p>
        </p:txBody>
      </p:sp>
      <p:sp>
        <p:nvSpPr>
          <p:cNvPr id="7" name="TextBox 6">
            <a:extLst>
              <a:ext uri="{FF2B5EF4-FFF2-40B4-BE49-F238E27FC236}">
                <a16:creationId xmlns:a16="http://schemas.microsoft.com/office/drawing/2014/main" id="{C2621399-86C0-D489-0BF1-1C828C180BA6}"/>
              </a:ext>
            </a:extLst>
          </p:cNvPr>
          <p:cNvSpPr txBox="1"/>
          <p:nvPr/>
        </p:nvSpPr>
        <p:spPr>
          <a:xfrm>
            <a:off x="728664" y="4386263"/>
            <a:ext cx="10215562" cy="2585323"/>
          </a:xfrm>
          <a:prstGeom prst="rect">
            <a:avLst/>
          </a:prstGeom>
          <a:noFill/>
        </p:spPr>
        <p:txBody>
          <a:bodyPr wrap="square" rtlCol="0">
            <a:spAutoFit/>
          </a:bodyPr>
          <a:lstStyle/>
          <a:p>
            <a:r>
              <a:rPr lang="en-GB" b="1" dirty="0"/>
              <a:t>Thesis:</a:t>
            </a:r>
            <a:r>
              <a:rPr lang="en-GB" dirty="0"/>
              <a:t> An initial concept, idea, or state of affairs  </a:t>
            </a:r>
          </a:p>
          <a:p>
            <a:r>
              <a:rPr lang="en-GB" b="1" dirty="0"/>
              <a:t>Antithesis:</a:t>
            </a:r>
            <a:r>
              <a:rPr lang="en-GB" dirty="0"/>
              <a:t> The contradiction or opposing concept that arises from the thesis, highlighting its limitations or one-sidedness. </a:t>
            </a:r>
          </a:p>
          <a:p>
            <a:r>
              <a:rPr lang="en-GB" b="1" dirty="0"/>
              <a:t>Synthesis (or Sublation):</a:t>
            </a:r>
            <a:r>
              <a:rPr lang="en-GB" dirty="0"/>
              <a:t> The resolution of the tension between the thesis and antithesis into a new, more comprehensive idea. This new concept "sublates" the previous stages, meaning it transcends them while also preserving their essential truths</a:t>
            </a:r>
          </a:p>
          <a:p>
            <a:endParaRPr lang="en-GB" dirty="0"/>
          </a:p>
          <a:p>
            <a:r>
              <a:rPr lang="en-GB" b="1" dirty="0"/>
              <a:t>In his view the synthesis – the new stage of spirit – is reached through violent action (e.g. wars). </a:t>
            </a:r>
          </a:p>
          <a:p>
            <a:endParaRPr lang="en-US" dirty="0"/>
          </a:p>
        </p:txBody>
      </p:sp>
    </p:spTree>
    <p:extLst>
      <p:ext uri="{BB962C8B-B14F-4D97-AF65-F5344CB8AC3E}">
        <p14:creationId xmlns:p14="http://schemas.microsoft.com/office/powerpoint/2010/main" val="1363788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585C831-868D-3017-A0D0-2CCDA6553A23}"/>
              </a:ext>
            </a:extLst>
          </p:cNvPr>
          <p:cNvSpPr txBox="1"/>
          <p:nvPr/>
        </p:nvSpPr>
        <p:spPr>
          <a:xfrm>
            <a:off x="1914525" y="2821424"/>
            <a:ext cx="7100888" cy="646331"/>
          </a:xfrm>
          <a:prstGeom prst="rect">
            <a:avLst/>
          </a:prstGeom>
          <a:noFill/>
        </p:spPr>
        <p:txBody>
          <a:bodyPr wrap="square" rtlCol="0">
            <a:spAutoFit/>
          </a:bodyPr>
          <a:lstStyle/>
          <a:p>
            <a:r>
              <a:rPr lang="en-US" b="1" dirty="0"/>
              <a:t>Part II: life and work of Leopold von Ranke – his views on the nature of history and history writing, human agency and historical change</a:t>
            </a:r>
          </a:p>
        </p:txBody>
      </p:sp>
    </p:spTree>
    <p:extLst>
      <p:ext uri="{BB962C8B-B14F-4D97-AF65-F5344CB8AC3E}">
        <p14:creationId xmlns:p14="http://schemas.microsoft.com/office/powerpoint/2010/main" val="31258302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4301</TotalTime>
  <Words>4321</Words>
  <Application>Microsoft Macintosh PowerPoint</Application>
  <PresentationFormat>Widescreen</PresentationFormat>
  <Paragraphs>328</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Aptos</vt:lpstr>
      <vt:lpstr>Aptos Display</vt:lpstr>
      <vt:lpstr>Arial</vt:lpstr>
      <vt:lpstr>Google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Marx’s Life</vt:lpstr>
      <vt:lpstr>Most famous works</vt:lpstr>
      <vt:lpstr>Karl Marx – influential works for historians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2025-10-10T12:20:05Z</dcterms:created>
  <dcterms:modified xsi:type="dcterms:W3CDTF">2025-10-13T12:01:30Z</dcterms:modified>
</cp:coreProperties>
</file>