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07" r:id="rId3"/>
    <p:sldId id="319" r:id="rId4"/>
    <p:sldId id="316" r:id="rId5"/>
    <p:sldId id="309" r:id="rId6"/>
    <p:sldId id="310" r:id="rId7"/>
    <p:sldId id="318" r:id="rId8"/>
    <p:sldId id="315" r:id="rId9"/>
    <p:sldId id="314" r:id="rId10"/>
    <p:sldId id="312" r:id="rId11"/>
    <p:sldId id="311" r:id="rId12"/>
    <p:sldId id="317" r:id="rId13"/>
    <p:sldId id="334" r:id="rId14"/>
    <p:sldId id="313" r:id="rId15"/>
    <p:sldId id="320" r:id="rId16"/>
    <p:sldId id="332" r:id="rId17"/>
    <p:sldId id="323" r:id="rId18"/>
    <p:sldId id="321" r:id="rId19"/>
    <p:sldId id="327" r:id="rId20"/>
    <p:sldId id="335" r:id="rId21"/>
    <p:sldId id="328" r:id="rId22"/>
    <p:sldId id="333" r:id="rId23"/>
    <p:sldId id="330" r:id="rId24"/>
    <p:sldId id="331" r:id="rId25"/>
    <p:sldId id="338" r:id="rId26"/>
    <p:sldId id="336" r:id="rId27"/>
    <p:sldId id="33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34" autoAdjust="0"/>
    <p:restoredTop sz="94660"/>
  </p:normalViewPr>
  <p:slideViewPr>
    <p:cSldViewPr snapToGrid="0">
      <p:cViewPr varScale="1">
        <p:scale>
          <a:sx n="87" d="100"/>
          <a:sy n="87" d="100"/>
        </p:scale>
        <p:origin x="57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0B3E9408-F535-4D1A-A34F-567C69643499}"/>
    <pc:docChg chg="modSld">
      <pc:chgData name="Plath, Lydia" userId="d55df847-9415-48ab-8601-3a567b338f16" providerId="ADAL" clId="{0B3E9408-F535-4D1A-A34F-567C69643499}" dt="2025-11-21T08:57:13.654" v="22" actId="20577"/>
      <pc:docMkLst>
        <pc:docMk/>
      </pc:docMkLst>
      <pc:sldChg chg="modSp mod">
        <pc:chgData name="Plath, Lydia" userId="d55df847-9415-48ab-8601-3a567b338f16" providerId="ADAL" clId="{0B3E9408-F535-4D1A-A34F-567C69643499}" dt="2025-11-21T08:57:13.654" v="22" actId="20577"/>
        <pc:sldMkLst>
          <pc:docMk/>
          <pc:sldMk cId="2438624372" sldId="256"/>
        </pc:sldMkLst>
        <pc:spChg chg="mod">
          <ac:chgData name="Plath, Lydia" userId="d55df847-9415-48ab-8601-3a567b338f16" providerId="ADAL" clId="{0B3E9408-F535-4D1A-A34F-567C69643499}" dt="2025-11-21T08:57:13.654" v="22" actId="20577"/>
          <ac:spMkLst>
            <pc:docMk/>
            <pc:sldMk cId="2438624372" sldId="256"/>
            <ac:spMk id="3" creationId="{181777FC-D88B-A671-AB66-72844E993FB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C2DDA3-7A11-4AB8-8A1C-4E59B8E5F5A3}" type="doc">
      <dgm:prSet loTypeId="urn:microsoft.com/office/officeart/2005/8/layout/hProcess9" loCatId="process" qsTypeId="urn:microsoft.com/office/officeart/2005/8/quickstyle/simple1" qsCatId="simple" csTypeId="urn:microsoft.com/office/officeart/2005/8/colors/accent1_1" csCatId="accent1" phldr="1"/>
      <dgm:spPr/>
      <dgm:t>
        <a:bodyPr/>
        <a:lstStyle/>
        <a:p>
          <a:endParaRPr lang="en-GB"/>
        </a:p>
      </dgm:t>
    </dgm:pt>
    <dgm:pt modelId="{056ED5F5-09C4-4F2A-AF22-1D5B65048CAD}">
      <dgm:prSet custT="1"/>
      <dgm:spPr/>
      <dgm:t>
        <a:bodyPr/>
        <a:lstStyle/>
        <a:p>
          <a:r>
            <a:rPr lang="en-GB" sz="2000" dirty="0"/>
            <a:t>19</a:t>
          </a:r>
          <a:r>
            <a:rPr lang="en-GB" sz="2000" baseline="30000" dirty="0"/>
            <a:t>th</a:t>
          </a:r>
          <a:r>
            <a:rPr lang="en-GB" sz="2000" dirty="0"/>
            <a:t>  &amp; early 20</a:t>
          </a:r>
          <a:r>
            <a:rPr lang="en-GB" sz="2000" baseline="30000" dirty="0"/>
            <a:t>th</a:t>
          </a:r>
          <a:r>
            <a:rPr lang="en-GB" sz="2000" dirty="0"/>
            <a:t> century suffrage movements</a:t>
          </a:r>
        </a:p>
      </dgm:t>
    </dgm:pt>
    <dgm:pt modelId="{C1F5A4E1-CAB4-48EF-AA6D-FBE7BBEEE989}" type="parTrans" cxnId="{7DCC2C92-1014-46EF-AE75-745ABE716341}">
      <dgm:prSet/>
      <dgm:spPr/>
      <dgm:t>
        <a:bodyPr/>
        <a:lstStyle/>
        <a:p>
          <a:endParaRPr lang="en-GB"/>
        </a:p>
      </dgm:t>
    </dgm:pt>
    <dgm:pt modelId="{444FCCA5-CC1E-42A9-A3F5-1C09DC96F665}" type="sibTrans" cxnId="{7DCC2C92-1014-46EF-AE75-745ABE716341}">
      <dgm:prSet/>
      <dgm:spPr/>
      <dgm:t>
        <a:bodyPr/>
        <a:lstStyle/>
        <a:p>
          <a:endParaRPr lang="en-GB"/>
        </a:p>
      </dgm:t>
    </dgm:pt>
    <dgm:pt modelId="{1C187F75-1938-4BF5-B21F-C702A1B90B56}">
      <dgm:prSet custT="1"/>
      <dgm:spPr/>
      <dgm:t>
        <a:bodyPr/>
        <a:lstStyle/>
        <a:p>
          <a:r>
            <a:rPr lang="en-GB" sz="2000" dirty="0"/>
            <a:t>1960s “second wave” feminism</a:t>
          </a:r>
        </a:p>
      </dgm:t>
    </dgm:pt>
    <dgm:pt modelId="{D74F4956-8563-449E-B9E1-F218311DF6D4}" type="parTrans" cxnId="{B717C07A-8C05-44B3-9CD2-838E3A545599}">
      <dgm:prSet/>
      <dgm:spPr/>
      <dgm:t>
        <a:bodyPr/>
        <a:lstStyle/>
        <a:p>
          <a:endParaRPr lang="en-GB"/>
        </a:p>
      </dgm:t>
    </dgm:pt>
    <dgm:pt modelId="{C6808D9E-0AFA-43C5-898D-326551BA81D1}" type="sibTrans" cxnId="{B717C07A-8C05-44B3-9CD2-838E3A545599}">
      <dgm:prSet/>
      <dgm:spPr/>
      <dgm:t>
        <a:bodyPr/>
        <a:lstStyle/>
        <a:p>
          <a:endParaRPr lang="en-GB"/>
        </a:p>
      </dgm:t>
    </dgm:pt>
    <dgm:pt modelId="{FF235649-6501-4773-AC03-010ACEBF66EE}">
      <dgm:prSet custT="1"/>
      <dgm:spPr/>
      <dgm:t>
        <a:bodyPr/>
        <a:lstStyle/>
        <a:p>
          <a:r>
            <a:rPr lang="en-GB" sz="2000" dirty="0"/>
            <a:t>Women’s history </a:t>
          </a:r>
        </a:p>
      </dgm:t>
    </dgm:pt>
    <dgm:pt modelId="{62CEFB3C-FE20-48A9-8A5D-EF31AAA26A08}" type="parTrans" cxnId="{E5FA6BEC-5C5C-4737-A784-E58D93863AED}">
      <dgm:prSet/>
      <dgm:spPr/>
      <dgm:t>
        <a:bodyPr/>
        <a:lstStyle/>
        <a:p>
          <a:endParaRPr lang="en-GB"/>
        </a:p>
      </dgm:t>
    </dgm:pt>
    <dgm:pt modelId="{DCCFB819-72FB-4B20-9760-67504E807A66}" type="sibTrans" cxnId="{E5FA6BEC-5C5C-4737-A784-E58D93863AED}">
      <dgm:prSet/>
      <dgm:spPr/>
      <dgm:t>
        <a:bodyPr/>
        <a:lstStyle/>
        <a:p>
          <a:endParaRPr lang="en-GB"/>
        </a:p>
      </dgm:t>
    </dgm:pt>
    <dgm:pt modelId="{E749FB97-0840-40BC-8F30-0005204DCA40}">
      <dgm:prSet custT="1"/>
      <dgm:spPr/>
      <dgm:t>
        <a:bodyPr/>
        <a:lstStyle/>
        <a:p>
          <a:r>
            <a:rPr lang="en-GB" sz="2000" dirty="0"/>
            <a:t>Gender history </a:t>
          </a:r>
        </a:p>
      </dgm:t>
    </dgm:pt>
    <dgm:pt modelId="{6E33E58C-EFFD-49A0-BF65-974EC29492DE}" type="parTrans" cxnId="{33992932-4603-40E6-9171-F8A4B73801AC}">
      <dgm:prSet/>
      <dgm:spPr/>
      <dgm:t>
        <a:bodyPr/>
        <a:lstStyle/>
        <a:p>
          <a:endParaRPr lang="en-GB"/>
        </a:p>
      </dgm:t>
    </dgm:pt>
    <dgm:pt modelId="{110D80B4-D66E-4890-9681-9DB7083ED5E7}" type="sibTrans" cxnId="{33992932-4603-40E6-9171-F8A4B73801AC}">
      <dgm:prSet/>
      <dgm:spPr/>
      <dgm:t>
        <a:bodyPr/>
        <a:lstStyle/>
        <a:p>
          <a:endParaRPr lang="en-GB"/>
        </a:p>
      </dgm:t>
    </dgm:pt>
    <dgm:pt modelId="{D0AA3664-2227-4675-B994-B9BEB83DDF48}">
      <dgm:prSet custT="1"/>
      <dgm:spPr/>
      <dgm:t>
        <a:bodyPr/>
        <a:lstStyle/>
        <a:p>
          <a:r>
            <a:rPr lang="en-GB" sz="2000" dirty="0"/>
            <a:t>Black feminism / intersect-</a:t>
          </a:r>
          <a:r>
            <a:rPr lang="en-GB" sz="2000" dirty="0" err="1"/>
            <a:t>ionality</a:t>
          </a:r>
          <a:endParaRPr lang="en-GB" sz="2000" dirty="0"/>
        </a:p>
      </dgm:t>
    </dgm:pt>
    <dgm:pt modelId="{1C04F826-EE67-47AB-A2F0-35BC4BD9388C}" type="parTrans" cxnId="{A3734794-89B8-42C0-9121-69BADEE88210}">
      <dgm:prSet/>
      <dgm:spPr/>
      <dgm:t>
        <a:bodyPr/>
        <a:lstStyle/>
        <a:p>
          <a:endParaRPr lang="en-GB"/>
        </a:p>
      </dgm:t>
    </dgm:pt>
    <dgm:pt modelId="{C193BBE6-8972-4C03-A48B-76DC0F810A41}" type="sibTrans" cxnId="{A3734794-89B8-42C0-9121-69BADEE88210}">
      <dgm:prSet/>
      <dgm:spPr/>
      <dgm:t>
        <a:bodyPr/>
        <a:lstStyle/>
        <a:p>
          <a:endParaRPr lang="en-GB"/>
        </a:p>
      </dgm:t>
    </dgm:pt>
    <dgm:pt modelId="{72203D23-8787-4A1C-89C9-079442B73634}">
      <dgm:prSet custT="1"/>
      <dgm:spPr/>
      <dgm:t>
        <a:bodyPr/>
        <a:lstStyle/>
        <a:p>
          <a:r>
            <a:rPr lang="en-GB" sz="2000" dirty="0"/>
            <a:t>Queer and trans histories</a:t>
          </a:r>
        </a:p>
      </dgm:t>
    </dgm:pt>
    <dgm:pt modelId="{60E2791D-EC1F-4ED0-908B-0C11D10A0D66}" type="parTrans" cxnId="{13A0C6A8-9949-4EB0-A2ED-0E108E9CE4C2}">
      <dgm:prSet/>
      <dgm:spPr/>
      <dgm:t>
        <a:bodyPr/>
        <a:lstStyle/>
        <a:p>
          <a:endParaRPr lang="en-GB"/>
        </a:p>
      </dgm:t>
    </dgm:pt>
    <dgm:pt modelId="{07D6EFA5-75DF-4D26-89F4-56F9F71F61F0}" type="sibTrans" cxnId="{13A0C6A8-9949-4EB0-A2ED-0E108E9CE4C2}">
      <dgm:prSet/>
      <dgm:spPr/>
      <dgm:t>
        <a:bodyPr/>
        <a:lstStyle/>
        <a:p>
          <a:endParaRPr lang="en-GB"/>
        </a:p>
      </dgm:t>
    </dgm:pt>
    <dgm:pt modelId="{53722949-E8BE-483D-A0FC-9EC16E14E257}" type="pres">
      <dgm:prSet presAssocID="{EDC2DDA3-7A11-4AB8-8A1C-4E59B8E5F5A3}" presName="CompostProcess" presStyleCnt="0">
        <dgm:presLayoutVars>
          <dgm:dir/>
          <dgm:resizeHandles val="exact"/>
        </dgm:presLayoutVars>
      </dgm:prSet>
      <dgm:spPr/>
    </dgm:pt>
    <dgm:pt modelId="{DAFDE379-C9AD-41D5-BE94-D365601357F2}" type="pres">
      <dgm:prSet presAssocID="{EDC2DDA3-7A11-4AB8-8A1C-4E59B8E5F5A3}" presName="arrow" presStyleLbl="bgShp" presStyleIdx="0" presStyleCnt="1"/>
      <dgm:spPr/>
    </dgm:pt>
    <dgm:pt modelId="{A961E66B-7641-44D1-8070-BAB1E01B5429}" type="pres">
      <dgm:prSet presAssocID="{EDC2DDA3-7A11-4AB8-8A1C-4E59B8E5F5A3}" presName="linearProcess" presStyleCnt="0"/>
      <dgm:spPr/>
    </dgm:pt>
    <dgm:pt modelId="{81F7AF68-CBDB-4F65-AF9F-737EEC109784}" type="pres">
      <dgm:prSet presAssocID="{056ED5F5-09C4-4F2A-AF22-1D5B65048CAD}" presName="textNode" presStyleLbl="node1" presStyleIdx="0" presStyleCnt="6" custScaleX="113874">
        <dgm:presLayoutVars>
          <dgm:bulletEnabled val="1"/>
        </dgm:presLayoutVars>
      </dgm:prSet>
      <dgm:spPr/>
    </dgm:pt>
    <dgm:pt modelId="{81692EB9-B693-46DC-8236-218E636926DA}" type="pres">
      <dgm:prSet presAssocID="{444FCCA5-CC1E-42A9-A3F5-1C09DC96F665}" presName="sibTrans" presStyleCnt="0"/>
      <dgm:spPr/>
    </dgm:pt>
    <dgm:pt modelId="{79B1CD19-4B99-495F-8B0E-2C847CA2783F}" type="pres">
      <dgm:prSet presAssocID="{1C187F75-1938-4BF5-B21F-C702A1B90B56}" presName="textNode" presStyleLbl="node1" presStyleIdx="1" presStyleCnt="6">
        <dgm:presLayoutVars>
          <dgm:bulletEnabled val="1"/>
        </dgm:presLayoutVars>
      </dgm:prSet>
      <dgm:spPr/>
    </dgm:pt>
    <dgm:pt modelId="{321AC973-F878-4A84-A283-BC265D30421B}" type="pres">
      <dgm:prSet presAssocID="{C6808D9E-0AFA-43C5-898D-326551BA81D1}" presName="sibTrans" presStyleCnt="0"/>
      <dgm:spPr/>
    </dgm:pt>
    <dgm:pt modelId="{C24F01CA-3F9D-4A98-8AF1-4AA4AC5E7CF4}" type="pres">
      <dgm:prSet presAssocID="{FF235649-6501-4773-AC03-010ACEBF66EE}" presName="textNode" presStyleLbl="node1" presStyleIdx="2" presStyleCnt="6">
        <dgm:presLayoutVars>
          <dgm:bulletEnabled val="1"/>
        </dgm:presLayoutVars>
      </dgm:prSet>
      <dgm:spPr/>
    </dgm:pt>
    <dgm:pt modelId="{FF5C78A0-2E15-4088-98AD-62829C7F80AA}" type="pres">
      <dgm:prSet presAssocID="{DCCFB819-72FB-4B20-9760-67504E807A66}" presName="sibTrans" presStyleCnt="0"/>
      <dgm:spPr/>
    </dgm:pt>
    <dgm:pt modelId="{114E3359-1AA9-424F-AD94-67E3B3B8E45D}" type="pres">
      <dgm:prSet presAssocID="{E749FB97-0840-40BC-8F30-0005204DCA40}" presName="textNode" presStyleLbl="node1" presStyleIdx="3" presStyleCnt="6">
        <dgm:presLayoutVars>
          <dgm:bulletEnabled val="1"/>
        </dgm:presLayoutVars>
      </dgm:prSet>
      <dgm:spPr/>
    </dgm:pt>
    <dgm:pt modelId="{46E0D83B-23A8-418E-8742-C6F0C0BC064B}" type="pres">
      <dgm:prSet presAssocID="{110D80B4-D66E-4890-9681-9DB7083ED5E7}" presName="sibTrans" presStyleCnt="0"/>
      <dgm:spPr/>
    </dgm:pt>
    <dgm:pt modelId="{EE17CB20-F472-4DA9-820E-AA0F16011001}" type="pres">
      <dgm:prSet presAssocID="{D0AA3664-2227-4675-B994-B9BEB83DDF48}" presName="textNode" presStyleLbl="node1" presStyleIdx="4" presStyleCnt="6">
        <dgm:presLayoutVars>
          <dgm:bulletEnabled val="1"/>
        </dgm:presLayoutVars>
      </dgm:prSet>
      <dgm:spPr/>
    </dgm:pt>
    <dgm:pt modelId="{B028561C-B7DF-4368-B676-11B2B9161643}" type="pres">
      <dgm:prSet presAssocID="{C193BBE6-8972-4C03-A48B-76DC0F810A41}" presName="sibTrans" presStyleCnt="0"/>
      <dgm:spPr/>
    </dgm:pt>
    <dgm:pt modelId="{9557B441-FBBD-4CBE-BEC7-BCAB74E82B2E}" type="pres">
      <dgm:prSet presAssocID="{72203D23-8787-4A1C-89C9-079442B73634}" presName="textNode" presStyleLbl="node1" presStyleIdx="5" presStyleCnt="6">
        <dgm:presLayoutVars>
          <dgm:bulletEnabled val="1"/>
        </dgm:presLayoutVars>
      </dgm:prSet>
      <dgm:spPr/>
    </dgm:pt>
  </dgm:ptLst>
  <dgm:cxnLst>
    <dgm:cxn modelId="{F914AC04-E0A5-44B5-B0E8-DF850FDCB761}" type="presOf" srcId="{72203D23-8787-4A1C-89C9-079442B73634}" destId="{9557B441-FBBD-4CBE-BEC7-BCAB74E82B2E}" srcOrd="0" destOrd="0" presId="urn:microsoft.com/office/officeart/2005/8/layout/hProcess9"/>
    <dgm:cxn modelId="{A8281528-1673-4C16-9A2F-A24B05940AD5}" type="presOf" srcId="{FF235649-6501-4773-AC03-010ACEBF66EE}" destId="{C24F01CA-3F9D-4A98-8AF1-4AA4AC5E7CF4}" srcOrd="0" destOrd="0" presId="urn:microsoft.com/office/officeart/2005/8/layout/hProcess9"/>
    <dgm:cxn modelId="{33992932-4603-40E6-9171-F8A4B73801AC}" srcId="{EDC2DDA3-7A11-4AB8-8A1C-4E59B8E5F5A3}" destId="{E749FB97-0840-40BC-8F30-0005204DCA40}" srcOrd="3" destOrd="0" parTransId="{6E33E58C-EFFD-49A0-BF65-974EC29492DE}" sibTransId="{110D80B4-D66E-4890-9681-9DB7083ED5E7}"/>
    <dgm:cxn modelId="{3861BF5C-0CB3-4A4C-9B1F-C7F6E6198D64}" type="presOf" srcId="{D0AA3664-2227-4675-B994-B9BEB83DDF48}" destId="{EE17CB20-F472-4DA9-820E-AA0F16011001}" srcOrd="0" destOrd="0" presId="urn:microsoft.com/office/officeart/2005/8/layout/hProcess9"/>
    <dgm:cxn modelId="{B717C07A-8C05-44B3-9CD2-838E3A545599}" srcId="{EDC2DDA3-7A11-4AB8-8A1C-4E59B8E5F5A3}" destId="{1C187F75-1938-4BF5-B21F-C702A1B90B56}" srcOrd="1" destOrd="0" parTransId="{D74F4956-8563-449E-B9E1-F218311DF6D4}" sibTransId="{C6808D9E-0AFA-43C5-898D-326551BA81D1}"/>
    <dgm:cxn modelId="{3B846A90-AC08-43D0-902E-3E79899764B5}" type="presOf" srcId="{1C187F75-1938-4BF5-B21F-C702A1B90B56}" destId="{79B1CD19-4B99-495F-8B0E-2C847CA2783F}" srcOrd="0" destOrd="0" presId="urn:microsoft.com/office/officeart/2005/8/layout/hProcess9"/>
    <dgm:cxn modelId="{7DCC2C92-1014-46EF-AE75-745ABE716341}" srcId="{EDC2DDA3-7A11-4AB8-8A1C-4E59B8E5F5A3}" destId="{056ED5F5-09C4-4F2A-AF22-1D5B65048CAD}" srcOrd="0" destOrd="0" parTransId="{C1F5A4E1-CAB4-48EF-AA6D-FBE7BBEEE989}" sibTransId="{444FCCA5-CC1E-42A9-A3F5-1C09DC96F665}"/>
    <dgm:cxn modelId="{20C13293-DA32-4F63-879D-6A33BB29A720}" type="presOf" srcId="{EDC2DDA3-7A11-4AB8-8A1C-4E59B8E5F5A3}" destId="{53722949-E8BE-483D-A0FC-9EC16E14E257}" srcOrd="0" destOrd="0" presId="urn:microsoft.com/office/officeart/2005/8/layout/hProcess9"/>
    <dgm:cxn modelId="{A3734794-89B8-42C0-9121-69BADEE88210}" srcId="{EDC2DDA3-7A11-4AB8-8A1C-4E59B8E5F5A3}" destId="{D0AA3664-2227-4675-B994-B9BEB83DDF48}" srcOrd="4" destOrd="0" parTransId="{1C04F826-EE67-47AB-A2F0-35BC4BD9388C}" sibTransId="{C193BBE6-8972-4C03-A48B-76DC0F810A41}"/>
    <dgm:cxn modelId="{13A0C6A8-9949-4EB0-A2ED-0E108E9CE4C2}" srcId="{EDC2DDA3-7A11-4AB8-8A1C-4E59B8E5F5A3}" destId="{72203D23-8787-4A1C-89C9-079442B73634}" srcOrd="5" destOrd="0" parTransId="{60E2791D-EC1F-4ED0-908B-0C11D10A0D66}" sibTransId="{07D6EFA5-75DF-4D26-89F4-56F9F71F61F0}"/>
    <dgm:cxn modelId="{4282F0D0-0394-4FC4-A03A-1D936529BDDC}" type="presOf" srcId="{E749FB97-0840-40BC-8F30-0005204DCA40}" destId="{114E3359-1AA9-424F-AD94-67E3B3B8E45D}" srcOrd="0" destOrd="0" presId="urn:microsoft.com/office/officeart/2005/8/layout/hProcess9"/>
    <dgm:cxn modelId="{8C3B83D5-9055-45B4-99E4-C039804E75B8}" type="presOf" srcId="{056ED5F5-09C4-4F2A-AF22-1D5B65048CAD}" destId="{81F7AF68-CBDB-4F65-AF9F-737EEC109784}" srcOrd="0" destOrd="0" presId="urn:microsoft.com/office/officeart/2005/8/layout/hProcess9"/>
    <dgm:cxn modelId="{E5FA6BEC-5C5C-4737-A784-E58D93863AED}" srcId="{EDC2DDA3-7A11-4AB8-8A1C-4E59B8E5F5A3}" destId="{FF235649-6501-4773-AC03-010ACEBF66EE}" srcOrd="2" destOrd="0" parTransId="{62CEFB3C-FE20-48A9-8A5D-EF31AAA26A08}" sibTransId="{DCCFB819-72FB-4B20-9760-67504E807A66}"/>
    <dgm:cxn modelId="{09E4D91F-5D6C-4F81-BF9B-4394F4CBFEE0}" type="presParOf" srcId="{53722949-E8BE-483D-A0FC-9EC16E14E257}" destId="{DAFDE379-C9AD-41D5-BE94-D365601357F2}" srcOrd="0" destOrd="0" presId="urn:microsoft.com/office/officeart/2005/8/layout/hProcess9"/>
    <dgm:cxn modelId="{EAB744D1-3E5A-4CCA-A941-F5CA8809097F}" type="presParOf" srcId="{53722949-E8BE-483D-A0FC-9EC16E14E257}" destId="{A961E66B-7641-44D1-8070-BAB1E01B5429}" srcOrd="1" destOrd="0" presId="urn:microsoft.com/office/officeart/2005/8/layout/hProcess9"/>
    <dgm:cxn modelId="{A9EA145B-40BF-486D-8BC3-BC125C141C1B}" type="presParOf" srcId="{A961E66B-7641-44D1-8070-BAB1E01B5429}" destId="{81F7AF68-CBDB-4F65-AF9F-737EEC109784}" srcOrd="0" destOrd="0" presId="urn:microsoft.com/office/officeart/2005/8/layout/hProcess9"/>
    <dgm:cxn modelId="{BE08C4D9-2D28-4449-B9BC-0C43C780298A}" type="presParOf" srcId="{A961E66B-7641-44D1-8070-BAB1E01B5429}" destId="{81692EB9-B693-46DC-8236-218E636926DA}" srcOrd="1" destOrd="0" presId="urn:microsoft.com/office/officeart/2005/8/layout/hProcess9"/>
    <dgm:cxn modelId="{9DD9D4E4-69FE-4158-BA91-FAE178A8C0BC}" type="presParOf" srcId="{A961E66B-7641-44D1-8070-BAB1E01B5429}" destId="{79B1CD19-4B99-495F-8B0E-2C847CA2783F}" srcOrd="2" destOrd="0" presId="urn:microsoft.com/office/officeart/2005/8/layout/hProcess9"/>
    <dgm:cxn modelId="{F4BAE383-C463-44EC-B83D-BD36A797210E}" type="presParOf" srcId="{A961E66B-7641-44D1-8070-BAB1E01B5429}" destId="{321AC973-F878-4A84-A283-BC265D30421B}" srcOrd="3" destOrd="0" presId="urn:microsoft.com/office/officeart/2005/8/layout/hProcess9"/>
    <dgm:cxn modelId="{06C232DD-EE76-4EF5-BC00-D3E2788F09FE}" type="presParOf" srcId="{A961E66B-7641-44D1-8070-BAB1E01B5429}" destId="{C24F01CA-3F9D-4A98-8AF1-4AA4AC5E7CF4}" srcOrd="4" destOrd="0" presId="urn:microsoft.com/office/officeart/2005/8/layout/hProcess9"/>
    <dgm:cxn modelId="{5D9FD5D4-4226-48E5-A42D-F5FB13470A8C}" type="presParOf" srcId="{A961E66B-7641-44D1-8070-BAB1E01B5429}" destId="{FF5C78A0-2E15-4088-98AD-62829C7F80AA}" srcOrd="5" destOrd="0" presId="urn:microsoft.com/office/officeart/2005/8/layout/hProcess9"/>
    <dgm:cxn modelId="{32B82BAD-6CC7-4A54-A580-A4CFC7F25E6F}" type="presParOf" srcId="{A961E66B-7641-44D1-8070-BAB1E01B5429}" destId="{114E3359-1AA9-424F-AD94-67E3B3B8E45D}" srcOrd="6" destOrd="0" presId="urn:microsoft.com/office/officeart/2005/8/layout/hProcess9"/>
    <dgm:cxn modelId="{08991ED8-A788-4FC0-9CB4-F1A11B5D359B}" type="presParOf" srcId="{A961E66B-7641-44D1-8070-BAB1E01B5429}" destId="{46E0D83B-23A8-418E-8742-C6F0C0BC064B}" srcOrd="7" destOrd="0" presId="urn:microsoft.com/office/officeart/2005/8/layout/hProcess9"/>
    <dgm:cxn modelId="{83CCFFBB-5C89-4EBD-B23A-2A5E35FD6F6A}" type="presParOf" srcId="{A961E66B-7641-44D1-8070-BAB1E01B5429}" destId="{EE17CB20-F472-4DA9-820E-AA0F16011001}" srcOrd="8" destOrd="0" presId="urn:microsoft.com/office/officeart/2005/8/layout/hProcess9"/>
    <dgm:cxn modelId="{B66F9517-78DB-4072-A122-730FDA168346}" type="presParOf" srcId="{A961E66B-7641-44D1-8070-BAB1E01B5429}" destId="{B028561C-B7DF-4368-B676-11B2B9161643}" srcOrd="9" destOrd="0" presId="urn:microsoft.com/office/officeart/2005/8/layout/hProcess9"/>
    <dgm:cxn modelId="{489A6760-DE81-4BF2-B31D-B88D4750D2C4}" type="presParOf" srcId="{A961E66B-7641-44D1-8070-BAB1E01B5429}" destId="{9557B441-FBBD-4CBE-BEC7-BCAB74E82B2E}"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C2DDA3-7A11-4AB8-8A1C-4E59B8E5F5A3}" type="doc">
      <dgm:prSet loTypeId="urn:microsoft.com/office/officeart/2005/8/layout/venn1" loCatId="relationship" qsTypeId="urn:microsoft.com/office/officeart/2005/8/quickstyle/simple1" qsCatId="simple" csTypeId="urn:microsoft.com/office/officeart/2005/8/colors/colorful1" csCatId="colorful" phldr="1"/>
      <dgm:spPr/>
      <dgm:t>
        <a:bodyPr/>
        <a:lstStyle/>
        <a:p>
          <a:endParaRPr lang="en-GB"/>
        </a:p>
      </dgm:t>
    </dgm:pt>
    <dgm:pt modelId="{FF235649-6501-4773-AC03-010ACEBF66EE}">
      <dgm:prSet custT="1"/>
      <dgm:spPr/>
      <dgm:t>
        <a:bodyPr/>
        <a:lstStyle/>
        <a:p>
          <a:r>
            <a:rPr lang="en-GB" sz="2000" dirty="0"/>
            <a:t>Women’s history </a:t>
          </a:r>
        </a:p>
      </dgm:t>
    </dgm:pt>
    <dgm:pt modelId="{62CEFB3C-FE20-48A9-8A5D-EF31AAA26A08}" type="parTrans" cxnId="{E5FA6BEC-5C5C-4737-A784-E58D93863AED}">
      <dgm:prSet/>
      <dgm:spPr/>
      <dgm:t>
        <a:bodyPr/>
        <a:lstStyle/>
        <a:p>
          <a:endParaRPr lang="en-GB"/>
        </a:p>
      </dgm:t>
    </dgm:pt>
    <dgm:pt modelId="{DCCFB819-72FB-4B20-9760-67504E807A66}" type="sibTrans" cxnId="{E5FA6BEC-5C5C-4737-A784-E58D93863AED}">
      <dgm:prSet/>
      <dgm:spPr/>
      <dgm:t>
        <a:bodyPr/>
        <a:lstStyle/>
        <a:p>
          <a:endParaRPr lang="en-GB"/>
        </a:p>
      </dgm:t>
    </dgm:pt>
    <dgm:pt modelId="{E749FB97-0840-40BC-8F30-0005204DCA40}">
      <dgm:prSet custT="1"/>
      <dgm:spPr/>
      <dgm:t>
        <a:bodyPr/>
        <a:lstStyle/>
        <a:p>
          <a:r>
            <a:rPr lang="en-GB" sz="2000" dirty="0"/>
            <a:t>Gender history </a:t>
          </a:r>
        </a:p>
      </dgm:t>
    </dgm:pt>
    <dgm:pt modelId="{6E33E58C-EFFD-49A0-BF65-974EC29492DE}" type="parTrans" cxnId="{33992932-4603-40E6-9171-F8A4B73801AC}">
      <dgm:prSet/>
      <dgm:spPr/>
      <dgm:t>
        <a:bodyPr/>
        <a:lstStyle/>
        <a:p>
          <a:endParaRPr lang="en-GB"/>
        </a:p>
      </dgm:t>
    </dgm:pt>
    <dgm:pt modelId="{110D80B4-D66E-4890-9681-9DB7083ED5E7}" type="sibTrans" cxnId="{33992932-4603-40E6-9171-F8A4B73801AC}">
      <dgm:prSet/>
      <dgm:spPr/>
      <dgm:t>
        <a:bodyPr/>
        <a:lstStyle/>
        <a:p>
          <a:endParaRPr lang="en-GB"/>
        </a:p>
      </dgm:t>
    </dgm:pt>
    <dgm:pt modelId="{D0AA3664-2227-4675-B994-B9BEB83DDF48}">
      <dgm:prSet custT="1"/>
      <dgm:spPr/>
      <dgm:t>
        <a:bodyPr/>
        <a:lstStyle/>
        <a:p>
          <a:r>
            <a:rPr lang="en-GB" sz="2000" dirty="0"/>
            <a:t>Black feminism / intersectionality</a:t>
          </a:r>
        </a:p>
      </dgm:t>
    </dgm:pt>
    <dgm:pt modelId="{1C04F826-EE67-47AB-A2F0-35BC4BD9388C}" type="parTrans" cxnId="{A3734794-89B8-42C0-9121-69BADEE88210}">
      <dgm:prSet/>
      <dgm:spPr/>
      <dgm:t>
        <a:bodyPr/>
        <a:lstStyle/>
        <a:p>
          <a:endParaRPr lang="en-GB"/>
        </a:p>
      </dgm:t>
    </dgm:pt>
    <dgm:pt modelId="{C193BBE6-8972-4C03-A48B-76DC0F810A41}" type="sibTrans" cxnId="{A3734794-89B8-42C0-9121-69BADEE88210}">
      <dgm:prSet/>
      <dgm:spPr/>
      <dgm:t>
        <a:bodyPr/>
        <a:lstStyle/>
        <a:p>
          <a:endParaRPr lang="en-GB"/>
        </a:p>
      </dgm:t>
    </dgm:pt>
    <dgm:pt modelId="{72203D23-8787-4A1C-89C9-079442B73634}">
      <dgm:prSet custT="1"/>
      <dgm:spPr/>
      <dgm:t>
        <a:bodyPr/>
        <a:lstStyle/>
        <a:p>
          <a:r>
            <a:rPr lang="en-GB" sz="2000" dirty="0"/>
            <a:t>Queer and trans histories</a:t>
          </a:r>
        </a:p>
      </dgm:t>
    </dgm:pt>
    <dgm:pt modelId="{60E2791D-EC1F-4ED0-908B-0C11D10A0D66}" type="parTrans" cxnId="{13A0C6A8-9949-4EB0-A2ED-0E108E9CE4C2}">
      <dgm:prSet/>
      <dgm:spPr/>
      <dgm:t>
        <a:bodyPr/>
        <a:lstStyle/>
        <a:p>
          <a:endParaRPr lang="en-GB"/>
        </a:p>
      </dgm:t>
    </dgm:pt>
    <dgm:pt modelId="{07D6EFA5-75DF-4D26-89F4-56F9F71F61F0}" type="sibTrans" cxnId="{13A0C6A8-9949-4EB0-A2ED-0E108E9CE4C2}">
      <dgm:prSet/>
      <dgm:spPr/>
      <dgm:t>
        <a:bodyPr/>
        <a:lstStyle/>
        <a:p>
          <a:endParaRPr lang="en-GB"/>
        </a:p>
      </dgm:t>
    </dgm:pt>
    <dgm:pt modelId="{B06E958A-D288-4318-B73D-788BDC4206A6}" type="pres">
      <dgm:prSet presAssocID="{EDC2DDA3-7A11-4AB8-8A1C-4E59B8E5F5A3}" presName="compositeShape" presStyleCnt="0">
        <dgm:presLayoutVars>
          <dgm:chMax val="7"/>
          <dgm:dir/>
          <dgm:resizeHandles val="exact"/>
        </dgm:presLayoutVars>
      </dgm:prSet>
      <dgm:spPr/>
    </dgm:pt>
    <dgm:pt modelId="{79757BF3-CBE5-448A-A8E5-48E9EEA0E8BC}" type="pres">
      <dgm:prSet presAssocID="{FF235649-6501-4773-AC03-010ACEBF66EE}" presName="circ1" presStyleLbl="vennNode1" presStyleIdx="0" presStyleCnt="4"/>
      <dgm:spPr/>
    </dgm:pt>
    <dgm:pt modelId="{A9ED88BF-5BC5-45C6-A930-FB6CAEC26B13}" type="pres">
      <dgm:prSet presAssocID="{FF235649-6501-4773-AC03-010ACEBF66EE}" presName="circ1Tx" presStyleLbl="revTx" presStyleIdx="0" presStyleCnt="0">
        <dgm:presLayoutVars>
          <dgm:chMax val="0"/>
          <dgm:chPref val="0"/>
          <dgm:bulletEnabled val="1"/>
        </dgm:presLayoutVars>
      </dgm:prSet>
      <dgm:spPr/>
    </dgm:pt>
    <dgm:pt modelId="{5DD8C6EB-0415-4A29-A789-E2C118190F3C}" type="pres">
      <dgm:prSet presAssocID="{E749FB97-0840-40BC-8F30-0005204DCA40}" presName="circ2" presStyleLbl="vennNode1" presStyleIdx="1" presStyleCnt="4"/>
      <dgm:spPr/>
    </dgm:pt>
    <dgm:pt modelId="{FF388866-D7DF-4956-B0C2-CF143CB5256E}" type="pres">
      <dgm:prSet presAssocID="{E749FB97-0840-40BC-8F30-0005204DCA40}" presName="circ2Tx" presStyleLbl="revTx" presStyleIdx="0" presStyleCnt="0">
        <dgm:presLayoutVars>
          <dgm:chMax val="0"/>
          <dgm:chPref val="0"/>
          <dgm:bulletEnabled val="1"/>
        </dgm:presLayoutVars>
      </dgm:prSet>
      <dgm:spPr/>
    </dgm:pt>
    <dgm:pt modelId="{33D33238-1D06-47F6-B45F-D2E60EE11702}" type="pres">
      <dgm:prSet presAssocID="{D0AA3664-2227-4675-B994-B9BEB83DDF48}" presName="circ3" presStyleLbl="vennNode1" presStyleIdx="2" presStyleCnt="4"/>
      <dgm:spPr/>
    </dgm:pt>
    <dgm:pt modelId="{6D970FC7-D77E-4401-94EE-7DDECFF8867D}" type="pres">
      <dgm:prSet presAssocID="{D0AA3664-2227-4675-B994-B9BEB83DDF48}" presName="circ3Tx" presStyleLbl="revTx" presStyleIdx="0" presStyleCnt="0">
        <dgm:presLayoutVars>
          <dgm:chMax val="0"/>
          <dgm:chPref val="0"/>
          <dgm:bulletEnabled val="1"/>
        </dgm:presLayoutVars>
      </dgm:prSet>
      <dgm:spPr/>
    </dgm:pt>
    <dgm:pt modelId="{3700AEAB-B284-45C3-B24C-EC6B9002FB75}" type="pres">
      <dgm:prSet presAssocID="{72203D23-8787-4A1C-89C9-079442B73634}" presName="circ4" presStyleLbl="vennNode1" presStyleIdx="3" presStyleCnt="4"/>
      <dgm:spPr/>
    </dgm:pt>
    <dgm:pt modelId="{C5556C3C-32D7-4B18-B357-78B5F7E4CC05}" type="pres">
      <dgm:prSet presAssocID="{72203D23-8787-4A1C-89C9-079442B73634}" presName="circ4Tx" presStyleLbl="revTx" presStyleIdx="0" presStyleCnt="0">
        <dgm:presLayoutVars>
          <dgm:chMax val="0"/>
          <dgm:chPref val="0"/>
          <dgm:bulletEnabled val="1"/>
        </dgm:presLayoutVars>
      </dgm:prSet>
      <dgm:spPr/>
    </dgm:pt>
  </dgm:ptLst>
  <dgm:cxnLst>
    <dgm:cxn modelId="{1827DC10-FAEF-48BF-9DC8-0033A124D8DD}" type="presOf" srcId="{72203D23-8787-4A1C-89C9-079442B73634}" destId="{3700AEAB-B284-45C3-B24C-EC6B9002FB75}" srcOrd="0" destOrd="0" presId="urn:microsoft.com/office/officeart/2005/8/layout/venn1"/>
    <dgm:cxn modelId="{289C9F1F-6ADB-4B2A-BB91-51B2BC200D2D}" type="presOf" srcId="{E749FB97-0840-40BC-8F30-0005204DCA40}" destId="{FF388866-D7DF-4956-B0C2-CF143CB5256E}" srcOrd="1" destOrd="0" presId="urn:microsoft.com/office/officeart/2005/8/layout/venn1"/>
    <dgm:cxn modelId="{33992932-4603-40E6-9171-F8A4B73801AC}" srcId="{EDC2DDA3-7A11-4AB8-8A1C-4E59B8E5F5A3}" destId="{E749FB97-0840-40BC-8F30-0005204DCA40}" srcOrd="1" destOrd="0" parTransId="{6E33E58C-EFFD-49A0-BF65-974EC29492DE}" sibTransId="{110D80B4-D66E-4890-9681-9DB7083ED5E7}"/>
    <dgm:cxn modelId="{A4D4975C-FCC7-4878-AC25-CCCB417DC444}" type="presOf" srcId="{72203D23-8787-4A1C-89C9-079442B73634}" destId="{C5556C3C-32D7-4B18-B357-78B5F7E4CC05}" srcOrd="1" destOrd="0" presId="urn:microsoft.com/office/officeart/2005/8/layout/venn1"/>
    <dgm:cxn modelId="{2EBE0271-45D4-45D8-8EBC-86173C029E19}" type="presOf" srcId="{E749FB97-0840-40BC-8F30-0005204DCA40}" destId="{5DD8C6EB-0415-4A29-A789-E2C118190F3C}" srcOrd="0" destOrd="0" presId="urn:microsoft.com/office/officeart/2005/8/layout/venn1"/>
    <dgm:cxn modelId="{9A729F51-0C94-44F9-A82F-58561E246EE7}" type="presOf" srcId="{EDC2DDA3-7A11-4AB8-8A1C-4E59B8E5F5A3}" destId="{B06E958A-D288-4318-B73D-788BDC4206A6}" srcOrd="0" destOrd="0" presId="urn:microsoft.com/office/officeart/2005/8/layout/venn1"/>
    <dgm:cxn modelId="{8D2E148D-9BD0-461B-89A4-9986244D09CC}" type="presOf" srcId="{FF235649-6501-4773-AC03-010ACEBF66EE}" destId="{A9ED88BF-5BC5-45C6-A930-FB6CAEC26B13}" srcOrd="1" destOrd="0" presId="urn:microsoft.com/office/officeart/2005/8/layout/venn1"/>
    <dgm:cxn modelId="{92820194-4B7C-4347-B511-DAC1F09D3FAE}" type="presOf" srcId="{D0AA3664-2227-4675-B994-B9BEB83DDF48}" destId="{6D970FC7-D77E-4401-94EE-7DDECFF8867D}" srcOrd="1" destOrd="0" presId="urn:microsoft.com/office/officeart/2005/8/layout/venn1"/>
    <dgm:cxn modelId="{A3734794-89B8-42C0-9121-69BADEE88210}" srcId="{EDC2DDA3-7A11-4AB8-8A1C-4E59B8E5F5A3}" destId="{D0AA3664-2227-4675-B994-B9BEB83DDF48}" srcOrd="2" destOrd="0" parTransId="{1C04F826-EE67-47AB-A2F0-35BC4BD9388C}" sibTransId="{C193BBE6-8972-4C03-A48B-76DC0F810A41}"/>
    <dgm:cxn modelId="{13A0C6A8-9949-4EB0-A2ED-0E108E9CE4C2}" srcId="{EDC2DDA3-7A11-4AB8-8A1C-4E59B8E5F5A3}" destId="{72203D23-8787-4A1C-89C9-079442B73634}" srcOrd="3" destOrd="0" parTransId="{60E2791D-EC1F-4ED0-908B-0C11D10A0D66}" sibTransId="{07D6EFA5-75DF-4D26-89F4-56F9F71F61F0}"/>
    <dgm:cxn modelId="{ACC561B5-D3AD-453B-9B00-4CC5A6FB607A}" type="presOf" srcId="{FF235649-6501-4773-AC03-010ACEBF66EE}" destId="{79757BF3-CBE5-448A-A8E5-48E9EEA0E8BC}" srcOrd="0" destOrd="0" presId="urn:microsoft.com/office/officeart/2005/8/layout/venn1"/>
    <dgm:cxn modelId="{7F6FEBCA-39EF-472E-8A49-E60E99B7E8C9}" type="presOf" srcId="{D0AA3664-2227-4675-B994-B9BEB83DDF48}" destId="{33D33238-1D06-47F6-B45F-D2E60EE11702}" srcOrd="0" destOrd="0" presId="urn:microsoft.com/office/officeart/2005/8/layout/venn1"/>
    <dgm:cxn modelId="{E5FA6BEC-5C5C-4737-A784-E58D93863AED}" srcId="{EDC2DDA3-7A11-4AB8-8A1C-4E59B8E5F5A3}" destId="{FF235649-6501-4773-AC03-010ACEBF66EE}" srcOrd="0" destOrd="0" parTransId="{62CEFB3C-FE20-48A9-8A5D-EF31AAA26A08}" sibTransId="{DCCFB819-72FB-4B20-9760-67504E807A66}"/>
    <dgm:cxn modelId="{CCF3A425-D303-4BD5-9102-0246549112BA}" type="presParOf" srcId="{B06E958A-D288-4318-B73D-788BDC4206A6}" destId="{79757BF3-CBE5-448A-A8E5-48E9EEA0E8BC}" srcOrd="0" destOrd="0" presId="urn:microsoft.com/office/officeart/2005/8/layout/venn1"/>
    <dgm:cxn modelId="{66489B4E-D903-46F3-8123-0DF82C928F76}" type="presParOf" srcId="{B06E958A-D288-4318-B73D-788BDC4206A6}" destId="{A9ED88BF-5BC5-45C6-A930-FB6CAEC26B13}" srcOrd="1" destOrd="0" presId="urn:microsoft.com/office/officeart/2005/8/layout/venn1"/>
    <dgm:cxn modelId="{C86AB2C8-6D43-4223-A321-664E1B235FE7}" type="presParOf" srcId="{B06E958A-D288-4318-B73D-788BDC4206A6}" destId="{5DD8C6EB-0415-4A29-A789-E2C118190F3C}" srcOrd="2" destOrd="0" presId="urn:microsoft.com/office/officeart/2005/8/layout/venn1"/>
    <dgm:cxn modelId="{BC95C96A-3630-45F7-B12F-172E9CCC7EDD}" type="presParOf" srcId="{B06E958A-D288-4318-B73D-788BDC4206A6}" destId="{FF388866-D7DF-4956-B0C2-CF143CB5256E}" srcOrd="3" destOrd="0" presId="urn:microsoft.com/office/officeart/2005/8/layout/venn1"/>
    <dgm:cxn modelId="{987245CB-C844-4317-B4AE-A1A5B8CA9F88}" type="presParOf" srcId="{B06E958A-D288-4318-B73D-788BDC4206A6}" destId="{33D33238-1D06-47F6-B45F-D2E60EE11702}" srcOrd="4" destOrd="0" presId="urn:microsoft.com/office/officeart/2005/8/layout/venn1"/>
    <dgm:cxn modelId="{F858D4EA-974E-4C85-9D23-C128FF8A756D}" type="presParOf" srcId="{B06E958A-D288-4318-B73D-788BDC4206A6}" destId="{6D970FC7-D77E-4401-94EE-7DDECFF8867D}" srcOrd="5" destOrd="0" presId="urn:microsoft.com/office/officeart/2005/8/layout/venn1"/>
    <dgm:cxn modelId="{131DB228-F2AC-484C-A5C2-2DB8D1224B48}" type="presParOf" srcId="{B06E958A-D288-4318-B73D-788BDC4206A6}" destId="{3700AEAB-B284-45C3-B24C-EC6B9002FB75}" srcOrd="6" destOrd="0" presId="urn:microsoft.com/office/officeart/2005/8/layout/venn1"/>
    <dgm:cxn modelId="{61EEAC96-4B55-4B2C-B3A1-0E1A1F7269AB}" type="presParOf" srcId="{B06E958A-D288-4318-B73D-788BDC4206A6}" destId="{C5556C3C-32D7-4B18-B357-78B5F7E4CC05}"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DE379-C9AD-41D5-BE94-D365601357F2}">
      <dsp:nvSpPr>
        <dsp:cNvPr id="0" name=""/>
        <dsp:cNvSpPr/>
      </dsp:nvSpPr>
      <dsp:spPr>
        <a:xfrm>
          <a:off x="788669" y="0"/>
          <a:ext cx="8938260" cy="48095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F7AF68-CBDB-4F65-AF9F-737EEC109784}">
      <dsp:nvSpPr>
        <dsp:cNvPr id="0" name=""/>
        <dsp:cNvSpPr/>
      </dsp:nvSpPr>
      <dsp:spPr>
        <a:xfrm>
          <a:off x="775" y="1442867"/>
          <a:ext cx="1717246"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19</a:t>
          </a:r>
          <a:r>
            <a:rPr lang="en-GB" sz="2000" kern="1200" baseline="30000" dirty="0"/>
            <a:t>th</a:t>
          </a:r>
          <a:r>
            <a:rPr lang="en-GB" sz="2000" kern="1200" dirty="0"/>
            <a:t>  &amp; early 20</a:t>
          </a:r>
          <a:r>
            <a:rPr lang="en-GB" sz="2000" kern="1200" baseline="30000" dirty="0"/>
            <a:t>th</a:t>
          </a:r>
          <a:r>
            <a:rPr lang="en-GB" sz="2000" kern="1200" dirty="0"/>
            <a:t> century suffrage movements</a:t>
          </a:r>
        </a:p>
      </dsp:txBody>
      <dsp:txXfrm>
        <a:off x="84604" y="1526696"/>
        <a:ext cx="1549588" cy="1756164"/>
      </dsp:txXfrm>
    </dsp:sp>
    <dsp:sp modelId="{79B1CD19-4B99-495F-8B0E-2C847CA2783F}">
      <dsp:nvSpPr>
        <dsp:cNvPr id="0" name=""/>
        <dsp:cNvSpPr/>
      </dsp:nvSpPr>
      <dsp:spPr>
        <a:xfrm>
          <a:off x="1969359"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1960s “second wave” feminism</a:t>
          </a:r>
        </a:p>
      </dsp:txBody>
      <dsp:txXfrm>
        <a:off x="2042975" y="1516483"/>
        <a:ext cx="1360791" cy="1776590"/>
      </dsp:txXfrm>
    </dsp:sp>
    <dsp:sp modelId="{C24F01CA-3F9D-4A98-8AF1-4AA4AC5E7CF4}">
      <dsp:nvSpPr>
        <dsp:cNvPr id="0" name=""/>
        <dsp:cNvSpPr/>
      </dsp:nvSpPr>
      <dsp:spPr>
        <a:xfrm>
          <a:off x="3728719"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Women’s history </a:t>
          </a:r>
        </a:p>
      </dsp:txBody>
      <dsp:txXfrm>
        <a:off x="3802335" y="1516483"/>
        <a:ext cx="1360791" cy="1776590"/>
      </dsp:txXfrm>
    </dsp:sp>
    <dsp:sp modelId="{114E3359-1AA9-424F-AD94-67E3B3B8E45D}">
      <dsp:nvSpPr>
        <dsp:cNvPr id="0" name=""/>
        <dsp:cNvSpPr/>
      </dsp:nvSpPr>
      <dsp:spPr>
        <a:xfrm>
          <a:off x="5488080"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Gender history </a:t>
          </a:r>
        </a:p>
      </dsp:txBody>
      <dsp:txXfrm>
        <a:off x="5561696" y="1516483"/>
        <a:ext cx="1360791" cy="1776590"/>
      </dsp:txXfrm>
    </dsp:sp>
    <dsp:sp modelId="{EE17CB20-F472-4DA9-820E-AA0F16011001}">
      <dsp:nvSpPr>
        <dsp:cNvPr id="0" name=""/>
        <dsp:cNvSpPr/>
      </dsp:nvSpPr>
      <dsp:spPr>
        <a:xfrm>
          <a:off x="7247440"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Black feminism / intersect-</a:t>
          </a:r>
          <a:r>
            <a:rPr lang="en-GB" sz="2000" kern="1200" dirty="0" err="1"/>
            <a:t>ionality</a:t>
          </a:r>
          <a:endParaRPr lang="en-GB" sz="2000" kern="1200" dirty="0"/>
        </a:p>
      </dsp:txBody>
      <dsp:txXfrm>
        <a:off x="7321056" y="1516483"/>
        <a:ext cx="1360791" cy="1776590"/>
      </dsp:txXfrm>
    </dsp:sp>
    <dsp:sp modelId="{9557B441-FBBD-4CBE-BEC7-BCAB74E82B2E}">
      <dsp:nvSpPr>
        <dsp:cNvPr id="0" name=""/>
        <dsp:cNvSpPr/>
      </dsp:nvSpPr>
      <dsp:spPr>
        <a:xfrm>
          <a:off x="9006801"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Queer and trans histories</a:t>
          </a:r>
        </a:p>
      </dsp:txBody>
      <dsp:txXfrm>
        <a:off x="9080417" y="1516483"/>
        <a:ext cx="1360791" cy="17765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757BF3-CBE5-448A-A8E5-48E9EEA0E8BC}">
      <dsp:nvSpPr>
        <dsp:cNvPr id="0" name=""/>
        <dsp:cNvSpPr/>
      </dsp:nvSpPr>
      <dsp:spPr>
        <a:xfrm>
          <a:off x="4007315" y="48095"/>
          <a:ext cx="2500969" cy="2500969"/>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Women’s history </a:t>
          </a:r>
        </a:p>
      </dsp:txBody>
      <dsp:txXfrm>
        <a:off x="4295888" y="384764"/>
        <a:ext cx="1923822" cy="793576"/>
      </dsp:txXfrm>
    </dsp:sp>
    <dsp:sp modelId="{5DD8C6EB-0415-4A29-A789-E2C118190F3C}">
      <dsp:nvSpPr>
        <dsp:cNvPr id="0" name=""/>
        <dsp:cNvSpPr/>
      </dsp:nvSpPr>
      <dsp:spPr>
        <a:xfrm>
          <a:off x="5113513" y="1154293"/>
          <a:ext cx="2500969" cy="2500969"/>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Gender history </a:t>
          </a:r>
        </a:p>
      </dsp:txBody>
      <dsp:txXfrm>
        <a:off x="6460189" y="1442867"/>
        <a:ext cx="961911" cy="1923822"/>
      </dsp:txXfrm>
    </dsp:sp>
    <dsp:sp modelId="{33D33238-1D06-47F6-B45F-D2E60EE11702}">
      <dsp:nvSpPr>
        <dsp:cNvPr id="0" name=""/>
        <dsp:cNvSpPr/>
      </dsp:nvSpPr>
      <dsp:spPr>
        <a:xfrm>
          <a:off x="4007315" y="2260491"/>
          <a:ext cx="2500969" cy="2500969"/>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Black feminism / intersectionality</a:t>
          </a:r>
        </a:p>
      </dsp:txBody>
      <dsp:txXfrm>
        <a:off x="4295888" y="3631215"/>
        <a:ext cx="1923822" cy="793576"/>
      </dsp:txXfrm>
    </dsp:sp>
    <dsp:sp modelId="{3700AEAB-B284-45C3-B24C-EC6B9002FB75}">
      <dsp:nvSpPr>
        <dsp:cNvPr id="0" name=""/>
        <dsp:cNvSpPr/>
      </dsp:nvSpPr>
      <dsp:spPr>
        <a:xfrm>
          <a:off x="2901117" y="1154293"/>
          <a:ext cx="2500969" cy="2500969"/>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Queer and trans histories</a:t>
          </a:r>
        </a:p>
      </dsp:txBody>
      <dsp:txXfrm>
        <a:off x="3093499" y="1442867"/>
        <a:ext cx="961911" cy="192382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05D78-013F-4267-ADF3-57DF4CDACBD6}" type="datetimeFigureOut">
              <a:rPr lang="en-GB" smtClean="0"/>
              <a:t>21/11/2025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683BAA-88D4-4A2D-BBAB-2A6C087C289D}" type="slidenum">
              <a:rPr lang="en-GB" smtClean="0"/>
              <a:t>‹#›</a:t>
            </a:fld>
            <a:endParaRPr lang="en-GB"/>
          </a:p>
        </p:txBody>
      </p:sp>
    </p:spTree>
    <p:extLst>
      <p:ext uri="{BB962C8B-B14F-4D97-AF65-F5344CB8AC3E}">
        <p14:creationId xmlns:p14="http://schemas.microsoft.com/office/powerpoint/2010/main" val="356982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C4C04-D5F3-5136-20F1-373A955089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A4A6F03-2E16-0EC3-D0ED-EEA1032C51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7AEA41-891D-239D-68E1-EEB70F3C162C}"/>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D2A31D2B-65C6-FEA6-8C3F-78FEE2BBDA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AB2600-96B2-C585-B7F3-05F57A4E8CD1}"/>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3638706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A43A1-0F03-C80E-022D-28CF24BA84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0DB824-CC73-2F7C-7D0A-B0C5EBA37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A83EF2-5307-8649-C63C-4D172C68CD39}"/>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7D7B0124-A10E-8DBB-A64D-C4B80793FD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C4A276-5B93-01C6-39F6-6780930620D5}"/>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756740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A328A7-3883-6BD8-CABA-74046478025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9162691-BD70-1056-3ABA-EEC627FA4F8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E6AD54-B4CB-7BC9-C66D-CDA91FD725B5}"/>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011E5F00-FFFC-788D-C20E-CC2039C79A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94815-3E1E-9F6F-570F-153068214114}"/>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410096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5D690-F26C-0ABF-0FDC-F3EACF2675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02468E-A091-DCB8-B57A-524E2B504A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14EC26-4436-67B9-6EBA-160418936F93}"/>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22626E57-4E0E-CDD2-C9BB-6BBEE617ED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BF0060-56B9-C3D4-9F9F-9A3FB3DB0DD7}"/>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41639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CA3E5-8A2C-FFC1-FB26-BEE5FB7ACB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EB3CD2-DB24-0732-4698-182A6FB75D9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A62463-2AAD-B5CF-25D6-B2636A3B62FE}"/>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932850B2-1E87-9EB5-8BA9-AD25E9E92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575F97-409B-7C8F-759E-B8B56B009F7F}"/>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731776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F4093-A21F-1AF8-497F-6E2E51A437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EBE9D5-BDC8-0813-38CA-127DCE506B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8D6B004-FAF9-F207-A4DD-58EC8895DA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E518662-AC6A-FBBF-6EE5-E72D02F58D02}"/>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6" name="Footer Placeholder 5">
            <a:extLst>
              <a:ext uri="{FF2B5EF4-FFF2-40B4-BE49-F238E27FC236}">
                <a16:creationId xmlns:a16="http://schemas.microsoft.com/office/drawing/2014/main" id="{B1819F90-BDC5-CBC7-8418-8C4A13539F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E845E9-1BC8-3083-10D0-8DE6B437354B}"/>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189376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7339-9AFA-FBE0-0294-8D09FD11A01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A79FDD1-AFE7-4B55-3E26-78A88DF427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283C23-C7CC-678A-0221-642DF97D1E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33A0850-A091-6632-B205-3A440D5083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230921-B9E8-7550-5281-83385F5D3A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88843C-050F-8D66-A11C-5A6EFAA72029}"/>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8" name="Footer Placeholder 7">
            <a:extLst>
              <a:ext uri="{FF2B5EF4-FFF2-40B4-BE49-F238E27FC236}">
                <a16:creationId xmlns:a16="http://schemas.microsoft.com/office/drawing/2014/main" id="{9A98AE3B-5807-805B-F93E-85BDC87BE7F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9DB3ABE-6D94-CB3D-C306-E0D112AEA9D0}"/>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78893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80457-17EF-2D5B-E89D-73CB2BDFDC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641963-D09D-AAD4-627D-E2B0839A5CE4}"/>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4" name="Footer Placeholder 3">
            <a:extLst>
              <a:ext uri="{FF2B5EF4-FFF2-40B4-BE49-F238E27FC236}">
                <a16:creationId xmlns:a16="http://schemas.microsoft.com/office/drawing/2014/main" id="{4D5D05E5-2821-4EA5-6298-6D425CA2299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5CA036-AE43-E912-5052-AEC363D0AC62}"/>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91546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D28CFE-EB63-BD00-47F3-DA769C0A4D19}"/>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3" name="Footer Placeholder 2">
            <a:extLst>
              <a:ext uri="{FF2B5EF4-FFF2-40B4-BE49-F238E27FC236}">
                <a16:creationId xmlns:a16="http://schemas.microsoft.com/office/drawing/2014/main" id="{B7A7C72E-6B18-43A7-1AFA-3FAC9329A77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1B83C35-4462-5A62-BD1D-000678E0096A}"/>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380716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ABE1-2E7F-9FC2-0D63-13A190D91D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B7641D6-59B7-E2FA-82C5-944E66F53B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3CDF2D-ED98-606D-9804-D9C2F58D07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F80DE1-7B69-D054-5059-1EF65A3A6FFF}"/>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6" name="Footer Placeholder 5">
            <a:extLst>
              <a:ext uri="{FF2B5EF4-FFF2-40B4-BE49-F238E27FC236}">
                <a16:creationId xmlns:a16="http://schemas.microsoft.com/office/drawing/2014/main" id="{AC741955-2F98-AC42-DEB8-58B1C8EE8C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28DF25D-DF75-9EEA-E3A1-DE7666E41DEA}"/>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1182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ABE0C-E90C-2D21-D517-CD0B68FD9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E3C104-6361-9BF4-903C-C0817BE6CD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50FB08-EF51-ADC1-8A7A-788C3DE5F3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6425C4-F9C6-7675-E5C6-5C173A4AB86C}"/>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6" name="Footer Placeholder 5">
            <a:extLst>
              <a:ext uri="{FF2B5EF4-FFF2-40B4-BE49-F238E27FC236}">
                <a16:creationId xmlns:a16="http://schemas.microsoft.com/office/drawing/2014/main" id="{82A77207-2FC5-2873-6EC7-1F59511AC7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CCB06B-9476-E51F-4B5B-48A94790FEB0}"/>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095047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AFEFA3-78CC-9F79-52A4-5BF8575AEB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62C9C0-F98B-210D-FC49-1400850E6C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AF77D1-74CF-BFF1-6DAC-2A587368E0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57DB6C10-B3BA-0673-37B3-55842B6780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FD370CB-351E-536B-988A-3ECA3FDB3E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366998-D89F-444C-834F-0D173D165404}" type="slidenum">
              <a:rPr lang="en-GB" smtClean="0"/>
              <a:t>‹#›</a:t>
            </a:fld>
            <a:endParaRPr lang="en-GB"/>
          </a:p>
        </p:txBody>
      </p:sp>
    </p:spTree>
    <p:extLst>
      <p:ext uri="{BB962C8B-B14F-4D97-AF65-F5344CB8AC3E}">
        <p14:creationId xmlns:p14="http://schemas.microsoft.com/office/powerpoint/2010/main" val="3195291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1E1B2-E291-BDC4-3A89-E615DC486569}"/>
              </a:ext>
            </a:extLst>
          </p:cNvPr>
          <p:cNvSpPr>
            <a:spLocks noGrp="1"/>
          </p:cNvSpPr>
          <p:nvPr>
            <p:ph type="ctrTitle"/>
          </p:nvPr>
        </p:nvSpPr>
        <p:spPr/>
        <p:txBody>
          <a:bodyPr>
            <a:normAutofit/>
          </a:bodyPr>
          <a:lstStyle/>
          <a:p>
            <a:r>
              <a:rPr lang="en-GB" dirty="0"/>
              <a:t>Gender, Sexuality and Categories of Analysis</a:t>
            </a:r>
          </a:p>
        </p:txBody>
      </p:sp>
      <p:sp>
        <p:nvSpPr>
          <p:cNvPr id="3" name="Subtitle 2">
            <a:extLst>
              <a:ext uri="{FF2B5EF4-FFF2-40B4-BE49-F238E27FC236}">
                <a16:creationId xmlns:a16="http://schemas.microsoft.com/office/drawing/2014/main" id="{181777FC-D88B-A671-AB66-72844E993FB2}"/>
              </a:ext>
            </a:extLst>
          </p:cNvPr>
          <p:cNvSpPr>
            <a:spLocks noGrp="1"/>
          </p:cNvSpPr>
          <p:nvPr>
            <p:ph type="subTitle" idx="1"/>
          </p:nvPr>
        </p:nvSpPr>
        <p:spPr/>
        <p:txBody>
          <a:bodyPr>
            <a:normAutofit lnSpcReduction="10000"/>
          </a:bodyPr>
          <a:lstStyle/>
          <a:p>
            <a:endParaRPr lang="en-GB" dirty="0"/>
          </a:p>
          <a:p>
            <a:r>
              <a:rPr lang="en-GB"/>
              <a:t>Theory Skill and Method</a:t>
            </a:r>
            <a:endParaRPr lang="en-GB" dirty="0"/>
          </a:p>
          <a:p>
            <a:endParaRPr lang="en-GB" dirty="0"/>
          </a:p>
          <a:p>
            <a:r>
              <a:rPr lang="en-GB" dirty="0"/>
              <a:t>Prof. Lydia Plath</a:t>
            </a:r>
          </a:p>
        </p:txBody>
      </p:sp>
    </p:spTree>
    <p:extLst>
      <p:ext uri="{BB962C8B-B14F-4D97-AF65-F5344CB8AC3E}">
        <p14:creationId xmlns:p14="http://schemas.microsoft.com/office/powerpoint/2010/main" val="2438624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49BE3-03C3-48F2-06F0-418DC4450F7D}"/>
              </a:ext>
            </a:extLst>
          </p:cNvPr>
          <p:cNvSpPr>
            <a:spLocks noGrp="1"/>
          </p:cNvSpPr>
          <p:nvPr>
            <p:ph type="title"/>
          </p:nvPr>
        </p:nvSpPr>
        <p:spPr/>
        <p:txBody>
          <a:bodyPr/>
          <a:lstStyle/>
          <a:p>
            <a:r>
              <a:rPr lang="en-GB" i="1" dirty="0"/>
              <a:t>Gender &amp; History </a:t>
            </a:r>
            <a:r>
              <a:rPr lang="en-GB" dirty="0"/>
              <a:t>(1989)</a:t>
            </a:r>
            <a:br>
              <a:rPr lang="en-GB" dirty="0"/>
            </a:br>
            <a:r>
              <a:rPr lang="en-GB" dirty="0"/>
              <a:t>“Why Gender and History?”</a:t>
            </a:r>
            <a:endParaRPr lang="en-GB" i="1" dirty="0"/>
          </a:p>
        </p:txBody>
      </p:sp>
      <p:sp>
        <p:nvSpPr>
          <p:cNvPr id="3" name="Content Placeholder 2">
            <a:extLst>
              <a:ext uri="{FF2B5EF4-FFF2-40B4-BE49-F238E27FC236}">
                <a16:creationId xmlns:a16="http://schemas.microsoft.com/office/drawing/2014/main" id="{3B30EECB-7028-1DB2-0B9D-CD1F08A57629}"/>
              </a:ext>
            </a:extLst>
          </p:cNvPr>
          <p:cNvSpPr>
            <a:spLocks noGrp="1"/>
          </p:cNvSpPr>
          <p:nvPr>
            <p:ph idx="1"/>
          </p:nvPr>
        </p:nvSpPr>
        <p:spPr/>
        <p:txBody>
          <a:bodyPr>
            <a:normAutofit fontScale="70000" lnSpcReduction="20000"/>
          </a:bodyPr>
          <a:lstStyle/>
          <a:p>
            <a:r>
              <a:rPr lang="en-GB" dirty="0"/>
              <a:t>“</a:t>
            </a:r>
            <a:r>
              <a:rPr lang="en-GB" i="1" dirty="0"/>
              <a:t>Gender and History </a:t>
            </a:r>
            <a:r>
              <a:rPr lang="en-GB" dirty="0"/>
              <a:t>brings to the study of history the centrality of gender relations and to the study of gender a sense of history. As its editors, we seek to examine all historical social relations from a feminist perspective, to construct a comprehensive analysis of all institutions that takes their gender-specific characters into account. In </a:t>
            </a:r>
            <a:r>
              <a:rPr lang="en-GB" b="1" dirty="0"/>
              <a:t>addressing men and masculinity as well as women and femininity, the journal will illuminate the ways in which societies have been shaped by the relations of power between women and men</a:t>
            </a:r>
            <a:r>
              <a:rPr lang="en-GB" dirty="0"/>
              <a:t>”</a:t>
            </a:r>
          </a:p>
          <a:p>
            <a:r>
              <a:rPr lang="en-GB" dirty="0"/>
              <a:t>In </a:t>
            </a:r>
            <a:r>
              <a:rPr lang="en-GB" i="1" dirty="0"/>
              <a:t>Gender and History </a:t>
            </a:r>
            <a:r>
              <a:rPr lang="en-GB" dirty="0"/>
              <a:t>we intend to set studies of the less powerful firmly in the context of the more powerful. We seek to examine all aspects of gender in all places - in the home and in the workplace, in the neighbourhood and in diplomacy, in play and in war, in private relations and in parliaments”</a:t>
            </a:r>
          </a:p>
          <a:p>
            <a:r>
              <a:rPr lang="en-GB" dirty="0"/>
              <a:t>But </a:t>
            </a:r>
            <a:r>
              <a:rPr lang="en-GB" b="1" dirty="0"/>
              <a:t>gender is not only a set of lived relations; it is also a symbolic system</a:t>
            </a:r>
            <a:r>
              <a:rPr lang="en-GB" dirty="0"/>
              <a:t>. Gender attributes have often been used as metaphors for other divisions, other hierarchies, including national characteristics and even nations themselves. Such devices constitute facets of the relationship between women and men in the past, but they are not direct reportage of that past. Such gender-specific metaphors must be integrated into the analysis of relations of domination and subordination and in this effort, we will benefit from the insights of our colleagues in other fields who study language, symbol and form”</a:t>
            </a:r>
          </a:p>
        </p:txBody>
      </p:sp>
    </p:spTree>
    <p:extLst>
      <p:ext uri="{BB962C8B-B14F-4D97-AF65-F5344CB8AC3E}">
        <p14:creationId xmlns:p14="http://schemas.microsoft.com/office/powerpoint/2010/main" val="939801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1C495-68F2-7B10-0C99-A33EBEE2FAFE}"/>
              </a:ext>
            </a:extLst>
          </p:cNvPr>
          <p:cNvSpPr>
            <a:spLocks noGrp="1"/>
          </p:cNvSpPr>
          <p:nvPr>
            <p:ph type="title"/>
          </p:nvPr>
        </p:nvSpPr>
        <p:spPr/>
        <p:txBody>
          <a:bodyPr/>
          <a:lstStyle/>
          <a:p>
            <a:r>
              <a:rPr lang="en-GB" i="1" dirty="0"/>
              <a:t>Journal of Women’s History </a:t>
            </a:r>
            <a:r>
              <a:rPr lang="en-GB" dirty="0"/>
              <a:t>(1989) </a:t>
            </a:r>
            <a:br>
              <a:rPr lang="en-GB" dirty="0"/>
            </a:br>
            <a:r>
              <a:rPr lang="en-GB" dirty="0"/>
              <a:t>“Statement of Purpose”</a:t>
            </a:r>
          </a:p>
        </p:txBody>
      </p:sp>
      <p:sp>
        <p:nvSpPr>
          <p:cNvPr id="3" name="Content Placeholder 2">
            <a:extLst>
              <a:ext uri="{FF2B5EF4-FFF2-40B4-BE49-F238E27FC236}">
                <a16:creationId xmlns:a16="http://schemas.microsoft.com/office/drawing/2014/main" id="{2977AA7C-C270-4F25-8794-11679EFB4982}"/>
              </a:ext>
            </a:extLst>
          </p:cNvPr>
          <p:cNvSpPr>
            <a:spLocks noGrp="1"/>
          </p:cNvSpPr>
          <p:nvPr>
            <p:ph idx="1"/>
          </p:nvPr>
        </p:nvSpPr>
        <p:spPr/>
        <p:txBody>
          <a:bodyPr>
            <a:normAutofit fontScale="85000" lnSpcReduction="20000"/>
          </a:bodyPr>
          <a:lstStyle/>
          <a:p>
            <a:r>
              <a:rPr lang="en-GB" dirty="0"/>
              <a:t>“[the] disagreement between those who think that women are an unchanging social category and those who want to emphasize the diversity and variability of the gendered identity of both women and men demonstrates the continued vitality and importance of women's history.”</a:t>
            </a:r>
          </a:p>
          <a:p>
            <a:r>
              <a:rPr lang="en-GB" dirty="0"/>
              <a:t>“The </a:t>
            </a:r>
            <a:r>
              <a:rPr lang="en-GB" i="1" dirty="0"/>
              <a:t>Journal of Women’s History </a:t>
            </a:r>
            <a:r>
              <a:rPr lang="en-GB" dirty="0"/>
              <a:t>believes in the importance of gender as a category of analysis. However, it will not only seek out those </a:t>
            </a:r>
            <a:r>
              <a:rPr lang="en-GB" dirty="0" err="1"/>
              <a:t>poststructural</a:t>
            </a:r>
            <a:r>
              <a:rPr lang="en-GB" dirty="0"/>
              <a:t> studies that attempt to do more than simply demystify or eliminate traditional binary oppositions… but it will also </a:t>
            </a:r>
            <a:r>
              <a:rPr lang="en-GB" b="1" dirty="0"/>
              <a:t>encourage gender analysis that continues to focus on women's commonalities</a:t>
            </a:r>
            <a:r>
              <a:rPr lang="en-GB" dirty="0"/>
              <a:t>. While acknowledging the importance of investigating differences among women, the </a:t>
            </a:r>
            <a:r>
              <a:rPr lang="en-GB" i="1" dirty="0"/>
              <a:t>Journal of Women’s History</a:t>
            </a:r>
            <a:r>
              <a:rPr lang="en-GB" dirty="0"/>
              <a:t> is committed to the principle that </a:t>
            </a:r>
            <a:r>
              <a:rPr lang="en-GB" b="1" dirty="0"/>
              <a:t>feminist historians should not weaken their focus on women in the name of gender </a:t>
            </a:r>
            <a:r>
              <a:rPr lang="en-GB" dirty="0"/>
              <a:t>nor ignore the political potential of historical works about the past to shape feminist public policy in the future. Therefore, as important as research on masculinity or masculinism may be, much historical work remains to be done on </a:t>
            </a:r>
            <a:r>
              <a:rPr lang="en-GB" i="1" dirty="0"/>
              <a:t>women qua women</a:t>
            </a:r>
            <a:r>
              <a:rPr lang="en-GB" dirty="0"/>
              <a:t>.”</a:t>
            </a:r>
          </a:p>
        </p:txBody>
      </p:sp>
    </p:spTree>
    <p:extLst>
      <p:ext uri="{BB962C8B-B14F-4D97-AF65-F5344CB8AC3E}">
        <p14:creationId xmlns:p14="http://schemas.microsoft.com/office/powerpoint/2010/main" val="1896485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6F81C0-0A2B-116A-0B43-001A5CF4F3E8}"/>
              </a:ext>
            </a:extLst>
          </p:cNvPr>
          <p:cNvSpPr>
            <a:spLocks noGrp="1"/>
          </p:cNvSpPr>
          <p:nvPr>
            <p:ph type="title"/>
          </p:nvPr>
        </p:nvSpPr>
        <p:spPr/>
        <p:txBody>
          <a:bodyPr/>
          <a:lstStyle/>
          <a:p>
            <a:r>
              <a:rPr lang="en-GB" dirty="0"/>
              <a:t>Part II: Black Feminism, Intersectionality and Gender </a:t>
            </a:r>
          </a:p>
        </p:txBody>
      </p:sp>
      <p:sp>
        <p:nvSpPr>
          <p:cNvPr id="5" name="Text Placeholder 4">
            <a:extLst>
              <a:ext uri="{FF2B5EF4-FFF2-40B4-BE49-F238E27FC236}">
                <a16:creationId xmlns:a16="http://schemas.microsoft.com/office/drawing/2014/main" id="{D87CF8C4-7BBF-4456-7220-6ACF4CAD261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00822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0EB522-F1C1-67CA-E14B-C1EC9378C886}"/>
              </a:ext>
            </a:extLst>
          </p:cNvPr>
          <p:cNvSpPr>
            <a:spLocks noGrp="1"/>
          </p:cNvSpPr>
          <p:nvPr>
            <p:ph type="title"/>
          </p:nvPr>
        </p:nvSpPr>
        <p:spPr/>
        <p:txBody>
          <a:bodyPr>
            <a:normAutofit fontScale="90000"/>
          </a:bodyPr>
          <a:lstStyle/>
          <a:p>
            <a:r>
              <a:rPr lang="en-GB" dirty="0"/>
              <a:t>Angela Davis, “Reflections on the Black Women’s Role in the Community of Slaves” (1971)</a:t>
            </a:r>
          </a:p>
        </p:txBody>
      </p:sp>
      <p:sp>
        <p:nvSpPr>
          <p:cNvPr id="5" name="Content Placeholder 4">
            <a:extLst>
              <a:ext uri="{FF2B5EF4-FFF2-40B4-BE49-F238E27FC236}">
                <a16:creationId xmlns:a16="http://schemas.microsoft.com/office/drawing/2014/main" id="{C67FC1FF-41ED-F3D8-0FAF-D6621019B381}"/>
              </a:ext>
            </a:extLst>
          </p:cNvPr>
          <p:cNvSpPr>
            <a:spLocks noGrp="1"/>
          </p:cNvSpPr>
          <p:nvPr>
            <p:ph idx="1"/>
          </p:nvPr>
        </p:nvSpPr>
        <p:spPr>
          <a:xfrm>
            <a:off x="838200" y="1825624"/>
            <a:ext cx="8628017" cy="4540341"/>
          </a:xfrm>
        </p:spPr>
        <p:txBody>
          <a:bodyPr>
            <a:normAutofit fontScale="77500" lnSpcReduction="20000"/>
          </a:bodyPr>
          <a:lstStyle/>
          <a:p>
            <a:r>
              <a:rPr lang="en-GB" dirty="0"/>
              <a:t>The chief problem I encountered stemmed from the conditions of my incarceration: opportunities for researching the issue I wanted to explore were extremely limited. I chose, therefore, to entitle this piece "Reflections . . ." It does not pretend to be more than a collection of ideas which would constitute a starting point—a </a:t>
            </a:r>
            <a:r>
              <a:rPr lang="en-GB" b="1" dirty="0"/>
              <a:t>framework within which to conduct a rigorous reinvestigation of the black woman as she interacted with her people and with her oppressive environment </a:t>
            </a:r>
            <a:r>
              <a:rPr lang="en-GB" dirty="0"/>
              <a:t>during slavery” </a:t>
            </a:r>
          </a:p>
          <a:p>
            <a:r>
              <a:rPr lang="en-GB" dirty="0"/>
              <a:t>This process did not end with the formal dissolution of slavery. </a:t>
            </a:r>
            <a:r>
              <a:rPr lang="en-GB" b="1" dirty="0"/>
              <a:t>Under the impact of racism, the black woman has been continually constrained to inject herself into the desperate struggle for existence</a:t>
            </a:r>
            <a:r>
              <a:rPr lang="en-GB" dirty="0"/>
              <a:t>. She—like her man—has been compelled to work for wages, providing for her family as she was previously forced to provide for the slaveholding class. The infinitely onerous nature of this equality should never be overlooked. For the black woman has always also remained harnessed to the chores of the household. Yet, </a:t>
            </a:r>
            <a:r>
              <a:rPr lang="en-GB" b="1" dirty="0"/>
              <a:t>she could never be exhaustively defined by her uniquely “female” responsibilities.</a:t>
            </a:r>
            <a:r>
              <a:rPr lang="en-GB" dirty="0"/>
              <a:t>” </a:t>
            </a:r>
          </a:p>
        </p:txBody>
      </p:sp>
      <p:pic>
        <p:nvPicPr>
          <p:cNvPr id="6146" name="Picture 2" descr="Angela Davis - Wikipedia">
            <a:extLst>
              <a:ext uri="{FF2B5EF4-FFF2-40B4-BE49-F238E27FC236}">
                <a16:creationId xmlns:a16="http://schemas.microsoft.com/office/drawing/2014/main" id="{2F661FE9-BB6A-362A-A61A-B790810D9F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7292" y="2073546"/>
            <a:ext cx="2297579" cy="3146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749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C6815-147C-BB33-7AFC-36E9C80B00D5}"/>
              </a:ext>
            </a:extLst>
          </p:cNvPr>
          <p:cNvSpPr>
            <a:spLocks noGrp="1"/>
          </p:cNvSpPr>
          <p:nvPr>
            <p:ph type="title"/>
          </p:nvPr>
        </p:nvSpPr>
        <p:spPr/>
        <p:txBody>
          <a:bodyPr/>
          <a:lstStyle/>
          <a:p>
            <a:r>
              <a:rPr lang="en-GB" dirty="0"/>
              <a:t>Combahee River Collective </a:t>
            </a:r>
            <a:br>
              <a:rPr lang="en-GB" dirty="0"/>
            </a:br>
            <a:r>
              <a:rPr lang="en-GB" dirty="0"/>
              <a:t>Statement (1977)</a:t>
            </a:r>
          </a:p>
        </p:txBody>
      </p:sp>
      <p:sp>
        <p:nvSpPr>
          <p:cNvPr id="3" name="Content Placeholder 2">
            <a:extLst>
              <a:ext uri="{FF2B5EF4-FFF2-40B4-BE49-F238E27FC236}">
                <a16:creationId xmlns:a16="http://schemas.microsoft.com/office/drawing/2014/main" id="{5730DB5D-FE2A-19DB-E1E4-CEC8B9BB553C}"/>
              </a:ext>
            </a:extLst>
          </p:cNvPr>
          <p:cNvSpPr>
            <a:spLocks noGrp="1"/>
          </p:cNvSpPr>
          <p:nvPr>
            <p:ph idx="1"/>
          </p:nvPr>
        </p:nvSpPr>
        <p:spPr>
          <a:xfrm>
            <a:off x="838200" y="2795451"/>
            <a:ext cx="10256520" cy="3381512"/>
          </a:xfrm>
        </p:spPr>
        <p:txBody>
          <a:bodyPr>
            <a:normAutofit fontScale="77500" lnSpcReduction="20000"/>
          </a:bodyPr>
          <a:lstStyle/>
          <a:p>
            <a:r>
              <a:rPr lang="en-GB" dirty="0"/>
              <a:t>“The most general statement of our politics at the present time would be that we are actively committed to struggling against racial, sexual, heterosexual, and class oppression, and see as our particular task the </a:t>
            </a:r>
            <a:r>
              <a:rPr lang="en-GB" b="1" dirty="0"/>
              <a:t>development of integrated analysis and practice based upon the fact that the major systems of oppression are interlocking</a:t>
            </a:r>
            <a:r>
              <a:rPr lang="en-GB" dirty="0"/>
              <a:t>. The synthesis of these oppressions creates the conditions of our lives.”</a:t>
            </a:r>
          </a:p>
          <a:p>
            <a:r>
              <a:rPr lang="en-GB" dirty="0"/>
              <a:t>“We also often find it difficult to separate race from class from sex oppression because in our lives they are most often experienced </a:t>
            </a:r>
            <a:r>
              <a:rPr lang="en-GB" b="1" dirty="0"/>
              <a:t>simultaneously</a:t>
            </a:r>
            <a:r>
              <a:rPr lang="en-GB" dirty="0"/>
              <a:t>… we have in many ways gone beyond white women's revelations because </a:t>
            </a:r>
            <a:r>
              <a:rPr lang="en-GB" b="1" dirty="0"/>
              <a:t>we are dealing with the implications of race and class as well as sex</a:t>
            </a:r>
            <a:r>
              <a:rPr lang="en-GB" dirty="0"/>
              <a:t>.”</a:t>
            </a:r>
          </a:p>
          <a:p>
            <a:r>
              <a:rPr lang="en-GB" dirty="0"/>
              <a:t>“As </a:t>
            </a:r>
            <a:r>
              <a:rPr lang="en-GB" dirty="0" err="1"/>
              <a:t>BIack</a:t>
            </a:r>
            <a:r>
              <a:rPr lang="en-GB" dirty="0"/>
              <a:t> women </a:t>
            </a:r>
            <a:r>
              <a:rPr lang="en-GB" b="1" dirty="0"/>
              <a:t>we find any type of biological determinism a particularly dangerous and reactionary </a:t>
            </a:r>
            <a:r>
              <a:rPr lang="en-GB" dirty="0"/>
              <a:t>basis upon which to build a politic.”</a:t>
            </a:r>
          </a:p>
        </p:txBody>
      </p:sp>
      <p:pic>
        <p:nvPicPr>
          <p:cNvPr id="5122" name="Picture 2" descr="If Black Women Were Free”: An Oral History of the Combahee River Collective  | The Nation">
            <a:extLst>
              <a:ext uri="{FF2B5EF4-FFF2-40B4-BE49-F238E27FC236}">
                <a16:creationId xmlns:a16="http://schemas.microsoft.com/office/drawing/2014/main" id="{9E750FA1-0887-4116-1438-C8B6D2C2B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6238" y="296091"/>
            <a:ext cx="3733255" cy="2351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440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AD2CC-0593-282D-7B96-4465EF043EB7}"/>
              </a:ext>
            </a:extLst>
          </p:cNvPr>
          <p:cNvSpPr>
            <a:spLocks noGrp="1"/>
          </p:cNvSpPr>
          <p:nvPr>
            <p:ph type="title"/>
          </p:nvPr>
        </p:nvSpPr>
        <p:spPr/>
        <p:txBody>
          <a:bodyPr>
            <a:normAutofit fontScale="90000"/>
          </a:bodyPr>
          <a:lstStyle/>
          <a:p>
            <a:r>
              <a:rPr lang="en-GB" dirty="0"/>
              <a:t>Akasha Gloria Hull, Patricia Bell-Scott, and Barbara Smith, </a:t>
            </a:r>
            <a:r>
              <a:rPr lang="en-GB" i="1" dirty="0"/>
              <a:t>All the Women are White, All the Blacks are Men, But Some of Us Are Brave </a:t>
            </a:r>
            <a:r>
              <a:rPr lang="en-GB" dirty="0"/>
              <a:t>(1982)</a:t>
            </a:r>
          </a:p>
        </p:txBody>
      </p:sp>
      <p:sp>
        <p:nvSpPr>
          <p:cNvPr id="3" name="Content Placeholder 2">
            <a:extLst>
              <a:ext uri="{FF2B5EF4-FFF2-40B4-BE49-F238E27FC236}">
                <a16:creationId xmlns:a16="http://schemas.microsoft.com/office/drawing/2014/main" id="{68D02E86-5A4F-7D9B-A73B-77E2F9868189}"/>
              </a:ext>
            </a:extLst>
          </p:cNvPr>
          <p:cNvSpPr>
            <a:spLocks noGrp="1"/>
          </p:cNvSpPr>
          <p:nvPr>
            <p:ph idx="1"/>
          </p:nvPr>
        </p:nvSpPr>
        <p:spPr>
          <a:xfrm>
            <a:off x="838200" y="1825625"/>
            <a:ext cx="8272520" cy="4351338"/>
          </a:xfrm>
        </p:spPr>
        <p:txBody>
          <a:bodyPr>
            <a:normAutofit fontScale="92500"/>
          </a:bodyPr>
          <a:lstStyle/>
          <a:p>
            <a:endParaRPr lang="en-GB" dirty="0"/>
          </a:p>
          <a:p>
            <a:r>
              <a:rPr lang="en-GB" dirty="0"/>
              <a:t>“Like any politically disenfranchised group, </a:t>
            </a:r>
            <a:r>
              <a:rPr lang="en-GB" b="1" dirty="0"/>
              <a:t>Black women could not exist consciously until we began to name ourselves</a:t>
            </a:r>
            <a:r>
              <a:rPr lang="en-GB" dirty="0"/>
              <a:t>. The growth of Black women’s studies is an essential aspect of that process of naming.”</a:t>
            </a:r>
          </a:p>
          <a:p>
            <a:r>
              <a:rPr lang="en-GB" dirty="0"/>
              <a:t>“Naming and describing our experience are important initial steps, but not alone sufficient to get us where we need to go. </a:t>
            </a:r>
            <a:r>
              <a:rPr lang="en-GB" b="1" dirty="0"/>
              <a:t>A descriptive approach </a:t>
            </a:r>
            <a:r>
              <a:rPr lang="en-GB" dirty="0"/>
              <a:t>to the lives of Black women, a “great Black women” in history or literature approach… </a:t>
            </a:r>
            <a:r>
              <a:rPr lang="en-GB" b="1" dirty="0"/>
              <a:t>will not result in intellectually groundbreaking or politically transforming work</a:t>
            </a:r>
            <a:r>
              <a:rPr lang="en-GB" dirty="0"/>
              <a:t>.”</a:t>
            </a:r>
          </a:p>
        </p:txBody>
      </p:sp>
      <p:pic>
        <p:nvPicPr>
          <p:cNvPr id="8194" name="Picture 2" descr="All the Women Are White, All the Blacks Are Men: But Some of Us Are Brave,  2nd Edition - Patricia Bell-Scott">
            <a:extLst>
              <a:ext uri="{FF2B5EF4-FFF2-40B4-BE49-F238E27FC236}">
                <a16:creationId xmlns:a16="http://schemas.microsoft.com/office/drawing/2014/main" id="{D8D6D626-021E-FAB3-83E0-1AF862199B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0720" y="1960561"/>
            <a:ext cx="2905929" cy="4351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302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3FFE6-B6E2-F0DA-ACAB-B515157F50FD}"/>
              </a:ext>
            </a:extLst>
          </p:cNvPr>
          <p:cNvSpPr>
            <a:spLocks noGrp="1"/>
          </p:cNvSpPr>
          <p:nvPr>
            <p:ph type="title"/>
          </p:nvPr>
        </p:nvSpPr>
        <p:spPr/>
        <p:txBody>
          <a:bodyPr/>
          <a:lstStyle/>
          <a:p>
            <a:r>
              <a:rPr lang="en-GB" dirty="0"/>
              <a:t>Hortense Spillers, “Mama’s Baby, Papa’s Maybe: An American Grammar Book” (1987)</a:t>
            </a:r>
          </a:p>
        </p:txBody>
      </p:sp>
      <p:sp>
        <p:nvSpPr>
          <p:cNvPr id="3" name="Content Placeholder 2">
            <a:extLst>
              <a:ext uri="{FF2B5EF4-FFF2-40B4-BE49-F238E27FC236}">
                <a16:creationId xmlns:a16="http://schemas.microsoft.com/office/drawing/2014/main" id="{075CAB6A-F836-3060-6858-FDAEE7B1A0EE}"/>
              </a:ext>
            </a:extLst>
          </p:cNvPr>
          <p:cNvSpPr>
            <a:spLocks noGrp="1"/>
          </p:cNvSpPr>
          <p:nvPr>
            <p:ph idx="1"/>
          </p:nvPr>
        </p:nvSpPr>
        <p:spPr>
          <a:xfrm>
            <a:off x="838200" y="1825625"/>
            <a:ext cx="7339149" cy="4351338"/>
          </a:xfrm>
        </p:spPr>
        <p:txBody>
          <a:bodyPr/>
          <a:lstStyle/>
          <a:p>
            <a:r>
              <a:rPr lang="en-GB" dirty="0"/>
              <a:t>“</a:t>
            </a:r>
            <a:r>
              <a:rPr lang="en-GB" b="1" dirty="0"/>
              <a:t>gender, or sex-role assignation</a:t>
            </a:r>
            <a:r>
              <a:rPr lang="en-GB" dirty="0"/>
              <a:t>, or the clear differentiation of sexual stuff, sustained elsewhere in the culture, </a:t>
            </a:r>
            <a:r>
              <a:rPr lang="en-GB" b="1" dirty="0"/>
              <a:t>does not emerge for the African-American female </a:t>
            </a:r>
            <a:r>
              <a:rPr lang="en-GB" dirty="0"/>
              <a:t>in this historic instance, except indirectly, except as a way to reinforce through the process of birthing”</a:t>
            </a:r>
          </a:p>
          <a:p>
            <a:r>
              <a:rPr lang="en-GB" dirty="0"/>
              <a:t>Argues that the dehumanisation of slavery led to Black women being “</a:t>
            </a:r>
            <a:r>
              <a:rPr lang="en-GB" b="1" dirty="0"/>
              <a:t>ungendered</a:t>
            </a:r>
            <a:r>
              <a:rPr lang="en-GB" dirty="0"/>
              <a:t>” </a:t>
            </a:r>
          </a:p>
        </p:txBody>
      </p:sp>
      <p:pic>
        <p:nvPicPr>
          <p:cNvPr id="7170" name="Picture 2" descr="The scholarly journey of Hortense Spillers | BrandeisNOW">
            <a:extLst>
              <a:ext uri="{FF2B5EF4-FFF2-40B4-BE49-F238E27FC236}">
                <a16:creationId xmlns:a16="http://schemas.microsoft.com/office/drawing/2014/main" id="{4C193D4A-8622-EE99-3975-37F46228DE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309" r="23308"/>
          <a:stretch>
            <a:fillRect/>
          </a:stretch>
        </p:blipFill>
        <p:spPr bwMode="auto">
          <a:xfrm>
            <a:off x="8508274" y="1825625"/>
            <a:ext cx="3152502" cy="393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483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4F62A-C545-6378-5642-511BCF10D712}"/>
              </a:ext>
            </a:extLst>
          </p:cNvPr>
          <p:cNvSpPr>
            <a:spLocks noGrp="1"/>
          </p:cNvSpPr>
          <p:nvPr>
            <p:ph type="title"/>
          </p:nvPr>
        </p:nvSpPr>
        <p:spPr/>
        <p:txBody>
          <a:bodyPr>
            <a:normAutofit/>
          </a:bodyPr>
          <a:lstStyle/>
          <a:p>
            <a:r>
              <a:rPr lang="en-GB" dirty="0"/>
              <a:t>Kimberlé Crenshaw, “Demarginalizing the Intersection of Race and Sex” (1989)</a:t>
            </a:r>
          </a:p>
        </p:txBody>
      </p:sp>
      <p:sp>
        <p:nvSpPr>
          <p:cNvPr id="3" name="Content Placeholder 2">
            <a:extLst>
              <a:ext uri="{FF2B5EF4-FFF2-40B4-BE49-F238E27FC236}">
                <a16:creationId xmlns:a16="http://schemas.microsoft.com/office/drawing/2014/main" id="{CC3C67C1-1EDC-D65F-5407-119A233EA537}"/>
              </a:ext>
            </a:extLst>
          </p:cNvPr>
          <p:cNvSpPr>
            <a:spLocks noGrp="1"/>
          </p:cNvSpPr>
          <p:nvPr>
            <p:ph idx="1"/>
          </p:nvPr>
        </p:nvSpPr>
        <p:spPr>
          <a:xfrm>
            <a:off x="838200" y="1825625"/>
            <a:ext cx="8096794" cy="4351338"/>
          </a:xfrm>
        </p:spPr>
        <p:txBody>
          <a:bodyPr>
            <a:normAutofit fontScale="92500" lnSpcReduction="20000"/>
          </a:bodyPr>
          <a:lstStyle/>
          <a:p>
            <a:r>
              <a:rPr lang="en-GB" dirty="0"/>
              <a:t>“I argue that Black women are sometimes excluded from feminist theory and antiracist policy discourse because both are predicated on a discrete set of experiences that often does not accurately reflect the interaction of race and gender. These </a:t>
            </a:r>
            <a:r>
              <a:rPr lang="en-GB" b="1" dirty="0"/>
              <a:t>problems of exclusion cannot be solved simply by including Black women within an already established analytical structure</a:t>
            </a:r>
            <a:r>
              <a:rPr lang="en-GB" dirty="0"/>
              <a:t>. Because the </a:t>
            </a:r>
            <a:r>
              <a:rPr lang="en-GB" b="1" dirty="0"/>
              <a:t>intersectional experience is greater than the sum of racism and sexism</a:t>
            </a:r>
            <a:r>
              <a:rPr lang="en-GB" dirty="0"/>
              <a:t>…”</a:t>
            </a:r>
          </a:p>
          <a:p>
            <a:r>
              <a:rPr lang="en-GB" dirty="0"/>
              <a:t>Also see: “Mapping the Margins: Intersectionality, Identity Politics, and Violence Against Women of </a:t>
            </a:r>
            <a:r>
              <a:rPr lang="en-GB" dirty="0" err="1"/>
              <a:t>Color</a:t>
            </a:r>
            <a:r>
              <a:rPr lang="en-GB" dirty="0"/>
              <a:t>” (1991)</a:t>
            </a:r>
          </a:p>
        </p:txBody>
      </p:sp>
      <p:pic>
        <p:nvPicPr>
          <p:cNvPr id="9218" name="Picture 2" descr="Kimberle W. Crenshaw | Columbia Law School">
            <a:extLst>
              <a:ext uri="{FF2B5EF4-FFF2-40B4-BE49-F238E27FC236}">
                <a16:creationId xmlns:a16="http://schemas.microsoft.com/office/drawing/2014/main" id="{F51C04F5-012A-B712-DCA6-77667B2B68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2827" y="1923506"/>
            <a:ext cx="28575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0710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03D5A-9FA3-54AB-3CC0-AE3796063F8C}"/>
              </a:ext>
            </a:extLst>
          </p:cNvPr>
          <p:cNvSpPr>
            <a:spLocks noGrp="1"/>
          </p:cNvSpPr>
          <p:nvPr>
            <p:ph type="title"/>
          </p:nvPr>
        </p:nvSpPr>
        <p:spPr/>
        <p:txBody>
          <a:bodyPr/>
          <a:lstStyle/>
          <a:p>
            <a:r>
              <a:rPr lang="en-GB" dirty="0"/>
              <a:t>Elsa Barkley Brown</a:t>
            </a:r>
          </a:p>
        </p:txBody>
      </p:sp>
      <p:sp>
        <p:nvSpPr>
          <p:cNvPr id="3" name="Content Placeholder 2">
            <a:extLst>
              <a:ext uri="{FF2B5EF4-FFF2-40B4-BE49-F238E27FC236}">
                <a16:creationId xmlns:a16="http://schemas.microsoft.com/office/drawing/2014/main" id="{EDD50F21-8ADB-24A7-D777-A8061266E763}"/>
              </a:ext>
            </a:extLst>
          </p:cNvPr>
          <p:cNvSpPr>
            <a:spLocks noGrp="1"/>
          </p:cNvSpPr>
          <p:nvPr>
            <p:ph idx="1"/>
          </p:nvPr>
        </p:nvSpPr>
        <p:spPr>
          <a:xfrm>
            <a:off x="838200" y="1825625"/>
            <a:ext cx="8088086" cy="4351338"/>
          </a:xfrm>
        </p:spPr>
        <p:txBody>
          <a:bodyPr>
            <a:normAutofit fontScale="92500" lnSpcReduction="20000"/>
          </a:bodyPr>
          <a:lstStyle/>
          <a:p>
            <a:r>
              <a:rPr lang="en-GB" dirty="0"/>
              <a:t>“Polyrhythms and </a:t>
            </a:r>
            <a:r>
              <a:rPr lang="en-GB" dirty="0" err="1"/>
              <a:t>Improvization</a:t>
            </a:r>
            <a:r>
              <a:rPr lang="en-GB" dirty="0"/>
              <a:t>: Lessons for Women’s History (1991)</a:t>
            </a:r>
          </a:p>
          <a:p>
            <a:pPr lvl="1"/>
            <a:r>
              <a:rPr lang="en-GB" dirty="0"/>
              <a:t>“We have still to recognize that being a woman is, in fact, not extractable from the context in which one is a woman—race, class, time, and place. That is as true for white women as it is for African American, Latina, Asian, and Indian women. We </a:t>
            </a:r>
            <a:r>
              <a:rPr lang="en-GB" b="1" dirty="0"/>
              <a:t>have still to recognize that all women do not have the same gender</a:t>
            </a:r>
            <a:r>
              <a:rPr lang="en-GB" dirty="0"/>
              <a:t>.”</a:t>
            </a:r>
          </a:p>
          <a:p>
            <a:r>
              <a:rPr lang="en-GB" dirty="0"/>
              <a:t>“What has happened here: The Politics of Difference in Women’s History and Feminist Politics” (1992)</a:t>
            </a:r>
          </a:p>
          <a:p>
            <a:pPr lvl="1"/>
            <a:r>
              <a:rPr lang="en-GB" dirty="0"/>
              <a:t>“White women and women of </a:t>
            </a:r>
            <a:r>
              <a:rPr lang="en-GB" dirty="0" err="1"/>
              <a:t>color</a:t>
            </a:r>
            <a:r>
              <a:rPr lang="en-GB" dirty="0"/>
              <a:t> not only live different lives but </a:t>
            </a:r>
            <a:r>
              <a:rPr lang="en-GB" b="1" dirty="0"/>
              <a:t>white women live the lives they do in large part because women of </a:t>
            </a:r>
            <a:r>
              <a:rPr lang="en-GB" b="1" dirty="0" err="1"/>
              <a:t>color</a:t>
            </a:r>
            <a:r>
              <a:rPr lang="en-GB" b="1" dirty="0"/>
              <a:t> live the ones they do</a:t>
            </a:r>
            <a:r>
              <a:rPr lang="en-GB" dirty="0"/>
              <a:t>.” </a:t>
            </a:r>
          </a:p>
          <a:p>
            <a:pPr lvl="1"/>
            <a:r>
              <a:rPr lang="en-GB" dirty="0"/>
              <a:t>“some historians have a vested interest in duplicating that privilege within historical constructions” </a:t>
            </a:r>
          </a:p>
        </p:txBody>
      </p:sp>
      <p:pic>
        <p:nvPicPr>
          <p:cNvPr id="10242" name="Picture 2" descr="Elsa Barkley Brown – Fractals">
            <a:extLst>
              <a:ext uri="{FF2B5EF4-FFF2-40B4-BE49-F238E27FC236}">
                <a16:creationId xmlns:a16="http://schemas.microsoft.com/office/drawing/2014/main" id="{F57CAB5A-2EDD-5EFE-7249-50C47B16D0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1536" y="868136"/>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609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EB8D2-B79A-67AA-2678-A957F322842D}"/>
              </a:ext>
            </a:extLst>
          </p:cNvPr>
          <p:cNvSpPr>
            <a:spLocks noGrp="1"/>
          </p:cNvSpPr>
          <p:nvPr>
            <p:ph type="title"/>
          </p:nvPr>
        </p:nvSpPr>
        <p:spPr/>
        <p:txBody>
          <a:bodyPr/>
          <a:lstStyle/>
          <a:p>
            <a:r>
              <a:rPr lang="en-GB" dirty="0"/>
              <a:t>Part III: Sexuality, Queer and Trans Histories</a:t>
            </a:r>
          </a:p>
        </p:txBody>
      </p:sp>
      <p:sp>
        <p:nvSpPr>
          <p:cNvPr id="3" name="Text Placeholder 2">
            <a:extLst>
              <a:ext uri="{FF2B5EF4-FFF2-40B4-BE49-F238E27FC236}">
                <a16:creationId xmlns:a16="http://schemas.microsoft.com/office/drawing/2014/main" id="{DF4DD251-B223-DE91-FC4C-FD540F6F8E6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77745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0548C-AC30-6A03-43BC-8D0C0AEE9335}"/>
              </a:ext>
            </a:extLst>
          </p:cNvPr>
          <p:cNvSpPr>
            <a:spLocks noGrp="1"/>
          </p:cNvSpPr>
          <p:nvPr>
            <p:ph type="title"/>
          </p:nvPr>
        </p:nvSpPr>
        <p:spPr/>
        <p:txBody>
          <a:bodyPr/>
          <a:lstStyle/>
          <a:p>
            <a:r>
              <a:rPr lang="en-GB" dirty="0"/>
              <a:t>Disrupting the narrative</a:t>
            </a:r>
          </a:p>
        </p:txBody>
      </p:sp>
      <p:graphicFrame>
        <p:nvGraphicFramePr>
          <p:cNvPr id="4" name="Content Placeholder 3">
            <a:extLst>
              <a:ext uri="{FF2B5EF4-FFF2-40B4-BE49-F238E27FC236}">
                <a16:creationId xmlns:a16="http://schemas.microsoft.com/office/drawing/2014/main" id="{7D995BA3-165E-5820-DA91-127224BDCC00}"/>
              </a:ext>
            </a:extLst>
          </p:cNvPr>
          <p:cNvGraphicFramePr>
            <a:graphicFrameLocks noGrp="1"/>
          </p:cNvGraphicFramePr>
          <p:nvPr>
            <p:ph idx="1"/>
            <p:extLst>
              <p:ext uri="{D42A27DB-BD31-4B8C-83A1-F6EECF244321}">
                <p14:modId xmlns:p14="http://schemas.microsoft.com/office/powerpoint/2010/main" val="2876698519"/>
              </p:ext>
            </p:extLst>
          </p:nvPr>
        </p:nvGraphicFramePr>
        <p:xfrm>
          <a:off x="838200" y="1367406"/>
          <a:ext cx="10515600" cy="4809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6364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644F60-5D6D-5D59-96DB-ED65D4870BF1}"/>
              </a:ext>
            </a:extLst>
          </p:cNvPr>
          <p:cNvSpPr>
            <a:spLocks noGrp="1"/>
          </p:cNvSpPr>
          <p:nvPr>
            <p:ph type="title"/>
          </p:nvPr>
        </p:nvSpPr>
        <p:spPr/>
        <p:txBody>
          <a:bodyPr/>
          <a:lstStyle/>
          <a:p>
            <a:r>
              <a:rPr lang="en-GB" dirty="0"/>
              <a:t>LGBT History, Queer History, Trans History </a:t>
            </a:r>
          </a:p>
        </p:txBody>
      </p:sp>
      <p:sp>
        <p:nvSpPr>
          <p:cNvPr id="5" name="Content Placeholder 4">
            <a:extLst>
              <a:ext uri="{FF2B5EF4-FFF2-40B4-BE49-F238E27FC236}">
                <a16:creationId xmlns:a16="http://schemas.microsoft.com/office/drawing/2014/main" id="{00333D3A-289E-9FAA-FF43-8DB2B4D37279}"/>
              </a:ext>
            </a:extLst>
          </p:cNvPr>
          <p:cNvSpPr>
            <a:spLocks noGrp="1"/>
          </p:cNvSpPr>
          <p:nvPr>
            <p:ph idx="1"/>
          </p:nvPr>
        </p:nvSpPr>
        <p:spPr/>
        <p:txBody>
          <a:bodyPr>
            <a:normAutofit fontScale="92500" lnSpcReduction="10000"/>
          </a:bodyPr>
          <a:lstStyle/>
          <a:p>
            <a:pPr lvl="1"/>
            <a:r>
              <a:rPr lang="en-US" dirty="0"/>
              <a:t>“the framework of queer history is used to recognize the social and historical situatedness of sexual and gender identities, although it </a:t>
            </a:r>
            <a:r>
              <a:rPr lang="en-US" b="1" dirty="0"/>
              <a:t>most often refers to those who participate in same-sex intimacy or adopt non-conventional gender and who today might be marked by an L, G, B and/or T.</a:t>
            </a:r>
            <a:r>
              <a:rPr lang="en-US" dirty="0"/>
              <a:t>” – Christina B. Hanhardt (2019)</a:t>
            </a:r>
          </a:p>
          <a:p>
            <a:r>
              <a:rPr lang="en-US" dirty="0"/>
              <a:t>Regina Kunzel “The Power of Queer History” (2018)</a:t>
            </a:r>
          </a:p>
          <a:p>
            <a:pPr lvl="1"/>
            <a:r>
              <a:rPr lang="en-GB" dirty="0"/>
              <a:t>“LGBT history… is a clumsy moniker for a field so committed to rigorously historicizing the very terms that name it” </a:t>
            </a:r>
          </a:p>
          <a:p>
            <a:pPr lvl="1"/>
            <a:r>
              <a:rPr lang="en-US" dirty="0"/>
              <a:t>‘“</a:t>
            </a:r>
            <a:r>
              <a:rPr lang="en-US" b="1" dirty="0"/>
              <a:t>Queer” describes a critical lens </a:t>
            </a:r>
            <a:r>
              <a:rPr lang="en-US" dirty="0"/>
              <a:t>rather than a set of linked sexual and gender identities, offering historians new insight into broader structures of power.’ – </a:t>
            </a:r>
          </a:p>
          <a:p>
            <a:pPr lvl="1"/>
            <a:r>
              <a:rPr lang="en-GB" dirty="0"/>
              <a:t>“If “queer” indexes the uncanny, the unpredictable, the untimely, and the askew, “</a:t>
            </a:r>
            <a:r>
              <a:rPr lang="en-GB" b="1" dirty="0"/>
              <a:t>trans” references movement, passages, “categorical crossings, leakages, and slips of all sorts</a:t>
            </a:r>
            <a:r>
              <a:rPr lang="en-GB" dirty="0"/>
              <a:t>.””</a:t>
            </a:r>
          </a:p>
          <a:p>
            <a:endParaRPr lang="en-GB" dirty="0"/>
          </a:p>
        </p:txBody>
      </p:sp>
    </p:spTree>
    <p:extLst>
      <p:ext uri="{BB962C8B-B14F-4D97-AF65-F5344CB8AC3E}">
        <p14:creationId xmlns:p14="http://schemas.microsoft.com/office/powerpoint/2010/main" val="3918573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09737F-45C5-FEA3-EBEB-C3C8C380F483}"/>
              </a:ext>
            </a:extLst>
          </p:cNvPr>
          <p:cNvSpPr>
            <a:spLocks noGrp="1"/>
          </p:cNvSpPr>
          <p:nvPr>
            <p:ph type="title"/>
          </p:nvPr>
        </p:nvSpPr>
        <p:spPr/>
        <p:txBody>
          <a:bodyPr/>
          <a:lstStyle/>
          <a:p>
            <a:r>
              <a:rPr lang="en-GB" dirty="0"/>
              <a:t>John D’Emilio, “Not a Simple Matter: Gay History and Gay Historians” (1989)</a:t>
            </a:r>
          </a:p>
        </p:txBody>
      </p:sp>
      <p:sp>
        <p:nvSpPr>
          <p:cNvPr id="5" name="Content Placeholder 4">
            <a:extLst>
              <a:ext uri="{FF2B5EF4-FFF2-40B4-BE49-F238E27FC236}">
                <a16:creationId xmlns:a16="http://schemas.microsoft.com/office/drawing/2014/main" id="{55571897-8F59-B335-D51E-4AB82F1B2117}"/>
              </a:ext>
            </a:extLst>
          </p:cNvPr>
          <p:cNvSpPr>
            <a:spLocks noGrp="1"/>
          </p:cNvSpPr>
          <p:nvPr>
            <p:ph idx="1"/>
          </p:nvPr>
        </p:nvSpPr>
        <p:spPr>
          <a:xfrm>
            <a:off x="838200" y="1825625"/>
            <a:ext cx="7757160" cy="4351338"/>
          </a:xfrm>
        </p:spPr>
        <p:txBody>
          <a:bodyPr>
            <a:normAutofit fontScale="92500" lnSpcReduction="10000"/>
          </a:bodyPr>
          <a:lstStyle/>
          <a:p>
            <a:r>
              <a:rPr lang="en-GB" dirty="0"/>
              <a:t>“I defined myself in part by what I had decided I was most definitely not – a professional historian… The one exception to that detachment was women’s history, a field exploding with new and exciting scholarship in the mid-1970s. The </a:t>
            </a:r>
            <a:r>
              <a:rPr lang="en-GB" b="1" dirty="0"/>
              <a:t>understandings of the historical construction of gender that feminist historians were developing seemed central </a:t>
            </a:r>
            <a:r>
              <a:rPr lang="en-GB" dirty="0"/>
              <a:t>to my own enterprise”</a:t>
            </a:r>
          </a:p>
          <a:p>
            <a:r>
              <a:rPr lang="en-GB" dirty="0"/>
              <a:t>“at least in the 1970s and 1980s, the doing of gay and lesbian history has been more than a form of intellectual </a:t>
            </a:r>
            <a:r>
              <a:rPr lang="en-GB" dirty="0" err="1"/>
              <a:t>labor</a:t>
            </a:r>
            <a:r>
              <a:rPr lang="en-GB" dirty="0"/>
              <a:t>… it was transforming… inherently political.”</a:t>
            </a:r>
          </a:p>
        </p:txBody>
      </p:sp>
      <p:pic>
        <p:nvPicPr>
          <p:cNvPr id="13314" name="Picture 2" descr="John D'Emilio - National Book Foundation">
            <a:extLst>
              <a:ext uri="{FF2B5EF4-FFF2-40B4-BE49-F238E27FC236}">
                <a16:creationId xmlns:a16="http://schemas.microsoft.com/office/drawing/2014/main" id="{B3C82D20-0177-82EA-D9E5-FDB36EBCFF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5764" y="1690688"/>
            <a:ext cx="296418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440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BC78C-310C-6E23-2561-BC4DFB597C5C}"/>
              </a:ext>
            </a:extLst>
          </p:cNvPr>
          <p:cNvSpPr>
            <a:spLocks noGrp="1"/>
          </p:cNvSpPr>
          <p:nvPr>
            <p:ph type="title"/>
          </p:nvPr>
        </p:nvSpPr>
        <p:spPr/>
        <p:txBody>
          <a:bodyPr/>
          <a:lstStyle/>
          <a:p>
            <a:r>
              <a:rPr lang="en-GB" dirty="0"/>
              <a:t>Judith Butler, </a:t>
            </a:r>
            <a:r>
              <a:rPr lang="en-GB" i="1" dirty="0"/>
              <a:t>Gender Trouble </a:t>
            </a:r>
            <a:r>
              <a:rPr lang="en-GB" dirty="0"/>
              <a:t>(1990)</a:t>
            </a:r>
          </a:p>
        </p:txBody>
      </p:sp>
      <p:sp>
        <p:nvSpPr>
          <p:cNvPr id="3" name="Content Placeholder 2">
            <a:extLst>
              <a:ext uri="{FF2B5EF4-FFF2-40B4-BE49-F238E27FC236}">
                <a16:creationId xmlns:a16="http://schemas.microsoft.com/office/drawing/2014/main" id="{455C2F63-87A1-C154-265A-363B213E8955}"/>
              </a:ext>
            </a:extLst>
          </p:cNvPr>
          <p:cNvSpPr>
            <a:spLocks noGrp="1"/>
          </p:cNvSpPr>
          <p:nvPr>
            <p:ph idx="1"/>
          </p:nvPr>
        </p:nvSpPr>
        <p:spPr>
          <a:xfrm>
            <a:off x="838200" y="1825625"/>
            <a:ext cx="8166463" cy="4351338"/>
          </a:xfrm>
        </p:spPr>
        <p:txBody>
          <a:bodyPr>
            <a:normAutofit fontScale="85000" lnSpcReduction="20000"/>
          </a:bodyPr>
          <a:lstStyle/>
          <a:p>
            <a:r>
              <a:rPr lang="en-GB" dirty="0"/>
              <a:t>“</a:t>
            </a:r>
            <a:r>
              <a:rPr lang="en-GB" b="1" dirty="0"/>
              <a:t>gender is a kind of persistent impersonation that passes as the real</a:t>
            </a:r>
            <a:r>
              <a:rPr lang="en-GB" dirty="0"/>
              <a:t>… Is drag the imitation of gender, or does it dramatize the signifying gestures through which gender itself is established? Does being female constitute a “natural fact” or a cultural performance, or is “naturalness” constituted through discursively constrained performative acts that produce the body through and with the categories of sex?”</a:t>
            </a:r>
          </a:p>
          <a:p>
            <a:r>
              <a:rPr lang="en-GB" dirty="0"/>
              <a:t>“The complexity of gender requires an interdisciplinary and </a:t>
            </a:r>
            <a:r>
              <a:rPr lang="en-GB" dirty="0" err="1"/>
              <a:t>postdisciplinary</a:t>
            </a:r>
            <a:r>
              <a:rPr lang="en-GB" dirty="0"/>
              <a:t> set of discourses in order to resist the domestication of gender studies or women studies within the academy” </a:t>
            </a:r>
          </a:p>
          <a:p>
            <a:r>
              <a:rPr lang="en-GB" dirty="0"/>
              <a:t>argues </a:t>
            </a:r>
            <a:r>
              <a:rPr lang="en-GB" b="1" dirty="0"/>
              <a:t>sex is actually constituted of gender</a:t>
            </a:r>
            <a:r>
              <a:rPr lang="en-GB" dirty="0"/>
              <a:t>, produced retrospectively to lend the appearance of physical substance</a:t>
            </a:r>
          </a:p>
        </p:txBody>
      </p:sp>
      <p:pic>
        <p:nvPicPr>
          <p:cNvPr id="11266" name="Picture 2" descr="Judith Butler - Wikipedia">
            <a:extLst>
              <a:ext uri="{FF2B5EF4-FFF2-40B4-BE49-F238E27FC236}">
                <a16:creationId xmlns:a16="http://schemas.microsoft.com/office/drawing/2014/main" id="{E2324EC2-BE06-96B5-0055-FA9A4D421C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3945" y="1644152"/>
            <a:ext cx="2621414" cy="3789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832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DDC9C-2122-6C26-E5AA-F0BF706945F3}"/>
              </a:ext>
            </a:extLst>
          </p:cNvPr>
          <p:cNvSpPr>
            <a:spLocks noGrp="1"/>
          </p:cNvSpPr>
          <p:nvPr>
            <p:ph type="title"/>
          </p:nvPr>
        </p:nvSpPr>
        <p:spPr/>
        <p:txBody>
          <a:bodyPr/>
          <a:lstStyle/>
          <a:p>
            <a:r>
              <a:rPr lang="en-GB" dirty="0"/>
              <a:t>Cathy Cohen, “Punks, </a:t>
            </a:r>
            <a:r>
              <a:rPr lang="en-GB" dirty="0" err="1"/>
              <a:t>Bulldaggers</a:t>
            </a:r>
            <a:r>
              <a:rPr lang="en-GB" dirty="0"/>
              <a:t>, and Welfare Queens” (1997)</a:t>
            </a:r>
          </a:p>
        </p:txBody>
      </p:sp>
      <p:sp>
        <p:nvSpPr>
          <p:cNvPr id="3" name="Content Placeholder 2">
            <a:extLst>
              <a:ext uri="{FF2B5EF4-FFF2-40B4-BE49-F238E27FC236}">
                <a16:creationId xmlns:a16="http://schemas.microsoft.com/office/drawing/2014/main" id="{9B0BDC8E-8A71-C031-4C04-220C6DEB25BA}"/>
              </a:ext>
            </a:extLst>
          </p:cNvPr>
          <p:cNvSpPr>
            <a:spLocks noGrp="1"/>
          </p:cNvSpPr>
          <p:nvPr>
            <p:ph idx="1"/>
          </p:nvPr>
        </p:nvSpPr>
        <p:spPr>
          <a:xfrm>
            <a:off x="838199" y="1825625"/>
            <a:ext cx="8497390" cy="4667250"/>
          </a:xfrm>
        </p:spPr>
        <p:txBody>
          <a:bodyPr>
            <a:normAutofit lnSpcReduction="10000"/>
          </a:bodyPr>
          <a:lstStyle/>
          <a:p>
            <a:r>
              <a:rPr lang="en-GB" sz="2000" dirty="0"/>
              <a:t>“Despite the possibility invested in the idea of queerness and the practice of queer politics, I argue that a truly radical or transformative politics has not resulted from queer activism… </a:t>
            </a:r>
            <a:r>
              <a:rPr lang="en-GB" sz="2000" b="1" dirty="0"/>
              <a:t>instead of destabilizing the assumed categories and binaries of sexual identity, queer politics has served to reinforce simple dichotomies between heterosexual and everything “queer.” </a:t>
            </a:r>
            <a:r>
              <a:rPr lang="en-GB" sz="2000" dirty="0"/>
              <a:t>An understanding of the ways in which power informs and constitutes privileged and marginalised subjects on both sides of this dichotomy has been left unexamined”</a:t>
            </a:r>
          </a:p>
          <a:p>
            <a:r>
              <a:rPr lang="en-GB" sz="2000" dirty="0"/>
              <a:t>“beyond a mere recognition of the intersection of oppressions, there must also be </a:t>
            </a:r>
            <a:r>
              <a:rPr lang="en-GB" sz="2000" b="1" dirty="0"/>
              <a:t>an understanding of the ways our multiple identities work to limit the entitlement and status some receive from obeying a heterosexual imperative. </a:t>
            </a:r>
            <a:r>
              <a:rPr lang="en-GB" sz="2000" dirty="0"/>
              <a:t>For example, how would queer activists understand politically the lives of women – in particular women of </a:t>
            </a:r>
            <a:r>
              <a:rPr lang="en-GB" sz="2000" dirty="0" err="1"/>
              <a:t>color</a:t>
            </a:r>
            <a:r>
              <a:rPr lang="en-GB" sz="2000" dirty="0"/>
              <a:t> – on welfare, who may fit into the category of heterosexual, but whose sexual choices are not perceived as normal [or moral]… [in contrast to] those whose same-sex sexual identities position them within the category of queer, but who hold other identities… which provide them with membership in and the resources of dominant institutions and groups?” </a:t>
            </a:r>
          </a:p>
        </p:txBody>
      </p:sp>
      <p:pic>
        <p:nvPicPr>
          <p:cNvPr id="12290" name="Picture 2" descr="Cathy Cohen | Department of Political Science">
            <a:extLst>
              <a:ext uri="{FF2B5EF4-FFF2-40B4-BE49-F238E27FC236}">
                <a16:creationId xmlns:a16="http://schemas.microsoft.com/office/drawing/2014/main" id="{D32AF1A7-3B75-A1B3-C57C-B6B2E4F60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9580" y="2190205"/>
            <a:ext cx="2862420" cy="2477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459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FF37D-5E14-0B2F-9CAD-6A604009A3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93DE6A-2281-86AF-EA8D-82FEC6B46250}"/>
              </a:ext>
            </a:extLst>
          </p:cNvPr>
          <p:cNvSpPr>
            <a:spLocks noGrp="1"/>
          </p:cNvSpPr>
          <p:nvPr>
            <p:ph type="title"/>
          </p:nvPr>
        </p:nvSpPr>
        <p:spPr/>
        <p:txBody>
          <a:bodyPr/>
          <a:lstStyle/>
          <a:p>
            <a:r>
              <a:rPr lang="en-GB" dirty="0"/>
              <a:t>Disrupting the narrative</a:t>
            </a:r>
          </a:p>
        </p:txBody>
      </p:sp>
      <p:graphicFrame>
        <p:nvGraphicFramePr>
          <p:cNvPr id="4" name="Content Placeholder 3">
            <a:extLst>
              <a:ext uri="{FF2B5EF4-FFF2-40B4-BE49-F238E27FC236}">
                <a16:creationId xmlns:a16="http://schemas.microsoft.com/office/drawing/2014/main" id="{4E3E27D6-854E-F09B-F9F8-E12509D6A473}"/>
              </a:ext>
            </a:extLst>
          </p:cNvPr>
          <p:cNvGraphicFramePr>
            <a:graphicFrameLocks noGrp="1"/>
          </p:cNvGraphicFramePr>
          <p:nvPr>
            <p:ph idx="1"/>
            <p:extLst>
              <p:ext uri="{D42A27DB-BD31-4B8C-83A1-F6EECF244321}">
                <p14:modId xmlns:p14="http://schemas.microsoft.com/office/powerpoint/2010/main" val="914403791"/>
              </p:ext>
            </p:extLst>
          </p:nvPr>
        </p:nvGraphicFramePr>
        <p:xfrm>
          <a:off x="838200" y="1367406"/>
          <a:ext cx="10515600" cy="4809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596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3EE65-42D3-FA4C-094C-D5C7EAD7BBCE}"/>
              </a:ext>
            </a:extLst>
          </p:cNvPr>
          <p:cNvSpPr>
            <a:spLocks noGrp="1"/>
          </p:cNvSpPr>
          <p:nvPr>
            <p:ph type="title"/>
          </p:nvPr>
        </p:nvSpPr>
        <p:spPr/>
        <p:txBody>
          <a:bodyPr/>
          <a:lstStyle/>
          <a:p>
            <a:r>
              <a:rPr lang="en-GB" dirty="0"/>
              <a:t>Coda</a:t>
            </a:r>
          </a:p>
        </p:txBody>
      </p:sp>
      <p:sp>
        <p:nvSpPr>
          <p:cNvPr id="3" name="Text Placeholder 2">
            <a:extLst>
              <a:ext uri="{FF2B5EF4-FFF2-40B4-BE49-F238E27FC236}">
                <a16:creationId xmlns:a16="http://schemas.microsoft.com/office/drawing/2014/main" id="{5CDA10D7-54F7-7217-25C6-2438E3661088}"/>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7912457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39B09-806B-8783-58BD-329BFEA02042}"/>
              </a:ext>
            </a:extLst>
          </p:cNvPr>
          <p:cNvSpPr>
            <a:spLocks noGrp="1"/>
          </p:cNvSpPr>
          <p:nvPr>
            <p:ph type="title"/>
          </p:nvPr>
        </p:nvSpPr>
        <p:spPr/>
        <p:txBody>
          <a:bodyPr/>
          <a:lstStyle/>
          <a:p>
            <a:r>
              <a:rPr lang="en-GB" dirty="0"/>
              <a:t>C Riley Snorton, </a:t>
            </a:r>
            <a:r>
              <a:rPr lang="en-GB" i="1" dirty="0"/>
              <a:t>Black on Both Sides: A Racial History of Trans Identity </a:t>
            </a:r>
            <a:r>
              <a:rPr lang="en-GB" dirty="0"/>
              <a:t>(2017)</a:t>
            </a:r>
          </a:p>
        </p:txBody>
      </p:sp>
      <p:sp>
        <p:nvSpPr>
          <p:cNvPr id="3" name="Content Placeholder 2">
            <a:extLst>
              <a:ext uri="{FF2B5EF4-FFF2-40B4-BE49-F238E27FC236}">
                <a16:creationId xmlns:a16="http://schemas.microsoft.com/office/drawing/2014/main" id="{F5536AB3-4200-BA3A-1420-6BE0A7DE9827}"/>
              </a:ext>
            </a:extLst>
          </p:cNvPr>
          <p:cNvSpPr>
            <a:spLocks noGrp="1"/>
          </p:cNvSpPr>
          <p:nvPr>
            <p:ph idx="1"/>
          </p:nvPr>
        </p:nvSpPr>
        <p:spPr>
          <a:xfrm>
            <a:off x="838200" y="1825625"/>
            <a:ext cx="7853624" cy="4351338"/>
          </a:xfrm>
        </p:spPr>
        <p:txBody>
          <a:bodyPr>
            <a:normAutofit lnSpcReduction="10000"/>
          </a:bodyPr>
          <a:lstStyle/>
          <a:p>
            <a:r>
              <a:rPr lang="en-GB" dirty="0"/>
              <a:t>Uses term “</a:t>
            </a:r>
            <a:r>
              <a:rPr lang="en-GB" b="1" dirty="0"/>
              <a:t>racialized gender</a:t>
            </a:r>
            <a:r>
              <a:rPr lang="en-GB" dirty="0"/>
              <a:t>” </a:t>
            </a:r>
          </a:p>
          <a:p>
            <a:r>
              <a:rPr lang="en-GB" dirty="0"/>
              <a:t>“Although the perception that “race” and “gender” are fixed and knowable terms is the dominant logic of identity, in this book “trans” is more about a movement with no clear origin and no point of arrival, and “blackness” signifies upon an enveloping environment and condition of possibility. Here, </a:t>
            </a:r>
            <a:r>
              <a:rPr lang="en-GB" b="1" dirty="0"/>
              <a:t>trans—in each of its permutations—finds expression and continuous circulation within blackness, and blackness is </a:t>
            </a:r>
            <a:r>
              <a:rPr lang="en-GB" b="1" dirty="0" err="1"/>
              <a:t>transected</a:t>
            </a:r>
            <a:r>
              <a:rPr lang="en-GB" b="1" dirty="0"/>
              <a:t> by embodied procedures that fall under the sign of gender</a:t>
            </a:r>
            <a:r>
              <a:rPr lang="en-GB" dirty="0"/>
              <a:t>”</a:t>
            </a:r>
          </a:p>
        </p:txBody>
      </p:sp>
      <p:pic>
        <p:nvPicPr>
          <p:cNvPr id="1026" name="Picture 2" descr="C Riley Snorton | The Department of English and Comparative Literature">
            <a:extLst>
              <a:ext uri="{FF2B5EF4-FFF2-40B4-BE49-F238E27FC236}">
                <a16:creationId xmlns:a16="http://schemas.microsoft.com/office/drawing/2014/main" id="{A7CF7435-6B71-0664-296B-967987C6F0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2048" y="2346883"/>
            <a:ext cx="3067922" cy="3067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687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B8E2-7B8B-6DC0-0F02-9879BD42A624}"/>
              </a:ext>
            </a:extLst>
          </p:cNvPr>
          <p:cNvSpPr>
            <a:spLocks noGrp="1"/>
          </p:cNvSpPr>
          <p:nvPr>
            <p:ph type="title"/>
          </p:nvPr>
        </p:nvSpPr>
        <p:spPr/>
        <p:txBody>
          <a:bodyPr/>
          <a:lstStyle/>
          <a:p>
            <a:r>
              <a:rPr lang="en-GB" dirty="0"/>
              <a:t>C. Riley Snorton</a:t>
            </a:r>
          </a:p>
        </p:txBody>
      </p:sp>
      <p:sp>
        <p:nvSpPr>
          <p:cNvPr id="3" name="Content Placeholder 2">
            <a:extLst>
              <a:ext uri="{FF2B5EF4-FFF2-40B4-BE49-F238E27FC236}">
                <a16:creationId xmlns:a16="http://schemas.microsoft.com/office/drawing/2014/main" id="{5A56B336-F1B2-67B8-CC8C-F496E20C9607}"/>
              </a:ext>
            </a:extLst>
          </p:cNvPr>
          <p:cNvSpPr>
            <a:spLocks noGrp="1"/>
          </p:cNvSpPr>
          <p:nvPr>
            <p:ph idx="1"/>
          </p:nvPr>
        </p:nvSpPr>
        <p:spPr>
          <a:xfrm>
            <a:off x="838200" y="1825625"/>
            <a:ext cx="6761509" cy="4351338"/>
          </a:xfrm>
        </p:spPr>
        <p:txBody>
          <a:bodyPr>
            <a:normAutofit lnSpcReduction="10000"/>
          </a:bodyPr>
          <a:lstStyle/>
          <a:p>
            <a:r>
              <a:rPr lang="en-GB" dirty="0"/>
              <a:t>“the sex/gender of both figures is uncertain… The interchange of gendered accessories amplifies the sense of gender indefiniteness”</a:t>
            </a:r>
          </a:p>
          <a:p>
            <a:r>
              <a:rPr lang="en-GB" dirty="0"/>
              <a:t>“What can the image reveal about the histories of blackness, transness, and sexual cultures? about their </a:t>
            </a:r>
            <a:r>
              <a:rPr lang="en-GB" dirty="0" err="1"/>
              <a:t>indefinities</a:t>
            </a:r>
            <a:r>
              <a:rPr lang="en-GB" dirty="0"/>
              <a:t> and irreducibilities? about their temporalities of emergence? The postcard … depicts the </a:t>
            </a:r>
            <a:r>
              <a:rPr lang="en-GB" b="1" dirty="0"/>
              <a:t>transitivity and transversality of blackness and transness</a:t>
            </a:r>
            <a:r>
              <a:rPr lang="en-GB" dirty="0"/>
              <a:t>”</a:t>
            </a:r>
          </a:p>
        </p:txBody>
      </p:sp>
      <p:pic>
        <p:nvPicPr>
          <p:cNvPr id="5" name="Picture 4">
            <a:extLst>
              <a:ext uri="{FF2B5EF4-FFF2-40B4-BE49-F238E27FC236}">
                <a16:creationId xmlns:a16="http://schemas.microsoft.com/office/drawing/2014/main" id="{B825F54D-4D46-FB79-74E0-A8F854289FD4}"/>
              </a:ext>
            </a:extLst>
          </p:cNvPr>
          <p:cNvPicPr>
            <a:picLocks noChangeAspect="1"/>
          </p:cNvPicPr>
          <p:nvPr/>
        </p:nvPicPr>
        <p:blipFill>
          <a:blip r:embed="rId2"/>
          <a:stretch>
            <a:fillRect/>
          </a:stretch>
        </p:blipFill>
        <p:spPr>
          <a:xfrm>
            <a:off x="7599709" y="0"/>
            <a:ext cx="4184690" cy="6858000"/>
          </a:xfrm>
          <a:prstGeom prst="rect">
            <a:avLst/>
          </a:prstGeom>
        </p:spPr>
      </p:pic>
    </p:spTree>
    <p:extLst>
      <p:ext uri="{BB962C8B-B14F-4D97-AF65-F5344CB8AC3E}">
        <p14:creationId xmlns:p14="http://schemas.microsoft.com/office/powerpoint/2010/main" val="3825865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D4A06-CF92-2376-406F-9A47FFBC0F4A}"/>
              </a:ext>
            </a:extLst>
          </p:cNvPr>
          <p:cNvSpPr>
            <a:spLocks noGrp="1"/>
          </p:cNvSpPr>
          <p:nvPr>
            <p:ph type="title"/>
          </p:nvPr>
        </p:nvSpPr>
        <p:spPr/>
        <p:txBody>
          <a:bodyPr/>
          <a:lstStyle/>
          <a:p>
            <a:r>
              <a:rPr lang="en-GB" dirty="0"/>
              <a:t>Key questions: </a:t>
            </a:r>
          </a:p>
        </p:txBody>
      </p:sp>
      <p:sp>
        <p:nvSpPr>
          <p:cNvPr id="3" name="Content Placeholder 2">
            <a:extLst>
              <a:ext uri="{FF2B5EF4-FFF2-40B4-BE49-F238E27FC236}">
                <a16:creationId xmlns:a16="http://schemas.microsoft.com/office/drawing/2014/main" id="{0EE05981-413D-29E0-2E3C-D4CBA80ACEA8}"/>
              </a:ext>
            </a:extLst>
          </p:cNvPr>
          <p:cNvSpPr>
            <a:spLocks noGrp="1"/>
          </p:cNvSpPr>
          <p:nvPr>
            <p:ph idx="1"/>
          </p:nvPr>
        </p:nvSpPr>
        <p:spPr/>
        <p:txBody>
          <a:bodyPr>
            <a:normAutofit fontScale="92500" lnSpcReduction="10000"/>
          </a:bodyPr>
          <a:lstStyle/>
          <a:p>
            <a:r>
              <a:rPr lang="en-GB" dirty="0"/>
              <a:t>What is “gender,” and how does it relate to “sex” and “sexuality”?</a:t>
            </a:r>
          </a:p>
          <a:p>
            <a:r>
              <a:rPr lang="en-GB" dirty="0"/>
              <a:t>What is the difference between “women’s history” and “gender history”?</a:t>
            </a:r>
          </a:p>
          <a:p>
            <a:r>
              <a:rPr lang="en-GB" dirty="0"/>
              <a:t>What is (or should be) the goal of a feminist approach to history?</a:t>
            </a:r>
          </a:p>
          <a:p>
            <a:r>
              <a:rPr lang="en-GB" dirty="0"/>
              <a:t>How have Black feminists theorised Black women’s history? </a:t>
            </a:r>
          </a:p>
          <a:p>
            <a:r>
              <a:rPr lang="en-GB" dirty="0"/>
              <a:t>How do ideas about gender and power relate to the material lives and experiences of women, queer people, and trans people?</a:t>
            </a:r>
          </a:p>
          <a:p>
            <a:r>
              <a:rPr lang="en-GB" dirty="0"/>
              <a:t>What is the difference between “LGBT history”, “queer history”, and “trans history”? </a:t>
            </a:r>
          </a:p>
          <a:p>
            <a:r>
              <a:rPr lang="en-GB" dirty="0"/>
              <a:t>Is gender a useful category of historical analysis?</a:t>
            </a:r>
          </a:p>
        </p:txBody>
      </p:sp>
    </p:spTree>
    <p:extLst>
      <p:ext uri="{BB962C8B-B14F-4D97-AF65-F5344CB8AC3E}">
        <p14:creationId xmlns:p14="http://schemas.microsoft.com/office/powerpoint/2010/main" val="413835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544A53-398D-D109-F98E-749CF1F9556F}"/>
              </a:ext>
            </a:extLst>
          </p:cNvPr>
          <p:cNvSpPr>
            <a:spLocks noGrp="1"/>
          </p:cNvSpPr>
          <p:nvPr>
            <p:ph type="title"/>
          </p:nvPr>
        </p:nvSpPr>
        <p:spPr/>
        <p:txBody>
          <a:bodyPr/>
          <a:lstStyle/>
          <a:p>
            <a:r>
              <a:rPr lang="en-GB" dirty="0"/>
              <a:t>Part I: “Gender”, Gender History, and Women’s History </a:t>
            </a:r>
          </a:p>
        </p:txBody>
      </p:sp>
      <p:sp>
        <p:nvSpPr>
          <p:cNvPr id="5" name="Text Placeholder 4">
            <a:extLst>
              <a:ext uri="{FF2B5EF4-FFF2-40B4-BE49-F238E27FC236}">
                <a16:creationId xmlns:a16="http://schemas.microsoft.com/office/drawing/2014/main" id="{9EF9B59D-9A2F-1610-8550-79DD44A3EE6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93376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195FB-19F5-3E4D-7F8F-6F62158EC7A5}"/>
              </a:ext>
            </a:extLst>
          </p:cNvPr>
          <p:cNvSpPr>
            <a:spLocks noGrp="1"/>
          </p:cNvSpPr>
          <p:nvPr>
            <p:ph type="title"/>
          </p:nvPr>
        </p:nvSpPr>
        <p:spPr/>
        <p:txBody>
          <a:bodyPr/>
          <a:lstStyle/>
          <a:p>
            <a:r>
              <a:rPr lang="en-GB" dirty="0"/>
              <a:t>The origins of “gender” as a concept</a:t>
            </a:r>
          </a:p>
        </p:txBody>
      </p:sp>
      <p:sp>
        <p:nvSpPr>
          <p:cNvPr id="3" name="Content Placeholder 2">
            <a:extLst>
              <a:ext uri="{FF2B5EF4-FFF2-40B4-BE49-F238E27FC236}">
                <a16:creationId xmlns:a16="http://schemas.microsoft.com/office/drawing/2014/main" id="{F1BFCE92-E10A-8CBA-1F37-480D4D2EF497}"/>
              </a:ext>
            </a:extLst>
          </p:cNvPr>
          <p:cNvSpPr>
            <a:spLocks noGrp="1"/>
          </p:cNvSpPr>
          <p:nvPr>
            <p:ph idx="1"/>
          </p:nvPr>
        </p:nvSpPr>
        <p:spPr/>
        <p:txBody>
          <a:bodyPr>
            <a:normAutofit fontScale="85000" lnSpcReduction="10000"/>
          </a:bodyPr>
          <a:lstStyle/>
          <a:p>
            <a:r>
              <a:rPr lang="en-GB" dirty="0"/>
              <a:t>1880s-1940s key period for shift in focus from sexual “acts” to “identities” </a:t>
            </a:r>
          </a:p>
          <a:p>
            <a:r>
              <a:rPr lang="en-GB" dirty="0"/>
              <a:t>Sexologists, doctors, and psychologists in mid-20</a:t>
            </a:r>
            <a:r>
              <a:rPr lang="en-GB" baseline="30000" dirty="0"/>
              <a:t>th</a:t>
            </a:r>
            <a:r>
              <a:rPr lang="en-GB" dirty="0"/>
              <a:t> century seek to define “normal” sexual identities and behaviour.</a:t>
            </a:r>
          </a:p>
          <a:p>
            <a:r>
              <a:rPr lang="en-GB" dirty="0"/>
              <a:t>John Money (psychologist working with intersex children in 1950s) and Robert Stoller (psychiatrist working with trans people in 1960s) saw gender as social/psychological/cultural component of “sex” </a:t>
            </a:r>
          </a:p>
          <a:p>
            <a:pPr lvl="1"/>
            <a:r>
              <a:rPr lang="en-GB" dirty="0"/>
              <a:t>“The term gender role is used to signify all those things that a person says or does to disclose himself or herself as having the status of boy or man, girl or woman, respectively” (Money) </a:t>
            </a:r>
          </a:p>
          <a:p>
            <a:pPr lvl="1"/>
            <a:r>
              <a:rPr lang="en-GB" i="1" dirty="0"/>
              <a:t>Gender</a:t>
            </a:r>
            <a:r>
              <a:rPr lang="en-GB" dirty="0"/>
              <a:t> is a term that has psychological or cultural rather than biological connotations. If the proper terms for sex are "male" and "female," the corresponding terms for gender are "masculine" and "feminine"; these latter may be quite independent of (biological) sex… gender role is determined by postnatal forces, regardless of the anatomy and physiology of the external genitalia” (Stoller)</a:t>
            </a:r>
          </a:p>
        </p:txBody>
      </p:sp>
    </p:spTree>
    <p:extLst>
      <p:ext uri="{BB962C8B-B14F-4D97-AF65-F5344CB8AC3E}">
        <p14:creationId xmlns:p14="http://schemas.microsoft.com/office/powerpoint/2010/main" val="1490240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74DCB-CB60-6299-310D-2265817E51F7}"/>
              </a:ext>
            </a:extLst>
          </p:cNvPr>
          <p:cNvSpPr>
            <a:spLocks noGrp="1"/>
          </p:cNvSpPr>
          <p:nvPr>
            <p:ph type="title"/>
          </p:nvPr>
        </p:nvSpPr>
        <p:spPr/>
        <p:txBody>
          <a:bodyPr/>
          <a:lstStyle/>
          <a:p>
            <a:r>
              <a:rPr lang="en-GB" dirty="0"/>
              <a:t>Feminists and “gender”</a:t>
            </a:r>
          </a:p>
        </p:txBody>
      </p:sp>
      <p:sp>
        <p:nvSpPr>
          <p:cNvPr id="3" name="Content Placeholder 2">
            <a:extLst>
              <a:ext uri="{FF2B5EF4-FFF2-40B4-BE49-F238E27FC236}">
                <a16:creationId xmlns:a16="http://schemas.microsoft.com/office/drawing/2014/main" id="{CCEE7479-A773-CE13-E77C-C92C898C25A4}"/>
              </a:ext>
            </a:extLst>
          </p:cNvPr>
          <p:cNvSpPr>
            <a:spLocks noGrp="1"/>
          </p:cNvSpPr>
          <p:nvPr>
            <p:ph idx="1"/>
          </p:nvPr>
        </p:nvSpPr>
        <p:spPr>
          <a:xfrm>
            <a:off x="838200" y="1825625"/>
            <a:ext cx="7283245" cy="4351338"/>
          </a:xfrm>
        </p:spPr>
        <p:txBody>
          <a:bodyPr>
            <a:normAutofit/>
          </a:bodyPr>
          <a:lstStyle/>
          <a:p>
            <a:r>
              <a:rPr lang="en-GB" dirty="0"/>
              <a:t>Simone de Beauvoir, </a:t>
            </a:r>
            <a:r>
              <a:rPr lang="en-GB" i="1" dirty="0"/>
              <a:t>The Second Sex </a:t>
            </a:r>
            <a:r>
              <a:rPr lang="en-GB" dirty="0"/>
              <a:t>(1949): “one is not born, but rather becomes a woman”</a:t>
            </a:r>
          </a:p>
          <a:p>
            <a:pPr marL="0" indent="0">
              <a:buNone/>
            </a:pPr>
            <a:endParaRPr lang="en-GB" dirty="0"/>
          </a:p>
          <a:p>
            <a:r>
              <a:rPr lang="en-GB" dirty="0"/>
              <a:t>Kate Millett, </a:t>
            </a:r>
            <a:r>
              <a:rPr lang="en-GB" i="1" dirty="0"/>
              <a:t>Sexual Politics </a:t>
            </a:r>
            <a:r>
              <a:rPr lang="en-GB" dirty="0"/>
              <a:t>(1970) cites Stoller in support of her argument that gender is social/cultural and “that sex is a status category with political implications”</a:t>
            </a:r>
          </a:p>
          <a:p>
            <a:pPr marL="0" indent="0">
              <a:buNone/>
            </a:pPr>
            <a:endParaRPr lang="en-GB" dirty="0"/>
          </a:p>
          <a:p>
            <a:endParaRPr lang="en-GB" dirty="0"/>
          </a:p>
        </p:txBody>
      </p:sp>
      <p:pic>
        <p:nvPicPr>
          <p:cNvPr id="1026" name="Picture 2" descr="Simone de Beauvoir, Why I am a Feminist, 1 - Gabrielle Dubois, books,  historical romance">
            <a:extLst>
              <a:ext uri="{FF2B5EF4-FFF2-40B4-BE49-F238E27FC236}">
                <a16:creationId xmlns:a16="http://schemas.microsoft.com/office/drawing/2014/main" id="{98733295-9382-A93C-FB2C-4CE599AACC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4533" y="419386"/>
            <a:ext cx="3009614" cy="30096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Kate Millett - Wikipedia">
            <a:extLst>
              <a:ext uri="{FF2B5EF4-FFF2-40B4-BE49-F238E27FC236}">
                <a16:creationId xmlns:a16="http://schemas.microsoft.com/office/drawing/2014/main" id="{FC5014FD-63A8-BAC1-BFCF-DB909B0229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742" y="3580325"/>
            <a:ext cx="3033405" cy="3009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275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1B09-049B-3EAB-666D-11E176D2BDA0}"/>
              </a:ext>
            </a:extLst>
          </p:cNvPr>
          <p:cNvSpPr>
            <a:spLocks noGrp="1"/>
          </p:cNvSpPr>
          <p:nvPr>
            <p:ph type="title"/>
          </p:nvPr>
        </p:nvSpPr>
        <p:spPr>
          <a:xfrm>
            <a:off x="838200" y="365125"/>
            <a:ext cx="10515600" cy="1625040"/>
          </a:xfrm>
        </p:spPr>
        <p:txBody>
          <a:bodyPr>
            <a:normAutofit fontScale="90000"/>
          </a:bodyPr>
          <a:lstStyle/>
          <a:p>
            <a:r>
              <a:rPr lang="en-GB" dirty="0"/>
              <a:t>Sheila Rowbotham, </a:t>
            </a:r>
            <a:r>
              <a:rPr lang="en-GB" i="1" dirty="0"/>
              <a:t>Hidden From History: 300 Years of Women’s Suppression and the Fight Against it </a:t>
            </a:r>
            <a:r>
              <a:rPr lang="en-GB" dirty="0"/>
              <a:t>(1973)</a:t>
            </a:r>
          </a:p>
        </p:txBody>
      </p:sp>
      <p:sp>
        <p:nvSpPr>
          <p:cNvPr id="3" name="Content Placeholder 2">
            <a:extLst>
              <a:ext uri="{FF2B5EF4-FFF2-40B4-BE49-F238E27FC236}">
                <a16:creationId xmlns:a16="http://schemas.microsoft.com/office/drawing/2014/main" id="{6D1174D9-AAC6-F6A5-9410-4F312B5FFEE8}"/>
              </a:ext>
            </a:extLst>
          </p:cNvPr>
          <p:cNvSpPr>
            <a:spLocks noGrp="1"/>
          </p:cNvSpPr>
          <p:nvPr>
            <p:ph idx="1"/>
          </p:nvPr>
        </p:nvSpPr>
        <p:spPr>
          <a:xfrm>
            <a:off x="838200" y="2205317"/>
            <a:ext cx="7875494" cy="3971645"/>
          </a:xfrm>
        </p:spPr>
        <p:txBody>
          <a:bodyPr>
            <a:normAutofit lnSpcReduction="10000"/>
          </a:bodyPr>
          <a:lstStyle/>
          <a:p>
            <a:r>
              <a:rPr lang="en-GB" dirty="0"/>
              <a:t>“in what conditions have women produced and reproduced their lives, both through their labour and through procreation; how has the free expression of this activity been distorted and blocked by the circumstances of society? </a:t>
            </a:r>
            <a:r>
              <a:rPr lang="en-GB" b="1" dirty="0"/>
              <a:t>I have tried to explore both what has been specific to women as a sex and the manner in which class has cut across this oppression</a:t>
            </a:r>
            <a:r>
              <a:rPr lang="en-GB" dirty="0"/>
              <a:t>” </a:t>
            </a:r>
          </a:p>
          <a:p>
            <a:r>
              <a:rPr lang="en-GB" dirty="0"/>
              <a:t>Focuses on relationship between capitalism and patriarchy</a:t>
            </a:r>
          </a:p>
        </p:txBody>
      </p:sp>
      <p:pic>
        <p:nvPicPr>
          <p:cNvPr id="5" name="Picture 4">
            <a:extLst>
              <a:ext uri="{FF2B5EF4-FFF2-40B4-BE49-F238E27FC236}">
                <a16:creationId xmlns:a16="http://schemas.microsoft.com/office/drawing/2014/main" id="{FBA0275C-01A9-43DA-22E3-A6EC55955286}"/>
              </a:ext>
            </a:extLst>
          </p:cNvPr>
          <p:cNvPicPr>
            <a:picLocks noChangeAspect="1"/>
          </p:cNvPicPr>
          <p:nvPr/>
        </p:nvPicPr>
        <p:blipFill>
          <a:blip r:embed="rId2"/>
          <a:stretch>
            <a:fillRect/>
          </a:stretch>
        </p:blipFill>
        <p:spPr>
          <a:xfrm>
            <a:off x="8858070" y="2429436"/>
            <a:ext cx="3011926" cy="2976282"/>
          </a:xfrm>
          <a:prstGeom prst="rect">
            <a:avLst/>
          </a:prstGeom>
        </p:spPr>
      </p:pic>
    </p:spTree>
    <p:extLst>
      <p:ext uri="{BB962C8B-B14F-4D97-AF65-F5344CB8AC3E}">
        <p14:creationId xmlns:p14="http://schemas.microsoft.com/office/powerpoint/2010/main" val="1931563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FB731-60E7-38D7-283B-DA442075A380}"/>
              </a:ext>
            </a:extLst>
          </p:cNvPr>
          <p:cNvSpPr>
            <a:spLocks noGrp="1"/>
          </p:cNvSpPr>
          <p:nvPr>
            <p:ph type="title"/>
          </p:nvPr>
        </p:nvSpPr>
        <p:spPr/>
        <p:txBody>
          <a:bodyPr/>
          <a:lstStyle/>
          <a:p>
            <a:r>
              <a:rPr lang="en-GB" dirty="0"/>
              <a:t>Natalie Zemon Davis, “Women’s History in Transition”, </a:t>
            </a:r>
            <a:r>
              <a:rPr lang="en-GB" i="1" dirty="0"/>
              <a:t>Feminist Studies </a:t>
            </a:r>
            <a:r>
              <a:rPr lang="en-GB" dirty="0"/>
              <a:t>(1975)</a:t>
            </a:r>
          </a:p>
        </p:txBody>
      </p:sp>
      <p:sp>
        <p:nvSpPr>
          <p:cNvPr id="3" name="Content Placeholder 2">
            <a:extLst>
              <a:ext uri="{FF2B5EF4-FFF2-40B4-BE49-F238E27FC236}">
                <a16:creationId xmlns:a16="http://schemas.microsoft.com/office/drawing/2014/main" id="{8B593C8A-86B6-295C-01E9-448DF9848F74}"/>
              </a:ext>
            </a:extLst>
          </p:cNvPr>
          <p:cNvSpPr>
            <a:spLocks noGrp="1"/>
          </p:cNvSpPr>
          <p:nvPr>
            <p:ph idx="1"/>
          </p:nvPr>
        </p:nvSpPr>
        <p:spPr>
          <a:xfrm>
            <a:off x="838200" y="1825625"/>
            <a:ext cx="8001000" cy="4351338"/>
          </a:xfrm>
        </p:spPr>
        <p:txBody>
          <a:bodyPr>
            <a:normAutofit lnSpcReduction="10000"/>
          </a:bodyPr>
          <a:lstStyle/>
          <a:p>
            <a:r>
              <a:rPr lang="en-GB" dirty="0"/>
              <a:t>“It seems to me that we should be interested in the history of both women and men, that we should not be working only on the subjected sex any more than an historian of class can focus entirely on peasants. </a:t>
            </a:r>
            <a:r>
              <a:rPr lang="en-GB" b="1" dirty="0"/>
              <a:t>Our goal is to understand the significance of the </a:t>
            </a:r>
            <a:r>
              <a:rPr lang="en-GB" b="1" i="1" dirty="0"/>
              <a:t>sexes</a:t>
            </a:r>
            <a:r>
              <a:rPr lang="en-GB" b="1" dirty="0"/>
              <a:t>, of gender groups in the historical past</a:t>
            </a:r>
            <a:r>
              <a:rPr lang="en-GB" dirty="0"/>
              <a:t>. Our goal is to discover the range in sex roles and in sexual symbolism in different societies and periods, to find out what meaning they had and how they functioned to maintain the social order or to promote its change.” </a:t>
            </a:r>
          </a:p>
        </p:txBody>
      </p:sp>
      <p:pic>
        <p:nvPicPr>
          <p:cNvPr id="4098" name="Picture 2" descr="Natalie Zemon Davis - Verlag Klaus Wagenbach">
            <a:extLst>
              <a:ext uri="{FF2B5EF4-FFF2-40B4-BE49-F238E27FC236}">
                <a16:creationId xmlns:a16="http://schemas.microsoft.com/office/drawing/2014/main" id="{F0C5FDC5-DEF8-2FAE-1DAC-6AF6D7866A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9067" y="1762125"/>
            <a:ext cx="2524125"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965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E0286-3572-DBD2-6451-DC37D373F773}"/>
              </a:ext>
            </a:extLst>
          </p:cNvPr>
          <p:cNvSpPr>
            <a:spLocks noGrp="1"/>
          </p:cNvSpPr>
          <p:nvPr>
            <p:ph type="title"/>
          </p:nvPr>
        </p:nvSpPr>
        <p:spPr/>
        <p:txBody>
          <a:bodyPr>
            <a:normAutofit fontScale="90000"/>
          </a:bodyPr>
          <a:lstStyle/>
          <a:p>
            <a:r>
              <a:rPr lang="en-GB" dirty="0"/>
              <a:t>Joan Scott, “Gender: A Useful Category of Historical Analysis”, </a:t>
            </a:r>
            <a:r>
              <a:rPr lang="en-GB" i="1" dirty="0"/>
              <a:t>American Historical Review </a:t>
            </a:r>
            <a:r>
              <a:rPr lang="en-GB" dirty="0"/>
              <a:t>(1986)</a:t>
            </a:r>
          </a:p>
        </p:txBody>
      </p:sp>
      <p:sp>
        <p:nvSpPr>
          <p:cNvPr id="3" name="Content Placeholder 2">
            <a:extLst>
              <a:ext uri="{FF2B5EF4-FFF2-40B4-BE49-F238E27FC236}">
                <a16:creationId xmlns:a16="http://schemas.microsoft.com/office/drawing/2014/main" id="{73514955-61C1-33B0-67AF-D27296AB0F57}"/>
              </a:ext>
            </a:extLst>
          </p:cNvPr>
          <p:cNvSpPr>
            <a:spLocks noGrp="1"/>
          </p:cNvSpPr>
          <p:nvPr>
            <p:ph idx="1"/>
          </p:nvPr>
        </p:nvSpPr>
        <p:spPr>
          <a:xfrm>
            <a:off x="838200" y="1825625"/>
            <a:ext cx="7328647" cy="4351338"/>
          </a:xfrm>
        </p:spPr>
        <p:txBody>
          <a:bodyPr>
            <a:normAutofit fontScale="85000" lnSpcReduction="20000"/>
          </a:bodyPr>
          <a:lstStyle/>
          <a:p>
            <a:endParaRPr lang="en-GB" dirty="0"/>
          </a:p>
          <a:p>
            <a:r>
              <a:rPr lang="en-GB" dirty="0"/>
              <a:t>“gender is a constitutive element of social relationships based on perceived differences between the sexes, and </a:t>
            </a:r>
            <a:r>
              <a:rPr lang="en-GB" b="1" dirty="0"/>
              <a:t>gender is a primary way of signifying relationships of power</a:t>
            </a:r>
            <a:r>
              <a:rPr lang="en-GB" dirty="0"/>
              <a:t>.”</a:t>
            </a:r>
          </a:p>
          <a:p>
            <a:r>
              <a:rPr lang="en-GB" dirty="0"/>
              <a:t>“a history that will provide </a:t>
            </a:r>
            <a:r>
              <a:rPr lang="en-GB" b="1" dirty="0"/>
              <a:t>new perspectives on old questions </a:t>
            </a:r>
            <a:r>
              <a:rPr lang="en-GB" dirty="0"/>
              <a:t>(about how, for example, political rule is imposed, or what the impact of war on society is), </a:t>
            </a:r>
            <a:r>
              <a:rPr lang="en-GB" b="1" dirty="0"/>
              <a:t>redefine the old questions in new terms </a:t>
            </a:r>
            <a:r>
              <a:rPr lang="en-GB" dirty="0"/>
              <a:t>(introducing considerations of family and sexuality, for example, in the study of economics or war), </a:t>
            </a:r>
            <a:r>
              <a:rPr lang="en-GB" b="1" dirty="0"/>
              <a:t>make women visible as active participants</a:t>
            </a:r>
            <a:r>
              <a:rPr lang="en-GB" dirty="0"/>
              <a:t>, and create </a:t>
            </a:r>
            <a:r>
              <a:rPr lang="en-GB" b="1" dirty="0"/>
              <a:t>analytic distance </a:t>
            </a:r>
            <a:r>
              <a:rPr lang="en-GB" dirty="0"/>
              <a:t>between the seemingly fixed language of the past and our own terminology.</a:t>
            </a:r>
          </a:p>
        </p:txBody>
      </p:sp>
      <p:pic>
        <p:nvPicPr>
          <p:cNvPr id="2050" name="Picture 2" descr="Prof. Dr. Joan Scott – Netherlands Research School of Genderstudies">
            <a:extLst>
              <a:ext uri="{FF2B5EF4-FFF2-40B4-BE49-F238E27FC236}">
                <a16:creationId xmlns:a16="http://schemas.microsoft.com/office/drawing/2014/main" id="{333E41DE-1703-DC19-48FF-363835C035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8651" y="2000250"/>
            <a:ext cx="275272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224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2930</Words>
  <Application>Microsoft Office PowerPoint</Application>
  <PresentationFormat>Widescreen</PresentationFormat>
  <Paragraphs>100</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Aptos</vt:lpstr>
      <vt:lpstr>Aptos Display</vt:lpstr>
      <vt:lpstr>Arial</vt:lpstr>
      <vt:lpstr>Office Theme</vt:lpstr>
      <vt:lpstr>Gender, Sexuality and Categories of Analysis</vt:lpstr>
      <vt:lpstr>Disrupting the narrative</vt:lpstr>
      <vt:lpstr>Key questions: </vt:lpstr>
      <vt:lpstr>Part I: “Gender”, Gender History, and Women’s History </vt:lpstr>
      <vt:lpstr>The origins of “gender” as a concept</vt:lpstr>
      <vt:lpstr>Feminists and “gender”</vt:lpstr>
      <vt:lpstr>Sheila Rowbotham, Hidden From History: 300 Years of Women’s Suppression and the Fight Against it (1973)</vt:lpstr>
      <vt:lpstr>Natalie Zemon Davis, “Women’s History in Transition”, Feminist Studies (1975)</vt:lpstr>
      <vt:lpstr>Joan Scott, “Gender: A Useful Category of Historical Analysis”, American Historical Review (1986)</vt:lpstr>
      <vt:lpstr>Gender &amp; History (1989) “Why Gender and History?”</vt:lpstr>
      <vt:lpstr>Journal of Women’s History (1989)  “Statement of Purpose”</vt:lpstr>
      <vt:lpstr>Part II: Black Feminism, Intersectionality and Gender </vt:lpstr>
      <vt:lpstr>Angela Davis, “Reflections on the Black Women’s Role in the Community of Slaves” (1971)</vt:lpstr>
      <vt:lpstr>Combahee River Collective  Statement (1977)</vt:lpstr>
      <vt:lpstr>Akasha Gloria Hull, Patricia Bell-Scott, and Barbara Smith, All the Women are White, All the Blacks are Men, But Some of Us Are Brave (1982)</vt:lpstr>
      <vt:lpstr>Hortense Spillers, “Mama’s Baby, Papa’s Maybe: An American Grammar Book” (1987)</vt:lpstr>
      <vt:lpstr>Kimberlé Crenshaw, “Demarginalizing the Intersection of Race and Sex” (1989)</vt:lpstr>
      <vt:lpstr>Elsa Barkley Brown</vt:lpstr>
      <vt:lpstr>Part III: Sexuality, Queer and Trans Histories</vt:lpstr>
      <vt:lpstr>LGBT History, Queer History, Trans History </vt:lpstr>
      <vt:lpstr>John D’Emilio, “Not a Simple Matter: Gay History and Gay Historians” (1989)</vt:lpstr>
      <vt:lpstr>Judith Butler, Gender Trouble (1990)</vt:lpstr>
      <vt:lpstr>Cathy Cohen, “Punks, Bulldaggers, and Welfare Queens” (1997)</vt:lpstr>
      <vt:lpstr>Disrupting the narrative</vt:lpstr>
      <vt:lpstr>Coda</vt:lpstr>
      <vt:lpstr>C Riley Snorton, Black on Both Sides: A Racial History of Trans Identity (2017)</vt:lpstr>
      <vt:lpstr>C. Riley Snorton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Plath, Lydia</dc:creator>
  <cp:lastModifiedBy>Plath, Lydia</cp:lastModifiedBy>
  <cp:revision>3</cp:revision>
  <dcterms:created xsi:type="dcterms:W3CDTF">2025-10-16T14:13:41Z</dcterms:created>
  <dcterms:modified xsi:type="dcterms:W3CDTF">2025-11-21T08:57:19Z</dcterms:modified>
</cp:coreProperties>
</file>