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61" r:id="rId5"/>
    <p:sldId id="262" r:id="rId6"/>
    <p:sldId id="263" r:id="rId7"/>
    <p:sldId id="264" r:id="rId8"/>
    <p:sldId id="265" r:id="rId9"/>
    <p:sldId id="266" r:id="rId10"/>
    <p:sldId id="275" r:id="rId11"/>
    <p:sldId id="268" r:id="rId12"/>
    <p:sldId id="267" r:id="rId13"/>
    <p:sldId id="273" r:id="rId14"/>
    <p:sldId id="269" r:id="rId15"/>
    <p:sldId id="271" r:id="rId16"/>
    <p:sldId id="272" r:id="rId17"/>
    <p:sldId id="27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81"/>
  </p:normalViewPr>
  <p:slideViewPr>
    <p:cSldViewPr snapToGrid="0">
      <p:cViewPr varScale="1">
        <p:scale>
          <a:sx n="107" d="100"/>
          <a:sy n="107" d="100"/>
        </p:scale>
        <p:origin x="73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38178-1822-1871-D75E-991164E5150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C39CA6D-A280-83A5-5173-7A95EDB396E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05F771E4-77D0-3F10-008E-F1E9003E1FE6}"/>
              </a:ext>
            </a:extLst>
          </p:cNvPr>
          <p:cNvSpPr>
            <a:spLocks noGrp="1"/>
          </p:cNvSpPr>
          <p:nvPr>
            <p:ph type="dt" sz="half" idx="10"/>
          </p:nvPr>
        </p:nvSpPr>
        <p:spPr/>
        <p:txBody>
          <a:bodyPr/>
          <a:lstStyle/>
          <a:p>
            <a:fld id="{72842678-CE54-734D-8850-B6BD8FD93DEB}" type="datetimeFigureOut">
              <a:rPr lang="en-US" smtClean="0"/>
              <a:t>10/28/24</a:t>
            </a:fld>
            <a:endParaRPr lang="en-US"/>
          </a:p>
        </p:txBody>
      </p:sp>
      <p:sp>
        <p:nvSpPr>
          <p:cNvPr id="5" name="Footer Placeholder 4">
            <a:extLst>
              <a:ext uri="{FF2B5EF4-FFF2-40B4-BE49-F238E27FC236}">
                <a16:creationId xmlns:a16="http://schemas.microsoft.com/office/drawing/2014/main" id="{34EF16D5-2978-78B7-6699-562979680B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A2815A-D327-4714-E17C-F8268764B424}"/>
              </a:ext>
            </a:extLst>
          </p:cNvPr>
          <p:cNvSpPr>
            <a:spLocks noGrp="1"/>
          </p:cNvSpPr>
          <p:nvPr>
            <p:ph type="sldNum" sz="quarter" idx="12"/>
          </p:nvPr>
        </p:nvSpPr>
        <p:spPr/>
        <p:txBody>
          <a:bodyPr/>
          <a:lstStyle/>
          <a:p>
            <a:fld id="{B094CFE4-7F23-1D4F-BA32-71539B81477D}" type="slidenum">
              <a:rPr lang="en-US" smtClean="0"/>
              <a:t>‹#›</a:t>
            </a:fld>
            <a:endParaRPr lang="en-US"/>
          </a:p>
        </p:txBody>
      </p:sp>
    </p:spTree>
    <p:extLst>
      <p:ext uri="{BB962C8B-B14F-4D97-AF65-F5344CB8AC3E}">
        <p14:creationId xmlns:p14="http://schemas.microsoft.com/office/powerpoint/2010/main" val="1375015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15B5E8-8803-93A7-5530-033816024B9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FA812AC-D105-F88D-A76E-D0E5AC44327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DE7DF0D-0EBD-3AC4-5298-06950135347B}"/>
              </a:ext>
            </a:extLst>
          </p:cNvPr>
          <p:cNvSpPr>
            <a:spLocks noGrp="1"/>
          </p:cNvSpPr>
          <p:nvPr>
            <p:ph type="dt" sz="half" idx="10"/>
          </p:nvPr>
        </p:nvSpPr>
        <p:spPr/>
        <p:txBody>
          <a:bodyPr/>
          <a:lstStyle/>
          <a:p>
            <a:fld id="{72842678-CE54-734D-8850-B6BD8FD93DEB}" type="datetimeFigureOut">
              <a:rPr lang="en-US" smtClean="0"/>
              <a:t>10/28/24</a:t>
            </a:fld>
            <a:endParaRPr lang="en-US"/>
          </a:p>
        </p:txBody>
      </p:sp>
      <p:sp>
        <p:nvSpPr>
          <p:cNvPr id="5" name="Footer Placeholder 4">
            <a:extLst>
              <a:ext uri="{FF2B5EF4-FFF2-40B4-BE49-F238E27FC236}">
                <a16:creationId xmlns:a16="http://schemas.microsoft.com/office/drawing/2014/main" id="{F164F022-F144-381E-1166-9A79C8C51C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F4D016-0D4D-4479-244F-A90712C4E8FB}"/>
              </a:ext>
            </a:extLst>
          </p:cNvPr>
          <p:cNvSpPr>
            <a:spLocks noGrp="1"/>
          </p:cNvSpPr>
          <p:nvPr>
            <p:ph type="sldNum" sz="quarter" idx="12"/>
          </p:nvPr>
        </p:nvSpPr>
        <p:spPr/>
        <p:txBody>
          <a:bodyPr/>
          <a:lstStyle/>
          <a:p>
            <a:fld id="{B094CFE4-7F23-1D4F-BA32-71539B81477D}" type="slidenum">
              <a:rPr lang="en-US" smtClean="0"/>
              <a:t>‹#›</a:t>
            </a:fld>
            <a:endParaRPr lang="en-US"/>
          </a:p>
        </p:txBody>
      </p:sp>
    </p:spTree>
    <p:extLst>
      <p:ext uri="{BB962C8B-B14F-4D97-AF65-F5344CB8AC3E}">
        <p14:creationId xmlns:p14="http://schemas.microsoft.com/office/powerpoint/2010/main" val="2744310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97E69E9-1576-40B4-C993-7D792E6D418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60C35BA-55DA-0AE3-46DE-5507CEEE6A7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48972F-C781-79C3-0ECB-472DBEC709D1}"/>
              </a:ext>
            </a:extLst>
          </p:cNvPr>
          <p:cNvSpPr>
            <a:spLocks noGrp="1"/>
          </p:cNvSpPr>
          <p:nvPr>
            <p:ph type="dt" sz="half" idx="10"/>
          </p:nvPr>
        </p:nvSpPr>
        <p:spPr/>
        <p:txBody>
          <a:bodyPr/>
          <a:lstStyle/>
          <a:p>
            <a:fld id="{72842678-CE54-734D-8850-B6BD8FD93DEB}" type="datetimeFigureOut">
              <a:rPr lang="en-US" smtClean="0"/>
              <a:t>10/28/24</a:t>
            </a:fld>
            <a:endParaRPr lang="en-US"/>
          </a:p>
        </p:txBody>
      </p:sp>
      <p:sp>
        <p:nvSpPr>
          <p:cNvPr id="5" name="Footer Placeholder 4">
            <a:extLst>
              <a:ext uri="{FF2B5EF4-FFF2-40B4-BE49-F238E27FC236}">
                <a16:creationId xmlns:a16="http://schemas.microsoft.com/office/drawing/2014/main" id="{9F602EF3-B034-1C47-4BC4-F0F011DF12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E2144E-F6BA-F0E9-44B7-74624CEEAFF6}"/>
              </a:ext>
            </a:extLst>
          </p:cNvPr>
          <p:cNvSpPr>
            <a:spLocks noGrp="1"/>
          </p:cNvSpPr>
          <p:nvPr>
            <p:ph type="sldNum" sz="quarter" idx="12"/>
          </p:nvPr>
        </p:nvSpPr>
        <p:spPr/>
        <p:txBody>
          <a:bodyPr/>
          <a:lstStyle/>
          <a:p>
            <a:fld id="{B094CFE4-7F23-1D4F-BA32-71539B81477D}" type="slidenum">
              <a:rPr lang="en-US" smtClean="0"/>
              <a:t>‹#›</a:t>
            </a:fld>
            <a:endParaRPr lang="en-US"/>
          </a:p>
        </p:txBody>
      </p:sp>
    </p:spTree>
    <p:extLst>
      <p:ext uri="{BB962C8B-B14F-4D97-AF65-F5344CB8AC3E}">
        <p14:creationId xmlns:p14="http://schemas.microsoft.com/office/powerpoint/2010/main" val="3295608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CADB4-13A1-B65D-A738-CE0C68CDF88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B48521B-4AAF-D99E-4610-DB1026C53D9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710323D-06F1-F867-100D-48DD3CA83FFC}"/>
              </a:ext>
            </a:extLst>
          </p:cNvPr>
          <p:cNvSpPr>
            <a:spLocks noGrp="1"/>
          </p:cNvSpPr>
          <p:nvPr>
            <p:ph type="dt" sz="half" idx="10"/>
          </p:nvPr>
        </p:nvSpPr>
        <p:spPr/>
        <p:txBody>
          <a:bodyPr/>
          <a:lstStyle/>
          <a:p>
            <a:fld id="{72842678-CE54-734D-8850-B6BD8FD93DEB}" type="datetimeFigureOut">
              <a:rPr lang="en-US" smtClean="0"/>
              <a:t>10/28/24</a:t>
            </a:fld>
            <a:endParaRPr lang="en-US"/>
          </a:p>
        </p:txBody>
      </p:sp>
      <p:sp>
        <p:nvSpPr>
          <p:cNvPr id="5" name="Footer Placeholder 4">
            <a:extLst>
              <a:ext uri="{FF2B5EF4-FFF2-40B4-BE49-F238E27FC236}">
                <a16:creationId xmlns:a16="http://schemas.microsoft.com/office/drawing/2014/main" id="{2BD830C4-B478-E1FA-A088-990A14D9AB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309373-A25F-882E-BC27-20103640BB76}"/>
              </a:ext>
            </a:extLst>
          </p:cNvPr>
          <p:cNvSpPr>
            <a:spLocks noGrp="1"/>
          </p:cNvSpPr>
          <p:nvPr>
            <p:ph type="sldNum" sz="quarter" idx="12"/>
          </p:nvPr>
        </p:nvSpPr>
        <p:spPr/>
        <p:txBody>
          <a:bodyPr/>
          <a:lstStyle/>
          <a:p>
            <a:fld id="{B094CFE4-7F23-1D4F-BA32-71539B81477D}" type="slidenum">
              <a:rPr lang="en-US" smtClean="0"/>
              <a:t>‹#›</a:t>
            </a:fld>
            <a:endParaRPr lang="en-US"/>
          </a:p>
        </p:txBody>
      </p:sp>
    </p:spTree>
    <p:extLst>
      <p:ext uri="{BB962C8B-B14F-4D97-AF65-F5344CB8AC3E}">
        <p14:creationId xmlns:p14="http://schemas.microsoft.com/office/powerpoint/2010/main" val="923412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2FFB2-6764-C887-C96B-A7E73BD0180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8891A219-FD0C-F9A1-A137-B7ABEF71573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6FC3755-1903-EEE5-8418-D59A0BFF1647}"/>
              </a:ext>
            </a:extLst>
          </p:cNvPr>
          <p:cNvSpPr>
            <a:spLocks noGrp="1"/>
          </p:cNvSpPr>
          <p:nvPr>
            <p:ph type="dt" sz="half" idx="10"/>
          </p:nvPr>
        </p:nvSpPr>
        <p:spPr/>
        <p:txBody>
          <a:bodyPr/>
          <a:lstStyle/>
          <a:p>
            <a:fld id="{72842678-CE54-734D-8850-B6BD8FD93DEB}" type="datetimeFigureOut">
              <a:rPr lang="en-US" smtClean="0"/>
              <a:t>10/28/24</a:t>
            </a:fld>
            <a:endParaRPr lang="en-US"/>
          </a:p>
        </p:txBody>
      </p:sp>
      <p:sp>
        <p:nvSpPr>
          <p:cNvPr id="5" name="Footer Placeholder 4">
            <a:extLst>
              <a:ext uri="{FF2B5EF4-FFF2-40B4-BE49-F238E27FC236}">
                <a16:creationId xmlns:a16="http://schemas.microsoft.com/office/drawing/2014/main" id="{5B9EB225-1FB0-BABE-515A-2D897D38EE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52A770-064B-97C5-E554-CBE018A57A6D}"/>
              </a:ext>
            </a:extLst>
          </p:cNvPr>
          <p:cNvSpPr>
            <a:spLocks noGrp="1"/>
          </p:cNvSpPr>
          <p:nvPr>
            <p:ph type="sldNum" sz="quarter" idx="12"/>
          </p:nvPr>
        </p:nvSpPr>
        <p:spPr/>
        <p:txBody>
          <a:bodyPr/>
          <a:lstStyle/>
          <a:p>
            <a:fld id="{B094CFE4-7F23-1D4F-BA32-71539B81477D}" type="slidenum">
              <a:rPr lang="en-US" smtClean="0"/>
              <a:t>‹#›</a:t>
            </a:fld>
            <a:endParaRPr lang="en-US"/>
          </a:p>
        </p:txBody>
      </p:sp>
    </p:spTree>
    <p:extLst>
      <p:ext uri="{BB962C8B-B14F-4D97-AF65-F5344CB8AC3E}">
        <p14:creationId xmlns:p14="http://schemas.microsoft.com/office/powerpoint/2010/main" val="1415029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A93F7-B41B-95F7-FD0C-444433A909E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ADE6431-3864-7DA2-A822-A1632E30652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AA6475B-867B-80BA-A755-2F13A08E933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C7682FD3-275D-0E9E-37FA-C1A40044AA3D}"/>
              </a:ext>
            </a:extLst>
          </p:cNvPr>
          <p:cNvSpPr>
            <a:spLocks noGrp="1"/>
          </p:cNvSpPr>
          <p:nvPr>
            <p:ph type="dt" sz="half" idx="10"/>
          </p:nvPr>
        </p:nvSpPr>
        <p:spPr/>
        <p:txBody>
          <a:bodyPr/>
          <a:lstStyle/>
          <a:p>
            <a:fld id="{72842678-CE54-734D-8850-B6BD8FD93DEB}" type="datetimeFigureOut">
              <a:rPr lang="en-US" smtClean="0"/>
              <a:t>10/28/24</a:t>
            </a:fld>
            <a:endParaRPr lang="en-US"/>
          </a:p>
        </p:txBody>
      </p:sp>
      <p:sp>
        <p:nvSpPr>
          <p:cNvPr id="6" name="Footer Placeholder 5">
            <a:extLst>
              <a:ext uri="{FF2B5EF4-FFF2-40B4-BE49-F238E27FC236}">
                <a16:creationId xmlns:a16="http://schemas.microsoft.com/office/drawing/2014/main" id="{5268576A-CB2B-5CD0-19D1-F8CDB898FC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A05199-91AF-2149-66A2-7235A89AE5E9}"/>
              </a:ext>
            </a:extLst>
          </p:cNvPr>
          <p:cNvSpPr>
            <a:spLocks noGrp="1"/>
          </p:cNvSpPr>
          <p:nvPr>
            <p:ph type="sldNum" sz="quarter" idx="12"/>
          </p:nvPr>
        </p:nvSpPr>
        <p:spPr/>
        <p:txBody>
          <a:bodyPr/>
          <a:lstStyle/>
          <a:p>
            <a:fld id="{B094CFE4-7F23-1D4F-BA32-71539B81477D}" type="slidenum">
              <a:rPr lang="en-US" smtClean="0"/>
              <a:t>‹#›</a:t>
            </a:fld>
            <a:endParaRPr lang="en-US"/>
          </a:p>
        </p:txBody>
      </p:sp>
    </p:spTree>
    <p:extLst>
      <p:ext uri="{BB962C8B-B14F-4D97-AF65-F5344CB8AC3E}">
        <p14:creationId xmlns:p14="http://schemas.microsoft.com/office/powerpoint/2010/main" val="803298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11DCE-7910-0D62-5060-27A69DF0D43E}"/>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FB054AE-2C9A-BA13-F8B7-820886525F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0FAB604-6830-BE4C-5507-55567715412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27B535E-264E-2727-9F57-5A59DE5181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B6722A1-9D56-44C8-C55A-1FDD1E3C6B9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C089C309-66CA-AC76-2927-8EC1AF86573F}"/>
              </a:ext>
            </a:extLst>
          </p:cNvPr>
          <p:cNvSpPr>
            <a:spLocks noGrp="1"/>
          </p:cNvSpPr>
          <p:nvPr>
            <p:ph type="dt" sz="half" idx="10"/>
          </p:nvPr>
        </p:nvSpPr>
        <p:spPr/>
        <p:txBody>
          <a:bodyPr/>
          <a:lstStyle/>
          <a:p>
            <a:fld id="{72842678-CE54-734D-8850-B6BD8FD93DEB}" type="datetimeFigureOut">
              <a:rPr lang="en-US" smtClean="0"/>
              <a:t>10/28/24</a:t>
            </a:fld>
            <a:endParaRPr lang="en-US"/>
          </a:p>
        </p:txBody>
      </p:sp>
      <p:sp>
        <p:nvSpPr>
          <p:cNvPr id="8" name="Footer Placeholder 7">
            <a:extLst>
              <a:ext uri="{FF2B5EF4-FFF2-40B4-BE49-F238E27FC236}">
                <a16:creationId xmlns:a16="http://schemas.microsoft.com/office/drawing/2014/main" id="{6A2B2AF3-40A8-A289-0D2B-3DCE5AAC196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84B2B4C-BA6C-7E5F-D019-AF8AD374FA59}"/>
              </a:ext>
            </a:extLst>
          </p:cNvPr>
          <p:cNvSpPr>
            <a:spLocks noGrp="1"/>
          </p:cNvSpPr>
          <p:nvPr>
            <p:ph type="sldNum" sz="quarter" idx="12"/>
          </p:nvPr>
        </p:nvSpPr>
        <p:spPr/>
        <p:txBody>
          <a:bodyPr/>
          <a:lstStyle/>
          <a:p>
            <a:fld id="{B094CFE4-7F23-1D4F-BA32-71539B81477D}" type="slidenum">
              <a:rPr lang="en-US" smtClean="0"/>
              <a:t>‹#›</a:t>
            </a:fld>
            <a:endParaRPr lang="en-US"/>
          </a:p>
        </p:txBody>
      </p:sp>
    </p:spTree>
    <p:extLst>
      <p:ext uri="{BB962C8B-B14F-4D97-AF65-F5344CB8AC3E}">
        <p14:creationId xmlns:p14="http://schemas.microsoft.com/office/powerpoint/2010/main" val="2066793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5C680-BD87-DCD9-FE61-91ABF792095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D647E40C-ED04-5503-FE16-5A70B4CB1BAA}"/>
              </a:ext>
            </a:extLst>
          </p:cNvPr>
          <p:cNvSpPr>
            <a:spLocks noGrp="1"/>
          </p:cNvSpPr>
          <p:nvPr>
            <p:ph type="dt" sz="half" idx="10"/>
          </p:nvPr>
        </p:nvSpPr>
        <p:spPr/>
        <p:txBody>
          <a:bodyPr/>
          <a:lstStyle/>
          <a:p>
            <a:fld id="{72842678-CE54-734D-8850-B6BD8FD93DEB}" type="datetimeFigureOut">
              <a:rPr lang="en-US" smtClean="0"/>
              <a:t>10/28/24</a:t>
            </a:fld>
            <a:endParaRPr lang="en-US"/>
          </a:p>
        </p:txBody>
      </p:sp>
      <p:sp>
        <p:nvSpPr>
          <p:cNvPr id="4" name="Footer Placeholder 3">
            <a:extLst>
              <a:ext uri="{FF2B5EF4-FFF2-40B4-BE49-F238E27FC236}">
                <a16:creationId xmlns:a16="http://schemas.microsoft.com/office/drawing/2014/main" id="{38095B6F-4BCE-1F01-4D9F-C50702FCB1B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0F3C3CA-B1E0-04F7-CCE4-6CA09D5D43E7}"/>
              </a:ext>
            </a:extLst>
          </p:cNvPr>
          <p:cNvSpPr>
            <a:spLocks noGrp="1"/>
          </p:cNvSpPr>
          <p:nvPr>
            <p:ph type="sldNum" sz="quarter" idx="12"/>
          </p:nvPr>
        </p:nvSpPr>
        <p:spPr/>
        <p:txBody>
          <a:bodyPr/>
          <a:lstStyle/>
          <a:p>
            <a:fld id="{B094CFE4-7F23-1D4F-BA32-71539B81477D}" type="slidenum">
              <a:rPr lang="en-US" smtClean="0"/>
              <a:t>‹#›</a:t>
            </a:fld>
            <a:endParaRPr lang="en-US"/>
          </a:p>
        </p:txBody>
      </p:sp>
    </p:spTree>
    <p:extLst>
      <p:ext uri="{BB962C8B-B14F-4D97-AF65-F5344CB8AC3E}">
        <p14:creationId xmlns:p14="http://schemas.microsoft.com/office/powerpoint/2010/main" val="2729432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A281CBD-AF98-70BE-869F-57166CA566E6}"/>
              </a:ext>
            </a:extLst>
          </p:cNvPr>
          <p:cNvSpPr>
            <a:spLocks noGrp="1"/>
          </p:cNvSpPr>
          <p:nvPr>
            <p:ph type="dt" sz="half" idx="10"/>
          </p:nvPr>
        </p:nvSpPr>
        <p:spPr/>
        <p:txBody>
          <a:bodyPr/>
          <a:lstStyle/>
          <a:p>
            <a:fld id="{72842678-CE54-734D-8850-B6BD8FD93DEB}" type="datetimeFigureOut">
              <a:rPr lang="en-US" smtClean="0"/>
              <a:t>10/28/24</a:t>
            </a:fld>
            <a:endParaRPr lang="en-US"/>
          </a:p>
        </p:txBody>
      </p:sp>
      <p:sp>
        <p:nvSpPr>
          <p:cNvPr id="3" name="Footer Placeholder 2">
            <a:extLst>
              <a:ext uri="{FF2B5EF4-FFF2-40B4-BE49-F238E27FC236}">
                <a16:creationId xmlns:a16="http://schemas.microsoft.com/office/drawing/2014/main" id="{16BFFC65-1877-8724-A734-B49746CBD53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82BDBE3-6332-52AF-1690-CD4C67A3181A}"/>
              </a:ext>
            </a:extLst>
          </p:cNvPr>
          <p:cNvSpPr>
            <a:spLocks noGrp="1"/>
          </p:cNvSpPr>
          <p:nvPr>
            <p:ph type="sldNum" sz="quarter" idx="12"/>
          </p:nvPr>
        </p:nvSpPr>
        <p:spPr/>
        <p:txBody>
          <a:bodyPr/>
          <a:lstStyle/>
          <a:p>
            <a:fld id="{B094CFE4-7F23-1D4F-BA32-71539B81477D}" type="slidenum">
              <a:rPr lang="en-US" smtClean="0"/>
              <a:t>‹#›</a:t>
            </a:fld>
            <a:endParaRPr lang="en-US"/>
          </a:p>
        </p:txBody>
      </p:sp>
    </p:spTree>
    <p:extLst>
      <p:ext uri="{BB962C8B-B14F-4D97-AF65-F5344CB8AC3E}">
        <p14:creationId xmlns:p14="http://schemas.microsoft.com/office/powerpoint/2010/main" val="2941860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15171-1103-6163-AC4A-9C24D3C7F36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55783721-3B1A-56DA-200D-52F572B2165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89D8CB8-7E4C-710C-49FD-6D05DC977A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08566B5-EC1A-4E79-1A60-B85E9CA21F78}"/>
              </a:ext>
            </a:extLst>
          </p:cNvPr>
          <p:cNvSpPr>
            <a:spLocks noGrp="1"/>
          </p:cNvSpPr>
          <p:nvPr>
            <p:ph type="dt" sz="half" idx="10"/>
          </p:nvPr>
        </p:nvSpPr>
        <p:spPr/>
        <p:txBody>
          <a:bodyPr/>
          <a:lstStyle/>
          <a:p>
            <a:fld id="{72842678-CE54-734D-8850-B6BD8FD93DEB}" type="datetimeFigureOut">
              <a:rPr lang="en-US" smtClean="0"/>
              <a:t>10/28/24</a:t>
            </a:fld>
            <a:endParaRPr lang="en-US"/>
          </a:p>
        </p:txBody>
      </p:sp>
      <p:sp>
        <p:nvSpPr>
          <p:cNvPr id="6" name="Footer Placeholder 5">
            <a:extLst>
              <a:ext uri="{FF2B5EF4-FFF2-40B4-BE49-F238E27FC236}">
                <a16:creationId xmlns:a16="http://schemas.microsoft.com/office/drawing/2014/main" id="{99A5E519-8E3C-5709-9E69-1AEECBC2CF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543DCD-F472-8C43-10AF-4946D829DAE3}"/>
              </a:ext>
            </a:extLst>
          </p:cNvPr>
          <p:cNvSpPr>
            <a:spLocks noGrp="1"/>
          </p:cNvSpPr>
          <p:nvPr>
            <p:ph type="sldNum" sz="quarter" idx="12"/>
          </p:nvPr>
        </p:nvSpPr>
        <p:spPr/>
        <p:txBody>
          <a:bodyPr/>
          <a:lstStyle/>
          <a:p>
            <a:fld id="{B094CFE4-7F23-1D4F-BA32-71539B81477D}" type="slidenum">
              <a:rPr lang="en-US" smtClean="0"/>
              <a:t>‹#›</a:t>
            </a:fld>
            <a:endParaRPr lang="en-US"/>
          </a:p>
        </p:txBody>
      </p:sp>
    </p:spTree>
    <p:extLst>
      <p:ext uri="{BB962C8B-B14F-4D97-AF65-F5344CB8AC3E}">
        <p14:creationId xmlns:p14="http://schemas.microsoft.com/office/powerpoint/2010/main" val="1248701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28F9C-D153-5F5A-4AEA-99C7842FAE6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49213C9-75F0-4053-59C7-E74C2D9690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D7BAE08-F9D4-9343-4085-23E685FEE2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5F12A31-DCBF-F4B7-74B7-43DA67212E79}"/>
              </a:ext>
            </a:extLst>
          </p:cNvPr>
          <p:cNvSpPr>
            <a:spLocks noGrp="1"/>
          </p:cNvSpPr>
          <p:nvPr>
            <p:ph type="dt" sz="half" idx="10"/>
          </p:nvPr>
        </p:nvSpPr>
        <p:spPr/>
        <p:txBody>
          <a:bodyPr/>
          <a:lstStyle/>
          <a:p>
            <a:fld id="{72842678-CE54-734D-8850-B6BD8FD93DEB}" type="datetimeFigureOut">
              <a:rPr lang="en-US" smtClean="0"/>
              <a:t>10/28/24</a:t>
            </a:fld>
            <a:endParaRPr lang="en-US"/>
          </a:p>
        </p:txBody>
      </p:sp>
      <p:sp>
        <p:nvSpPr>
          <p:cNvPr id="6" name="Footer Placeholder 5">
            <a:extLst>
              <a:ext uri="{FF2B5EF4-FFF2-40B4-BE49-F238E27FC236}">
                <a16:creationId xmlns:a16="http://schemas.microsoft.com/office/drawing/2014/main" id="{06B79772-51B8-BFE9-301D-78B68410D8E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88E5E1-4BA1-3FCF-EBA2-D37A6CFDDCC6}"/>
              </a:ext>
            </a:extLst>
          </p:cNvPr>
          <p:cNvSpPr>
            <a:spLocks noGrp="1"/>
          </p:cNvSpPr>
          <p:nvPr>
            <p:ph type="sldNum" sz="quarter" idx="12"/>
          </p:nvPr>
        </p:nvSpPr>
        <p:spPr/>
        <p:txBody>
          <a:bodyPr/>
          <a:lstStyle/>
          <a:p>
            <a:fld id="{B094CFE4-7F23-1D4F-BA32-71539B81477D}" type="slidenum">
              <a:rPr lang="en-US" smtClean="0"/>
              <a:t>‹#›</a:t>
            </a:fld>
            <a:endParaRPr lang="en-US"/>
          </a:p>
        </p:txBody>
      </p:sp>
    </p:spTree>
    <p:extLst>
      <p:ext uri="{BB962C8B-B14F-4D97-AF65-F5344CB8AC3E}">
        <p14:creationId xmlns:p14="http://schemas.microsoft.com/office/powerpoint/2010/main" val="3415749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0AAACA-574F-C9FE-1D4D-6B1461003E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EC8AF0C-823C-511B-D77E-9B3753837B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E4E2393-9B37-09B6-C19E-BCDEA18B04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2842678-CE54-734D-8850-B6BD8FD93DEB}" type="datetimeFigureOut">
              <a:rPr lang="en-US" smtClean="0"/>
              <a:t>10/28/24</a:t>
            </a:fld>
            <a:endParaRPr lang="en-US"/>
          </a:p>
        </p:txBody>
      </p:sp>
      <p:sp>
        <p:nvSpPr>
          <p:cNvPr id="5" name="Footer Placeholder 4">
            <a:extLst>
              <a:ext uri="{FF2B5EF4-FFF2-40B4-BE49-F238E27FC236}">
                <a16:creationId xmlns:a16="http://schemas.microsoft.com/office/drawing/2014/main" id="{2988216A-22C1-D687-FC9F-31C666A4C7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2A362F1-775A-DAAE-9E7F-4843D4E08C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094CFE4-7F23-1D4F-BA32-71539B81477D}" type="slidenum">
              <a:rPr lang="en-US" smtClean="0"/>
              <a:t>‹#›</a:t>
            </a:fld>
            <a:endParaRPr lang="en-US"/>
          </a:p>
        </p:txBody>
      </p:sp>
    </p:spTree>
    <p:extLst>
      <p:ext uri="{BB962C8B-B14F-4D97-AF65-F5344CB8AC3E}">
        <p14:creationId xmlns:p14="http://schemas.microsoft.com/office/powerpoint/2010/main" val="21183190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Practice</a:t>
            </a:r>
          </a:p>
        </p:txBody>
      </p:sp>
      <p:sp>
        <p:nvSpPr>
          <p:cNvPr id="3" name="Subtitle 2"/>
          <p:cNvSpPr>
            <a:spLocks noGrp="1"/>
          </p:cNvSpPr>
          <p:nvPr>
            <p:ph type="subTitle" idx="1"/>
          </p:nvPr>
        </p:nvSpPr>
        <p:spPr/>
        <p:txBody>
          <a:bodyPr/>
          <a:lstStyle/>
          <a:p>
            <a:r>
              <a:rPr lang="en-GB" dirty="0"/>
              <a:t>Theory, Skills and Methods</a:t>
            </a:r>
          </a:p>
          <a:p>
            <a:r>
              <a:rPr lang="en-GB" dirty="0" err="1"/>
              <a:t>Dr.</a:t>
            </a:r>
            <a:r>
              <a:rPr lang="en-GB" dirty="0"/>
              <a:t> Michael Bycroft</a:t>
            </a:r>
          </a:p>
          <a:p>
            <a:r>
              <a:rPr lang="en-GB" dirty="0"/>
              <a:t>28/10/2024</a:t>
            </a:r>
          </a:p>
        </p:txBody>
      </p:sp>
    </p:spTree>
    <p:extLst>
      <p:ext uri="{BB962C8B-B14F-4D97-AF65-F5344CB8AC3E}">
        <p14:creationId xmlns:p14="http://schemas.microsoft.com/office/powerpoint/2010/main" val="5141395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3B5C618-9CBA-AF60-B7E1-96DF2C38CB9E}"/>
              </a:ext>
            </a:extLst>
          </p:cNvPr>
          <p:cNvSpPr>
            <a:spLocks noGrp="1"/>
          </p:cNvSpPr>
          <p:nvPr>
            <p:ph idx="1"/>
          </p:nvPr>
        </p:nvSpPr>
        <p:spPr>
          <a:xfrm>
            <a:off x="2201636" y="1509599"/>
            <a:ext cx="8322129" cy="3838802"/>
          </a:xfrm>
        </p:spPr>
        <p:txBody>
          <a:bodyPr>
            <a:normAutofit/>
          </a:bodyPr>
          <a:lstStyle/>
          <a:p>
            <a:pPr marL="0" indent="0">
              <a:buNone/>
            </a:pPr>
            <a:r>
              <a:rPr lang="en-GB" sz="3200" dirty="0"/>
              <a:t>A </a:t>
            </a:r>
            <a:r>
              <a:rPr lang="en-GB" sz="3200" i="1" dirty="0"/>
              <a:t>habitus</a:t>
            </a:r>
            <a:r>
              <a:rPr lang="en-GB" sz="3200" dirty="0"/>
              <a:t> is </a:t>
            </a:r>
            <a:r>
              <a:rPr lang="en-GB" sz="3200" dirty="0">
                <a:solidFill>
                  <a:srgbClr val="FF0000"/>
                </a:solidFill>
              </a:rPr>
              <a:t>self-validating</a:t>
            </a:r>
            <a:r>
              <a:rPr lang="en-GB" sz="3200" dirty="0"/>
              <a:t> in the sense that members of the habitus are not exposed to counter-examples</a:t>
            </a:r>
          </a:p>
          <a:p>
            <a:pPr marL="0" indent="0">
              <a:buNone/>
            </a:pPr>
            <a:endParaRPr lang="en-GB" sz="3200" dirty="0"/>
          </a:p>
          <a:p>
            <a:pPr marL="0" indent="0">
              <a:buNone/>
            </a:pPr>
            <a:r>
              <a:rPr lang="en-GB" sz="3200" dirty="0"/>
              <a:t>A </a:t>
            </a:r>
            <a:r>
              <a:rPr lang="en-GB" sz="3200" i="1" dirty="0"/>
              <a:t>habitus</a:t>
            </a:r>
            <a:r>
              <a:rPr lang="en-GB" sz="3200" dirty="0"/>
              <a:t> is </a:t>
            </a:r>
            <a:r>
              <a:rPr lang="en-GB" sz="3200" dirty="0">
                <a:solidFill>
                  <a:srgbClr val="FF0000"/>
                </a:solidFill>
              </a:rPr>
              <a:t>self-fulfilling</a:t>
            </a:r>
            <a:r>
              <a:rPr lang="en-GB" sz="3200" dirty="0"/>
              <a:t> in the sense that it creates the conditions for its own apparent success</a:t>
            </a:r>
          </a:p>
        </p:txBody>
      </p:sp>
    </p:spTree>
    <p:extLst>
      <p:ext uri="{BB962C8B-B14F-4D97-AF65-F5344CB8AC3E}">
        <p14:creationId xmlns:p14="http://schemas.microsoft.com/office/powerpoint/2010/main" val="686697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756" y="2016819"/>
            <a:ext cx="7216833" cy="4351338"/>
          </a:xfrm>
        </p:spPr>
        <p:txBody>
          <a:bodyPr/>
          <a:lstStyle/>
          <a:p>
            <a:pPr marL="0" indent="0">
              <a:buNone/>
            </a:pPr>
            <a:r>
              <a:rPr lang="en-GB" dirty="0"/>
              <a:t>“…practices, articulated with but not homologous to discourses, are not reducible to discourses, can be considered the fundamental partitioning principle in all cultural history”</a:t>
            </a:r>
          </a:p>
          <a:p>
            <a:pPr marL="0" indent="0">
              <a:buNone/>
            </a:pPr>
            <a:endParaRPr lang="en-GB" dirty="0"/>
          </a:p>
          <a:p>
            <a:pPr marL="0" indent="0" algn="r">
              <a:buNone/>
            </a:pPr>
            <a:r>
              <a:rPr lang="en-GB" sz="2400" dirty="0"/>
              <a:t>-- </a:t>
            </a:r>
            <a:r>
              <a:rPr lang="en-GB" sz="2400" dirty="0" err="1"/>
              <a:t>Chartier</a:t>
            </a:r>
            <a:r>
              <a:rPr lang="en-GB" sz="2400" dirty="0"/>
              <a:t>, in </a:t>
            </a:r>
            <a:r>
              <a:rPr lang="en-GB" sz="2400" i="1" dirty="0"/>
              <a:t>The Edge of the Cliff</a:t>
            </a:r>
            <a:r>
              <a:rPr lang="en-GB" sz="2400" dirty="0"/>
              <a:t>, 1997</a:t>
            </a:r>
          </a:p>
        </p:txBody>
      </p:sp>
    </p:spTree>
    <p:extLst>
      <p:ext uri="{BB962C8B-B14F-4D97-AF65-F5344CB8AC3E}">
        <p14:creationId xmlns:p14="http://schemas.microsoft.com/office/powerpoint/2010/main" val="1843716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02131" y="695092"/>
            <a:ext cx="7897091" cy="5664143"/>
          </a:xfrm>
        </p:spPr>
        <p:txBody>
          <a:bodyPr>
            <a:normAutofit lnSpcReduction="10000"/>
          </a:bodyPr>
          <a:lstStyle/>
          <a:p>
            <a:pPr marL="0" indent="0">
              <a:buNone/>
            </a:pPr>
            <a:r>
              <a:rPr lang="en-GB" dirty="0"/>
              <a:t>Great books and their ideas (Peter Gay, </a:t>
            </a:r>
            <a:r>
              <a:rPr lang="en-GB" i="1" dirty="0"/>
              <a:t>The Enlightenment</a:t>
            </a:r>
            <a:r>
              <a:rPr lang="en-GB" dirty="0"/>
              <a:t>, 1966)</a:t>
            </a:r>
          </a:p>
          <a:p>
            <a:pPr marL="0" indent="0">
              <a:buNone/>
            </a:pPr>
            <a:endParaRPr lang="en-GB" dirty="0"/>
          </a:p>
          <a:p>
            <a:pPr marL="0" indent="0">
              <a:buNone/>
            </a:pPr>
            <a:r>
              <a:rPr lang="en-GB" dirty="0"/>
              <a:t>Not-so-great books and their representations (Robert </a:t>
            </a:r>
            <a:r>
              <a:rPr lang="en-GB" dirty="0" err="1"/>
              <a:t>Darnton</a:t>
            </a:r>
            <a:r>
              <a:rPr lang="en-GB" dirty="0"/>
              <a:t>, </a:t>
            </a:r>
            <a:r>
              <a:rPr lang="en-GB" i="1" dirty="0"/>
              <a:t>The Forbidden Bestsellers of Pre-Revolutionary France</a:t>
            </a:r>
            <a:r>
              <a:rPr lang="en-GB" dirty="0"/>
              <a:t>, 1995)</a:t>
            </a:r>
          </a:p>
          <a:p>
            <a:pPr marL="0" indent="0">
              <a:buNone/>
            </a:pPr>
            <a:endParaRPr lang="en-GB" dirty="0"/>
          </a:p>
          <a:p>
            <a:pPr marL="0" indent="0">
              <a:buNone/>
            </a:pPr>
            <a:r>
              <a:rPr lang="en-GB" dirty="0"/>
              <a:t>Subversive societies (Fred E. Schrader, </a:t>
            </a:r>
            <a:r>
              <a:rPr lang="en-GB" i="1" dirty="0"/>
              <a:t>Augustin Cochin et la </a:t>
            </a:r>
            <a:r>
              <a:rPr lang="en-GB" i="1" dirty="0" err="1"/>
              <a:t>République</a:t>
            </a:r>
            <a:r>
              <a:rPr lang="en-GB" i="1" dirty="0"/>
              <a:t> </a:t>
            </a:r>
            <a:r>
              <a:rPr lang="en-GB" i="1" dirty="0" err="1"/>
              <a:t>française</a:t>
            </a:r>
            <a:r>
              <a:rPr lang="en-GB" dirty="0"/>
              <a:t>, 1992)</a:t>
            </a:r>
          </a:p>
          <a:p>
            <a:pPr marL="0" indent="0">
              <a:buNone/>
            </a:pPr>
            <a:endParaRPr lang="en-GB" dirty="0"/>
          </a:p>
          <a:p>
            <a:pPr marL="0" indent="0">
              <a:buNone/>
            </a:pPr>
            <a:r>
              <a:rPr lang="en-GB" dirty="0"/>
              <a:t>Irreducible practices (</a:t>
            </a:r>
            <a:r>
              <a:rPr lang="en-GB" dirty="0" err="1"/>
              <a:t>Arlette</a:t>
            </a:r>
            <a:r>
              <a:rPr lang="en-GB" dirty="0"/>
              <a:t> </a:t>
            </a:r>
            <a:r>
              <a:rPr lang="en-GB" dirty="0" err="1"/>
              <a:t>Farge</a:t>
            </a:r>
            <a:r>
              <a:rPr lang="en-GB" dirty="0"/>
              <a:t>, </a:t>
            </a:r>
            <a:r>
              <a:rPr lang="en-GB" i="1" dirty="0"/>
              <a:t>Subversive Words: Public Opinion in Eighteenth-Century France</a:t>
            </a:r>
            <a:r>
              <a:rPr lang="en-GB" dirty="0"/>
              <a:t>, 1992)</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27314578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C85A9C0F-A7EE-4732-9F68-2390D0041C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0915" y="0"/>
            <a:ext cx="457041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A13E1E5-483E-4F00-8BA6-7952ADE54306}"/>
              </a:ext>
            </a:extLst>
          </p:cNvPr>
          <p:cNvSpPr txBox="1"/>
          <p:nvPr/>
        </p:nvSpPr>
        <p:spPr>
          <a:xfrm>
            <a:off x="6096000" y="6187160"/>
            <a:ext cx="3719743" cy="584775"/>
          </a:xfrm>
          <a:prstGeom prst="rect">
            <a:avLst/>
          </a:prstGeom>
          <a:noFill/>
        </p:spPr>
        <p:txBody>
          <a:bodyPr wrap="square" rtlCol="0">
            <a:spAutoFit/>
          </a:bodyPr>
          <a:lstStyle/>
          <a:p>
            <a:r>
              <a:rPr lang="en-GB" sz="3200" dirty="0">
                <a:solidFill>
                  <a:srgbClr val="FF0000"/>
                </a:solidFill>
              </a:rPr>
              <a:t>2018 book</a:t>
            </a:r>
          </a:p>
        </p:txBody>
      </p:sp>
    </p:spTree>
    <p:extLst>
      <p:ext uri="{BB962C8B-B14F-4D97-AF65-F5344CB8AC3E}">
        <p14:creationId xmlns:p14="http://schemas.microsoft.com/office/powerpoint/2010/main" val="1671049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252D365-A217-4EE0-8818-52E2CAE82B83}"/>
              </a:ext>
            </a:extLst>
          </p:cNvPr>
          <p:cNvPicPr>
            <a:picLocks noChangeAspect="1"/>
          </p:cNvPicPr>
          <p:nvPr/>
        </p:nvPicPr>
        <p:blipFill>
          <a:blip r:embed="rId2"/>
          <a:stretch>
            <a:fillRect/>
          </a:stretch>
        </p:blipFill>
        <p:spPr>
          <a:xfrm>
            <a:off x="245477" y="519251"/>
            <a:ext cx="6477118" cy="4194263"/>
          </a:xfrm>
          <a:prstGeom prst="rect">
            <a:avLst/>
          </a:prstGeom>
        </p:spPr>
      </p:pic>
      <p:pic>
        <p:nvPicPr>
          <p:cNvPr id="1026" name="Picture 2">
            <a:extLst>
              <a:ext uri="{FF2B5EF4-FFF2-40B4-BE49-F238E27FC236}">
                <a16:creationId xmlns:a16="http://schemas.microsoft.com/office/drawing/2014/main" id="{2CDF22BD-D053-45A8-8F5A-4990CDBF37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3944" y="0"/>
            <a:ext cx="5138056" cy="775555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C042B0C-2916-445B-822F-678703802022}"/>
              </a:ext>
            </a:extLst>
          </p:cNvPr>
          <p:cNvSpPr txBox="1"/>
          <p:nvPr/>
        </p:nvSpPr>
        <p:spPr>
          <a:xfrm>
            <a:off x="5207960" y="6214448"/>
            <a:ext cx="1680310" cy="461665"/>
          </a:xfrm>
          <a:prstGeom prst="rect">
            <a:avLst/>
          </a:prstGeom>
          <a:noFill/>
        </p:spPr>
        <p:txBody>
          <a:bodyPr wrap="square" rtlCol="0">
            <a:spAutoFit/>
          </a:bodyPr>
          <a:lstStyle/>
          <a:p>
            <a:r>
              <a:rPr lang="en-GB" sz="2400" dirty="0">
                <a:solidFill>
                  <a:srgbClr val="FF0000"/>
                </a:solidFill>
              </a:rPr>
              <a:t>2014 book</a:t>
            </a:r>
          </a:p>
        </p:txBody>
      </p:sp>
      <p:sp>
        <p:nvSpPr>
          <p:cNvPr id="8" name="TextBox 7">
            <a:extLst>
              <a:ext uri="{FF2B5EF4-FFF2-40B4-BE49-F238E27FC236}">
                <a16:creationId xmlns:a16="http://schemas.microsoft.com/office/drawing/2014/main" id="{6EF87328-197D-49AE-92F5-BB27A84279BD}"/>
              </a:ext>
            </a:extLst>
          </p:cNvPr>
          <p:cNvSpPr txBox="1"/>
          <p:nvPr/>
        </p:nvSpPr>
        <p:spPr>
          <a:xfrm>
            <a:off x="620487" y="4986048"/>
            <a:ext cx="1680310" cy="461665"/>
          </a:xfrm>
          <a:prstGeom prst="rect">
            <a:avLst/>
          </a:prstGeom>
          <a:noFill/>
        </p:spPr>
        <p:txBody>
          <a:bodyPr wrap="square" rtlCol="0">
            <a:spAutoFit/>
          </a:bodyPr>
          <a:lstStyle/>
          <a:p>
            <a:r>
              <a:rPr lang="en-GB" sz="2400" dirty="0">
                <a:solidFill>
                  <a:srgbClr val="FF0000"/>
                </a:solidFill>
              </a:rPr>
              <a:t>1988 article</a:t>
            </a:r>
          </a:p>
        </p:txBody>
      </p:sp>
    </p:spTree>
    <p:extLst>
      <p:ext uri="{BB962C8B-B14F-4D97-AF65-F5344CB8AC3E}">
        <p14:creationId xmlns:p14="http://schemas.microsoft.com/office/powerpoint/2010/main" val="28191163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C85A9C0F-A7EE-4732-9F68-2390D0041C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0915" y="0"/>
            <a:ext cx="457041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A13E1E5-483E-4F00-8BA6-7952ADE54306}"/>
              </a:ext>
            </a:extLst>
          </p:cNvPr>
          <p:cNvSpPr txBox="1"/>
          <p:nvPr/>
        </p:nvSpPr>
        <p:spPr>
          <a:xfrm>
            <a:off x="6096000" y="6187160"/>
            <a:ext cx="3719743" cy="584775"/>
          </a:xfrm>
          <a:prstGeom prst="rect">
            <a:avLst/>
          </a:prstGeom>
          <a:noFill/>
        </p:spPr>
        <p:txBody>
          <a:bodyPr wrap="square" rtlCol="0">
            <a:spAutoFit/>
          </a:bodyPr>
          <a:lstStyle/>
          <a:p>
            <a:r>
              <a:rPr lang="en-GB" sz="3200" dirty="0">
                <a:solidFill>
                  <a:srgbClr val="FF0000"/>
                </a:solidFill>
              </a:rPr>
              <a:t>2018 book</a:t>
            </a:r>
          </a:p>
        </p:txBody>
      </p:sp>
    </p:spTree>
    <p:extLst>
      <p:ext uri="{BB962C8B-B14F-4D97-AF65-F5344CB8AC3E}">
        <p14:creationId xmlns:p14="http://schemas.microsoft.com/office/powerpoint/2010/main" val="23071516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49CEFB0-B97B-43C5-A987-315F8467947A}"/>
              </a:ext>
            </a:extLst>
          </p:cNvPr>
          <p:cNvSpPr txBox="1"/>
          <p:nvPr/>
        </p:nvSpPr>
        <p:spPr>
          <a:xfrm>
            <a:off x="7652549" y="5859262"/>
            <a:ext cx="2982897" cy="830997"/>
          </a:xfrm>
          <a:prstGeom prst="rect">
            <a:avLst/>
          </a:prstGeom>
          <a:noFill/>
        </p:spPr>
        <p:txBody>
          <a:bodyPr wrap="square" rtlCol="0">
            <a:spAutoFit/>
          </a:bodyPr>
          <a:lstStyle/>
          <a:p>
            <a:r>
              <a:rPr lang="en-GB" sz="2400" dirty="0"/>
              <a:t>Twenty-first-century recipe, with testing</a:t>
            </a:r>
          </a:p>
        </p:txBody>
      </p:sp>
      <p:pic>
        <p:nvPicPr>
          <p:cNvPr id="2" name="Picture 1"/>
          <p:cNvPicPr>
            <a:picLocks noChangeAspect="1"/>
          </p:cNvPicPr>
          <p:nvPr/>
        </p:nvPicPr>
        <p:blipFill>
          <a:blip r:embed="rId2"/>
          <a:stretch>
            <a:fillRect/>
          </a:stretch>
        </p:blipFill>
        <p:spPr>
          <a:xfrm>
            <a:off x="1033758" y="0"/>
            <a:ext cx="6483360" cy="6858000"/>
          </a:xfrm>
          <a:prstGeom prst="rect">
            <a:avLst/>
          </a:prstGeom>
        </p:spPr>
      </p:pic>
    </p:spTree>
    <p:extLst>
      <p:ext uri="{BB962C8B-B14F-4D97-AF65-F5344CB8AC3E}">
        <p14:creationId xmlns:p14="http://schemas.microsoft.com/office/powerpoint/2010/main" val="25057962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52353" y="1567930"/>
            <a:ext cx="8879378" cy="4351338"/>
          </a:xfrm>
        </p:spPr>
        <p:txBody>
          <a:bodyPr>
            <a:normAutofit/>
          </a:bodyPr>
          <a:lstStyle/>
          <a:p>
            <a:pPr marL="0" indent="0" algn="ctr">
              <a:buNone/>
            </a:pPr>
            <a:r>
              <a:rPr lang="en-GB" sz="4000" dirty="0"/>
              <a:t>Are these theories new?</a:t>
            </a:r>
          </a:p>
          <a:p>
            <a:pPr marL="0" indent="0" algn="ctr">
              <a:buNone/>
            </a:pPr>
            <a:endParaRPr lang="en-GB" sz="4000" dirty="0"/>
          </a:p>
          <a:p>
            <a:pPr marL="0" indent="0" algn="ctr">
              <a:buNone/>
            </a:pPr>
            <a:r>
              <a:rPr lang="en-GB" sz="4000" dirty="0"/>
              <a:t>Are they true?</a:t>
            </a:r>
          </a:p>
          <a:p>
            <a:pPr marL="0" indent="0" algn="ctr">
              <a:buNone/>
            </a:pPr>
            <a:endParaRPr lang="en-GB" sz="4000" dirty="0"/>
          </a:p>
          <a:p>
            <a:pPr marL="0" indent="0" algn="ctr">
              <a:buNone/>
            </a:pPr>
            <a:r>
              <a:rPr lang="en-GB" sz="4000" dirty="0"/>
              <a:t>Are they complete?</a:t>
            </a:r>
          </a:p>
        </p:txBody>
      </p:sp>
    </p:spTree>
    <p:extLst>
      <p:ext uri="{BB962C8B-B14F-4D97-AF65-F5344CB8AC3E}">
        <p14:creationId xmlns:p14="http://schemas.microsoft.com/office/powerpoint/2010/main" val="3920232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94064" y="804198"/>
            <a:ext cx="7923415" cy="4351338"/>
          </a:xfrm>
        </p:spPr>
        <p:txBody>
          <a:bodyPr>
            <a:noAutofit/>
          </a:bodyPr>
          <a:lstStyle/>
          <a:p>
            <a:pPr marL="0" indent="0" algn="ctr">
              <a:lnSpc>
                <a:spcPct val="200000"/>
              </a:lnSpc>
              <a:buNone/>
            </a:pPr>
            <a:r>
              <a:rPr lang="en-GB" sz="3600" dirty="0"/>
              <a:t>Practice v. theory</a:t>
            </a:r>
          </a:p>
          <a:p>
            <a:pPr marL="0" indent="0" algn="ctr">
              <a:lnSpc>
                <a:spcPct val="200000"/>
              </a:lnSpc>
              <a:buNone/>
            </a:pPr>
            <a:r>
              <a:rPr lang="en-GB" sz="3600" dirty="0"/>
              <a:t>Practice v. the match</a:t>
            </a:r>
          </a:p>
          <a:p>
            <a:pPr marL="0" indent="0" algn="ctr">
              <a:lnSpc>
                <a:spcPct val="200000"/>
              </a:lnSpc>
              <a:buNone/>
            </a:pPr>
            <a:r>
              <a:rPr lang="en-GB" sz="3600" dirty="0"/>
              <a:t>Practising v. retired</a:t>
            </a:r>
          </a:p>
          <a:p>
            <a:pPr marL="0" indent="0" algn="ctr">
              <a:lnSpc>
                <a:spcPct val="200000"/>
              </a:lnSpc>
              <a:buNone/>
            </a:pPr>
            <a:r>
              <a:rPr lang="en-GB" sz="3600" dirty="0"/>
              <a:t>Practical v. useless</a:t>
            </a:r>
          </a:p>
        </p:txBody>
      </p:sp>
    </p:spTree>
    <p:extLst>
      <p:ext uri="{BB962C8B-B14F-4D97-AF65-F5344CB8AC3E}">
        <p14:creationId xmlns:p14="http://schemas.microsoft.com/office/powerpoint/2010/main" val="3827331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2971" y="853036"/>
            <a:ext cx="9361516" cy="4907684"/>
          </a:xfrm>
        </p:spPr>
        <p:txBody>
          <a:bodyPr>
            <a:normAutofit fontScale="92500" lnSpcReduction="10000"/>
          </a:bodyPr>
          <a:lstStyle/>
          <a:p>
            <a:pPr marL="0" indent="0">
              <a:lnSpc>
                <a:spcPct val="110000"/>
              </a:lnSpc>
              <a:buNone/>
            </a:pPr>
            <a:r>
              <a:rPr lang="en-GB" dirty="0"/>
              <a:t>The conditionings associated with a particular class of conditions of existence produce </a:t>
            </a:r>
            <a:r>
              <a:rPr lang="en-GB" i="1" dirty="0"/>
              <a:t>habitus</a:t>
            </a:r>
            <a:r>
              <a:rPr lang="en-GB" dirty="0"/>
              <a:t>, systems of durable, transposable dispositions, structured structures predisposed to function as structuring structures, that is, as principles which generate and organize practices and representations that can be objectively adapted to their outcomes without presupposing conscious aiming at ends or an express mastery of the operations necessary in order to attain them.</a:t>
            </a:r>
          </a:p>
          <a:p>
            <a:pPr marL="0" indent="0">
              <a:lnSpc>
                <a:spcPct val="110000"/>
              </a:lnSpc>
              <a:buNone/>
            </a:pPr>
            <a:endParaRPr lang="en-GB" dirty="0"/>
          </a:p>
          <a:p>
            <a:pPr marL="0" indent="0" algn="r">
              <a:lnSpc>
                <a:spcPct val="110000"/>
              </a:lnSpc>
              <a:buNone/>
            </a:pPr>
            <a:r>
              <a:rPr lang="en-GB" sz="2400" dirty="0"/>
              <a:t>-- Pierre Bourdieu, “Structures, </a:t>
            </a:r>
            <a:r>
              <a:rPr lang="en-GB" sz="2400" i="1" dirty="0"/>
              <a:t>habitus</a:t>
            </a:r>
            <a:r>
              <a:rPr lang="en-GB" sz="2400" dirty="0"/>
              <a:t>, practices,” in </a:t>
            </a:r>
            <a:r>
              <a:rPr lang="en-GB" sz="2400" i="1" dirty="0"/>
              <a:t>The Logic of Practice </a:t>
            </a:r>
            <a:r>
              <a:rPr lang="en-GB" sz="2400" dirty="0"/>
              <a:t>(1990, first published 1980), p. 53</a:t>
            </a:r>
          </a:p>
        </p:txBody>
      </p:sp>
    </p:spTree>
    <p:extLst>
      <p:ext uri="{BB962C8B-B14F-4D97-AF65-F5344CB8AC3E}">
        <p14:creationId xmlns:p14="http://schemas.microsoft.com/office/powerpoint/2010/main" val="3262931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12438" y="1069845"/>
            <a:ext cx="8399106" cy="4612497"/>
          </a:xfrm>
        </p:spPr>
        <p:txBody>
          <a:bodyPr>
            <a:normAutofit/>
          </a:bodyPr>
          <a:lstStyle/>
          <a:p>
            <a:pPr marL="0" indent="0">
              <a:spcBef>
                <a:spcPts val="2400"/>
              </a:spcBef>
              <a:buNone/>
            </a:pPr>
            <a:r>
              <a:rPr lang="fr-FR" dirty="0"/>
              <a:t>Michel de </a:t>
            </a:r>
            <a:r>
              <a:rPr lang="fr-FR" dirty="0" err="1"/>
              <a:t>Certeau</a:t>
            </a:r>
            <a:r>
              <a:rPr lang="fr-FR" dirty="0"/>
              <a:t>, </a:t>
            </a:r>
            <a:r>
              <a:rPr lang="fr-FR" i="1" dirty="0"/>
              <a:t>L'invention du quotidien. Vol. 1, Arts de faire</a:t>
            </a:r>
            <a:r>
              <a:rPr lang="fr-FR" dirty="0"/>
              <a:t> (1980), </a:t>
            </a:r>
            <a:r>
              <a:rPr lang="fr-FR" dirty="0" err="1"/>
              <a:t>translated</a:t>
            </a:r>
            <a:r>
              <a:rPr lang="fr-FR" dirty="0"/>
              <a:t> as </a:t>
            </a:r>
            <a:r>
              <a:rPr lang="fr-FR" i="1" dirty="0"/>
              <a:t>The </a:t>
            </a:r>
            <a:r>
              <a:rPr lang="fr-FR" i="1" dirty="0">
                <a:solidFill>
                  <a:srgbClr val="FF0000"/>
                </a:solidFill>
              </a:rPr>
              <a:t>Practice</a:t>
            </a:r>
            <a:r>
              <a:rPr lang="fr-FR" i="1" dirty="0"/>
              <a:t> of </a:t>
            </a:r>
            <a:r>
              <a:rPr lang="fr-FR" i="1" dirty="0" err="1"/>
              <a:t>Everyday</a:t>
            </a:r>
            <a:r>
              <a:rPr lang="fr-FR" i="1" dirty="0"/>
              <a:t> Life</a:t>
            </a:r>
            <a:r>
              <a:rPr lang="fr-FR" dirty="0"/>
              <a:t>, 1984</a:t>
            </a:r>
          </a:p>
          <a:p>
            <a:pPr marL="0" indent="0">
              <a:spcBef>
                <a:spcPts val="2400"/>
              </a:spcBef>
              <a:buNone/>
            </a:pPr>
            <a:r>
              <a:rPr lang="fr-FR" dirty="0"/>
              <a:t>Pierre Bourdieu, </a:t>
            </a:r>
            <a:r>
              <a:rPr lang="fr-FR" i="1" dirty="0"/>
              <a:t>Le sens pratique</a:t>
            </a:r>
            <a:r>
              <a:rPr lang="fr-FR" dirty="0"/>
              <a:t>, 1980, </a:t>
            </a:r>
            <a:r>
              <a:rPr lang="fr-FR" dirty="0" err="1"/>
              <a:t>translated</a:t>
            </a:r>
            <a:r>
              <a:rPr lang="fr-FR" dirty="0"/>
              <a:t> as </a:t>
            </a:r>
            <a:r>
              <a:rPr lang="fr-FR" i="1" dirty="0"/>
              <a:t>The </a:t>
            </a:r>
            <a:r>
              <a:rPr lang="fr-FR" i="1" dirty="0" err="1"/>
              <a:t>Logic</a:t>
            </a:r>
            <a:r>
              <a:rPr lang="fr-FR" i="1" dirty="0"/>
              <a:t> of </a:t>
            </a:r>
            <a:r>
              <a:rPr lang="fr-FR" i="1" dirty="0">
                <a:solidFill>
                  <a:srgbClr val="FF0000"/>
                </a:solidFill>
              </a:rPr>
              <a:t>Practice</a:t>
            </a:r>
            <a:r>
              <a:rPr lang="fr-FR" dirty="0"/>
              <a:t>, 1990</a:t>
            </a:r>
          </a:p>
          <a:p>
            <a:pPr marL="0" indent="0">
              <a:spcBef>
                <a:spcPts val="2400"/>
              </a:spcBef>
              <a:buNone/>
            </a:pPr>
            <a:r>
              <a:rPr lang="fr-FR" dirty="0"/>
              <a:t>Roger Chartier, « Les historiens et les mythologies », 1992, </a:t>
            </a:r>
            <a:r>
              <a:rPr lang="fr-FR" dirty="0" err="1"/>
              <a:t>translated</a:t>
            </a:r>
            <a:r>
              <a:rPr lang="fr-FR" dirty="0"/>
              <a:t> as « </a:t>
            </a:r>
            <a:r>
              <a:rPr lang="fr-FR" dirty="0" err="1"/>
              <a:t>Discourses</a:t>
            </a:r>
            <a:r>
              <a:rPr lang="fr-FR" dirty="0"/>
              <a:t> and </a:t>
            </a:r>
            <a:r>
              <a:rPr lang="fr-FR" dirty="0">
                <a:solidFill>
                  <a:srgbClr val="FF0000"/>
                </a:solidFill>
              </a:rPr>
              <a:t>Practices</a:t>
            </a:r>
            <a:r>
              <a:rPr lang="fr-FR" dirty="0"/>
              <a:t>: On the </a:t>
            </a:r>
            <a:r>
              <a:rPr lang="fr-FR" dirty="0" err="1"/>
              <a:t>Origins</a:t>
            </a:r>
            <a:r>
              <a:rPr lang="fr-FR" dirty="0"/>
              <a:t> of the French </a:t>
            </a:r>
            <a:r>
              <a:rPr lang="fr-FR" dirty="0" err="1"/>
              <a:t>Revolution</a:t>
            </a:r>
            <a:r>
              <a:rPr lang="fr-FR" dirty="0"/>
              <a:t> », in </a:t>
            </a:r>
            <a:r>
              <a:rPr lang="fr-FR" i="1" dirty="0"/>
              <a:t>On the </a:t>
            </a:r>
            <a:r>
              <a:rPr lang="fr-FR" i="1" dirty="0" err="1"/>
              <a:t>Edge</a:t>
            </a:r>
            <a:r>
              <a:rPr lang="fr-FR" i="1" dirty="0"/>
              <a:t> of the Cliff</a:t>
            </a:r>
            <a:r>
              <a:rPr lang="fr-FR" dirty="0"/>
              <a:t>, 1997</a:t>
            </a:r>
          </a:p>
          <a:p>
            <a:pPr marL="0" indent="0">
              <a:buNone/>
            </a:pPr>
            <a:endParaRPr lang="fr-FR" dirty="0"/>
          </a:p>
          <a:p>
            <a:pPr marL="0" indent="0">
              <a:buNone/>
            </a:pPr>
            <a:endParaRPr lang="fr-FR" dirty="0"/>
          </a:p>
          <a:p>
            <a:pPr marL="0" indent="0">
              <a:buNone/>
            </a:pPr>
            <a:endParaRPr lang="fr-FR" dirty="0"/>
          </a:p>
          <a:p>
            <a:pPr marL="0" indent="0">
              <a:buNone/>
            </a:pPr>
            <a:endParaRPr lang="en-GB" dirty="0"/>
          </a:p>
        </p:txBody>
      </p:sp>
    </p:spTree>
    <p:extLst>
      <p:ext uri="{BB962C8B-B14F-4D97-AF65-F5344CB8AC3E}">
        <p14:creationId xmlns:p14="http://schemas.microsoft.com/office/powerpoint/2010/main" val="3498273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87084" y="1480392"/>
            <a:ext cx="6803571" cy="2970311"/>
          </a:xfrm>
        </p:spPr>
        <p:txBody>
          <a:bodyPr>
            <a:noAutofit/>
          </a:bodyPr>
          <a:lstStyle/>
          <a:p>
            <a:pPr marL="0" indent="0" algn="ctr">
              <a:buNone/>
            </a:pPr>
            <a:r>
              <a:rPr lang="en-GB" sz="4400" dirty="0"/>
              <a:t>Rulers (pre-Foucault)</a:t>
            </a:r>
          </a:p>
          <a:p>
            <a:pPr marL="0" indent="0" algn="ctr">
              <a:buNone/>
            </a:pPr>
            <a:endParaRPr lang="en-GB" sz="4400" dirty="0"/>
          </a:p>
          <a:p>
            <a:pPr marL="0" indent="0" algn="ctr">
              <a:buNone/>
            </a:pPr>
            <a:r>
              <a:rPr lang="en-GB" sz="4400" dirty="0"/>
              <a:t>Techniques (Foucault)</a:t>
            </a:r>
          </a:p>
          <a:p>
            <a:pPr marL="0" indent="0" algn="ctr">
              <a:buNone/>
            </a:pPr>
            <a:endParaRPr lang="en-GB" sz="4400" dirty="0"/>
          </a:p>
          <a:p>
            <a:pPr marL="0" indent="0" algn="ctr">
              <a:buNone/>
            </a:pPr>
            <a:r>
              <a:rPr lang="en-GB" sz="4400" dirty="0"/>
              <a:t>Tactics (</a:t>
            </a:r>
            <a:r>
              <a:rPr lang="en-GB" sz="4400" dirty="0" err="1"/>
              <a:t>Certeau</a:t>
            </a:r>
            <a:r>
              <a:rPr lang="en-GB" sz="4400" dirty="0"/>
              <a:t>)</a:t>
            </a:r>
          </a:p>
        </p:txBody>
      </p:sp>
    </p:spTree>
    <p:extLst>
      <p:ext uri="{BB962C8B-B14F-4D97-AF65-F5344CB8AC3E}">
        <p14:creationId xmlns:p14="http://schemas.microsoft.com/office/powerpoint/2010/main" val="3294358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0090" y="1177231"/>
            <a:ext cx="9585960" cy="4683242"/>
          </a:xfrm>
        </p:spPr>
        <p:txBody>
          <a:bodyPr>
            <a:normAutofit/>
          </a:bodyPr>
          <a:lstStyle/>
          <a:p>
            <a:pPr marL="0" indent="0" algn="ctr">
              <a:buNone/>
            </a:pPr>
            <a:r>
              <a:rPr lang="en-GB" sz="3600" dirty="0"/>
              <a:t>Quotes</a:t>
            </a:r>
          </a:p>
          <a:p>
            <a:pPr marL="0" indent="0" algn="ctr">
              <a:buNone/>
            </a:pPr>
            <a:endParaRPr lang="en-GB" sz="3600" dirty="0"/>
          </a:p>
          <a:p>
            <a:pPr marL="0" indent="0" algn="ctr">
              <a:buNone/>
            </a:pPr>
            <a:r>
              <a:rPr lang="en-GB" sz="3600" dirty="0"/>
              <a:t>Terms</a:t>
            </a:r>
          </a:p>
          <a:p>
            <a:pPr marL="0" indent="0" algn="ctr">
              <a:buNone/>
            </a:pPr>
            <a:endParaRPr lang="en-GB" sz="3600" dirty="0"/>
          </a:p>
          <a:p>
            <a:pPr marL="0" indent="0" algn="ctr">
              <a:buNone/>
            </a:pPr>
            <a:r>
              <a:rPr lang="en-GB" sz="3600" dirty="0"/>
              <a:t>Conditions</a:t>
            </a:r>
          </a:p>
          <a:p>
            <a:pPr marL="0" indent="0" algn="ctr">
              <a:buNone/>
            </a:pPr>
            <a:endParaRPr lang="en-GB" sz="3600" dirty="0"/>
          </a:p>
          <a:p>
            <a:pPr marL="0" indent="0" algn="ctr">
              <a:buNone/>
            </a:pPr>
            <a:r>
              <a:rPr lang="en-GB" sz="3600" dirty="0"/>
              <a:t>Cases</a:t>
            </a:r>
          </a:p>
        </p:txBody>
      </p:sp>
    </p:spTree>
    <p:extLst>
      <p:ext uri="{BB962C8B-B14F-4D97-AF65-F5344CB8AC3E}">
        <p14:creationId xmlns:p14="http://schemas.microsoft.com/office/powerpoint/2010/main" val="2403899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2971" y="853036"/>
            <a:ext cx="9361516" cy="4907684"/>
          </a:xfrm>
        </p:spPr>
        <p:txBody>
          <a:bodyPr>
            <a:normAutofit fontScale="92500" lnSpcReduction="10000"/>
          </a:bodyPr>
          <a:lstStyle/>
          <a:p>
            <a:pPr marL="0" indent="0">
              <a:lnSpc>
                <a:spcPct val="110000"/>
              </a:lnSpc>
              <a:buNone/>
            </a:pPr>
            <a:r>
              <a:rPr lang="en-GB" dirty="0"/>
              <a:t>The conditionings associated with a </a:t>
            </a:r>
            <a:r>
              <a:rPr lang="en-GB" dirty="0">
                <a:solidFill>
                  <a:srgbClr val="FF0000"/>
                </a:solidFill>
              </a:rPr>
              <a:t>particular class of conditions of existence</a:t>
            </a:r>
            <a:r>
              <a:rPr lang="en-GB" dirty="0"/>
              <a:t> produce </a:t>
            </a:r>
            <a:r>
              <a:rPr lang="en-GB" i="1" dirty="0"/>
              <a:t>habitus</a:t>
            </a:r>
            <a:r>
              <a:rPr lang="en-GB" dirty="0"/>
              <a:t>, systems of </a:t>
            </a:r>
            <a:r>
              <a:rPr lang="en-GB" dirty="0">
                <a:solidFill>
                  <a:srgbClr val="FF0000"/>
                </a:solidFill>
              </a:rPr>
              <a:t>durable, transposable </a:t>
            </a:r>
            <a:r>
              <a:rPr lang="en-GB" dirty="0"/>
              <a:t>dispositions, </a:t>
            </a:r>
            <a:r>
              <a:rPr lang="en-GB" dirty="0">
                <a:solidFill>
                  <a:srgbClr val="FF0000"/>
                </a:solidFill>
              </a:rPr>
              <a:t>structured structures </a:t>
            </a:r>
            <a:r>
              <a:rPr lang="en-GB" dirty="0"/>
              <a:t>predisposed to function as </a:t>
            </a:r>
            <a:r>
              <a:rPr lang="en-GB" dirty="0">
                <a:solidFill>
                  <a:srgbClr val="FF0000"/>
                </a:solidFill>
              </a:rPr>
              <a:t>structuring structures</a:t>
            </a:r>
            <a:r>
              <a:rPr lang="en-GB" dirty="0"/>
              <a:t>, that is, as principles which generate and organize practices and representations that can be </a:t>
            </a:r>
            <a:r>
              <a:rPr lang="en-GB" dirty="0">
                <a:solidFill>
                  <a:srgbClr val="FF0000"/>
                </a:solidFill>
              </a:rPr>
              <a:t>objectively</a:t>
            </a:r>
            <a:r>
              <a:rPr lang="en-GB" dirty="0"/>
              <a:t> adapted to their outcomes without presupposing conscious aiming at ends or an express mastery of the operations necessary in order to attain them.</a:t>
            </a:r>
          </a:p>
          <a:p>
            <a:pPr marL="0" indent="0">
              <a:lnSpc>
                <a:spcPct val="110000"/>
              </a:lnSpc>
              <a:buNone/>
            </a:pPr>
            <a:endParaRPr lang="en-GB" dirty="0"/>
          </a:p>
          <a:p>
            <a:pPr marL="0" indent="0" algn="r">
              <a:lnSpc>
                <a:spcPct val="110000"/>
              </a:lnSpc>
              <a:buNone/>
            </a:pPr>
            <a:r>
              <a:rPr lang="en-GB" sz="2400" dirty="0"/>
              <a:t>-- Pierre Bourdieu, “Structures, </a:t>
            </a:r>
            <a:r>
              <a:rPr lang="en-GB" sz="2400" i="1" dirty="0"/>
              <a:t>habitus</a:t>
            </a:r>
            <a:r>
              <a:rPr lang="en-GB" sz="2400" dirty="0"/>
              <a:t>, practices,” in </a:t>
            </a:r>
            <a:r>
              <a:rPr lang="en-GB" sz="2400" i="1" dirty="0"/>
              <a:t>The Logic of Practice </a:t>
            </a:r>
            <a:r>
              <a:rPr lang="en-GB" sz="2400" dirty="0"/>
              <a:t>(1990, first published 1980), p. 53</a:t>
            </a:r>
          </a:p>
        </p:txBody>
      </p:sp>
    </p:spTree>
    <p:extLst>
      <p:ext uri="{BB962C8B-B14F-4D97-AF65-F5344CB8AC3E}">
        <p14:creationId xmlns:p14="http://schemas.microsoft.com/office/powerpoint/2010/main" val="52844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93397" y="2081683"/>
            <a:ext cx="6096000" cy="2062103"/>
          </a:xfrm>
          <a:prstGeom prst="rect">
            <a:avLst/>
          </a:prstGeom>
        </p:spPr>
        <p:txBody>
          <a:bodyPr>
            <a:spAutoFit/>
          </a:bodyPr>
          <a:lstStyle/>
          <a:p>
            <a:r>
              <a:rPr lang="en-GB" sz="3200" i="1" dirty="0"/>
              <a:t>Habitus</a:t>
            </a:r>
            <a:r>
              <a:rPr lang="en-GB" sz="3200" dirty="0"/>
              <a:t> = a set of practices that get good results even though no-one aims for these results nor is able to say how to get good results</a:t>
            </a:r>
          </a:p>
        </p:txBody>
      </p:sp>
    </p:spTree>
    <p:extLst>
      <p:ext uri="{BB962C8B-B14F-4D97-AF65-F5344CB8AC3E}">
        <p14:creationId xmlns:p14="http://schemas.microsoft.com/office/powerpoint/2010/main" val="538440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10790" y="1343486"/>
            <a:ext cx="9012382" cy="3561023"/>
          </a:xfrm>
        </p:spPr>
        <p:txBody>
          <a:bodyPr>
            <a:noAutofit/>
          </a:bodyPr>
          <a:lstStyle/>
          <a:p>
            <a:pPr marL="0" indent="0" algn="ctr">
              <a:buNone/>
            </a:pPr>
            <a:r>
              <a:rPr lang="en-GB" sz="3600" dirty="0"/>
              <a:t>Rules (structural anthropologists, </a:t>
            </a:r>
            <a:r>
              <a:rPr lang="en-GB" sz="3600" dirty="0" err="1"/>
              <a:t>eg</a:t>
            </a:r>
            <a:r>
              <a:rPr lang="en-GB" sz="3600" dirty="0"/>
              <a:t>. Claude Levi-Strauss)</a:t>
            </a:r>
          </a:p>
          <a:p>
            <a:pPr marL="0" indent="0" algn="ctr">
              <a:buNone/>
            </a:pPr>
            <a:endParaRPr lang="en-GB" sz="3600" dirty="0"/>
          </a:p>
          <a:p>
            <a:pPr marL="0" indent="0" algn="ctr">
              <a:buNone/>
            </a:pPr>
            <a:r>
              <a:rPr lang="en-GB" sz="3600" dirty="0"/>
              <a:t>Reason (existentialists like Jean-Paul Sartre, and economic theorists)</a:t>
            </a:r>
          </a:p>
          <a:p>
            <a:pPr marL="0" indent="0" algn="ctr">
              <a:buNone/>
            </a:pPr>
            <a:endParaRPr lang="en-GB" sz="3600" dirty="0"/>
          </a:p>
          <a:p>
            <a:pPr marL="0" indent="0" algn="ctr">
              <a:buNone/>
            </a:pPr>
            <a:r>
              <a:rPr lang="en-GB" sz="3600" i="1" dirty="0"/>
              <a:t>Habitus</a:t>
            </a:r>
            <a:r>
              <a:rPr lang="en-GB" sz="3600" dirty="0"/>
              <a:t> (Bourdieu)</a:t>
            </a:r>
          </a:p>
        </p:txBody>
      </p:sp>
    </p:spTree>
    <p:extLst>
      <p:ext uri="{BB962C8B-B14F-4D97-AF65-F5344CB8AC3E}">
        <p14:creationId xmlns:p14="http://schemas.microsoft.com/office/powerpoint/2010/main" val="2670836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534</Words>
  <Application>Microsoft Macintosh PowerPoint</Application>
  <PresentationFormat>Widescreen</PresentationFormat>
  <Paragraphs>60</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Aptos</vt:lpstr>
      <vt:lpstr>Aptos Display</vt:lpstr>
      <vt:lpstr>Arial</vt:lpstr>
      <vt:lpstr>Office Theme</vt:lpstr>
      <vt:lpstr>Practice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Stein, Claudia</dc:creator>
  <cp:lastModifiedBy>Stein, Claudia</cp:lastModifiedBy>
  <cp:revision>1</cp:revision>
  <dcterms:created xsi:type="dcterms:W3CDTF">2024-10-28T14:08:41Z</dcterms:created>
  <dcterms:modified xsi:type="dcterms:W3CDTF">2024-10-28T14:10:35Z</dcterms:modified>
</cp:coreProperties>
</file>